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9"/>
  </p:notesMasterIdLst>
  <p:sldIdLst>
    <p:sldId id="263" r:id="rId2"/>
    <p:sldId id="312" r:id="rId3"/>
    <p:sldId id="313" r:id="rId4"/>
    <p:sldId id="314" r:id="rId5"/>
    <p:sldId id="315" r:id="rId6"/>
    <p:sldId id="316" r:id="rId7"/>
    <p:sldId id="317" r:id="rId8"/>
    <p:sldId id="318"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264" r:id="rId29"/>
    <p:sldId id="319" r:id="rId30"/>
    <p:sldId id="265" r:id="rId31"/>
    <p:sldId id="256" r:id="rId32"/>
    <p:sldId id="257" r:id="rId33"/>
    <p:sldId id="258" r:id="rId34"/>
    <p:sldId id="259" r:id="rId35"/>
    <p:sldId id="267" r:id="rId36"/>
    <p:sldId id="268" r:id="rId37"/>
    <p:sldId id="269" r:id="rId38"/>
    <p:sldId id="271" r:id="rId39"/>
    <p:sldId id="273" r:id="rId40"/>
    <p:sldId id="274" r:id="rId41"/>
    <p:sldId id="320" r:id="rId42"/>
    <p:sldId id="272" r:id="rId43"/>
    <p:sldId id="275" r:id="rId44"/>
    <p:sldId id="276" r:id="rId45"/>
    <p:sldId id="281" r:id="rId46"/>
    <p:sldId id="266" r:id="rId47"/>
    <p:sldId id="260" r:id="rId48"/>
    <p:sldId id="261" r:id="rId49"/>
    <p:sldId id="322" r:id="rId50"/>
    <p:sldId id="262" r:id="rId51"/>
    <p:sldId id="321" r:id="rId52"/>
    <p:sldId id="277" r:id="rId53"/>
    <p:sldId id="278" r:id="rId54"/>
    <p:sldId id="279" r:id="rId55"/>
    <p:sldId id="280" r:id="rId56"/>
    <p:sldId id="323" r:id="rId57"/>
    <p:sldId id="282" r:id="rId58"/>
    <p:sldId id="283" r:id="rId59"/>
    <p:sldId id="284" r:id="rId60"/>
    <p:sldId id="285" r:id="rId61"/>
    <p:sldId id="286" r:id="rId62"/>
    <p:sldId id="287" r:id="rId63"/>
    <p:sldId id="324" r:id="rId64"/>
    <p:sldId id="288" r:id="rId65"/>
    <p:sldId id="289" r:id="rId66"/>
    <p:sldId id="290" r:id="rId67"/>
    <p:sldId id="291"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BFC20-DE06-4B4A-9533-26DF974B1DBB}"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FF95784B-F5CF-4537-9718-38AAE4AE493D}">
      <dgm:prSet phldrT="[Text]">
        <dgm:style>
          <a:lnRef idx="2">
            <a:schemeClr val="accent5"/>
          </a:lnRef>
          <a:fillRef idx="1">
            <a:schemeClr val="lt1"/>
          </a:fillRef>
          <a:effectRef idx="0">
            <a:schemeClr val="accent5"/>
          </a:effectRef>
          <a:fontRef idx="minor">
            <a:schemeClr val="dk1"/>
          </a:fontRef>
        </dgm:style>
      </dgm:prSet>
      <dgm:spPr/>
      <dgm:t>
        <a:bodyPr/>
        <a:lstStyle/>
        <a:p>
          <a:r>
            <a:rPr lang="ar-IQ" dirty="0"/>
            <a:t>العصر القديم </a:t>
          </a:r>
          <a:endParaRPr lang="en-US" dirty="0"/>
        </a:p>
      </dgm:t>
    </dgm:pt>
    <dgm:pt modelId="{DBA3DBD9-E9BB-4033-8964-525BA4C691C4}" type="parTrans" cxnId="{A76509B1-38CF-45C7-ABBE-05724CE7E88C}">
      <dgm:prSet/>
      <dgm:spPr/>
      <dgm:t>
        <a:bodyPr/>
        <a:lstStyle/>
        <a:p>
          <a:endParaRPr lang="en-US"/>
        </a:p>
      </dgm:t>
    </dgm:pt>
    <dgm:pt modelId="{1175DB38-B4AC-4FB3-87DF-411A0E864CD6}" type="sibTrans" cxnId="{A76509B1-38CF-45C7-ABBE-05724CE7E88C}">
      <dgm:prSet/>
      <dgm:spPr/>
      <dgm:t>
        <a:bodyPr/>
        <a:lstStyle/>
        <a:p>
          <a:endParaRPr lang="en-US"/>
        </a:p>
      </dgm:t>
    </dgm:pt>
    <dgm:pt modelId="{6DDBF1A1-C494-4BC2-92E2-C09F9390EE81}">
      <dgm:prSet phldrT="[Text]"/>
      <dgm:spPr/>
      <dgm:t>
        <a:bodyPr/>
        <a:lstStyle/>
        <a:p>
          <a:r>
            <a:rPr lang="ar-IQ" dirty="0"/>
            <a:t>العصر الوسيط</a:t>
          </a:r>
          <a:endParaRPr lang="en-US" dirty="0"/>
        </a:p>
      </dgm:t>
    </dgm:pt>
    <dgm:pt modelId="{BA609D3D-2941-492C-9F5B-24132063220B}" type="parTrans" cxnId="{D3852704-20F1-4BF2-A8B0-CCE081903F13}">
      <dgm:prSet/>
      <dgm:spPr/>
      <dgm:t>
        <a:bodyPr/>
        <a:lstStyle/>
        <a:p>
          <a:endParaRPr lang="en-US"/>
        </a:p>
      </dgm:t>
    </dgm:pt>
    <dgm:pt modelId="{B782657E-62A1-462C-8D2F-33E2977B5395}" type="sibTrans" cxnId="{D3852704-20F1-4BF2-A8B0-CCE081903F13}">
      <dgm:prSet/>
      <dgm:spPr/>
      <dgm:t>
        <a:bodyPr/>
        <a:lstStyle/>
        <a:p>
          <a:endParaRPr lang="en-US"/>
        </a:p>
      </dgm:t>
    </dgm:pt>
    <dgm:pt modelId="{AAC3F21E-18A4-4E48-8B3A-7A2CC71BC2F9}">
      <dgm:prSet phldrT="[Text]"/>
      <dgm:spPr/>
      <dgm:t>
        <a:bodyPr/>
        <a:lstStyle/>
        <a:p>
          <a:r>
            <a:rPr lang="ar-IQ" dirty="0"/>
            <a:t>العصر الحديث</a:t>
          </a:r>
          <a:endParaRPr lang="en-US" dirty="0"/>
        </a:p>
      </dgm:t>
    </dgm:pt>
    <dgm:pt modelId="{F35E9CF4-3842-4010-AFD1-3A13F02AAB2B}" type="parTrans" cxnId="{1A9E3355-3321-43B6-BF95-DBA402E83A83}">
      <dgm:prSet/>
      <dgm:spPr/>
      <dgm:t>
        <a:bodyPr/>
        <a:lstStyle/>
        <a:p>
          <a:endParaRPr lang="en-US"/>
        </a:p>
      </dgm:t>
    </dgm:pt>
    <dgm:pt modelId="{5F57F0FD-6095-45B2-9892-7512EC5DCE1B}" type="sibTrans" cxnId="{1A9E3355-3321-43B6-BF95-DBA402E83A83}">
      <dgm:prSet/>
      <dgm:spPr/>
      <dgm:t>
        <a:bodyPr/>
        <a:lstStyle/>
        <a:p>
          <a:endParaRPr lang="en-US"/>
        </a:p>
      </dgm:t>
    </dgm:pt>
    <dgm:pt modelId="{AA3589AD-0463-4EB9-8997-8B1EA27BB1C8}" type="pres">
      <dgm:prSet presAssocID="{DF0BFC20-DE06-4B4A-9533-26DF974B1DBB}" presName="outerComposite" presStyleCnt="0">
        <dgm:presLayoutVars>
          <dgm:chMax val="5"/>
          <dgm:dir/>
          <dgm:resizeHandles val="exact"/>
        </dgm:presLayoutVars>
      </dgm:prSet>
      <dgm:spPr/>
      <dgm:t>
        <a:bodyPr/>
        <a:lstStyle/>
        <a:p>
          <a:endParaRPr lang="en-US"/>
        </a:p>
      </dgm:t>
    </dgm:pt>
    <dgm:pt modelId="{1E1377AF-4B70-46F7-A3EA-62F9E964FE93}" type="pres">
      <dgm:prSet presAssocID="{DF0BFC20-DE06-4B4A-9533-26DF974B1DBB}" presName="dummyMaxCanvas" presStyleCnt="0">
        <dgm:presLayoutVars/>
      </dgm:prSet>
      <dgm:spPr/>
    </dgm:pt>
    <dgm:pt modelId="{7506A998-13C8-48E3-A2C1-F257DEF26F8E}" type="pres">
      <dgm:prSet presAssocID="{DF0BFC20-DE06-4B4A-9533-26DF974B1DBB}" presName="ThreeNodes_1" presStyleLbl="node1" presStyleIdx="0" presStyleCnt="3">
        <dgm:presLayoutVars>
          <dgm:bulletEnabled val="1"/>
        </dgm:presLayoutVars>
      </dgm:prSet>
      <dgm:spPr/>
      <dgm:t>
        <a:bodyPr/>
        <a:lstStyle/>
        <a:p>
          <a:endParaRPr lang="en-US"/>
        </a:p>
      </dgm:t>
    </dgm:pt>
    <dgm:pt modelId="{ADD2949A-EE62-49A3-B804-3B19B8E3DD93}" type="pres">
      <dgm:prSet presAssocID="{DF0BFC20-DE06-4B4A-9533-26DF974B1DBB}" presName="ThreeNodes_2" presStyleLbl="node1" presStyleIdx="1" presStyleCnt="3">
        <dgm:presLayoutVars>
          <dgm:bulletEnabled val="1"/>
        </dgm:presLayoutVars>
      </dgm:prSet>
      <dgm:spPr/>
      <dgm:t>
        <a:bodyPr/>
        <a:lstStyle/>
        <a:p>
          <a:endParaRPr lang="en-US"/>
        </a:p>
      </dgm:t>
    </dgm:pt>
    <dgm:pt modelId="{F48EDF45-F832-4E23-818E-C0CD8D5BD74F}" type="pres">
      <dgm:prSet presAssocID="{DF0BFC20-DE06-4B4A-9533-26DF974B1DBB}" presName="ThreeNodes_3" presStyleLbl="node1" presStyleIdx="2" presStyleCnt="3">
        <dgm:presLayoutVars>
          <dgm:bulletEnabled val="1"/>
        </dgm:presLayoutVars>
      </dgm:prSet>
      <dgm:spPr/>
      <dgm:t>
        <a:bodyPr/>
        <a:lstStyle/>
        <a:p>
          <a:endParaRPr lang="en-US"/>
        </a:p>
      </dgm:t>
    </dgm:pt>
    <dgm:pt modelId="{2408E045-A916-4D13-B45D-D3E0A1350085}" type="pres">
      <dgm:prSet presAssocID="{DF0BFC20-DE06-4B4A-9533-26DF974B1DBB}" presName="ThreeConn_1-2" presStyleLbl="fgAccFollowNode1" presStyleIdx="0" presStyleCnt="2">
        <dgm:presLayoutVars>
          <dgm:bulletEnabled val="1"/>
        </dgm:presLayoutVars>
      </dgm:prSet>
      <dgm:spPr/>
      <dgm:t>
        <a:bodyPr/>
        <a:lstStyle/>
        <a:p>
          <a:endParaRPr lang="en-US"/>
        </a:p>
      </dgm:t>
    </dgm:pt>
    <dgm:pt modelId="{513E9351-1B1D-479C-9F0D-64102D94530F}" type="pres">
      <dgm:prSet presAssocID="{DF0BFC20-DE06-4B4A-9533-26DF974B1DBB}" presName="ThreeConn_2-3" presStyleLbl="fgAccFollowNode1" presStyleIdx="1" presStyleCnt="2">
        <dgm:presLayoutVars>
          <dgm:bulletEnabled val="1"/>
        </dgm:presLayoutVars>
      </dgm:prSet>
      <dgm:spPr/>
      <dgm:t>
        <a:bodyPr/>
        <a:lstStyle/>
        <a:p>
          <a:endParaRPr lang="en-US"/>
        </a:p>
      </dgm:t>
    </dgm:pt>
    <dgm:pt modelId="{7E372861-AF47-4CCF-8E66-42B0FD31D30B}" type="pres">
      <dgm:prSet presAssocID="{DF0BFC20-DE06-4B4A-9533-26DF974B1DBB}" presName="ThreeNodes_1_text" presStyleLbl="node1" presStyleIdx="2" presStyleCnt="3">
        <dgm:presLayoutVars>
          <dgm:bulletEnabled val="1"/>
        </dgm:presLayoutVars>
      </dgm:prSet>
      <dgm:spPr/>
      <dgm:t>
        <a:bodyPr/>
        <a:lstStyle/>
        <a:p>
          <a:endParaRPr lang="en-US"/>
        </a:p>
      </dgm:t>
    </dgm:pt>
    <dgm:pt modelId="{114D5983-773F-4F23-8B18-D70CE385AB36}" type="pres">
      <dgm:prSet presAssocID="{DF0BFC20-DE06-4B4A-9533-26DF974B1DBB}" presName="ThreeNodes_2_text" presStyleLbl="node1" presStyleIdx="2" presStyleCnt="3">
        <dgm:presLayoutVars>
          <dgm:bulletEnabled val="1"/>
        </dgm:presLayoutVars>
      </dgm:prSet>
      <dgm:spPr/>
      <dgm:t>
        <a:bodyPr/>
        <a:lstStyle/>
        <a:p>
          <a:endParaRPr lang="en-US"/>
        </a:p>
      </dgm:t>
    </dgm:pt>
    <dgm:pt modelId="{7A912E2E-E10F-44B0-B45B-43183A7FCCE6}" type="pres">
      <dgm:prSet presAssocID="{DF0BFC20-DE06-4B4A-9533-26DF974B1DBB}" presName="ThreeNodes_3_text" presStyleLbl="node1" presStyleIdx="2" presStyleCnt="3">
        <dgm:presLayoutVars>
          <dgm:bulletEnabled val="1"/>
        </dgm:presLayoutVars>
      </dgm:prSet>
      <dgm:spPr/>
      <dgm:t>
        <a:bodyPr/>
        <a:lstStyle/>
        <a:p>
          <a:endParaRPr lang="en-US"/>
        </a:p>
      </dgm:t>
    </dgm:pt>
  </dgm:ptLst>
  <dgm:cxnLst>
    <dgm:cxn modelId="{B20AB4A4-B019-4898-A9FE-2E51E00C33F5}" type="presOf" srcId="{AAC3F21E-18A4-4E48-8B3A-7A2CC71BC2F9}" destId="{7A912E2E-E10F-44B0-B45B-43183A7FCCE6}" srcOrd="1" destOrd="0" presId="urn:microsoft.com/office/officeart/2005/8/layout/vProcess5"/>
    <dgm:cxn modelId="{02A14485-7CB6-4A38-BC87-ADA697B5C73F}" type="presOf" srcId="{AAC3F21E-18A4-4E48-8B3A-7A2CC71BC2F9}" destId="{F48EDF45-F832-4E23-818E-C0CD8D5BD74F}" srcOrd="0" destOrd="0" presId="urn:microsoft.com/office/officeart/2005/8/layout/vProcess5"/>
    <dgm:cxn modelId="{E841650C-FEA9-4D0B-9559-FD256135128C}" type="presOf" srcId="{6DDBF1A1-C494-4BC2-92E2-C09F9390EE81}" destId="{114D5983-773F-4F23-8B18-D70CE385AB36}" srcOrd="1" destOrd="0" presId="urn:microsoft.com/office/officeart/2005/8/layout/vProcess5"/>
    <dgm:cxn modelId="{9E95DC86-87E5-402D-B8F3-08370AF11E13}" type="presOf" srcId="{B782657E-62A1-462C-8D2F-33E2977B5395}" destId="{513E9351-1B1D-479C-9F0D-64102D94530F}" srcOrd="0" destOrd="0" presId="urn:microsoft.com/office/officeart/2005/8/layout/vProcess5"/>
    <dgm:cxn modelId="{1A9E3355-3321-43B6-BF95-DBA402E83A83}" srcId="{DF0BFC20-DE06-4B4A-9533-26DF974B1DBB}" destId="{AAC3F21E-18A4-4E48-8B3A-7A2CC71BC2F9}" srcOrd="2" destOrd="0" parTransId="{F35E9CF4-3842-4010-AFD1-3A13F02AAB2B}" sibTransId="{5F57F0FD-6095-45B2-9892-7512EC5DCE1B}"/>
    <dgm:cxn modelId="{6AF09B74-8DA6-48D7-9B37-21C158769012}" type="presOf" srcId="{DF0BFC20-DE06-4B4A-9533-26DF974B1DBB}" destId="{AA3589AD-0463-4EB9-8997-8B1EA27BB1C8}" srcOrd="0" destOrd="0" presId="urn:microsoft.com/office/officeart/2005/8/layout/vProcess5"/>
    <dgm:cxn modelId="{B11C61E7-14E0-4743-BE7F-C0BE76C02367}" type="presOf" srcId="{6DDBF1A1-C494-4BC2-92E2-C09F9390EE81}" destId="{ADD2949A-EE62-49A3-B804-3B19B8E3DD93}" srcOrd="0" destOrd="0" presId="urn:microsoft.com/office/officeart/2005/8/layout/vProcess5"/>
    <dgm:cxn modelId="{D3852704-20F1-4BF2-A8B0-CCE081903F13}" srcId="{DF0BFC20-DE06-4B4A-9533-26DF974B1DBB}" destId="{6DDBF1A1-C494-4BC2-92E2-C09F9390EE81}" srcOrd="1" destOrd="0" parTransId="{BA609D3D-2941-492C-9F5B-24132063220B}" sibTransId="{B782657E-62A1-462C-8D2F-33E2977B5395}"/>
    <dgm:cxn modelId="{7CB54368-3D0B-4839-9BEC-BB2310E4A1BE}" type="presOf" srcId="{FF95784B-F5CF-4537-9718-38AAE4AE493D}" destId="{7506A998-13C8-48E3-A2C1-F257DEF26F8E}" srcOrd="0" destOrd="0" presId="urn:microsoft.com/office/officeart/2005/8/layout/vProcess5"/>
    <dgm:cxn modelId="{A76509B1-38CF-45C7-ABBE-05724CE7E88C}" srcId="{DF0BFC20-DE06-4B4A-9533-26DF974B1DBB}" destId="{FF95784B-F5CF-4537-9718-38AAE4AE493D}" srcOrd="0" destOrd="0" parTransId="{DBA3DBD9-E9BB-4033-8964-525BA4C691C4}" sibTransId="{1175DB38-B4AC-4FB3-87DF-411A0E864CD6}"/>
    <dgm:cxn modelId="{59DEEA0B-BBC4-4E3F-9195-51FF5D803975}" type="presOf" srcId="{1175DB38-B4AC-4FB3-87DF-411A0E864CD6}" destId="{2408E045-A916-4D13-B45D-D3E0A1350085}" srcOrd="0" destOrd="0" presId="urn:microsoft.com/office/officeart/2005/8/layout/vProcess5"/>
    <dgm:cxn modelId="{36D90305-E7EB-49E5-928E-CEC033FCEBEC}" type="presOf" srcId="{FF95784B-F5CF-4537-9718-38AAE4AE493D}" destId="{7E372861-AF47-4CCF-8E66-42B0FD31D30B}" srcOrd="1" destOrd="0" presId="urn:microsoft.com/office/officeart/2005/8/layout/vProcess5"/>
    <dgm:cxn modelId="{5FFAAFFF-D01E-4F7B-816E-47CD32140DE8}" type="presParOf" srcId="{AA3589AD-0463-4EB9-8997-8B1EA27BB1C8}" destId="{1E1377AF-4B70-46F7-A3EA-62F9E964FE93}" srcOrd="0" destOrd="0" presId="urn:microsoft.com/office/officeart/2005/8/layout/vProcess5"/>
    <dgm:cxn modelId="{B0295D82-D743-4DC4-9D1A-AFAF5AE240DC}" type="presParOf" srcId="{AA3589AD-0463-4EB9-8997-8B1EA27BB1C8}" destId="{7506A998-13C8-48E3-A2C1-F257DEF26F8E}" srcOrd="1" destOrd="0" presId="urn:microsoft.com/office/officeart/2005/8/layout/vProcess5"/>
    <dgm:cxn modelId="{D535772A-EF2D-4C52-8C4F-5C16CF654B2E}" type="presParOf" srcId="{AA3589AD-0463-4EB9-8997-8B1EA27BB1C8}" destId="{ADD2949A-EE62-49A3-B804-3B19B8E3DD93}" srcOrd="2" destOrd="0" presId="urn:microsoft.com/office/officeart/2005/8/layout/vProcess5"/>
    <dgm:cxn modelId="{CD7BDBF9-91D1-4609-9A13-B07A4FAFA15A}" type="presParOf" srcId="{AA3589AD-0463-4EB9-8997-8B1EA27BB1C8}" destId="{F48EDF45-F832-4E23-818E-C0CD8D5BD74F}" srcOrd="3" destOrd="0" presId="urn:microsoft.com/office/officeart/2005/8/layout/vProcess5"/>
    <dgm:cxn modelId="{422E5278-74D3-408E-8E6C-8FD5F1B2C154}" type="presParOf" srcId="{AA3589AD-0463-4EB9-8997-8B1EA27BB1C8}" destId="{2408E045-A916-4D13-B45D-D3E0A1350085}" srcOrd="4" destOrd="0" presId="urn:microsoft.com/office/officeart/2005/8/layout/vProcess5"/>
    <dgm:cxn modelId="{1C24649E-B11C-48D4-81E2-943EAF20212A}" type="presParOf" srcId="{AA3589AD-0463-4EB9-8997-8B1EA27BB1C8}" destId="{513E9351-1B1D-479C-9F0D-64102D94530F}" srcOrd="5" destOrd="0" presId="urn:microsoft.com/office/officeart/2005/8/layout/vProcess5"/>
    <dgm:cxn modelId="{F2948175-5C92-4E4C-96A5-D7A7E9D5586F}" type="presParOf" srcId="{AA3589AD-0463-4EB9-8997-8B1EA27BB1C8}" destId="{7E372861-AF47-4CCF-8E66-42B0FD31D30B}" srcOrd="6" destOrd="0" presId="urn:microsoft.com/office/officeart/2005/8/layout/vProcess5"/>
    <dgm:cxn modelId="{83233B7B-3881-4CAB-84C5-358B9CDDDB4A}" type="presParOf" srcId="{AA3589AD-0463-4EB9-8997-8B1EA27BB1C8}" destId="{114D5983-773F-4F23-8B18-D70CE385AB36}" srcOrd="7" destOrd="0" presId="urn:microsoft.com/office/officeart/2005/8/layout/vProcess5"/>
    <dgm:cxn modelId="{9D00C442-15F2-4084-930F-AB440F20EF9C}" type="presParOf" srcId="{AA3589AD-0463-4EB9-8997-8B1EA27BB1C8}" destId="{7A912E2E-E10F-44B0-B45B-43183A7FCCE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1E499-14AE-4422-A1E2-B32F358781A2}" type="datetimeFigureOut">
              <a:rPr lang="en-US" smtClean="0"/>
              <a:t>9/10/2023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88148-0B8F-437C-ADC7-EEBA866C7EA6}" type="slidenum">
              <a:rPr lang="en-US" smtClean="0"/>
              <a:t>‹#›</a:t>
            </a:fld>
            <a:endParaRPr lang="en-US"/>
          </a:p>
        </p:txBody>
      </p:sp>
    </p:spTree>
    <p:extLst>
      <p:ext uri="{BB962C8B-B14F-4D97-AF65-F5344CB8AC3E}">
        <p14:creationId xmlns:p14="http://schemas.microsoft.com/office/powerpoint/2010/main" val="1763648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سكان البحر الابيض: المصريون والكنعانيون والقرطاجيون والفينيقيون والاخمينيون واليونانيون</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11</a:t>
            </a:fld>
            <a:endParaRPr lang="en-US"/>
          </a:p>
        </p:txBody>
      </p:sp>
    </p:spTree>
    <p:extLst>
      <p:ext uri="{BB962C8B-B14F-4D97-AF65-F5344CB8AC3E}">
        <p14:creationId xmlns:p14="http://schemas.microsoft.com/office/powerpoint/2010/main" val="1821029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التوصية: يقوم شخص بتقديم مال الى آخر بقصد الاتجار مقابل جزء من الارباح على ان لا يسأل المقرض في حالة الخسارة الا بحدود ما قدمه من مبلغ.</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19</a:t>
            </a:fld>
            <a:endParaRPr lang="en-US"/>
          </a:p>
        </p:txBody>
      </p:sp>
    </p:spTree>
    <p:extLst>
      <p:ext uri="{BB962C8B-B14F-4D97-AF65-F5344CB8AC3E}">
        <p14:creationId xmlns:p14="http://schemas.microsoft.com/office/powerpoint/2010/main" val="3420239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مصدر تقديري : يعني تقدير الفقه للاوضاع والاعمال القانونية</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29</a:t>
            </a:fld>
            <a:endParaRPr lang="en-US"/>
          </a:p>
        </p:txBody>
      </p:sp>
    </p:spTree>
    <p:extLst>
      <p:ext uri="{BB962C8B-B14F-4D97-AF65-F5344CB8AC3E}">
        <p14:creationId xmlns:p14="http://schemas.microsoft.com/office/powerpoint/2010/main" val="2359389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30</a:t>
            </a:fld>
            <a:endParaRPr lang="en-US"/>
          </a:p>
        </p:txBody>
      </p:sp>
    </p:spTree>
    <p:extLst>
      <p:ext uri="{BB962C8B-B14F-4D97-AF65-F5344CB8AC3E}">
        <p14:creationId xmlns:p14="http://schemas.microsoft.com/office/powerpoint/2010/main" val="293581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b="0" i="0" dirty="0">
                <a:solidFill>
                  <a:srgbClr val="1D2129"/>
                </a:solidFill>
                <a:effectLst/>
                <a:latin typeface="Helvetica" panose="020B0604020202020204" pitchFamily="34" charset="0"/>
              </a:rPr>
              <a:t>ا</a:t>
            </a:r>
            <a:r>
              <a:rPr lang="ku-Arab-IQ" b="0" i="0" dirty="0">
                <a:solidFill>
                  <a:srgbClr val="1D2129"/>
                </a:solidFill>
                <a:effectLst/>
                <a:latin typeface="Helvetica" panose="020B0604020202020204" pitchFamily="34" charset="0"/>
              </a:rPr>
              <a:t>للوائح التنظيمية : وتسمى ايضا اللوائح المستقلة وهي اللوائح التي تتعدى تنفيذ القوانين الى تنظيم بعض الامور التي لم يتطرق اليها القانون فتقترب وظيفتها من التشريع .</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34</a:t>
            </a:fld>
            <a:endParaRPr lang="en-US"/>
          </a:p>
        </p:txBody>
      </p:sp>
    </p:spTree>
    <p:extLst>
      <p:ext uri="{BB962C8B-B14F-4D97-AF65-F5344CB8AC3E}">
        <p14:creationId xmlns:p14="http://schemas.microsoft.com/office/powerpoint/2010/main" val="16318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القواعد الامرة التجارية: ان لا تقل عدد الشركاء المساهمين عن خمسة اشخاص</a:t>
            </a:r>
          </a:p>
          <a:p>
            <a:r>
              <a:rPr lang="ar-IQ" dirty="0"/>
              <a:t>القواعد المفسرة: ان يكون واسطة النقل واسطة اعتيادية</a:t>
            </a:r>
          </a:p>
          <a:p>
            <a:r>
              <a:rPr lang="ar-IQ" dirty="0"/>
              <a:t>القانون المدني الامرة: سعر الفائدة 7%</a:t>
            </a:r>
          </a:p>
          <a:p>
            <a:r>
              <a:rPr lang="ar-IQ" dirty="0"/>
              <a:t>المفسرة : العربون</a:t>
            </a:r>
          </a:p>
          <a:p>
            <a:r>
              <a:rPr lang="ar-IQ" dirty="0"/>
              <a:t>العرف: الفائدة او اللبيع الدولي يكون دائما هناك اتفاق على تطبيق قواعد التجارة الدولية</a:t>
            </a:r>
          </a:p>
          <a:p>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46</a:t>
            </a:fld>
            <a:endParaRPr lang="en-US"/>
          </a:p>
        </p:txBody>
      </p:sp>
    </p:spTree>
    <p:extLst>
      <p:ext uri="{BB962C8B-B14F-4D97-AF65-F5344CB8AC3E}">
        <p14:creationId xmlns:p14="http://schemas.microsoft.com/office/powerpoint/2010/main" val="497187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D88148-0B8F-437C-ADC7-EEBA866C7EA6}" type="slidenum">
              <a:rPr lang="en-US" smtClean="0"/>
              <a:t>62</a:t>
            </a:fld>
            <a:endParaRPr lang="en-US"/>
          </a:p>
        </p:txBody>
      </p:sp>
    </p:spTree>
    <p:extLst>
      <p:ext uri="{BB962C8B-B14F-4D97-AF65-F5344CB8AC3E}">
        <p14:creationId xmlns:p14="http://schemas.microsoft.com/office/powerpoint/2010/main" val="2068571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الاعمال التجارية بالتبعية مثلا اذا اشترى تاجر سيارة لنقل البضائع فان شراء السيارة يعتبر عقد او عمل تجاري بينما لو قام به شخص اخر لكان عملا مدنيا</a:t>
            </a:r>
            <a:endParaRPr lang="en-US" dirty="0"/>
          </a:p>
        </p:txBody>
      </p:sp>
      <p:sp>
        <p:nvSpPr>
          <p:cNvPr id="4" name="Slide Number Placeholder 3"/>
          <p:cNvSpPr>
            <a:spLocks noGrp="1"/>
          </p:cNvSpPr>
          <p:nvPr>
            <p:ph type="sldNum" sz="quarter" idx="5"/>
          </p:nvPr>
        </p:nvSpPr>
        <p:spPr/>
        <p:txBody>
          <a:bodyPr/>
          <a:lstStyle/>
          <a:p>
            <a:fld id="{FAD88148-0B8F-437C-ADC7-EEBA866C7EA6}" type="slidenum">
              <a:rPr lang="en-US" smtClean="0"/>
              <a:t>64</a:t>
            </a:fld>
            <a:endParaRPr lang="en-US"/>
          </a:p>
        </p:txBody>
      </p:sp>
    </p:spTree>
    <p:extLst>
      <p:ext uri="{BB962C8B-B14F-4D97-AF65-F5344CB8AC3E}">
        <p14:creationId xmlns:p14="http://schemas.microsoft.com/office/powerpoint/2010/main" val="1142384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9/10/2023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9/10/2023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rtl="1"/>
            <a:endParaRPr lang="ar-JO" dirty="0">
              <a:latin typeface="Cambridgeside" pitchFamily="2" charset="0"/>
              <a:ea typeface="Tahoma" pitchFamily="34" charset="0"/>
              <a:cs typeface="Tahoma" pitchFamily="34" charset="0"/>
            </a:endParaRPr>
          </a:p>
          <a:p>
            <a:pPr rtl="1"/>
            <a:r>
              <a:rPr lang="ar-IQ" dirty="0">
                <a:latin typeface="Cambridgeside" pitchFamily="2" charset="0"/>
                <a:ea typeface="Tahoma" pitchFamily="34" charset="0"/>
                <a:cs typeface="Tahoma" pitchFamily="34" charset="0"/>
              </a:rPr>
              <a:t>أ.م.د.شێروان هادی اسماعیل</a:t>
            </a:r>
          </a:p>
          <a:p>
            <a:pPr rtl="1"/>
            <a:r>
              <a:rPr lang="ar-IQ" dirty="0">
                <a:latin typeface="Cambridgeside" pitchFamily="2" charset="0"/>
                <a:ea typeface="Tahoma" pitchFamily="34" charset="0"/>
                <a:cs typeface="Tahoma" pitchFamily="34" charset="0"/>
              </a:rPr>
              <a:t>د.دياري مسعود خليل</a:t>
            </a:r>
          </a:p>
        </p:txBody>
      </p:sp>
      <p:sp>
        <p:nvSpPr>
          <p:cNvPr id="2" name="Title 1"/>
          <p:cNvSpPr>
            <a:spLocks noGrp="1"/>
          </p:cNvSpPr>
          <p:nvPr>
            <p:ph type="ctrTitle"/>
          </p:nvPr>
        </p:nvSpPr>
        <p:spPr/>
        <p:txBody>
          <a:bodyPr/>
          <a:lstStyle/>
          <a:p>
            <a:r>
              <a:rPr lang="ar-IQ" dirty="0"/>
              <a:t>القانون التجاري</a:t>
            </a:r>
            <a:endParaRPr lang="en-US" dirty="0"/>
          </a:p>
        </p:txBody>
      </p:sp>
    </p:spTree>
    <p:extLst>
      <p:ext uri="{BB962C8B-B14F-4D97-AF65-F5344CB8AC3E}">
        <p14:creationId xmlns:p14="http://schemas.microsoft.com/office/powerpoint/2010/main" val="2991891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600" dirty="0">
                <a:latin typeface="Tahoma" pitchFamily="34" charset="0"/>
                <a:ea typeface="Tahoma" pitchFamily="34" charset="0"/>
                <a:cs typeface="Tahoma" pitchFamily="34" charset="0"/>
              </a:rPr>
              <a:t>العصر القديم</a:t>
            </a:r>
            <a:endParaRPr lang="en-US" sz="66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fontScale="92500" lnSpcReduction="10000"/>
          </a:bodyPr>
          <a:lstStyle/>
          <a:p>
            <a:pPr algn="just" rtl="1">
              <a:lnSpc>
                <a:spcPct val="110000"/>
              </a:lnSpc>
            </a:pPr>
            <a:r>
              <a:rPr lang="ar-SA" sz="3000" dirty="0">
                <a:latin typeface="Tahoma" pitchFamily="34" charset="0"/>
                <a:ea typeface="Tahoma" pitchFamily="34" charset="0"/>
                <a:cs typeface="Tahoma" pitchFamily="34" charset="0"/>
              </a:rPr>
              <a:t>لقد اوجدت الشعوب على مر التاريخ مجموعة من القواعد القانونية الى ان تطورت هذه القواعد واصبحت اساسا للقانون التجاري</a:t>
            </a:r>
            <a:r>
              <a:rPr lang="ar-IQ" sz="3000" dirty="0">
                <a:latin typeface="Tahoma" pitchFamily="34" charset="0"/>
                <a:ea typeface="Tahoma" pitchFamily="34" charset="0"/>
                <a:cs typeface="Tahoma" pitchFamily="34" charset="0"/>
              </a:rPr>
              <a:t> </a:t>
            </a:r>
            <a:r>
              <a:rPr lang="ar-SA" sz="3000" dirty="0">
                <a:latin typeface="Tahoma" pitchFamily="34" charset="0"/>
                <a:ea typeface="Tahoma" pitchFamily="34" charset="0"/>
                <a:cs typeface="Tahoma" pitchFamily="34" charset="0"/>
              </a:rPr>
              <a:t>وكل شعب من هذه الشعوب تولدت عن حاجته قاعدة تجارية</a:t>
            </a:r>
            <a:r>
              <a:rPr lang="ar-IQ" sz="3000" dirty="0">
                <a:latin typeface="Tahoma" pitchFamily="34" charset="0"/>
                <a:ea typeface="Tahoma" pitchFamily="34" charset="0"/>
                <a:cs typeface="Tahoma" pitchFamily="34" charset="0"/>
              </a:rPr>
              <a:t>.</a:t>
            </a:r>
            <a:r>
              <a:rPr lang="en-US" sz="4400" dirty="0">
                <a:latin typeface="Tahoma" pitchFamily="34" charset="0"/>
                <a:ea typeface="Tahoma" pitchFamily="34" charset="0"/>
                <a:cs typeface="Tahoma" pitchFamily="34" charset="0"/>
              </a:rPr>
              <a:t> </a:t>
            </a:r>
            <a:endParaRPr lang="ar-IQ" sz="4400" dirty="0">
              <a:latin typeface="Tahoma" pitchFamily="34" charset="0"/>
              <a:ea typeface="Tahoma" pitchFamily="34" charset="0"/>
              <a:cs typeface="Tahoma" pitchFamily="34" charset="0"/>
            </a:endParaRPr>
          </a:p>
          <a:p>
            <a:pPr marL="742950" indent="-742950" algn="r" rtl="1">
              <a:buFont typeface="+mj-lt"/>
              <a:buAutoNum type="arabicPeriod"/>
            </a:pPr>
            <a:r>
              <a:rPr lang="ar-IQ" sz="4400" dirty="0">
                <a:latin typeface="Tahoma" pitchFamily="34" charset="0"/>
                <a:ea typeface="Tahoma" pitchFamily="34" charset="0"/>
                <a:cs typeface="Tahoma" pitchFamily="34" charset="0"/>
              </a:rPr>
              <a:t>البابليون</a:t>
            </a:r>
          </a:p>
          <a:p>
            <a:pPr marL="457200" indent="-457200" algn="r" rtl="1">
              <a:buFont typeface="+mj-lt"/>
              <a:buAutoNum type="arabicPeriod"/>
            </a:pPr>
            <a:r>
              <a:rPr lang="ar-IQ" sz="4400" dirty="0">
                <a:latin typeface="Tahoma" pitchFamily="34" charset="0"/>
                <a:ea typeface="Tahoma" pitchFamily="34" charset="0"/>
                <a:cs typeface="Tahoma" pitchFamily="34" charset="0"/>
              </a:rPr>
              <a:t>الفنيقيون</a:t>
            </a:r>
          </a:p>
          <a:p>
            <a:pPr marL="457200" indent="-457200" algn="r" rtl="1">
              <a:buFont typeface="+mj-lt"/>
              <a:buAutoNum type="arabicPeriod"/>
            </a:pPr>
            <a:r>
              <a:rPr lang="ar-IQ" sz="4400" dirty="0">
                <a:latin typeface="Tahoma" pitchFamily="34" charset="0"/>
                <a:ea typeface="Tahoma" pitchFamily="34" charset="0"/>
                <a:cs typeface="Tahoma" pitchFamily="34" charset="0"/>
              </a:rPr>
              <a:t>الاغريق (اليونانيون)</a:t>
            </a:r>
          </a:p>
          <a:p>
            <a:pPr marL="457200" indent="-457200" algn="r" rtl="1">
              <a:buFont typeface="+mj-lt"/>
              <a:buAutoNum type="arabicPeriod"/>
            </a:pPr>
            <a:r>
              <a:rPr lang="ar-IQ" sz="4400" dirty="0">
                <a:latin typeface="Tahoma" pitchFamily="34" charset="0"/>
                <a:ea typeface="Tahoma" pitchFamily="34" charset="0"/>
                <a:cs typeface="Tahoma" pitchFamily="34" charset="0"/>
              </a:rPr>
              <a:t>الرومان</a:t>
            </a:r>
            <a:endParaRPr lang="en-US" sz="4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70331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Tahoma" pitchFamily="34" charset="0"/>
                <a:ea typeface="Tahoma" pitchFamily="34" charset="0"/>
                <a:cs typeface="Tahoma" pitchFamily="34" charset="0"/>
              </a:rPr>
              <a:t>البابليون</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rtl="1"/>
            <a:r>
              <a:rPr lang="ar-SA" sz="3200" dirty="0">
                <a:latin typeface="Tahoma" pitchFamily="34" charset="0"/>
                <a:ea typeface="Tahoma" pitchFamily="34" charset="0"/>
                <a:cs typeface="Tahoma" pitchFamily="34" charset="0"/>
              </a:rPr>
              <a:t>شعوب العراق القديم وسكنة حوض البحر الابيض المتوسط : فالاشوريون والكلدانيون تعاملوا </a:t>
            </a:r>
            <a:r>
              <a:rPr lang="ar-SA" sz="3200" dirty="0">
                <a:solidFill>
                  <a:srgbClr val="FF0000"/>
                </a:solidFill>
                <a:latin typeface="Tahoma" pitchFamily="34" charset="0"/>
                <a:ea typeface="Tahoma" pitchFamily="34" charset="0"/>
                <a:cs typeface="Tahoma" pitchFamily="34" charset="0"/>
              </a:rPr>
              <a:t>بالنقد</a:t>
            </a:r>
            <a:r>
              <a:rPr lang="ar-SA" sz="3200" dirty="0">
                <a:latin typeface="Tahoma" pitchFamily="34" charset="0"/>
                <a:ea typeface="Tahoma" pitchFamily="34" charset="0"/>
                <a:cs typeface="Tahoma" pitchFamily="34" charset="0"/>
              </a:rPr>
              <a:t> و</a:t>
            </a:r>
            <a:r>
              <a:rPr lang="ar-SA" sz="3200" dirty="0">
                <a:solidFill>
                  <a:srgbClr val="FF0000"/>
                </a:solidFill>
                <a:latin typeface="Tahoma" pitchFamily="34" charset="0"/>
                <a:ea typeface="Tahoma" pitchFamily="34" charset="0"/>
                <a:cs typeface="Tahoma" pitchFamily="34" charset="0"/>
              </a:rPr>
              <a:t>الاقراض</a:t>
            </a:r>
            <a:r>
              <a:rPr lang="ar-SA" sz="3200" dirty="0">
                <a:latin typeface="Tahoma" pitchFamily="34" charset="0"/>
                <a:ea typeface="Tahoma" pitchFamily="34" charset="0"/>
                <a:cs typeface="Tahoma" pitchFamily="34" charset="0"/>
              </a:rPr>
              <a:t> </a:t>
            </a:r>
            <a:r>
              <a:rPr lang="ar-SA" sz="3200" dirty="0">
                <a:solidFill>
                  <a:srgbClr val="FF0000"/>
                </a:solidFill>
                <a:latin typeface="Tahoma" pitchFamily="34" charset="0"/>
                <a:ea typeface="Tahoma" pitchFamily="34" charset="0"/>
                <a:cs typeface="Tahoma" pitchFamily="34" charset="0"/>
              </a:rPr>
              <a:t>ورتبوا سعر الفائدة </a:t>
            </a:r>
            <a:r>
              <a:rPr lang="ar-SA" sz="3200" dirty="0">
                <a:latin typeface="Tahoma" pitchFamily="34" charset="0"/>
                <a:ea typeface="Tahoma" pitchFamily="34" charset="0"/>
                <a:cs typeface="Tahoma" pitchFamily="34" charset="0"/>
              </a:rPr>
              <a:t>وكيفية احتسابها وبينوا </a:t>
            </a:r>
            <a:r>
              <a:rPr lang="ar-SA" sz="3200" dirty="0">
                <a:solidFill>
                  <a:srgbClr val="FF0000"/>
                </a:solidFill>
                <a:latin typeface="Tahoma" pitchFamily="34" charset="0"/>
                <a:ea typeface="Tahoma" pitchFamily="34" charset="0"/>
                <a:cs typeface="Tahoma" pitchFamily="34" charset="0"/>
              </a:rPr>
              <a:t>احكام الايداع </a:t>
            </a:r>
            <a:r>
              <a:rPr lang="ar-SA" sz="3200" dirty="0">
                <a:latin typeface="Tahoma" pitchFamily="34" charset="0"/>
                <a:ea typeface="Tahoma" pitchFamily="34" charset="0"/>
                <a:cs typeface="Tahoma" pitchFamily="34" charset="0"/>
              </a:rPr>
              <a:t>وتعارفوا على </a:t>
            </a:r>
            <a:r>
              <a:rPr lang="ar-SA" sz="3200" dirty="0">
                <a:solidFill>
                  <a:srgbClr val="FF0000"/>
                </a:solidFill>
                <a:latin typeface="Tahoma" pitchFamily="34" charset="0"/>
                <a:ea typeface="Tahoma" pitchFamily="34" charset="0"/>
                <a:cs typeface="Tahoma" pitchFamily="34" charset="0"/>
              </a:rPr>
              <a:t>استعمال بعض الصكوك </a:t>
            </a:r>
            <a:r>
              <a:rPr lang="ar-SA" sz="3200" dirty="0">
                <a:latin typeface="Tahoma" pitchFamily="34" charset="0"/>
                <a:ea typeface="Tahoma" pitchFamily="34" charset="0"/>
                <a:cs typeface="Tahoma" pitchFamily="34" charset="0"/>
              </a:rPr>
              <a:t>التي تشبه الى حد ما السفتجة والسند للامر . وقد تضمنت </a:t>
            </a:r>
            <a:r>
              <a:rPr lang="ar-SA" sz="3200" dirty="0">
                <a:solidFill>
                  <a:srgbClr val="0070C0"/>
                </a:solidFill>
                <a:latin typeface="Tahoma" pitchFamily="34" charset="0"/>
                <a:ea typeface="Tahoma" pitchFamily="34" charset="0"/>
                <a:cs typeface="Tahoma" pitchFamily="34" charset="0"/>
              </a:rPr>
              <a:t>شريعة حمورابي</a:t>
            </a:r>
            <a:r>
              <a:rPr lang="ar-IQ" sz="3200" dirty="0">
                <a:solidFill>
                  <a:srgbClr val="0070C0"/>
                </a:solidFill>
                <a:latin typeface="Tahoma" pitchFamily="34" charset="0"/>
                <a:ea typeface="Tahoma" pitchFamily="34" charset="0"/>
                <a:cs typeface="Tahoma" pitchFamily="34" charset="0"/>
              </a:rPr>
              <a:t> البابلية</a:t>
            </a:r>
            <a:r>
              <a:rPr lang="ar-SA" sz="3200" dirty="0">
                <a:latin typeface="Tahoma" pitchFamily="34" charset="0"/>
                <a:ea typeface="Tahoma" pitchFamily="34" charset="0"/>
                <a:cs typeface="Tahoma" pitchFamily="34" charset="0"/>
              </a:rPr>
              <a:t> احكاما خاصة </a:t>
            </a:r>
            <a:r>
              <a:rPr lang="ar-SA" sz="3200" dirty="0">
                <a:solidFill>
                  <a:srgbClr val="FF0000"/>
                </a:solidFill>
                <a:latin typeface="Tahoma" pitchFamily="34" charset="0"/>
                <a:ea typeface="Tahoma" pitchFamily="34" charset="0"/>
                <a:cs typeface="Tahoma" pitchFamily="34" charset="0"/>
              </a:rPr>
              <a:t>بالقرض بفائدة والوديعة وعقد الشركة وعقود التوسط  السمسرة </a:t>
            </a:r>
            <a:r>
              <a:rPr lang="ar-IQ" sz="3200" dirty="0">
                <a:solidFill>
                  <a:srgbClr val="FF0000"/>
                </a:solidFill>
                <a:latin typeface="Tahoma" pitchFamily="34" charset="0"/>
                <a:ea typeface="Tahoma" pitchFamily="34" charset="0"/>
                <a:cs typeface="Tahoma" pitchFamily="34" charset="0"/>
              </a:rPr>
              <a:t>.</a:t>
            </a:r>
            <a:endParaRPr lang="en-US" sz="3200"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0452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tx1"/>
                </a:solidFill>
                <a:latin typeface="Tahoma" pitchFamily="34" charset="0"/>
                <a:ea typeface="Tahoma" pitchFamily="34" charset="0"/>
                <a:cs typeface="Tahoma" pitchFamily="34" charset="0"/>
              </a:rPr>
              <a:t>الفينقيون</a:t>
            </a:r>
            <a:endParaRPr lang="en-US"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rtl="1"/>
            <a:r>
              <a:rPr lang="ar-SA" sz="4000" dirty="0">
                <a:latin typeface="Tahoma" pitchFamily="34" charset="0"/>
                <a:ea typeface="Tahoma" pitchFamily="34" charset="0"/>
                <a:cs typeface="Tahoma" pitchFamily="34" charset="0"/>
              </a:rPr>
              <a:t>وضعوا قواعد مهمة في اطار التجارة البحرية وهي نظام </a:t>
            </a:r>
            <a:r>
              <a:rPr lang="ar-SA" sz="4000" dirty="0">
                <a:solidFill>
                  <a:srgbClr val="FF0000"/>
                </a:solidFill>
                <a:latin typeface="Tahoma" pitchFamily="34" charset="0"/>
                <a:ea typeface="Tahoma" pitchFamily="34" charset="0"/>
                <a:cs typeface="Tahoma" pitchFamily="34" charset="0"/>
              </a:rPr>
              <a:t>الرمي في البحر </a:t>
            </a:r>
            <a:r>
              <a:rPr lang="ar-SA" sz="4000" dirty="0">
                <a:latin typeface="Tahoma" pitchFamily="34" charset="0"/>
                <a:ea typeface="Tahoma" pitchFamily="34" charset="0"/>
                <a:cs typeface="Tahoma" pitchFamily="34" charset="0"/>
              </a:rPr>
              <a:t>الذي يمكن اعتباره اصل </a:t>
            </a:r>
            <a:r>
              <a:rPr lang="ar-SA" sz="4000" dirty="0">
                <a:solidFill>
                  <a:srgbClr val="0070C0"/>
                </a:solidFill>
                <a:latin typeface="Tahoma" pitchFamily="34" charset="0"/>
                <a:ea typeface="Tahoma" pitchFamily="34" charset="0"/>
                <a:cs typeface="Tahoma" pitchFamily="34" charset="0"/>
              </a:rPr>
              <a:t>نظرية الخسارة العمومية او المشتركة </a:t>
            </a:r>
            <a:r>
              <a:rPr lang="ar-SA" sz="4000" dirty="0">
                <a:latin typeface="Tahoma" pitchFamily="34" charset="0"/>
                <a:ea typeface="Tahoma" pitchFamily="34" charset="0"/>
                <a:cs typeface="Tahoma" pitchFamily="34" charset="0"/>
              </a:rPr>
              <a:t>والتي تعد حاليا من اهم قواعد القانون البحري</a:t>
            </a:r>
            <a:r>
              <a:rPr lang="ar-IQ" sz="4000" dirty="0">
                <a:latin typeface="Tahoma" pitchFamily="34" charset="0"/>
                <a:ea typeface="Tahoma" pitchFamily="34" charset="0"/>
                <a:cs typeface="Tahoma" pitchFamily="34" charset="0"/>
              </a:rPr>
              <a:t>.</a:t>
            </a:r>
            <a:endParaRPr lang="en-US" sz="4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30197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1143000"/>
          </a:xfrm>
        </p:spPr>
        <p:txBody>
          <a:bodyPr>
            <a:normAutofit fontScale="90000"/>
          </a:bodyPr>
          <a:lstStyle/>
          <a:p>
            <a:pPr algn="ctr"/>
            <a:r>
              <a:rPr lang="ar-IQ" dirty="0">
                <a:solidFill>
                  <a:schemeClr val="tx1"/>
                </a:solidFill>
                <a:latin typeface="Tahoma" pitchFamily="34" charset="0"/>
                <a:ea typeface="Tahoma" pitchFamily="34" charset="0"/>
                <a:cs typeface="Tahoma" pitchFamily="34" charset="0"/>
              </a:rPr>
              <a:t>اليونانيون</a:t>
            </a:r>
            <a:br>
              <a:rPr lang="ar-IQ" dirty="0">
                <a:solidFill>
                  <a:schemeClr val="tx1"/>
                </a:solidFill>
                <a:latin typeface="Tahoma" pitchFamily="34" charset="0"/>
                <a:ea typeface="Tahoma" pitchFamily="34" charset="0"/>
                <a:cs typeface="Tahoma" pitchFamily="34" charset="0"/>
              </a:rPr>
            </a:br>
            <a:r>
              <a:rPr lang="ar-IQ" dirty="0">
                <a:solidFill>
                  <a:schemeClr val="tx1"/>
                </a:solidFill>
                <a:latin typeface="Tahoma" pitchFamily="34" charset="0"/>
                <a:ea typeface="Tahoma" pitchFamily="34" charset="0"/>
                <a:cs typeface="Tahoma" pitchFamily="34" charset="0"/>
              </a:rPr>
              <a:t>(الاغريق)</a:t>
            </a:r>
            <a:endParaRPr lang="en-US"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914400" y="2743200"/>
            <a:ext cx="7772400" cy="3276600"/>
          </a:xfrm>
        </p:spPr>
        <p:txBody>
          <a:bodyPr>
            <a:normAutofit/>
          </a:bodyPr>
          <a:lstStyle/>
          <a:p>
            <a:pPr algn="just" rtl="1"/>
            <a:r>
              <a:rPr lang="ar-SA" sz="3200" dirty="0">
                <a:latin typeface="Tahoma" pitchFamily="34" charset="0"/>
                <a:ea typeface="Tahoma" pitchFamily="34" charset="0"/>
                <a:cs typeface="Tahoma" pitchFamily="34" charset="0"/>
              </a:rPr>
              <a:t>اوجد الاغريق </a:t>
            </a:r>
            <a:r>
              <a:rPr lang="ar-SA" sz="3200" dirty="0">
                <a:solidFill>
                  <a:srgbClr val="0070C0"/>
                </a:solidFill>
                <a:latin typeface="Tahoma" pitchFamily="34" charset="0"/>
                <a:ea typeface="Tahoma" pitchFamily="34" charset="0"/>
                <a:cs typeface="Tahoma" pitchFamily="34" charset="0"/>
              </a:rPr>
              <a:t>قاعدة</a:t>
            </a:r>
            <a:r>
              <a:rPr lang="ar-IQ" sz="3200" dirty="0">
                <a:solidFill>
                  <a:srgbClr val="0070C0"/>
                </a:solidFill>
                <a:latin typeface="Tahoma" pitchFamily="34" charset="0"/>
                <a:ea typeface="Tahoma" pitchFamily="34" charset="0"/>
                <a:cs typeface="Tahoma" pitchFamily="34" charset="0"/>
              </a:rPr>
              <a:t> أو نظام قرض</a:t>
            </a:r>
            <a:r>
              <a:rPr lang="ar-SA" sz="3200" dirty="0">
                <a:solidFill>
                  <a:srgbClr val="0070C0"/>
                </a:solidFill>
                <a:latin typeface="Tahoma" pitchFamily="34" charset="0"/>
                <a:ea typeface="Tahoma" pitchFamily="34" charset="0"/>
                <a:cs typeface="Tahoma" pitchFamily="34" charset="0"/>
              </a:rPr>
              <a:t> المخاطرة </a:t>
            </a:r>
            <a:r>
              <a:rPr lang="ar-SA" sz="3200" spc="-100" dirty="0">
                <a:solidFill>
                  <a:srgbClr val="0070C0"/>
                </a:solidFill>
                <a:latin typeface="Tahoma" pitchFamily="34" charset="0"/>
                <a:ea typeface="Tahoma" pitchFamily="34" charset="0"/>
                <a:cs typeface="Tahoma" pitchFamily="34" charset="0"/>
              </a:rPr>
              <a:t>الجسيمة</a:t>
            </a:r>
            <a:r>
              <a:rPr lang="ar-SA" sz="3200" dirty="0">
                <a:solidFill>
                  <a:srgbClr val="0070C0"/>
                </a:solidFill>
                <a:latin typeface="Tahoma" pitchFamily="34" charset="0"/>
                <a:ea typeface="Tahoma" pitchFamily="34" charset="0"/>
                <a:cs typeface="Tahoma" pitchFamily="34" charset="0"/>
              </a:rPr>
              <a:t> </a:t>
            </a:r>
            <a:r>
              <a:rPr lang="ar-SA" sz="3200" dirty="0">
                <a:latin typeface="Tahoma" pitchFamily="34" charset="0"/>
                <a:ea typeface="Tahoma" pitchFamily="34" charset="0"/>
                <a:cs typeface="Tahoma" pitchFamily="34" charset="0"/>
              </a:rPr>
              <a:t>وهذه هي ايضا الاصل في التأمين </a:t>
            </a:r>
            <a:r>
              <a:rPr lang="ar-SA" sz="4000" spc="-100" dirty="0">
                <a:latin typeface="Tahoma" pitchFamily="34" charset="0"/>
                <a:ea typeface="Tahoma" pitchFamily="34" charset="0"/>
                <a:cs typeface="Tahoma" pitchFamily="34" charset="0"/>
              </a:rPr>
              <a:t>البحري</a:t>
            </a:r>
            <a:r>
              <a:rPr lang="ar-IQ" sz="3200" dirty="0">
                <a:latin typeface="Tahoma" pitchFamily="34" charset="0"/>
                <a:ea typeface="Tahoma" pitchFamily="34" charset="0"/>
                <a:cs typeface="Tahoma" pitchFamily="34" charset="0"/>
              </a:rPr>
              <a:t>.</a:t>
            </a:r>
            <a:endParaRPr lang="en-US" sz="3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88733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الرومانيون</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447800"/>
            <a:ext cx="8229600" cy="4572000"/>
          </a:xfrm>
        </p:spPr>
        <p:txBody>
          <a:bodyPr>
            <a:normAutofit fontScale="85000" lnSpcReduction="10000"/>
          </a:bodyPr>
          <a:lstStyle/>
          <a:p>
            <a:pPr algn="just" rtl="1"/>
            <a:r>
              <a:rPr lang="ar-IQ" sz="2800" dirty="0">
                <a:latin typeface="Tahoma" pitchFamily="34" charset="0"/>
                <a:ea typeface="Tahoma" pitchFamily="34" charset="0"/>
                <a:cs typeface="Tahoma" pitchFamily="34" charset="0"/>
              </a:rPr>
              <a:t>ساهم الرومانيون على خلاف ما يعتقد البعض مساهمة غير ضئيلة في نشوء وتطور القانون التجاري فقد مارسوا التجارة من خلال رقيقهم وتابعيهم. ومن هذا الواقع تم </a:t>
            </a:r>
            <a:r>
              <a:rPr lang="ar-IQ" sz="2800" dirty="0">
                <a:solidFill>
                  <a:srgbClr val="FF0000"/>
                </a:solidFill>
                <a:latin typeface="Tahoma" pitchFamily="34" charset="0"/>
                <a:ea typeface="Tahoma" pitchFamily="34" charset="0"/>
                <a:cs typeface="Tahoma" pitchFamily="34" charset="0"/>
              </a:rPr>
              <a:t>وضع قواعد الممثل التجاري وتابعي التاجر.</a:t>
            </a:r>
          </a:p>
          <a:p>
            <a:pPr algn="just" rtl="1"/>
            <a:r>
              <a:rPr lang="ar-IQ" sz="2800" dirty="0">
                <a:latin typeface="Tahoma" pitchFamily="34" charset="0"/>
                <a:ea typeface="Tahoma" pitchFamily="34" charset="0"/>
                <a:cs typeface="Tahoma" pitchFamily="34" charset="0"/>
              </a:rPr>
              <a:t>وتضمن القانون الروماني بعض الاحكام المتعلقة بالتجارة البحرية:</a:t>
            </a:r>
          </a:p>
          <a:p>
            <a:pPr algn="just" rtl="1"/>
            <a:r>
              <a:rPr lang="ar-IQ" sz="2800" dirty="0">
                <a:solidFill>
                  <a:srgbClr val="00B050"/>
                </a:solidFill>
                <a:latin typeface="Tahoma" pitchFamily="34" charset="0"/>
                <a:ea typeface="Tahoma" pitchFamily="34" charset="0"/>
                <a:cs typeface="Tahoma" pitchFamily="34" charset="0"/>
              </a:rPr>
              <a:t>(قواعد القرض البحري والخسارة البحرية)</a:t>
            </a:r>
          </a:p>
          <a:p>
            <a:pPr algn="just" rtl="1"/>
            <a:r>
              <a:rPr lang="ar-IQ" sz="2800" dirty="0">
                <a:solidFill>
                  <a:srgbClr val="FF0000"/>
                </a:solidFill>
                <a:latin typeface="Tahoma" pitchFamily="34" charset="0"/>
                <a:ea typeface="Tahoma" pitchFamily="34" charset="0"/>
                <a:cs typeface="Tahoma" pitchFamily="34" charset="0"/>
              </a:rPr>
              <a:t>نظام الافلاس: </a:t>
            </a:r>
            <a:r>
              <a:rPr lang="ar-IQ" sz="2800" dirty="0">
                <a:latin typeface="Tahoma" pitchFamily="34" charset="0"/>
                <a:ea typeface="Tahoma" pitchFamily="34" charset="0"/>
                <a:cs typeface="Tahoma" pitchFamily="34" charset="0"/>
              </a:rPr>
              <a:t>تمر هذا النظام بمرحلتين</a:t>
            </a:r>
          </a:p>
          <a:p>
            <a:pPr algn="just" rtl="1"/>
            <a:r>
              <a:rPr lang="ar-IQ" sz="2800" dirty="0">
                <a:solidFill>
                  <a:srgbClr val="0070C0"/>
                </a:solidFill>
                <a:latin typeface="Tahoma" pitchFamily="34" charset="0"/>
                <a:ea typeface="Tahoma" pitchFamily="34" charset="0"/>
                <a:cs typeface="Tahoma" pitchFamily="34" charset="0"/>
              </a:rPr>
              <a:t>المرحلة الاولى: </a:t>
            </a:r>
            <a:r>
              <a:rPr lang="ar-IQ" sz="2800" dirty="0">
                <a:latin typeface="Tahoma" pitchFamily="34" charset="0"/>
                <a:ea typeface="Tahoma" pitchFamily="34" charset="0"/>
                <a:cs typeface="Tahoma" pitchFamily="34" charset="0"/>
              </a:rPr>
              <a:t>اعطاء حق للدائن الاستيلاء على شخص المدين واستعباده وتشغيله في مقابل الدين وقتله اذا لزم الأمر.</a:t>
            </a:r>
          </a:p>
          <a:p>
            <a:pPr algn="just" rtl="1"/>
            <a:r>
              <a:rPr lang="ar-IQ" sz="2800" dirty="0">
                <a:solidFill>
                  <a:srgbClr val="0070C0"/>
                </a:solidFill>
                <a:latin typeface="Tahoma" pitchFamily="34" charset="0"/>
                <a:ea typeface="Tahoma" pitchFamily="34" charset="0"/>
                <a:cs typeface="Tahoma" pitchFamily="34" charset="0"/>
              </a:rPr>
              <a:t>المرحلة الثانية: </a:t>
            </a:r>
            <a:r>
              <a:rPr lang="ar-IQ" sz="2800" dirty="0">
                <a:latin typeface="Tahoma" pitchFamily="34" charset="0"/>
                <a:ea typeface="Tahoma" pitchFamily="34" charset="0"/>
                <a:cs typeface="Tahoma" pitchFamily="34" charset="0"/>
              </a:rPr>
              <a:t>التي تقضي للدائن بوضع يده على أموال المدين وتصفيتها </a:t>
            </a:r>
            <a:endParaRPr lang="en-US" sz="2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092737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الوسيط</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marL="457200" indent="-457200" algn="r" rtl="1">
              <a:lnSpc>
                <a:spcPct val="200000"/>
              </a:lnSpc>
              <a:buFont typeface="+mj-lt"/>
              <a:buAutoNum type="arabicPeriod"/>
            </a:pPr>
            <a:r>
              <a:rPr lang="ar-IQ" sz="3200" dirty="0">
                <a:latin typeface="Tahoma" pitchFamily="34" charset="0"/>
                <a:ea typeface="Tahoma" pitchFamily="34" charset="0"/>
                <a:cs typeface="Tahoma" pitchFamily="34" charset="0"/>
              </a:rPr>
              <a:t>سقوط الامبراطورية الرومانية وظهور القبائل الجرمانية</a:t>
            </a:r>
          </a:p>
          <a:p>
            <a:pPr marL="457200" indent="-457200" algn="r" rtl="1">
              <a:lnSpc>
                <a:spcPct val="200000"/>
              </a:lnSpc>
              <a:buFont typeface="+mj-lt"/>
              <a:buAutoNum type="arabicPeriod"/>
            </a:pPr>
            <a:r>
              <a:rPr lang="ar-IQ" sz="3200" dirty="0">
                <a:latin typeface="Tahoma" pitchFamily="34" charset="0"/>
                <a:ea typeface="Tahoma" pitchFamily="34" charset="0"/>
                <a:cs typeface="Tahoma" pitchFamily="34" charset="0"/>
              </a:rPr>
              <a:t>دور الدولة الاسلامية</a:t>
            </a:r>
          </a:p>
          <a:p>
            <a:pPr marL="457200" indent="-457200" algn="r" rtl="1">
              <a:lnSpc>
                <a:spcPct val="200000"/>
              </a:lnSpc>
              <a:buFont typeface="+mj-lt"/>
              <a:buAutoNum type="arabicPeriod"/>
            </a:pPr>
            <a:r>
              <a:rPr lang="ar-IQ" sz="3200" dirty="0">
                <a:latin typeface="Tahoma" pitchFamily="34" charset="0"/>
                <a:ea typeface="Tahoma" pitchFamily="34" charset="0"/>
                <a:cs typeface="Tahoma" pitchFamily="34" charset="0"/>
              </a:rPr>
              <a:t>الحروب الصليبية ودور الكنيسة</a:t>
            </a:r>
            <a:endParaRPr lang="en-US" sz="3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6841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latin typeface="Tahoma" pitchFamily="34" charset="0"/>
                <a:ea typeface="Tahoma" pitchFamily="34" charset="0"/>
                <a:cs typeface="Tahoma" pitchFamily="34" charset="0"/>
              </a:rPr>
              <a:t>سقوط الامبراطورية الرومانية وظهور القبائل الجرمانية</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752600"/>
            <a:ext cx="8229600" cy="4724400"/>
          </a:xfrm>
        </p:spPr>
        <p:txBody>
          <a:bodyPr>
            <a:normAutofit lnSpcReduction="10000"/>
          </a:bodyPr>
          <a:lstStyle/>
          <a:p>
            <a:pPr algn="just" rtl="1"/>
            <a:r>
              <a:rPr lang="ar-IQ" sz="2800" dirty="0">
                <a:latin typeface="Tahoma" pitchFamily="34" charset="0"/>
                <a:ea typeface="Tahoma" pitchFamily="34" charset="0"/>
                <a:cs typeface="Tahoma" pitchFamily="34" charset="0"/>
              </a:rPr>
              <a:t>تكونت دويلات صغيرة سميت بالجمهوريات الايطالية.</a:t>
            </a:r>
          </a:p>
          <a:p>
            <a:pPr algn="just" rtl="1"/>
            <a:r>
              <a:rPr lang="ar-IQ" sz="2800" dirty="0">
                <a:latin typeface="Tahoma" pitchFamily="34" charset="0"/>
                <a:ea typeface="Tahoma" pitchFamily="34" charset="0"/>
                <a:cs typeface="Tahoma" pitchFamily="34" charset="0"/>
              </a:rPr>
              <a:t>ظهرت طوائف التجار التي ما لبثت وبسبب ضعف أنظمة الحكم، أن هيمنت على السلطتين السياسية والاقتصادية.</a:t>
            </a:r>
          </a:p>
          <a:p>
            <a:pPr algn="just" rtl="1"/>
            <a:r>
              <a:rPr lang="ar-IQ" sz="2800" dirty="0">
                <a:latin typeface="Tahoma" pitchFamily="34" charset="0"/>
                <a:ea typeface="Tahoma" pitchFamily="34" charset="0"/>
                <a:cs typeface="Tahoma" pitchFamily="34" charset="0"/>
              </a:rPr>
              <a:t>لم تتقيد هذه الطوائف بأحكام القانون الروماني و اصطلحت وحسب اجتهاداتها على عادات وقواعد جديدة وأخضعت نفسها لأحكامها.</a:t>
            </a:r>
          </a:p>
          <a:p>
            <a:pPr algn="just" rtl="1"/>
            <a:r>
              <a:rPr lang="ar-IQ" sz="2800" dirty="0">
                <a:latin typeface="Tahoma" pitchFamily="34" charset="0"/>
                <a:ea typeface="Tahoma" pitchFamily="34" charset="0"/>
                <a:cs typeface="Tahoma" pitchFamily="34" charset="0"/>
              </a:rPr>
              <a:t>وان هذا النظام الفئوي اتجه اتجاها آخر يتمثل بحصر النظر في المنازعات التي تنشأ بين أعضاء الطائفة بمناسبة التعامل التجاري أو غيره بشخص يدعي </a:t>
            </a:r>
            <a:r>
              <a:rPr lang="ar-IQ" sz="2800" dirty="0">
                <a:solidFill>
                  <a:srgbClr val="FF0000"/>
                </a:solidFill>
                <a:latin typeface="Tahoma" pitchFamily="34" charset="0"/>
                <a:ea typeface="Tahoma" pitchFamily="34" charset="0"/>
                <a:cs typeface="Tahoma" pitchFamily="34" charset="0"/>
              </a:rPr>
              <a:t>القنصل ..</a:t>
            </a:r>
            <a:endParaRPr lang="en-US" sz="2800"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73967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latin typeface="Tahoma" pitchFamily="34" charset="0"/>
                <a:ea typeface="Tahoma" pitchFamily="34" charset="0"/>
                <a:cs typeface="Tahoma" pitchFamily="34" charset="0"/>
              </a:rPr>
              <a:t>سقوط الامبراطورية الرومانية وظهور القبائل الجرمانية</a:t>
            </a:r>
            <a:endParaRPr lang="en-US" dirty="0"/>
          </a:p>
        </p:txBody>
      </p:sp>
      <p:sp>
        <p:nvSpPr>
          <p:cNvPr id="3" name="Content Placeholder 2"/>
          <p:cNvSpPr>
            <a:spLocks noGrp="1"/>
          </p:cNvSpPr>
          <p:nvPr>
            <p:ph sz="quarter" idx="1"/>
          </p:nvPr>
        </p:nvSpPr>
        <p:spPr/>
        <p:txBody>
          <a:bodyPr>
            <a:normAutofit/>
          </a:bodyPr>
          <a:lstStyle/>
          <a:p>
            <a:pPr algn="just" rtl="1"/>
            <a:r>
              <a:rPr lang="ar-IQ" dirty="0">
                <a:latin typeface="Tahoma" pitchFamily="34" charset="0"/>
                <a:ea typeface="Tahoma" pitchFamily="34" charset="0"/>
                <a:cs typeface="Tahoma" pitchFamily="34" charset="0"/>
              </a:rPr>
              <a:t>ويتم اختيار القنصل بين أعضاء الطائفة بالانتخاب ويتولى هذا الشخص فض تلك المنازعات على ضوء ما اصطلحت عليه فئة التجار من أعراف وقواعد وعادات.</a:t>
            </a:r>
            <a:endParaRPr lang="ar-IQ" dirty="0">
              <a:solidFill>
                <a:srgbClr val="FF0000"/>
              </a:solidFill>
            </a:endParaRPr>
          </a:p>
          <a:p>
            <a:pPr algn="just" rtl="1"/>
            <a:r>
              <a:rPr lang="ar-IQ" sz="2800" dirty="0">
                <a:latin typeface="Tahoma" pitchFamily="34" charset="0"/>
                <a:ea typeface="Tahoma" pitchFamily="34" charset="0"/>
                <a:cs typeface="Tahoma" pitchFamily="34" charset="0"/>
              </a:rPr>
              <a:t>قضاء أولئك القناصل 		</a:t>
            </a:r>
            <a:r>
              <a:rPr lang="ar-IQ" sz="2800" dirty="0">
                <a:solidFill>
                  <a:srgbClr val="0070C0"/>
                </a:solidFill>
                <a:latin typeface="Tahoma" pitchFamily="34" charset="0"/>
                <a:ea typeface="Tahoma" pitchFamily="34" charset="0"/>
                <a:cs typeface="Tahoma" pitchFamily="34" charset="0"/>
              </a:rPr>
              <a:t>نشوء القضاء التجاري</a:t>
            </a:r>
          </a:p>
          <a:p>
            <a:pPr marL="0" indent="0" algn="just" rtl="1">
              <a:buNone/>
            </a:pPr>
            <a:endParaRPr lang="ar-IQ" sz="2800" dirty="0">
              <a:solidFill>
                <a:srgbClr val="0070C0"/>
              </a:solidFill>
              <a:latin typeface="Tahoma" pitchFamily="34" charset="0"/>
              <a:ea typeface="Tahoma" pitchFamily="34" charset="0"/>
              <a:cs typeface="Tahoma" pitchFamily="34" charset="0"/>
            </a:endParaRPr>
          </a:p>
          <a:p>
            <a:pPr algn="just" rtl="1"/>
            <a:r>
              <a:rPr lang="ar-IQ" dirty="0">
                <a:solidFill>
                  <a:schemeClr val="accent6">
                    <a:lumMod val="50000"/>
                  </a:schemeClr>
                </a:solidFill>
                <a:latin typeface="Tahoma" pitchFamily="34" charset="0"/>
                <a:ea typeface="Tahoma" pitchFamily="34" charset="0"/>
                <a:cs typeface="Tahoma" pitchFamily="34" charset="0"/>
              </a:rPr>
              <a:t>دونت تلك الاعراف والعادات والقواعد وأصدرت على شكل </a:t>
            </a:r>
            <a:r>
              <a:rPr lang="ar-IQ" dirty="0">
                <a:solidFill>
                  <a:srgbClr val="FF0000"/>
                </a:solidFill>
                <a:latin typeface="Tahoma" pitchFamily="34" charset="0"/>
                <a:ea typeface="Tahoma" pitchFamily="34" charset="0"/>
                <a:cs typeface="Tahoma" pitchFamily="34" charset="0"/>
              </a:rPr>
              <a:t>لوائح</a:t>
            </a:r>
            <a:r>
              <a:rPr lang="ar-IQ" dirty="0">
                <a:solidFill>
                  <a:schemeClr val="accent6">
                    <a:lumMod val="50000"/>
                  </a:schemeClr>
                </a:solidFill>
                <a:latin typeface="Tahoma" pitchFamily="34" charset="0"/>
                <a:ea typeface="Tahoma" pitchFamily="34" charset="0"/>
                <a:cs typeface="Tahoma" pitchFamily="34" charset="0"/>
              </a:rPr>
              <a:t> ثم ظهور </a:t>
            </a:r>
            <a:r>
              <a:rPr lang="ar-IQ" dirty="0">
                <a:solidFill>
                  <a:srgbClr val="FF0000"/>
                </a:solidFill>
                <a:latin typeface="Tahoma" pitchFamily="34" charset="0"/>
                <a:ea typeface="Tahoma" pitchFamily="34" charset="0"/>
                <a:cs typeface="Tahoma" pitchFamily="34" charset="0"/>
              </a:rPr>
              <a:t>قانون التجار</a:t>
            </a:r>
            <a:r>
              <a:rPr lang="ar-IQ" dirty="0">
                <a:solidFill>
                  <a:schemeClr val="accent6">
                    <a:lumMod val="50000"/>
                  </a:schemeClr>
                </a:solidFill>
                <a:latin typeface="Tahoma" pitchFamily="34" charset="0"/>
                <a:ea typeface="Tahoma" pitchFamily="34" charset="0"/>
                <a:cs typeface="Tahoma" pitchFamily="34" charset="0"/>
              </a:rPr>
              <a:t>. اذ عالجت هذا القانون </a:t>
            </a:r>
            <a:r>
              <a:rPr lang="ar-IQ" dirty="0">
                <a:solidFill>
                  <a:srgbClr val="FF0000"/>
                </a:solidFill>
                <a:latin typeface="Tahoma" pitchFamily="34" charset="0"/>
                <a:ea typeface="Tahoma" pitchFamily="34" charset="0"/>
                <a:cs typeface="Tahoma" pitchFamily="34" charset="0"/>
              </a:rPr>
              <a:t>العقود التجارية</a:t>
            </a:r>
            <a:r>
              <a:rPr lang="ar-IQ" dirty="0">
                <a:solidFill>
                  <a:schemeClr val="accent6">
                    <a:lumMod val="50000"/>
                  </a:schemeClr>
                </a:solidFill>
                <a:latin typeface="Tahoma" pitchFamily="34" charset="0"/>
                <a:ea typeface="Tahoma" pitchFamily="34" charset="0"/>
                <a:cs typeface="Tahoma" pitchFamily="34" charset="0"/>
              </a:rPr>
              <a:t> على مختلف انواعها.</a:t>
            </a:r>
          </a:p>
          <a:p>
            <a:pPr algn="just" rtl="1"/>
            <a:r>
              <a:rPr lang="ar-IQ" dirty="0">
                <a:solidFill>
                  <a:schemeClr val="accent6">
                    <a:lumMod val="50000"/>
                  </a:schemeClr>
                </a:solidFill>
                <a:latin typeface="Tahoma" pitchFamily="34" charset="0"/>
                <a:ea typeface="Tahoma" pitchFamily="34" charset="0"/>
                <a:cs typeface="Tahoma" pitchFamily="34" charset="0"/>
              </a:rPr>
              <a:t>ومن ثم ساد قواعد النشاط التجاري في اوربا وساعد على ظهور بعض الاشكال الاوراق التجارية كالكومبيالة.</a:t>
            </a:r>
          </a:p>
          <a:p>
            <a:pPr algn="just" rtl="1"/>
            <a:endParaRPr lang="en-US" dirty="0">
              <a:solidFill>
                <a:schemeClr val="accent6">
                  <a:lumMod val="50000"/>
                </a:schemeClr>
              </a:solidFill>
              <a:latin typeface="Tahoma" pitchFamily="34" charset="0"/>
              <a:ea typeface="Tahoma" pitchFamily="34" charset="0"/>
              <a:cs typeface="Tahoma" pitchFamily="34" charset="0"/>
            </a:endParaRPr>
          </a:p>
        </p:txBody>
      </p:sp>
      <p:sp>
        <p:nvSpPr>
          <p:cNvPr id="4" name="Left Arrow 3"/>
          <p:cNvSpPr/>
          <p:nvPr/>
        </p:nvSpPr>
        <p:spPr>
          <a:xfrm>
            <a:off x="4419600" y="2895600"/>
            <a:ext cx="978408" cy="484632"/>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6541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Tahoma" pitchFamily="34" charset="0"/>
                <a:ea typeface="Tahoma" pitchFamily="34" charset="0"/>
                <a:cs typeface="Tahoma" pitchFamily="34" charset="0"/>
              </a:rPr>
              <a:t>دور الدولة الاسلامية</a:t>
            </a:r>
            <a:endParaRPr lang="en-US" dirty="0"/>
          </a:p>
        </p:txBody>
      </p:sp>
      <p:sp>
        <p:nvSpPr>
          <p:cNvPr id="3" name="Content Placeholder 2"/>
          <p:cNvSpPr>
            <a:spLocks noGrp="1"/>
          </p:cNvSpPr>
          <p:nvPr>
            <p:ph sz="quarter" idx="1"/>
          </p:nvPr>
        </p:nvSpPr>
        <p:spPr/>
        <p:txBody>
          <a:bodyPr>
            <a:normAutofit/>
          </a:bodyPr>
          <a:lstStyle/>
          <a:p>
            <a:pPr algn="just" rtl="1"/>
            <a:r>
              <a:rPr lang="ar-IQ" sz="2800" dirty="0">
                <a:latin typeface="Tahoma" pitchFamily="34" charset="0"/>
                <a:ea typeface="Tahoma" pitchFamily="34" charset="0"/>
                <a:cs typeface="Tahoma" pitchFamily="34" charset="0"/>
              </a:rPr>
              <a:t>تناول الفقهاء المسلمين بالشرح والتحليل قواعد المعاملات وبعض أنظمة القانون التجاري كـ ...</a:t>
            </a:r>
          </a:p>
          <a:p>
            <a:pPr algn="just" rtl="1"/>
            <a:r>
              <a:rPr lang="ar-IQ" sz="2800" dirty="0">
                <a:solidFill>
                  <a:srgbClr val="FF0000"/>
                </a:solidFill>
                <a:latin typeface="Tahoma" pitchFamily="34" charset="0"/>
                <a:ea typeface="Tahoma" pitchFamily="34" charset="0"/>
                <a:cs typeface="Tahoma" pitchFamily="34" charset="0"/>
              </a:rPr>
              <a:t>الافلاس</a:t>
            </a:r>
          </a:p>
          <a:p>
            <a:pPr algn="just" rtl="1"/>
            <a:r>
              <a:rPr lang="ar-IQ" sz="2800" dirty="0">
                <a:solidFill>
                  <a:srgbClr val="FF0000"/>
                </a:solidFill>
                <a:latin typeface="Tahoma" pitchFamily="34" charset="0"/>
                <a:ea typeface="Tahoma" pitchFamily="34" charset="0"/>
                <a:cs typeface="Tahoma" pitchFamily="34" charset="0"/>
              </a:rPr>
              <a:t>عقد الشركة</a:t>
            </a:r>
          </a:p>
          <a:p>
            <a:pPr algn="just" rtl="1"/>
            <a:r>
              <a:rPr lang="ar-IQ" sz="2800" dirty="0">
                <a:solidFill>
                  <a:srgbClr val="FF0000"/>
                </a:solidFill>
                <a:latin typeface="Tahoma" pitchFamily="34" charset="0"/>
                <a:ea typeface="Tahoma" pitchFamily="34" charset="0"/>
                <a:cs typeface="Tahoma" pitchFamily="34" charset="0"/>
              </a:rPr>
              <a:t>بعض صور الاوراق التجارية كالسفتجة</a:t>
            </a:r>
          </a:p>
          <a:p>
            <a:pPr marL="0" indent="0" algn="just" rtl="1">
              <a:buNone/>
            </a:pPr>
            <a:endParaRPr lang="ar-IQ" sz="2800" dirty="0">
              <a:latin typeface="Tahoma" pitchFamily="34" charset="0"/>
              <a:ea typeface="Tahoma" pitchFamily="34" charset="0"/>
              <a:cs typeface="Tahoma" pitchFamily="34" charset="0"/>
            </a:endParaRPr>
          </a:p>
          <a:p>
            <a:pPr algn="just" rtl="1"/>
            <a:r>
              <a:rPr lang="ar-IQ" sz="2800" dirty="0">
                <a:latin typeface="Tahoma" pitchFamily="34" charset="0"/>
                <a:ea typeface="Tahoma" pitchFamily="34" charset="0"/>
                <a:cs typeface="Tahoma" pitchFamily="34" charset="0"/>
              </a:rPr>
              <a:t>بيد أن الشريعة الاسلامية لم تميز بين المعاملات التجارية والمدنية بل عالجتها ككل كما وأنها خالية من القواعد الشكلية التي سادت القانون الروماني.</a:t>
            </a:r>
          </a:p>
          <a:p>
            <a:pPr algn="r" rtl="1"/>
            <a:endParaRPr lang="en-US" dirty="0"/>
          </a:p>
        </p:txBody>
      </p:sp>
    </p:spTree>
    <p:extLst>
      <p:ext uri="{BB962C8B-B14F-4D97-AF65-F5344CB8AC3E}">
        <p14:creationId xmlns:p14="http://schemas.microsoft.com/office/powerpoint/2010/main" val="297079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Tahoma" pitchFamily="34" charset="0"/>
                <a:ea typeface="Tahoma" pitchFamily="34" charset="0"/>
                <a:cs typeface="Tahoma" pitchFamily="34" charset="0"/>
              </a:rPr>
              <a:t>الحروب الصليبية ودور الكنيسة</a:t>
            </a:r>
            <a:endParaRPr lang="en-US" dirty="0"/>
          </a:p>
        </p:txBody>
      </p:sp>
      <p:sp>
        <p:nvSpPr>
          <p:cNvPr id="3" name="Content Placeholder 2"/>
          <p:cNvSpPr>
            <a:spLocks noGrp="1"/>
          </p:cNvSpPr>
          <p:nvPr>
            <p:ph sz="quarter" idx="1"/>
          </p:nvPr>
        </p:nvSpPr>
        <p:spPr/>
        <p:txBody>
          <a:bodyPr>
            <a:normAutofit fontScale="92500"/>
          </a:bodyPr>
          <a:lstStyle/>
          <a:p>
            <a:pPr algn="just" rtl="1"/>
            <a:r>
              <a:rPr lang="ar-SA" dirty="0">
                <a:latin typeface="Tahoma" pitchFamily="34" charset="0"/>
                <a:ea typeface="Tahoma" pitchFamily="34" charset="0"/>
                <a:cs typeface="Tahoma" pitchFamily="34" charset="0"/>
              </a:rPr>
              <a:t>اوجدت الحروب الصليبية نظام </a:t>
            </a:r>
            <a:r>
              <a:rPr lang="ar-SA" dirty="0">
                <a:solidFill>
                  <a:srgbClr val="FF0000"/>
                </a:solidFill>
                <a:latin typeface="Tahoma" pitchFamily="34" charset="0"/>
                <a:ea typeface="Tahoma" pitchFamily="34" charset="0"/>
                <a:cs typeface="Tahoma" pitchFamily="34" charset="0"/>
              </a:rPr>
              <a:t>التبادل التجاري</a:t>
            </a:r>
            <a:r>
              <a:rPr lang="ar-SA" dirty="0">
                <a:latin typeface="Tahoma" pitchFamily="34" charset="0"/>
                <a:ea typeface="Tahoma" pitchFamily="34" charset="0"/>
                <a:cs typeface="Tahoma" pitchFamily="34" charset="0"/>
              </a:rPr>
              <a:t> عن طريق الوكلاء والسماسرة وهي الاصل في قاعدة الوكالة التجارية</a:t>
            </a:r>
            <a:r>
              <a:rPr lang="ar-IQ" dirty="0">
                <a:latin typeface="Tahoma" pitchFamily="34" charset="0"/>
                <a:ea typeface="Tahoma" pitchFamily="34" charset="0"/>
                <a:cs typeface="Tahoma" pitchFamily="34" charset="0"/>
              </a:rPr>
              <a:t>.</a:t>
            </a:r>
          </a:p>
          <a:p>
            <a:pPr algn="just" rtl="1"/>
            <a:r>
              <a:rPr lang="ar-SA" dirty="0">
                <a:latin typeface="Tahoma" pitchFamily="34" charset="0"/>
                <a:ea typeface="Tahoma" pitchFamily="34" charset="0"/>
                <a:cs typeface="Tahoma" pitchFamily="34" charset="0"/>
              </a:rPr>
              <a:t> اما الكنيسة فقد ساهمت في ارساء قواعد استثمار الاموال فالقانون الكنسي يحرم القرض بفائدة كوسيلة من وسائل استثمار الاموال لذلك تم التوصل الى </a:t>
            </a:r>
            <a:r>
              <a:rPr lang="ar-SA" dirty="0">
                <a:solidFill>
                  <a:srgbClr val="FF0000"/>
                </a:solidFill>
                <a:latin typeface="Tahoma" pitchFamily="34" charset="0"/>
                <a:ea typeface="Tahoma" pitchFamily="34" charset="0"/>
                <a:cs typeface="Tahoma" pitchFamily="34" charset="0"/>
              </a:rPr>
              <a:t>نظام التوصية</a:t>
            </a:r>
            <a:r>
              <a:rPr lang="ar-SA" dirty="0">
                <a:latin typeface="Tahoma" pitchFamily="34" charset="0"/>
                <a:ea typeface="Tahoma" pitchFamily="34" charset="0"/>
                <a:cs typeface="Tahoma" pitchFamily="34" charset="0"/>
              </a:rPr>
              <a:t> كوسيلة مشروعة لاستثمار الاموال ومن هذا النظام نشأت شركة التوصية</a:t>
            </a:r>
            <a:r>
              <a:rPr lang="en-US" dirty="0">
                <a:latin typeface="Tahoma" pitchFamily="34" charset="0"/>
                <a:ea typeface="Tahoma" pitchFamily="34" charset="0"/>
                <a:cs typeface="Tahoma" pitchFamily="34" charset="0"/>
              </a:rPr>
              <a:t> </a:t>
            </a:r>
            <a:r>
              <a:rPr lang="ar-IQ" dirty="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a:p>
            <a:pPr algn="just" rtl="1"/>
            <a:r>
              <a:rPr lang="ar-IQ" dirty="0">
                <a:latin typeface="Tahoma" pitchFamily="34" charset="0"/>
                <a:ea typeface="Tahoma" pitchFamily="34" charset="0"/>
                <a:cs typeface="Tahoma" pitchFamily="34" charset="0"/>
              </a:rPr>
              <a:t>ومن ثم </a:t>
            </a:r>
            <a:r>
              <a:rPr lang="ar-IQ" dirty="0">
                <a:solidFill>
                  <a:srgbClr val="FF0000"/>
                </a:solidFill>
                <a:latin typeface="Tahoma" pitchFamily="34" charset="0"/>
                <a:ea typeface="Tahoma" pitchFamily="34" charset="0"/>
                <a:cs typeface="Tahoma" pitchFamily="34" charset="0"/>
              </a:rPr>
              <a:t>ظهور الاسواق التجارية</a:t>
            </a:r>
            <a:r>
              <a:rPr lang="ar-IQ" dirty="0">
                <a:latin typeface="Tahoma" pitchFamily="34" charset="0"/>
                <a:ea typeface="Tahoma" pitchFamily="34" charset="0"/>
                <a:cs typeface="Tahoma" pitchFamily="34" charset="0"/>
              </a:rPr>
              <a:t> في بعض الدول الاوروبية.</a:t>
            </a:r>
          </a:p>
          <a:p>
            <a:pPr algn="just" rtl="1"/>
            <a:r>
              <a:rPr lang="ar-SA" dirty="0">
                <a:latin typeface="Tahoma" pitchFamily="34" charset="0"/>
                <a:ea typeface="Tahoma" pitchFamily="34" charset="0"/>
                <a:cs typeface="Tahoma" pitchFamily="34" charset="0"/>
              </a:rPr>
              <a:t> </a:t>
            </a:r>
            <a:r>
              <a:rPr lang="ar-IQ" dirty="0">
                <a:latin typeface="Tahoma" pitchFamily="34" charset="0"/>
                <a:ea typeface="Tahoma" pitchFamily="34" charset="0"/>
                <a:cs typeface="Tahoma" pitchFamily="34" charset="0"/>
              </a:rPr>
              <a:t>كما و</a:t>
            </a:r>
            <a:r>
              <a:rPr lang="ar-SA" dirty="0">
                <a:latin typeface="Tahoma" pitchFamily="34" charset="0"/>
                <a:ea typeface="Tahoma" pitchFamily="34" charset="0"/>
                <a:cs typeface="Tahoma" pitchFamily="34" charset="0"/>
              </a:rPr>
              <a:t>اتسمت هذه الفترة </a:t>
            </a:r>
            <a:r>
              <a:rPr lang="ar-SA" dirty="0">
                <a:solidFill>
                  <a:srgbClr val="FF0000"/>
                </a:solidFill>
                <a:latin typeface="Tahoma" pitchFamily="34" charset="0"/>
                <a:ea typeface="Tahoma" pitchFamily="34" charset="0"/>
                <a:cs typeface="Tahoma" pitchFamily="34" charset="0"/>
              </a:rPr>
              <a:t>بظهور القضاء التجاري</a:t>
            </a:r>
            <a:r>
              <a:rPr lang="ar-SA" dirty="0">
                <a:latin typeface="Tahoma" pitchFamily="34" charset="0"/>
                <a:ea typeface="Tahoma" pitchFamily="34" charset="0"/>
                <a:cs typeface="Tahoma" pitchFamily="34" charset="0"/>
              </a:rPr>
              <a:t> الذي تولى حسم النزاعات التجارية فتم بذلك انشاء المحاكم التجارية</a:t>
            </a:r>
            <a:r>
              <a:rPr lang="en-US" dirty="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241485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ED66CB5-8126-CBB3-DA59-EB4F69E04656}"/>
              </a:ext>
            </a:extLst>
          </p:cNvPr>
          <p:cNvSpPr>
            <a:spLocks noGrp="1"/>
          </p:cNvSpPr>
          <p:nvPr>
            <p:ph idx="1"/>
          </p:nvPr>
        </p:nvSpPr>
        <p:spPr>
          <a:xfrm>
            <a:off x="1371600" y="990600"/>
            <a:ext cx="6781800" cy="5486400"/>
          </a:xfrm>
        </p:spPr>
        <p:txBody>
          <a:bodyPr>
            <a:normAutofit/>
          </a:bodyPr>
          <a:lstStyle/>
          <a:p>
            <a:pPr algn="r"/>
            <a:r>
              <a:rPr lang="ar-IQ" sz="3200" dirty="0">
                <a:solidFill>
                  <a:srgbClr val="C00000"/>
                </a:solidFill>
                <a:cs typeface="Ali-A-Sahifa Bold" pitchFamily="2" charset="-78"/>
              </a:rPr>
              <a:t>مقدمة عامة</a:t>
            </a:r>
          </a:p>
          <a:p>
            <a:pPr algn="r"/>
            <a:r>
              <a:rPr lang="ar-IQ" sz="3200" dirty="0">
                <a:cs typeface="Ali-A-Sahifa Bold" pitchFamily="2" charset="-78"/>
              </a:rPr>
              <a:t>1- تطور القانون التجاري</a:t>
            </a:r>
          </a:p>
          <a:p>
            <a:pPr algn="r"/>
            <a:r>
              <a:rPr lang="ar-IQ" sz="3200" dirty="0">
                <a:cs typeface="Ali-A-Sahifa Bold" pitchFamily="2" charset="-78"/>
              </a:rPr>
              <a:t>2- واقع القانون التجاري في العراق</a:t>
            </a:r>
          </a:p>
          <a:p>
            <a:pPr algn="r"/>
            <a:r>
              <a:rPr lang="ar-IQ" sz="3200" dirty="0">
                <a:cs typeface="Ali-A-Sahifa Bold" pitchFamily="2" charset="-78"/>
              </a:rPr>
              <a:t>3- مصادر القانون التجاري</a:t>
            </a:r>
          </a:p>
          <a:p>
            <a:pPr algn="r"/>
            <a:endParaRPr lang="ar-IQ" sz="3200" dirty="0">
              <a:cs typeface="Ali-A-Sahifa Bold" pitchFamily="2" charset="-78"/>
            </a:endParaRPr>
          </a:p>
          <a:p>
            <a:pPr algn="r"/>
            <a:r>
              <a:rPr lang="ar-IQ" sz="3200" dirty="0">
                <a:solidFill>
                  <a:srgbClr val="C00000"/>
                </a:solidFill>
                <a:cs typeface="Ali-A-Sahifa Bold" pitchFamily="2" charset="-78"/>
              </a:rPr>
              <a:t>نطاق القانون التجاري</a:t>
            </a:r>
          </a:p>
          <a:p>
            <a:pPr algn="r"/>
            <a:r>
              <a:rPr lang="ar-IQ" sz="3200" dirty="0">
                <a:cs typeface="Ali-A-Sahifa Bold" pitchFamily="2" charset="-78"/>
              </a:rPr>
              <a:t>النظرية الذاتية </a:t>
            </a:r>
          </a:p>
          <a:p>
            <a:pPr algn="r"/>
            <a:r>
              <a:rPr lang="ar-IQ" sz="3200" dirty="0">
                <a:cs typeface="Ali-A-Sahifa Bold" pitchFamily="2" charset="-78"/>
              </a:rPr>
              <a:t>النظرية الموضوعية</a:t>
            </a:r>
            <a:endParaRPr lang="en-US" sz="3200" dirty="0">
              <a:cs typeface="Ali-A-Sahifa Bold" pitchFamily="2" charset="-78"/>
            </a:endParaRPr>
          </a:p>
          <a:p>
            <a:pPr algn="r"/>
            <a:endParaRPr lang="en-US" sz="3200" dirty="0">
              <a:cs typeface="Ali-A-Sahifa Bold" pitchFamily="2" charset="-78"/>
            </a:endParaRPr>
          </a:p>
        </p:txBody>
      </p:sp>
    </p:spTree>
    <p:extLst>
      <p:ext uri="{BB962C8B-B14F-4D97-AF65-F5344CB8AC3E}">
        <p14:creationId xmlns:p14="http://schemas.microsoft.com/office/powerpoint/2010/main" val="1580452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latin typeface="Tahoma" pitchFamily="34" charset="0"/>
                <a:ea typeface="Tahoma" pitchFamily="34" charset="0"/>
                <a:cs typeface="Tahoma" pitchFamily="34" charset="0"/>
              </a:rPr>
              <a:t>العصر الحديث</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fontScale="92500" lnSpcReduction="20000"/>
          </a:bodyPr>
          <a:lstStyle/>
          <a:p>
            <a:pPr algn="just" rtl="1">
              <a:lnSpc>
                <a:spcPct val="150000"/>
              </a:lnSpc>
            </a:pPr>
            <a:r>
              <a:rPr lang="ar-SA" dirty="0">
                <a:solidFill>
                  <a:srgbClr val="00B050"/>
                </a:solidFill>
                <a:latin typeface="Tahoma" pitchFamily="34" charset="0"/>
                <a:ea typeface="Tahoma" pitchFamily="34" charset="0"/>
                <a:cs typeface="Tahoma" pitchFamily="34" charset="0"/>
              </a:rPr>
              <a:t>القرن الخامس عشر : </a:t>
            </a:r>
            <a:r>
              <a:rPr lang="ar-IQ" dirty="0">
                <a:latin typeface="Tahoma" pitchFamily="34" charset="0"/>
                <a:ea typeface="Tahoma" pitchFamily="34" charset="0"/>
                <a:cs typeface="Tahoma" pitchFamily="34" charset="0"/>
              </a:rPr>
              <a:t>عرف العالم </a:t>
            </a:r>
            <a:r>
              <a:rPr lang="ar-SA" dirty="0">
                <a:latin typeface="Tahoma" pitchFamily="34" charset="0"/>
                <a:ea typeface="Tahoma" pitchFamily="34" charset="0"/>
                <a:cs typeface="Tahoma" pitchFamily="34" charset="0"/>
              </a:rPr>
              <a:t>تطور</a:t>
            </a:r>
            <a:r>
              <a:rPr lang="ar-IQ" dirty="0">
                <a:latin typeface="Tahoma" pitchFamily="34" charset="0"/>
                <a:ea typeface="Tahoma" pitchFamily="34" charset="0"/>
                <a:cs typeface="Tahoma" pitchFamily="34" charset="0"/>
              </a:rPr>
              <a:t>ات جديدة</a:t>
            </a:r>
            <a:r>
              <a:rPr lang="ar-SA" dirty="0">
                <a:latin typeface="Tahoma" pitchFamily="34" charset="0"/>
                <a:ea typeface="Tahoma" pitchFamily="34" charset="0"/>
                <a:cs typeface="Tahoma" pitchFamily="34" charset="0"/>
              </a:rPr>
              <a:t> على الصعيد </a:t>
            </a:r>
            <a:r>
              <a:rPr lang="ar-SA" dirty="0">
                <a:solidFill>
                  <a:srgbClr val="FF0000"/>
                </a:solidFill>
                <a:latin typeface="Tahoma" pitchFamily="34" charset="0"/>
                <a:ea typeface="Tahoma" pitchFamily="34" charset="0"/>
                <a:cs typeface="Tahoma" pitchFamily="34" charset="0"/>
              </a:rPr>
              <a:t>الجغرافي والاقتصادي والسياسي </a:t>
            </a:r>
            <a:r>
              <a:rPr lang="ar-SA" dirty="0">
                <a:latin typeface="Tahoma" pitchFamily="34" charset="0"/>
                <a:ea typeface="Tahoma" pitchFamily="34" charset="0"/>
                <a:cs typeface="Tahoma" pitchFamily="34" charset="0"/>
              </a:rPr>
              <a:t>والذي انعكست اثاره</a:t>
            </a:r>
            <a:r>
              <a:rPr lang="ar-IQ" dirty="0">
                <a:latin typeface="Tahoma" pitchFamily="34" charset="0"/>
                <a:ea typeface="Tahoma" pitchFamily="34" charset="0"/>
                <a:cs typeface="Tahoma" pitchFamily="34" charset="0"/>
              </a:rPr>
              <a:t>ا على احكام القانون التجاري</a:t>
            </a:r>
            <a:r>
              <a:rPr lang="ar-SA" dirty="0">
                <a:latin typeface="Tahoma" pitchFamily="34" charset="0"/>
                <a:ea typeface="Tahoma" pitchFamily="34" charset="0"/>
                <a:cs typeface="Tahoma" pitchFamily="34" charset="0"/>
              </a:rPr>
              <a:t> وادت في النهاية الى تدوين</a:t>
            </a:r>
            <a:r>
              <a:rPr lang="ar-IQ" dirty="0">
                <a:latin typeface="Tahoma" pitchFamily="34" charset="0"/>
                <a:ea typeface="Tahoma" pitchFamily="34" charset="0"/>
                <a:cs typeface="Tahoma" pitchFamily="34" charset="0"/>
              </a:rPr>
              <a:t>ه</a:t>
            </a:r>
            <a:r>
              <a:rPr lang="ar-SA" dirty="0">
                <a:latin typeface="Tahoma" pitchFamily="34" charset="0"/>
                <a:ea typeface="Tahoma" pitchFamily="34" charset="0"/>
                <a:cs typeface="Tahoma" pitchFamily="34" charset="0"/>
              </a:rPr>
              <a:t> وتقنين</a:t>
            </a:r>
            <a:r>
              <a:rPr lang="ar-IQ" dirty="0">
                <a:latin typeface="Tahoma" pitchFamily="34" charset="0"/>
                <a:ea typeface="Tahoma" pitchFamily="34" charset="0"/>
                <a:cs typeface="Tahoma" pitchFamily="34" charset="0"/>
              </a:rPr>
              <a:t>ه</a:t>
            </a:r>
            <a:r>
              <a:rPr lang="ar-SA" dirty="0">
                <a:latin typeface="Tahoma" pitchFamily="34" charset="0"/>
                <a:ea typeface="Tahoma" pitchFamily="34" charset="0"/>
                <a:cs typeface="Tahoma" pitchFamily="34" charset="0"/>
              </a:rPr>
              <a:t> ضمن تشريعات شاملة</a:t>
            </a:r>
            <a:r>
              <a:rPr lang="en-US" dirty="0">
                <a:latin typeface="Tahoma" pitchFamily="34" charset="0"/>
                <a:ea typeface="Tahoma" pitchFamily="34" charset="0"/>
                <a:cs typeface="Tahoma" pitchFamily="34" charset="0"/>
              </a:rPr>
              <a:t> .</a:t>
            </a:r>
            <a:r>
              <a:rPr lang="ar-IQ" dirty="0">
                <a:latin typeface="Tahoma" pitchFamily="34" charset="0"/>
                <a:ea typeface="Tahoma" pitchFamily="34" charset="0"/>
                <a:cs typeface="Tahoma" pitchFamily="34" charset="0"/>
              </a:rPr>
              <a:t> </a:t>
            </a:r>
          </a:p>
          <a:p>
            <a:pPr algn="just" rtl="1">
              <a:lnSpc>
                <a:spcPct val="150000"/>
              </a:lnSpc>
            </a:pPr>
            <a:r>
              <a:rPr lang="ar-SA" dirty="0">
                <a:solidFill>
                  <a:srgbClr val="FF0000"/>
                </a:solidFill>
                <a:latin typeface="Tahoma" pitchFamily="34" charset="0"/>
                <a:ea typeface="Tahoma" pitchFamily="34" charset="0"/>
                <a:cs typeface="Tahoma" pitchFamily="34" charset="0"/>
              </a:rPr>
              <a:t>فجغرافيا</a:t>
            </a:r>
            <a:r>
              <a:rPr lang="ar-SA" dirty="0">
                <a:latin typeface="Tahoma" pitchFamily="34" charset="0"/>
                <a:ea typeface="Tahoma" pitchFamily="34" charset="0"/>
                <a:cs typeface="Tahoma" pitchFamily="34" charset="0"/>
              </a:rPr>
              <a:t> تم اكتشاف امريكا وطريق رأس الرجاء الصالح وتم التوصل الى الهند ودول الشرق الاقصى</a:t>
            </a:r>
            <a:r>
              <a:rPr lang="ar-IQ" dirty="0">
                <a:latin typeface="Tahoma" pitchFamily="34" charset="0"/>
                <a:ea typeface="Tahoma" pitchFamily="34" charset="0"/>
                <a:cs typeface="Tahoma" pitchFamily="34" charset="0"/>
              </a:rPr>
              <a:t>. </a:t>
            </a:r>
          </a:p>
          <a:p>
            <a:pPr algn="just" rtl="1">
              <a:lnSpc>
                <a:spcPct val="150000"/>
              </a:lnSpc>
            </a:pPr>
            <a:r>
              <a:rPr lang="ar-IQ" dirty="0">
                <a:solidFill>
                  <a:srgbClr val="FF0000"/>
                </a:solidFill>
                <a:latin typeface="Tahoma" pitchFamily="34" charset="0"/>
                <a:ea typeface="Tahoma" pitchFamily="34" charset="0"/>
                <a:cs typeface="Tahoma" pitchFamily="34" charset="0"/>
              </a:rPr>
              <a:t>سياسياً: </a:t>
            </a:r>
            <a:r>
              <a:rPr lang="ar-IQ" dirty="0">
                <a:latin typeface="Tahoma" pitchFamily="34" charset="0"/>
                <a:ea typeface="Tahoma" pitchFamily="34" charset="0"/>
                <a:cs typeface="Tahoma" pitchFamily="34" charset="0"/>
              </a:rPr>
              <a:t>سقوط القسطنطينية على أيدي العثمانيين اللذين اخضعوا بعد ذلك لسلطتهم دول منطقة البحر الابيض المتوسط.</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6196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447800"/>
            <a:ext cx="8229600" cy="4572000"/>
          </a:xfrm>
        </p:spPr>
        <p:txBody>
          <a:bodyPr>
            <a:normAutofit lnSpcReduction="10000"/>
          </a:bodyPr>
          <a:lstStyle/>
          <a:p>
            <a:pPr algn="just" rtl="1"/>
            <a:r>
              <a:rPr lang="ar-SA" dirty="0">
                <a:latin typeface="Tahoma" pitchFamily="34" charset="0"/>
                <a:ea typeface="Tahoma" pitchFamily="34" charset="0"/>
                <a:cs typeface="Tahoma" pitchFamily="34" charset="0"/>
              </a:rPr>
              <a:t>ومن اثار هذه التغيرات </a:t>
            </a:r>
            <a:r>
              <a:rPr lang="ar-IQ" dirty="0">
                <a:latin typeface="Tahoma" pitchFamily="34" charset="0"/>
                <a:ea typeface="Tahoma" pitchFamily="34" charset="0"/>
                <a:cs typeface="Tahoma" pitchFamily="34" charset="0"/>
              </a:rPr>
              <a:t>في النظم التجاري والاقتصادية:</a:t>
            </a:r>
          </a:p>
          <a:p>
            <a:pPr marL="457200" indent="-457200" algn="just" rtl="1">
              <a:buFont typeface="+mj-lt"/>
              <a:buAutoNum type="arabicPeriod"/>
            </a:pPr>
            <a:r>
              <a:rPr lang="ar-SA" dirty="0">
                <a:latin typeface="Tahoma" pitchFamily="34" charset="0"/>
                <a:ea typeface="Tahoma" pitchFamily="34" charset="0"/>
                <a:cs typeface="Tahoma" pitchFamily="34" charset="0"/>
              </a:rPr>
              <a:t>ظهور الشركات الرأسمالية الكبرى والتي هي اساس الشركات المساهمة</a:t>
            </a:r>
            <a:r>
              <a:rPr lang="en-US" dirty="0">
                <a:latin typeface="Tahoma" pitchFamily="34" charset="0"/>
                <a:ea typeface="Tahoma" pitchFamily="34" charset="0"/>
                <a:cs typeface="Tahoma" pitchFamily="34" charset="0"/>
              </a:rPr>
              <a:t>.</a:t>
            </a:r>
            <a:r>
              <a:rPr lang="ar-IQ" dirty="0">
                <a:latin typeface="Tahoma" pitchFamily="34" charset="0"/>
                <a:ea typeface="Tahoma" pitchFamily="34" charset="0"/>
                <a:cs typeface="Tahoma" pitchFamily="34" charset="0"/>
              </a:rPr>
              <a:t> إضافة الى ذلك نشطت عملية إيداع النقود واستثمارها عن طريق المؤسسات المصرفية والتعامل بالسندات والاوراق المالية.</a:t>
            </a:r>
          </a:p>
          <a:p>
            <a:pPr marL="457200" indent="-457200" algn="just" rtl="1">
              <a:buFont typeface="+mj-lt"/>
              <a:buAutoNum type="arabicPeriod"/>
            </a:pPr>
            <a:r>
              <a:rPr lang="ar-SA" dirty="0">
                <a:latin typeface="Tahoma" pitchFamily="34" charset="0"/>
                <a:ea typeface="Tahoma" pitchFamily="34" charset="0"/>
                <a:cs typeface="Tahoma" pitchFamily="34" charset="0"/>
              </a:rPr>
              <a:t>الاتجاه نحو تدوين شامل لاحكام النشاط التجاري ووضع قواعد جديدة تقابل ما استجد من نظم تجارية</a:t>
            </a:r>
            <a:r>
              <a:rPr lang="ar-IQ" dirty="0">
                <a:latin typeface="Tahoma" pitchFamily="34" charset="0"/>
                <a:ea typeface="Tahoma" pitchFamily="34" charset="0"/>
                <a:cs typeface="Tahoma" pitchFamily="34" charset="0"/>
              </a:rPr>
              <a:t>.</a:t>
            </a:r>
            <a:r>
              <a:rPr lang="ar-SA" dirty="0">
                <a:latin typeface="Tahoma" pitchFamily="34" charset="0"/>
                <a:ea typeface="Tahoma" pitchFamily="34" charset="0"/>
                <a:cs typeface="Tahoma" pitchFamily="34" charset="0"/>
              </a:rPr>
              <a:t> وبحلول القرن السابع عشر شرعت </a:t>
            </a:r>
            <a:r>
              <a:rPr lang="ar-SA" dirty="0">
                <a:solidFill>
                  <a:srgbClr val="FF0000"/>
                </a:solidFill>
                <a:latin typeface="Tahoma" pitchFamily="34" charset="0"/>
                <a:ea typeface="Tahoma" pitchFamily="34" charset="0"/>
                <a:cs typeface="Tahoma" pitchFamily="34" charset="0"/>
              </a:rPr>
              <a:t>فرنسا تشريعين اساسين </a:t>
            </a:r>
            <a:r>
              <a:rPr lang="ar-SA" dirty="0">
                <a:solidFill>
                  <a:srgbClr val="00B050"/>
                </a:solidFill>
                <a:latin typeface="Tahoma" pitchFamily="34" charset="0"/>
                <a:ea typeface="Tahoma" pitchFamily="34" charset="0"/>
                <a:cs typeface="Tahoma" pitchFamily="34" charset="0"/>
              </a:rPr>
              <a:t>اولهما في تنظيم مواد الشركات والصرف والبوالص والافلاس واختصاص المحاكم التجارية</a:t>
            </a:r>
            <a:r>
              <a:rPr lang="ar-IQ" dirty="0">
                <a:solidFill>
                  <a:srgbClr val="00B050"/>
                </a:solidFill>
                <a:latin typeface="Tahoma" pitchFamily="34" charset="0"/>
                <a:ea typeface="Tahoma" pitchFamily="34" charset="0"/>
                <a:cs typeface="Tahoma" pitchFamily="34" charset="0"/>
              </a:rPr>
              <a:t> 1673</a:t>
            </a:r>
            <a:r>
              <a:rPr lang="ar-SA" dirty="0">
                <a:latin typeface="Tahoma" pitchFamily="34" charset="0"/>
                <a:ea typeface="Tahoma" pitchFamily="34" charset="0"/>
                <a:cs typeface="Tahoma" pitchFamily="34" charset="0"/>
              </a:rPr>
              <a:t> </a:t>
            </a:r>
            <a:r>
              <a:rPr lang="ar-SA" dirty="0">
                <a:solidFill>
                  <a:srgbClr val="0070C0"/>
                </a:solidFill>
                <a:latin typeface="Tahoma" pitchFamily="34" charset="0"/>
                <a:ea typeface="Tahoma" pitchFamily="34" charset="0"/>
                <a:cs typeface="Tahoma" pitchFamily="34" charset="0"/>
              </a:rPr>
              <a:t>والثاني نظم التجارة البحرية</a:t>
            </a:r>
            <a:r>
              <a:rPr lang="en-US" dirty="0">
                <a:solidFill>
                  <a:srgbClr val="0070C0"/>
                </a:solidFill>
                <a:latin typeface="Tahoma" pitchFamily="34" charset="0"/>
                <a:ea typeface="Tahoma" pitchFamily="34" charset="0"/>
                <a:cs typeface="Tahoma" pitchFamily="34" charset="0"/>
              </a:rPr>
              <a:t> .</a:t>
            </a:r>
            <a:r>
              <a:rPr lang="ar-IQ" dirty="0">
                <a:solidFill>
                  <a:srgbClr val="0070C0"/>
                </a:solidFill>
                <a:latin typeface="Tahoma" pitchFamily="34" charset="0"/>
                <a:ea typeface="Tahoma" pitchFamily="34" charset="0"/>
                <a:cs typeface="Tahoma" pitchFamily="34" charset="0"/>
              </a:rPr>
              <a:t>1681</a:t>
            </a:r>
          </a:p>
          <a:p>
            <a:pPr algn="just" rtl="1"/>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76121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533400" y="1447800"/>
            <a:ext cx="8153400" cy="4724400"/>
          </a:xfrm>
        </p:spPr>
        <p:txBody>
          <a:bodyPr/>
          <a:lstStyle/>
          <a:p>
            <a:pPr algn="just" rtl="1">
              <a:lnSpc>
                <a:spcPct val="150000"/>
              </a:lnSpc>
            </a:pPr>
            <a:r>
              <a:rPr lang="ar-SA" sz="2800" dirty="0">
                <a:latin typeface="Tahoma" pitchFamily="34" charset="0"/>
                <a:ea typeface="Tahoma" pitchFamily="34" charset="0"/>
                <a:cs typeface="Tahoma" pitchFamily="34" charset="0"/>
              </a:rPr>
              <a:t>وبعد الثورة الفرنسية</a:t>
            </a:r>
            <a:r>
              <a:rPr lang="ar-IQ" sz="2800" dirty="0">
                <a:latin typeface="Tahoma" pitchFamily="34" charset="0"/>
                <a:ea typeface="Tahoma" pitchFamily="34" charset="0"/>
                <a:cs typeface="Tahoma" pitchFamily="34" charset="0"/>
              </a:rPr>
              <a:t> 1789</a:t>
            </a:r>
            <a:r>
              <a:rPr lang="ar-SA" sz="2800" dirty="0">
                <a:latin typeface="Tahoma" pitchFamily="34" charset="0"/>
                <a:ea typeface="Tahoma" pitchFamily="34" charset="0"/>
                <a:cs typeface="Tahoma" pitchFamily="34" charset="0"/>
              </a:rPr>
              <a:t> تم الغاء هذين التشريعين واستعيض عنهما بقانون التجارة</a:t>
            </a:r>
            <a:r>
              <a:rPr lang="ar-IQ" sz="2800" dirty="0">
                <a:latin typeface="Tahoma" pitchFamily="34" charset="0"/>
                <a:ea typeface="Tahoma" pitchFamily="34" charset="0"/>
                <a:cs typeface="Tahoma" pitchFamily="34" charset="0"/>
              </a:rPr>
              <a:t> 1807</a:t>
            </a:r>
            <a:r>
              <a:rPr lang="ar-SA" sz="2800" dirty="0">
                <a:latin typeface="Tahoma" pitchFamily="34" charset="0"/>
                <a:ea typeface="Tahoma" pitchFamily="34" charset="0"/>
                <a:cs typeface="Tahoma" pitchFamily="34" charset="0"/>
              </a:rPr>
              <a:t> الذي جمع قواعد التجارة البرية والبحرية واحكام الافلاس والقضاء التجاري اضافة للقواعد العامة </a:t>
            </a:r>
            <a:r>
              <a:rPr lang="ar-SA" sz="2800" dirty="0">
                <a:solidFill>
                  <a:srgbClr val="0070C0"/>
                </a:solidFill>
                <a:latin typeface="Tahoma" pitchFamily="34" charset="0"/>
                <a:ea typeface="Tahoma" pitchFamily="34" charset="0"/>
                <a:cs typeface="Tahoma" pitchFamily="34" charset="0"/>
              </a:rPr>
              <a:t>وتعتد فلسفة هذا القانون على مبدأ حرية التجارة</a:t>
            </a:r>
            <a:r>
              <a:rPr lang="en-US" sz="2800" dirty="0">
                <a:solidFill>
                  <a:srgbClr val="0070C0"/>
                </a:solidFill>
                <a:latin typeface="Tahoma" pitchFamily="34" charset="0"/>
                <a:ea typeface="Tahoma" pitchFamily="34" charset="0"/>
                <a:cs typeface="Tahoma" pitchFamily="34" charset="0"/>
              </a:rPr>
              <a:t> </a:t>
            </a:r>
            <a:r>
              <a:rPr lang="ar-IQ" sz="2800" dirty="0">
                <a:solidFill>
                  <a:srgbClr val="0070C0"/>
                </a:solidFill>
                <a:latin typeface="Tahoma" pitchFamily="34" charset="0"/>
                <a:ea typeface="Tahoma" pitchFamily="34" charset="0"/>
                <a:cs typeface="Tahoma" pitchFamily="34" charset="0"/>
              </a:rPr>
              <a:t>.</a:t>
            </a:r>
          </a:p>
          <a:p>
            <a:pPr marL="0" indent="0" algn="just" rtl="1">
              <a:lnSpc>
                <a:spcPct val="150000"/>
              </a:lnSpc>
              <a:buNone/>
            </a:pPr>
            <a:r>
              <a:rPr lang="ar-IQ" sz="2800" dirty="0">
                <a:solidFill>
                  <a:srgbClr val="FF0000"/>
                </a:solidFill>
                <a:latin typeface="Tahoma" pitchFamily="34" charset="0"/>
                <a:ea typeface="Tahoma" pitchFamily="34" charset="0"/>
                <a:cs typeface="Tahoma" pitchFamily="34" charset="0"/>
              </a:rPr>
              <a:t>   وأثرت هذا القانون تاثيرا ملموسا في اغلب القوانين التجارية في اوروبا واسيا.</a:t>
            </a:r>
            <a:endParaRPr lang="ar-IQ" sz="2800" dirty="0">
              <a:solidFill>
                <a:srgbClr val="FF0000"/>
              </a:solidFill>
            </a:endParaRPr>
          </a:p>
          <a:p>
            <a:pPr algn="just" rtl="1"/>
            <a:endParaRPr lang="en-US" dirty="0"/>
          </a:p>
        </p:txBody>
      </p:sp>
    </p:spTree>
    <p:extLst>
      <p:ext uri="{BB962C8B-B14F-4D97-AF65-F5344CB8AC3E}">
        <p14:creationId xmlns:p14="http://schemas.microsoft.com/office/powerpoint/2010/main" val="1639154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ar-IQ" dirty="0">
                <a:latin typeface="Tahoma" pitchFamily="34" charset="0"/>
                <a:ea typeface="Tahoma" pitchFamily="34" charset="0"/>
                <a:cs typeface="Tahoma" pitchFamily="34" charset="0"/>
              </a:rPr>
              <a:t>العصر الحديث</a:t>
            </a:r>
            <a:r>
              <a:rPr lang="en-US">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219200"/>
            <a:ext cx="8229600" cy="5257800"/>
          </a:xfrm>
        </p:spPr>
        <p:txBody>
          <a:bodyPr>
            <a:normAutofit lnSpcReduction="10000"/>
          </a:bodyPr>
          <a:lstStyle/>
          <a:p>
            <a:pPr algn="just" rtl="1"/>
            <a:r>
              <a:rPr lang="ar-IQ" dirty="0">
                <a:latin typeface="Tahoma" pitchFamily="34" charset="0"/>
                <a:ea typeface="Tahoma" pitchFamily="34" charset="0"/>
                <a:cs typeface="Tahoma" pitchFamily="34" charset="0"/>
              </a:rPr>
              <a:t>واذا كان القرن الثامن عشر قد شهد حركة تدوين واسعة للقانون التجاري فإن القرن التاسع عشر وبداية القرن العشرين قد تميز </a:t>
            </a:r>
            <a:r>
              <a:rPr lang="ar-IQ" dirty="0">
                <a:solidFill>
                  <a:srgbClr val="FF0000"/>
                </a:solidFill>
                <a:latin typeface="Tahoma" pitchFamily="34" charset="0"/>
                <a:ea typeface="Tahoma" pitchFamily="34" charset="0"/>
                <a:cs typeface="Tahoma" pitchFamily="34" charset="0"/>
              </a:rPr>
              <a:t>بظهور المذاهب الاشتراكية </a:t>
            </a:r>
            <a:r>
              <a:rPr lang="ar-IQ" dirty="0">
                <a:latin typeface="Tahoma" pitchFamily="34" charset="0"/>
                <a:ea typeface="Tahoma" pitchFamily="34" charset="0"/>
                <a:cs typeface="Tahoma" pitchFamily="34" charset="0"/>
              </a:rPr>
              <a:t>التي </a:t>
            </a:r>
            <a:r>
              <a:rPr lang="ar-IQ" dirty="0">
                <a:solidFill>
                  <a:srgbClr val="FF0000"/>
                </a:solidFill>
                <a:latin typeface="Tahoma" pitchFamily="34" charset="0"/>
                <a:ea typeface="Tahoma" pitchFamily="34" charset="0"/>
                <a:cs typeface="Tahoma" pitchFamily="34" charset="0"/>
              </a:rPr>
              <a:t>تستند على أسس اقتصادية جديدة تناقض الفلسفة الفردية السائدة </a:t>
            </a:r>
            <a:r>
              <a:rPr lang="ar-IQ" dirty="0">
                <a:latin typeface="Tahoma" pitchFamily="34" charset="0"/>
                <a:ea typeface="Tahoma" pitchFamily="34" charset="0"/>
                <a:cs typeface="Tahoma" pitchFamily="34" charset="0"/>
              </a:rPr>
              <a:t>. وكان من أبرز هذه الآثار تدخل الدولة المباشر في الحياة التجارية وتوجيهها بما يتسق وذلك المبادئ وقد تجسد هذا التدخل المظاهر التالية:</a:t>
            </a:r>
          </a:p>
          <a:p>
            <a:pPr algn="just" rtl="1"/>
            <a:r>
              <a:rPr lang="ar-IQ" dirty="0">
                <a:latin typeface="Tahoma" pitchFamily="34" charset="0"/>
                <a:ea typeface="Tahoma" pitchFamily="34" charset="0"/>
                <a:cs typeface="Tahoma" pitchFamily="34" charset="0"/>
              </a:rPr>
              <a:t>1. السيطرة على وسائل الإنتاج بتأميم المشروعات الكبيرة والرئيسة وتحويلها من نطاق الملكية العامة .</a:t>
            </a:r>
          </a:p>
          <a:p>
            <a:pPr algn="just" rtl="1"/>
            <a:r>
              <a:rPr lang="ar-IQ" dirty="0">
                <a:latin typeface="Tahoma" pitchFamily="34" charset="0"/>
                <a:ea typeface="Tahoma" pitchFamily="34" charset="0"/>
                <a:cs typeface="Tahoma" pitchFamily="34" charset="0"/>
              </a:rPr>
              <a:t>2. تحديد أسعار السلع والخدمات .</a:t>
            </a:r>
          </a:p>
          <a:p>
            <a:pPr algn="just" rtl="1"/>
            <a:r>
              <a:rPr lang="ar-IQ" dirty="0">
                <a:latin typeface="Tahoma" pitchFamily="34" charset="0"/>
                <a:ea typeface="Tahoma" pitchFamily="34" charset="0"/>
                <a:cs typeface="Tahoma" pitchFamily="34" charset="0"/>
              </a:rPr>
              <a:t>3. تنظيم التجارة الداخلية والخارجية من خلال فرض رقابة فعالة على الاستيراد والتصدير .</a:t>
            </a:r>
          </a:p>
          <a:p>
            <a:pPr algn="just" rtl="1"/>
            <a:r>
              <a:rPr lang="ar-IQ" dirty="0">
                <a:latin typeface="Tahoma" pitchFamily="34" charset="0"/>
                <a:ea typeface="Tahoma" pitchFamily="34" charset="0"/>
                <a:cs typeface="Tahoma" pitchFamily="34" charset="0"/>
              </a:rPr>
              <a:t>4. فرض نظام قانوني ملزم لبعض أنواع الشركات التجارية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71070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p>
        </p:txBody>
      </p:sp>
      <p:sp>
        <p:nvSpPr>
          <p:cNvPr id="3" name="Content Placeholder 2"/>
          <p:cNvSpPr>
            <a:spLocks noGrp="1"/>
          </p:cNvSpPr>
          <p:nvPr>
            <p:ph sz="quarter" idx="1"/>
          </p:nvPr>
        </p:nvSpPr>
        <p:spPr/>
        <p:txBody>
          <a:bodyPr>
            <a:normAutofit fontScale="92500"/>
          </a:bodyPr>
          <a:lstStyle/>
          <a:p>
            <a:pPr algn="just" rtl="1"/>
            <a:r>
              <a:rPr lang="ar-IQ" dirty="0">
                <a:latin typeface="Tahoma" pitchFamily="34" charset="0"/>
                <a:ea typeface="Tahoma" pitchFamily="34" charset="0"/>
                <a:cs typeface="Tahoma" pitchFamily="34" charset="0"/>
              </a:rPr>
              <a:t>ومن هنا </a:t>
            </a:r>
            <a:r>
              <a:rPr lang="ar-IQ" dirty="0">
                <a:solidFill>
                  <a:srgbClr val="C00000"/>
                </a:solidFill>
                <a:latin typeface="Tahoma" pitchFamily="34" charset="0"/>
                <a:ea typeface="Tahoma" pitchFamily="34" charset="0"/>
                <a:cs typeface="Tahoma" pitchFamily="34" charset="0"/>
              </a:rPr>
              <a:t>انتهت الفلسفة القائمة على الحرية المطلقة للأفراد</a:t>
            </a:r>
            <a:r>
              <a:rPr lang="ar-IQ" dirty="0">
                <a:latin typeface="Tahoma" pitchFamily="34" charset="0"/>
                <a:ea typeface="Tahoma" pitchFamily="34" charset="0"/>
                <a:cs typeface="Tahoma" pitchFamily="34" charset="0"/>
              </a:rPr>
              <a:t> في ممارسة النشاط التجاري بشكل كبير وتحول دور الدولة غالبا من الموجه عن طريق التشريع الى احلال نفسها محل الأفراد في القيام بالمشاريع التجارية.</a:t>
            </a:r>
          </a:p>
          <a:p>
            <a:pPr algn="just" rtl="1"/>
            <a:r>
              <a:rPr lang="ar-IQ" dirty="0">
                <a:latin typeface="Tahoma" pitchFamily="34" charset="0"/>
                <a:ea typeface="Tahoma" pitchFamily="34" charset="0"/>
                <a:cs typeface="Tahoma" pitchFamily="34" charset="0"/>
              </a:rPr>
              <a:t>هذا التطور أدى بالضرورة الى </a:t>
            </a:r>
            <a:r>
              <a:rPr lang="ar-IQ" dirty="0">
                <a:solidFill>
                  <a:srgbClr val="C00000"/>
                </a:solidFill>
                <a:latin typeface="Tahoma" pitchFamily="34" charset="0"/>
                <a:ea typeface="Tahoma" pitchFamily="34" charset="0"/>
                <a:cs typeface="Tahoma" pitchFamily="34" charset="0"/>
              </a:rPr>
              <a:t>توسع دائرة النشاط التجاري بصورة كبيرة </a:t>
            </a:r>
            <a:r>
              <a:rPr lang="ar-IQ" dirty="0">
                <a:latin typeface="Tahoma" pitchFamily="34" charset="0"/>
                <a:ea typeface="Tahoma" pitchFamily="34" charset="0"/>
                <a:cs typeface="Tahoma" pitchFamily="34" charset="0"/>
              </a:rPr>
              <a:t>من حيث شمولها لكثير من النشاطات التي كانت تخضع من حيث المبدأ لأحكام القانون العام</a:t>
            </a:r>
            <a:r>
              <a:rPr lang="en-US" dirty="0">
                <a:latin typeface="Tahoma" pitchFamily="34" charset="0"/>
                <a:ea typeface="Tahoma" pitchFamily="34" charset="0"/>
                <a:cs typeface="Tahoma" pitchFamily="34" charset="0"/>
              </a:rPr>
              <a:t>.</a:t>
            </a:r>
            <a:endParaRPr lang="ar-IQ" dirty="0">
              <a:latin typeface="Tahoma" pitchFamily="34" charset="0"/>
              <a:ea typeface="Tahoma" pitchFamily="34" charset="0"/>
              <a:cs typeface="Tahoma" pitchFamily="34" charset="0"/>
            </a:endParaRPr>
          </a:p>
          <a:p>
            <a:pPr algn="just" rtl="1"/>
            <a:r>
              <a:rPr lang="ar-IQ" dirty="0">
                <a:latin typeface="Tahoma" pitchFamily="34" charset="0"/>
                <a:ea typeface="Tahoma" pitchFamily="34" charset="0"/>
                <a:cs typeface="Tahoma" pitchFamily="34" charset="0"/>
              </a:rPr>
              <a:t>وأدى هذا التوسع بدوره الى اتساع نطاق القانون التجاري ولهذا فقد نادى بعض الفقه الى إلغاء القانون التجاري باعتباره فرعاً من فروع القانون الخاص والاستعاضة عنه بقانون اقتصادي</a:t>
            </a:r>
            <a:r>
              <a:rPr lang="en-US" dirty="0">
                <a:latin typeface="Tahoma" pitchFamily="34" charset="0"/>
                <a:ea typeface="Tahoma" pitchFamily="34" charset="0"/>
                <a:cs typeface="Tahoma" pitchFamily="34" charset="0"/>
              </a:rPr>
              <a:t>.</a:t>
            </a:r>
            <a:endParaRPr lang="ar-IQ"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60609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العصر الحديث</a:t>
            </a:r>
            <a:endParaRPr lang="en-US" dirty="0"/>
          </a:p>
        </p:txBody>
      </p:sp>
      <p:sp>
        <p:nvSpPr>
          <p:cNvPr id="3" name="Content Placeholder 2"/>
          <p:cNvSpPr>
            <a:spLocks noGrp="1"/>
          </p:cNvSpPr>
          <p:nvPr>
            <p:ph sz="quarter" idx="1"/>
          </p:nvPr>
        </p:nvSpPr>
        <p:spPr/>
        <p:txBody>
          <a:bodyPr/>
          <a:lstStyle/>
          <a:p>
            <a:pPr algn="just" rtl="1"/>
            <a:r>
              <a:rPr lang="ar-IQ" dirty="0">
                <a:latin typeface="Tahoma" pitchFamily="34" charset="0"/>
                <a:ea typeface="Tahoma" pitchFamily="34" charset="0"/>
                <a:cs typeface="Tahoma" pitchFamily="34" charset="0"/>
              </a:rPr>
              <a:t>بل إن فريقاً آخر من الفقه يرى ضرورة دمج القانون التجاري بالقانون المدني وتوحيدهما في قانون واحد.</a:t>
            </a:r>
            <a:endParaRPr lang="en-US" dirty="0">
              <a:latin typeface="Tahoma" pitchFamily="34" charset="0"/>
              <a:ea typeface="Tahoma" pitchFamily="34" charset="0"/>
              <a:cs typeface="Tahoma" pitchFamily="34" charset="0"/>
            </a:endParaRPr>
          </a:p>
          <a:p>
            <a:pPr algn="just" rtl="1"/>
            <a:endParaRPr lang="en-US" dirty="0">
              <a:latin typeface="Tahoma" pitchFamily="34" charset="0"/>
              <a:ea typeface="Tahoma" pitchFamily="34" charset="0"/>
              <a:cs typeface="Tahoma" pitchFamily="34" charset="0"/>
            </a:endParaRPr>
          </a:p>
          <a:p>
            <a:pPr marL="0" indent="0" algn="just" rtl="1">
              <a:buNone/>
            </a:pPr>
            <a:endParaRPr lang="ar-IQ" dirty="0">
              <a:latin typeface="Tahoma" pitchFamily="34" charset="0"/>
              <a:ea typeface="Tahoma" pitchFamily="34" charset="0"/>
              <a:cs typeface="Tahoma" pitchFamily="34" charset="0"/>
            </a:endParaRPr>
          </a:p>
          <a:p>
            <a:pPr algn="just" rtl="1"/>
            <a:r>
              <a:rPr lang="ar-IQ" dirty="0">
                <a:latin typeface="Tahoma" pitchFamily="34" charset="0"/>
                <a:ea typeface="Tahoma" pitchFamily="34" charset="0"/>
                <a:cs typeface="Tahoma" pitchFamily="34" charset="0"/>
              </a:rPr>
              <a:t>لا يقبل هذه الاراء لان طبيعة هذا النشاط تستلزم وجود قواعد خاصة بها . فالتعامل التجاري يتميز – ومهما طرح من آراء بهذا الصدد – بسمات خاصة به دون غيره . ولعل من أهم هذه السمات التي ينفرد بها التعامل التجاري السرعة والائتمان.</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68467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ar-IQ" dirty="0">
                <a:latin typeface="Tahoma" pitchFamily="34" charset="0"/>
                <a:ea typeface="Tahoma" pitchFamily="34" charset="0"/>
                <a:cs typeface="Tahoma" pitchFamily="34" charset="0"/>
              </a:rPr>
              <a:t>واقع القانون التجاري في العراق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a:xfrm>
            <a:off x="381000" y="1600200"/>
            <a:ext cx="8305800" cy="4572000"/>
          </a:xfrm>
        </p:spPr>
        <p:txBody>
          <a:bodyPr>
            <a:normAutofit fontScale="92500"/>
          </a:bodyPr>
          <a:lstStyle/>
          <a:p>
            <a:pPr algn="just" rtl="1"/>
            <a:r>
              <a:rPr lang="ar-IQ" dirty="0">
                <a:latin typeface="Tahoma" pitchFamily="34" charset="0"/>
                <a:ea typeface="Tahoma" pitchFamily="34" charset="0"/>
                <a:cs typeface="Tahoma" pitchFamily="34" charset="0"/>
              </a:rPr>
              <a:t>العراق من </a:t>
            </a:r>
            <a:r>
              <a:rPr lang="ar-IQ">
                <a:latin typeface="Tahoma" pitchFamily="34" charset="0"/>
                <a:ea typeface="Tahoma" pitchFamily="34" charset="0"/>
                <a:cs typeface="Tahoma" pitchFamily="34" charset="0"/>
              </a:rPr>
              <a:t>مراكز </a:t>
            </a:r>
            <a:r>
              <a:rPr lang="ar-IQ" smtClean="0">
                <a:latin typeface="Tahoma" pitchFamily="34" charset="0"/>
                <a:ea typeface="Tahoma" pitchFamily="34" charset="0"/>
                <a:cs typeface="Tahoma" pitchFamily="34" charset="0"/>
              </a:rPr>
              <a:t>الح</a:t>
            </a:r>
            <a:r>
              <a:rPr lang="ar-IQ">
                <a:latin typeface="Tahoma" pitchFamily="34" charset="0"/>
                <a:ea typeface="Tahoma" pitchFamily="34" charset="0"/>
                <a:cs typeface="Tahoma" pitchFamily="34" charset="0"/>
              </a:rPr>
              <a:t>ض</a:t>
            </a:r>
            <a:r>
              <a:rPr lang="ar-IQ" smtClean="0">
                <a:latin typeface="Tahoma" pitchFamily="34" charset="0"/>
                <a:ea typeface="Tahoma" pitchFamily="34" charset="0"/>
                <a:cs typeface="Tahoma" pitchFamily="34" charset="0"/>
              </a:rPr>
              <a:t>ارات </a:t>
            </a:r>
            <a:r>
              <a:rPr lang="ar-IQ" dirty="0">
                <a:latin typeface="Tahoma" pitchFamily="34" charset="0"/>
                <a:ea typeface="Tahoma" pitchFamily="34" charset="0"/>
                <a:cs typeface="Tahoma" pitchFamily="34" charset="0"/>
              </a:rPr>
              <a:t>الأولى ، فقد تضمنت المدونات القانونية للعصور القديمة ومنها شريعة حمورابي قواعد مختلفة كمظاهر تشريعية تعالج الكثير من أوجه النشاط التجاري.</a:t>
            </a:r>
          </a:p>
          <a:p>
            <a:pPr algn="just" rtl="1"/>
            <a:r>
              <a:rPr lang="ar-IQ" dirty="0">
                <a:latin typeface="Tahoma" pitchFamily="34" charset="0"/>
                <a:ea typeface="Tahoma" pitchFamily="34" charset="0"/>
                <a:cs typeface="Tahoma" pitchFamily="34" charset="0"/>
              </a:rPr>
              <a:t>وعند الفتح الاسلامي سرت احكام الشريعة الاسلامية وبقيت هذه الاحكام تنظم الحياة التجارية في العراق الى نهاية العهد العثماني.</a:t>
            </a:r>
          </a:p>
          <a:p>
            <a:pPr algn="just" rtl="1"/>
            <a:r>
              <a:rPr lang="ar-IQ" dirty="0">
                <a:latin typeface="Tahoma" pitchFamily="34" charset="0"/>
                <a:ea typeface="Tahoma" pitchFamily="34" charset="0"/>
                <a:cs typeface="Tahoma" pitchFamily="34" charset="0"/>
              </a:rPr>
              <a:t>وان أول قانون وضعي عرفه العراق في العصر الحديث في موضوع التجارة هو </a:t>
            </a:r>
            <a:r>
              <a:rPr lang="ar-IQ" dirty="0">
                <a:solidFill>
                  <a:srgbClr val="C00000"/>
                </a:solidFill>
                <a:latin typeface="Tahoma" pitchFamily="34" charset="0"/>
                <a:ea typeface="Tahoma" pitchFamily="34" charset="0"/>
                <a:cs typeface="Tahoma" pitchFamily="34" charset="0"/>
              </a:rPr>
              <a:t>قانون التجارة البرية العثماني</a:t>
            </a:r>
            <a:r>
              <a:rPr lang="ar-IQ" dirty="0">
                <a:latin typeface="Tahoma" pitchFamily="34" charset="0"/>
                <a:ea typeface="Tahoma" pitchFamily="34" charset="0"/>
                <a:cs typeface="Tahoma" pitchFamily="34" charset="0"/>
              </a:rPr>
              <a:t> الصادر سنة 1850 استمد هذا القانون مجمل قواعد احكامه من ق.تجارة الفرنسي 1807. تم الغاؤه بقانون التجارة رقم 60 لسنة 1943</a:t>
            </a:r>
          </a:p>
          <a:p>
            <a:pPr algn="just" rtl="1"/>
            <a:r>
              <a:rPr lang="ar-IQ" dirty="0">
                <a:latin typeface="Tahoma" pitchFamily="34" charset="0"/>
                <a:ea typeface="Tahoma" pitchFamily="34" charset="0"/>
                <a:cs typeface="Tahoma" pitchFamily="34" charset="0"/>
              </a:rPr>
              <a:t>ثم صدر بعد ذلك </a:t>
            </a:r>
            <a:r>
              <a:rPr lang="ar-IQ" dirty="0">
                <a:solidFill>
                  <a:srgbClr val="C00000"/>
                </a:solidFill>
                <a:latin typeface="Tahoma" pitchFamily="34" charset="0"/>
                <a:ea typeface="Tahoma" pitchFamily="34" charset="0"/>
                <a:cs typeface="Tahoma" pitchFamily="34" charset="0"/>
              </a:rPr>
              <a:t>قانون التجارة البحرية</a:t>
            </a:r>
            <a:r>
              <a:rPr lang="ar-IQ" dirty="0">
                <a:latin typeface="Tahoma" pitchFamily="34" charset="0"/>
                <a:ea typeface="Tahoma" pitchFamily="34" charset="0"/>
                <a:cs typeface="Tahoma" pitchFamily="34" charset="0"/>
              </a:rPr>
              <a:t> 1865.</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35904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latin typeface="Tahoma" pitchFamily="34" charset="0"/>
                <a:ea typeface="Tahoma" pitchFamily="34" charset="0"/>
                <a:cs typeface="Tahoma" pitchFamily="34" charset="0"/>
              </a:rPr>
              <a:t>واقع القانون التجاري في العراق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fontScale="85000" lnSpcReduction="20000"/>
          </a:bodyPr>
          <a:lstStyle/>
          <a:p>
            <a:pPr algn="just" rtl="1"/>
            <a:r>
              <a:rPr lang="ar-IQ" dirty="0">
                <a:latin typeface="Tahoma" pitchFamily="34" charset="0"/>
                <a:ea typeface="Tahoma" pitchFamily="34" charset="0"/>
                <a:cs typeface="Tahoma" pitchFamily="34" charset="0"/>
              </a:rPr>
              <a:t>بعد استقلال العراق سياسياً وانفصاله عن الدولة العثمانية صدرت قوانين مختلفة عينت بمختلف المسائل التجارية.</a:t>
            </a:r>
          </a:p>
          <a:p>
            <a:pPr algn="just" rtl="1"/>
            <a:r>
              <a:rPr lang="ar-IQ" dirty="0">
                <a:latin typeface="Tahoma" pitchFamily="34" charset="0"/>
                <a:ea typeface="Tahoma" pitchFamily="34" charset="0"/>
                <a:cs typeface="Tahoma" pitchFamily="34" charset="0"/>
              </a:rPr>
              <a:t>أن أهم هذه القوانين هو في الواقع قانون التجارة رقم 60 لسنة </a:t>
            </a:r>
            <a:r>
              <a:rPr lang="ar-IQ" dirty="0">
                <a:solidFill>
                  <a:srgbClr val="0070C0"/>
                </a:solidFill>
                <a:latin typeface="Tahoma" pitchFamily="34" charset="0"/>
                <a:ea typeface="Tahoma" pitchFamily="34" charset="0"/>
                <a:cs typeface="Tahoma" pitchFamily="34" charset="0"/>
              </a:rPr>
              <a:t>1943</a:t>
            </a:r>
            <a:r>
              <a:rPr lang="ar-IQ" dirty="0">
                <a:latin typeface="Tahoma" pitchFamily="34" charset="0"/>
                <a:ea typeface="Tahoma" pitchFamily="34" charset="0"/>
                <a:cs typeface="Tahoma" pitchFamily="34" charset="0"/>
              </a:rPr>
              <a:t> الملغي. وتضمنت هذا القانون:</a:t>
            </a:r>
          </a:p>
          <a:p>
            <a:pPr algn="just" rtl="1"/>
            <a:r>
              <a:rPr lang="ar-IQ" dirty="0">
                <a:latin typeface="Tahoma" pitchFamily="34" charset="0"/>
                <a:ea typeface="Tahoma" pitchFamily="34" charset="0"/>
                <a:cs typeface="Tahoma" pitchFamily="34" charset="0"/>
              </a:rPr>
              <a:t>الاحكام العامة للاعمال التجارية – التاجر وواجباته – العقود التجارية – الاوراق التجارية)</a:t>
            </a:r>
          </a:p>
          <a:p>
            <a:pPr algn="just" rtl="1"/>
            <a:r>
              <a:rPr lang="ar-IQ" dirty="0">
                <a:latin typeface="Tahoma" pitchFamily="34" charset="0"/>
                <a:ea typeface="Tahoma" pitchFamily="34" charset="0"/>
                <a:cs typeface="Tahoma" pitchFamily="34" charset="0"/>
              </a:rPr>
              <a:t>لكن جاء خالياً من (الشركات التجارية – بعض اوجه المحل التجاري ويتسم فوق ذلك بعيوب فنية واستعمال بعض المصطلحات الاعجمية الغريبة )</a:t>
            </a:r>
          </a:p>
          <a:p>
            <a:pPr algn="just" rtl="1"/>
            <a:r>
              <a:rPr lang="ar-IQ" dirty="0">
                <a:latin typeface="Tahoma" pitchFamily="34" charset="0"/>
                <a:ea typeface="Tahoma" pitchFamily="34" charset="0"/>
                <a:cs typeface="Tahoma" pitchFamily="34" charset="0"/>
              </a:rPr>
              <a:t>عليه تم تشريع قانون الشركات رقم 31 لسنة 1957 (الملغي بقانون عام 1983 ومن ثم قانون عام 1997) و عالج الاحكام العامة للشركات التجارية.</a:t>
            </a:r>
          </a:p>
          <a:p>
            <a:pPr algn="just" rtl="1"/>
            <a:r>
              <a:rPr lang="ar-IQ" dirty="0">
                <a:latin typeface="Tahoma" pitchFamily="34" charset="0"/>
                <a:ea typeface="Tahoma" pitchFamily="34" charset="0"/>
                <a:cs typeface="Tahoma" pitchFamily="34" charset="0"/>
              </a:rPr>
              <a:t>ثم القانون التجاري رقم 149 لسنة </a:t>
            </a:r>
            <a:r>
              <a:rPr lang="ar-IQ" dirty="0">
                <a:solidFill>
                  <a:srgbClr val="0070C0"/>
                </a:solidFill>
                <a:latin typeface="Tahoma" pitchFamily="34" charset="0"/>
                <a:ea typeface="Tahoma" pitchFamily="34" charset="0"/>
                <a:cs typeface="Tahoma" pitchFamily="34" charset="0"/>
              </a:rPr>
              <a:t>1970</a:t>
            </a:r>
            <a:r>
              <a:rPr lang="ar-IQ" dirty="0">
                <a:latin typeface="Tahoma" pitchFamily="34" charset="0"/>
                <a:ea typeface="Tahoma" pitchFamily="34" charset="0"/>
                <a:cs typeface="Tahoma" pitchFamily="34" charset="0"/>
              </a:rPr>
              <a:t> الملغي </a:t>
            </a:r>
          </a:p>
          <a:p>
            <a:pPr algn="just" rtl="1"/>
            <a:r>
              <a:rPr lang="ar-IQ" dirty="0">
                <a:solidFill>
                  <a:srgbClr val="FF0000"/>
                </a:solidFill>
                <a:latin typeface="Tahoma" pitchFamily="34" charset="0"/>
                <a:ea typeface="Tahoma" pitchFamily="34" charset="0"/>
                <a:cs typeface="Tahoma" pitchFamily="34" charset="0"/>
              </a:rPr>
              <a:t>ثم القانون التجاري رقم 30 لسنة </a:t>
            </a:r>
            <a:r>
              <a:rPr lang="ar-IQ" dirty="0">
                <a:solidFill>
                  <a:srgbClr val="0070C0"/>
                </a:solidFill>
                <a:latin typeface="Tahoma" pitchFamily="34" charset="0"/>
                <a:ea typeface="Tahoma" pitchFamily="34" charset="0"/>
                <a:cs typeface="Tahoma" pitchFamily="34" charset="0"/>
              </a:rPr>
              <a:t>1984</a:t>
            </a:r>
            <a:r>
              <a:rPr lang="ar-IQ" dirty="0">
                <a:solidFill>
                  <a:srgbClr val="FF0000"/>
                </a:solidFill>
                <a:latin typeface="Tahoma" pitchFamily="34" charset="0"/>
                <a:ea typeface="Tahoma" pitchFamily="34" charset="0"/>
                <a:cs typeface="Tahoma" pitchFamily="34" charset="0"/>
              </a:rPr>
              <a:t> النافذ. </a:t>
            </a:r>
            <a:endParaRPr lang="en-US"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19324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solidFill>
                  <a:srgbClr val="FF0000"/>
                </a:solidFill>
              </a:rPr>
              <a:t>مصادر القانون التجاري</a:t>
            </a:r>
            <a:endParaRPr lang="en-US" dirty="0">
              <a:solidFill>
                <a:srgbClr val="FF0000"/>
              </a:solidFill>
            </a:endParaRPr>
          </a:p>
        </p:txBody>
      </p:sp>
      <p:sp>
        <p:nvSpPr>
          <p:cNvPr id="3" name="Content Placeholder 2"/>
          <p:cNvSpPr>
            <a:spLocks noGrp="1"/>
          </p:cNvSpPr>
          <p:nvPr>
            <p:ph sz="quarter" idx="1"/>
          </p:nvPr>
        </p:nvSpPr>
        <p:spPr>
          <a:xfrm>
            <a:off x="914400" y="2362200"/>
            <a:ext cx="7772400" cy="3657600"/>
          </a:xfrm>
        </p:spPr>
        <p:txBody>
          <a:bodyPr>
            <a:normAutofit/>
          </a:bodyPr>
          <a:lstStyle/>
          <a:p>
            <a:pPr algn="just" rtl="1"/>
            <a:r>
              <a:rPr lang="ar-IQ" dirty="0">
                <a:cs typeface="+mj-cs"/>
              </a:rPr>
              <a:t>يعتبر قانون الخطة الاقتصادية في الدول ذات النهج الاشتراكي المطلق </a:t>
            </a:r>
            <a:r>
              <a:rPr lang="ar-IQ" dirty="0">
                <a:solidFill>
                  <a:srgbClr val="FF0000"/>
                </a:solidFill>
                <a:cs typeface="+mj-cs"/>
              </a:rPr>
              <a:t>حيث لا يكون للقطاع الخاص أي دور في النشاط الاقتصادي</a:t>
            </a:r>
            <a:r>
              <a:rPr lang="ar-IQ" dirty="0">
                <a:cs typeface="+mj-cs"/>
              </a:rPr>
              <a:t> المصدر الأساس للحقوق والالتزامات كافة فهو قانون فوق القوانين ومصدراً أولاً لها.</a:t>
            </a:r>
          </a:p>
          <a:p>
            <a:pPr algn="just" rtl="1"/>
            <a:r>
              <a:rPr lang="ar-IQ" dirty="0">
                <a:cs typeface="+mj-cs"/>
              </a:rPr>
              <a:t>ولكن ان الامر يختلف اذا كان للقطاع الخاص دورا معينا في النشاط التجاري والاقتصادي.</a:t>
            </a:r>
            <a:endParaRPr lang="en-US" dirty="0">
              <a:cs typeface="+mj-cs"/>
            </a:endParaRPr>
          </a:p>
        </p:txBody>
      </p:sp>
    </p:spTree>
    <p:extLst>
      <p:ext uri="{BB962C8B-B14F-4D97-AF65-F5344CB8AC3E}">
        <p14:creationId xmlns:p14="http://schemas.microsoft.com/office/powerpoint/2010/main" val="2767389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0C5AE-1EA0-E670-46FE-EDD048C460ED}"/>
              </a:ext>
            </a:extLst>
          </p:cNvPr>
          <p:cNvSpPr>
            <a:spLocks noGrp="1"/>
          </p:cNvSpPr>
          <p:nvPr>
            <p:ph type="title"/>
          </p:nvPr>
        </p:nvSpPr>
        <p:spPr/>
        <p:txBody>
          <a:bodyPr/>
          <a:lstStyle/>
          <a:p>
            <a:pPr algn="ctr"/>
            <a:r>
              <a:rPr lang="ar-IQ" dirty="0">
                <a:solidFill>
                  <a:srgbClr val="FF0000"/>
                </a:solidFill>
              </a:rPr>
              <a:t>مصادر القانون التجاري</a:t>
            </a:r>
            <a:endParaRPr lang="en-US" dirty="0"/>
          </a:p>
        </p:txBody>
      </p:sp>
      <p:sp>
        <p:nvSpPr>
          <p:cNvPr id="3" name="Content Placeholder 2">
            <a:extLst>
              <a:ext uri="{FF2B5EF4-FFF2-40B4-BE49-F238E27FC236}">
                <a16:creationId xmlns="" xmlns:a16="http://schemas.microsoft.com/office/drawing/2014/main" id="{A8B42801-7A1A-12E8-9004-B379B864F5E0}"/>
              </a:ext>
            </a:extLst>
          </p:cNvPr>
          <p:cNvSpPr>
            <a:spLocks noGrp="1"/>
          </p:cNvSpPr>
          <p:nvPr>
            <p:ph sz="quarter" idx="1"/>
          </p:nvPr>
        </p:nvSpPr>
        <p:spPr>
          <a:xfrm>
            <a:off x="533400" y="1676400"/>
            <a:ext cx="8153400" cy="4343400"/>
          </a:xfrm>
        </p:spPr>
        <p:txBody>
          <a:bodyPr/>
          <a:lstStyle/>
          <a:p>
            <a:pPr algn="just" rtl="1"/>
            <a:endParaRPr lang="ar-IQ" dirty="0">
              <a:cs typeface="+mj-cs"/>
            </a:endParaRPr>
          </a:p>
          <a:p>
            <a:pPr marL="0" indent="0" algn="just" rtl="1">
              <a:buNone/>
            </a:pPr>
            <a:endParaRPr lang="ar-IQ" dirty="0">
              <a:cs typeface="+mj-cs"/>
            </a:endParaRPr>
          </a:p>
          <a:p>
            <a:pPr algn="just" rtl="1"/>
            <a:r>
              <a:rPr lang="ar-IQ" dirty="0">
                <a:cs typeface="+mj-cs"/>
              </a:rPr>
              <a:t>بصورة عامة، فإن </a:t>
            </a:r>
            <a:r>
              <a:rPr lang="ar-IQ" dirty="0">
                <a:solidFill>
                  <a:srgbClr val="FF0000"/>
                </a:solidFill>
                <a:cs typeface="+mj-cs"/>
              </a:rPr>
              <a:t>مصادر القانون التجاري </a:t>
            </a:r>
            <a:r>
              <a:rPr lang="ar-IQ" dirty="0">
                <a:cs typeface="+mj-cs"/>
              </a:rPr>
              <a:t>الوضعي لا تخرج عن </a:t>
            </a:r>
            <a:r>
              <a:rPr lang="ar-IQ" dirty="0">
                <a:solidFill>
                  <a:srgbClr val="0070C0"/>
                </a:solidFill>
                <a:cs typeface="+mj-cs"/>
              </a:rPr>
              <a:t>التشريع</a:t>
            </a:r>
            <a:r>
              <a:rPr lang="ar-IQ" dirty="0">
                <a:cs typeface="+mj-cs"/>
              </a:rPr>
              <a:t> </a:t>
            </a:r>
            <a:r>
              <a:rPr lang="ar-IQ" dirty="0">
                <a:solidFill>
                  <a:srgbClr val="0070C0"/>
                </a:solidFill>
                <a:cs typeface="+mj-cs"/>
              </a:rPr>
              <a:t>والعرف</a:t>
            </a:r>
            <a:r>
              <a:rPr lang="ar-IQ" dirty="0">
                <a:cs typeface="+mj-cs"/>
              </a:rPr>
              <a:t>. ويضيف البعض إلى هذه المصادر كلاً </a:t>
            </a:r>
            <a:r>
              <a:rPr lang="ar-IQ" dirty="0">
                <a:solidFill>
                  <a:srgbClr val="0070C0"/>
                </a:solidFill>
                <a:cs typeface="+mj-cs"/>
              </a:rPr>
              <a:t>الفقه</a:t>
            </a:r>
            <a:r>
              <a:rPr lang="ar-IQ" dirty="0">
                <a:cs typeface="+mj-cs"/>
              </a:rPr>
              <a:t> </a:t>
            </a:r>
            <a:r>
              <a:rPr lang="ar-IQ" dirty="0">
                <a:solidFill>
                  <a:srgbClr val="0070C0"/>
                </a:solidFill>
                <a:cs typeface="+mj-cs"/>
              </a:rPr>
              <a:t>والقضاء</a:t>
            </a:r>
            <a:r>
              <a:rPr lang="ar-IQ" dirty="0">
                <a:cs typeface="+mj-cs"/>
              </a:rPr>
              <a:t>.</a:t>
            </a:r>
          </a:p>
          <a:p>
            <a:pPr marL="0" indent="0" algn="just" rtl="1">
              <a:buNone/>
            </a:pPr>
            <a:endParaRPr lang="ar-IQ" dirty="0">
              <a:cs typeface="+mj-cs"/>
            </a:endParaRPr>
          </a:p>
          <a:p>
            <a:pPr algn="just" rtl="1"/>
            <a:r>
              <a:rPr lang="ar-IQ" dirty="0">
                <a:cs typeface="+mj-cs"/>
              </a:rPr>
              <a:t>ولكن أن كلاً من الفقه والقضاء ليسا في الواقع إلا مصادر تفسير وتقدير فقط لأحكام القانون.</a:t>
            </a:r>
            <a:endParaRPr lang="en-US" dirty="0">
              <a:cs typeface="+mj-cs"/>
            </a:endParaRPr>
          </a:p>
          <a:p>
            <a:endParaRPr lang="en-US" dirty="0"/>
          </a:p>
        </p:txBody>
      </p:sp>
    </p:spTree>
    <p:extLst>
      <p:ext uri="{BB962C8B-B14F-4D97-AF65-F5344CB8AC3E}">
        <p14:creationId xmlns:p14="http://schemas.microsoft.com/office/powerpoint/2010/main" val="132945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50994D4B-5988-8FED-C9B9-CB1B42894751}"/>
              </a:ext>
            </a:extLst>
          </p:cNvPr>
          <p:cNvSpPr>
            <a:spLocks noGrp="1"/>
          </p:cNvSpPr>
          <p:nvPr>
            <p:ph idx="1"/>
          </p:nvPr>
        </p:nvSpPr>
        <p:spPr>
          <a:xfrm>
            <a:off x="457200" y="533400"/>
            <a:ext cx="8229600" cy="5943600"/>
          </a:xfrm>
        </p:spPr>
        <p:txBody>
          <a:bodyPr>
            <a:normAutofit lnSpcReduction="10000"/>
          </a:bodyPr>
          <a:lstStyle/>
          <a:p>
            <a:pPr marL="0" indent="0" algn="r" rtl="1">
              <a:buNone/>
            </a:pPr>
            <a:r>
              <a:rPr lang="ar-IQ" sz="3600" dirty="0">
                <a:cs typeface="Ali-A-Sahifa Bold" pitchFamily="2" charset="-78"/>
              </a:rPr>
              <a:t>الفصل الاول (</a:t>
            </a:r>
            <a:r>
              <a:rPr lang="ar-IQ" sz="3600" dirty="0">
                <a:solidFill>
                  <a:srgbClr val="C00000"/>
                </a:solidFill>
                <a:cs typeface="Ali-A-Sahifa Bold" pitchFamily="2" charset="-78"/>
              </a:rPr>
              <a:t>الاعمال التجارية</a:t>
            </a:r>
            <a:r>
              <a:rPr lang="ar-IQ" sz="3600" dirty="0">
                <a:cs typeface="Ali-A-Sahifa Bold" pitchFamily="2" charset="-78"/>
              </a:rPr>
              <a:t>)</a:t>
            </a:r>
          </a:p>
          <a:p>
            <a:pPr algn="r" rtl="1"/>
            <a:r>
              <a:rPr lang="ar-IQ" sz="3600" dirty="0">
                <a:cs typeface="Ali-A-Sahifa Bold" pitchFamily="2" charset="-78"/>
              </a:rPr>
              <a:t>1- التعريف بالعمل التجاري</a:t>
            </a:r>
          </a:p>
          <a:p>
            <a:pPr algn="r" rtl="1"/>
            <a:r>
              <a:rPr lang="ar-IQ" sz="3600" dirty="0">
                <a:cs typeface="Ali-A-Sahifa Bold" pitchFamily="2" charset="-78"/>
              </a:rPr>
              <a:t>2- النظام القانوني للعمل التجاري</a:t>
            </a:r>
          </a:p>
          <a:p>
            <a:pPr lvl="1" algn="r" rtl="1"/>
            <a:r>
              <a:rPr lang="ar-IQ" sz="3200" dirty="0">
                <a:cs typeface="Ali-A-Sahifa Bold" pitchFamily="2" charset="-78"/>
              </a:rPr>
              <a:t>من حيث الاختصاص القانوني</a:t>
            </a:r>
          </a:p>
          <a:p>
            <a:pPr lvl="1" algn="r" rtl="1"/>
            <a:r>
              <a:rPr lang="ar-IQ" sz="3200" dirty="0">
                <a:cs typeface="Ali-A-Sahifa Bold" pitchFamily="2" charset="-78"/>
              </a:rPr>
              <a:t>من حيث اكتساب الصفة التجارية</a:t>
            </a:r>
          </a:p>
          <a:p>
            <a:pPr lvl="1" algn="r" rtl="1"/>
            <a:r>
              <a:rPr lang="ar-IQ" sz="3200" dirty="0">
                <a:cs typeface="Ali-A-Sahifa Bold" pitchFamily="2" charset="-78"/>
              </a:rPr>
              <a:t>من حيث الافلاس</a:t>
            </a:r>
          </a:p>
          <a:p>
            <a:pPr lvl="1" algn="r" rtl="1"/>
            <a:r>
              <a:rPr lang="ar-IQ" sz="3200" dirty="0">
                <a:cs typeface="Ali-A-Sahifa Bold" pitchFamily="2" charset="-78"/>
              </a:rPr>
              <a:t>من حيث الفوائد</a:t>
            </a:r>
          </a:p>
          <a:p>
            <a:pPr lvl="1" algn="r" rtl="1"/>
            <a:r>
              <a:rPr lang="ar-IQ" sz="3200" dirty="0">
                <a:cs typeface="Ali-A-Sahifa Bold" pitchFamily="2" charset="-78"/>
              </a:rPr>
              <a:t>من حيث صفة الاستعجال</a:t>
            </a:r>
          </a:p>
          <a:p>
            <a:pPr lvl="1" algn="r" rtl="1"/>
            <a:r>
              <a:rPr lang="ar-IQ" sz="3200" dirty="0">
                <a:cs typeface="Ali-A-Sahifa Bold" pitchFamily="2" charset="-78"/>
              </a:rPr>
              <a:t>من حيث النفاذ المعجل</a:t>
            </a:r>
          </a:p>
          <a:p>
            <a:pPr lvl="1" algn="r" rtl="1"/>
            <a:r>
              <a:rPr lang="ar-IQ" sz="3200" dirty="0">
                <a:cs typeface="Ali-A-Sahifa Bold" pitchFamily="2" charset="-78"/>
              </a:rPr>
              <a:t>من حيث التنفيذ المباشر</a:t>
            </a:r>
          </a:p>
          <a:p>
            <a:pPr lvl="1" algn="r" rtl="1"/>
            <a:r>
              <a:rPr lang="ar-IQ" sz="3200" dirty="0">
                <a:cs typeface="Ali-A-Sahifa Bold" pitchFamily="2" charset="-78"/>
              </a:rPr>
              <a:t>من حيث الاختصاص القضائي</a:t>
            </a:r>
            <a:endParaRPr lang="en-US" sz="3200" dirty="0">
              <a:cs typeface="Ali-A-Sahifa Bold" pitchFamily="2" charset="-78"/>
            </a:endParaRPr>
          </a:p>
        </p:txBody>
      </p:sp>
    </p:spTree>
    <p:extLst>
      <p:ext uri="{BB962C8B-B14F-4D97-AF65-F5344CB8AC3E}">
        <p14:creationId xmlns:p14="http://schemas.microsoft.com/office/powerpoint/2010/main" val="1846348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solidFill>
                  <a:srgbClr val="FF0000"/>
                </a:solidFill>
              </a:rPr>
              <a:t>مصادر القانون التجاري</a:t>
            </a:r>
            <a:endParaRPr lang="en-US" dirty="0"/>
          </a:p>
        </p:txBody>
      </p:sp>
      <p:sp>
        <p:nvSpPr>
          <p:cNvPr id="3" name="Content Placeholder 2"/>
          <p:cNvSpPr>
            <a:spLocks noGrp="1"/>
          </p:cNvSpPr>
          <p:nvPr>
            <p:ph sz="quarter" idx="1"/>
          </p:nvPr>
        </p:nvSpPr>
        <p:spPr/>
        <p:txBody>
          <a:bodyPr/>
          <a:lstStyle/>
          <a:p>
            <a:pPr algn="just" rtl="1"/>
            <a:r>
              <a:rPr lang="ar-IQ" dirty="0">
                <a:cs typeface="+mj-cs"/>
              </a:rPr>
              <a:t>إن </a:t>
            </a:r>
            <a:r>
              <a:rPr lang="ar-IQ" dirty="0">
                <a:solidFill>
                  <a:srgbClr val="FF0000"/>
                </a:solidFill>
                <a:cs typeface="+mj-cs"/>
              </a:rPr>
              <a:t>مهمة القضاء </a:t>
            </a:r>
            <a:r>
              <a:rPr lang="ar-IQ" dirty="0">
                <a:cs typeface="+mj-cs"/>
              </a:rPr>
              <a:t>تنصب على تطبيق القانون وتفسيره على نحو يتفق مع غرض واضعه.</a:t>
            </a:r>
          </a:p>
          <a:p>
            <a:pPr algn="just" rtl="1"/>
            <a:r>
              <a:rPr lang="ar-IQ" dirty="0">
                <a:cs typeface="+mj-cs"/>
              </a:rPr>
              <a:t>أما </a:t>
            </a:r>
            <a:r>
              <a:rPr lang="ar-IQ" dirty="0">
                <a:solidFill>
                  <a:srgbClr val="FF0000"/>
                </a:solidFill>
                <a:cs typeface="+mj-cs"/>
              </a:rPr>
              <a:t>وظيفة الفقه </a:t>
            </a:r>
            <a:r>
              <a:rPr lang="ar-IQ" dirty="0">
                <a:cs typeface="+mj-cs"/>
              </a:rPr>
              <a:t>فهي استخلاص المبادئ العامة من القواعد التشريعية وتقييم الحلول التفصيلية التي يقدمها المشرع او القضاء وتبيان مواضيع النقص أو الخلل فيها.</a:t>
            </a:r>
          </a:p>
          <a:p>
            <a:pPr algn="just" rtl="1"/>
            <a:r>
              <a:rPr lang="ar-IQ" dirty="0">
                <a:cs typeface="+mj-cs"/>
              </a:rPr>
              <a:t>ونستخلص من هذا بأن القضاء أو الفقه ليس بمصدرين منشئين للقاعدة القانونية بل مصادر تفسيرية مكملة فقط.</a:t>
            </a:r>
            <a:endParaRPr lang="en-US" dirty="0">
              <a:cs typeface="+mj-cs"/>
            </a:endParaRPr>
          </a:p>
        </p:txBody>
      </p:sp>
    </p:spTree>
    <p:extLst>
      <p:ext uri="{BB962C8B-B14F-4D97-AF65-F5344CB8AC3E}">
        <p14:creationId xmlns:p14="http://schemas.microsoft.com/office/powerpoint/2010/main" val="333986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31</a:t>
            </a:fld>
            <a:endParaRPr lang="en-GB" dirty="0"/>
          </a:p>
        </p:txBody>
      </p:sp>
      <p:sp>
        <p:nvSpPr>
          <p:cNvPr id="2" name="Content Placeholder 1"/>
          <p:cNvSpPr>
            <a:spLocks noGrp="1"/>
          </p:cNvSpPr>
          <p:nvPr>
            <p:ph sz="quarter" idx="1"/>
          </p:nvPr>
        </p:nvSpPr>
        <p:spPr/>
        <p:txBody>
          <a:bodyPr>
            <a:normAutofit/>
          </a:bodyPr>
          <a:lstStyle/>
          <a:p>
            <a:pPr algn="just" rtl="1">
              <a:spcBef>
                <a:spcPct val="50000"/>
              </a:spcBef>
            </a:pPr>
            <a:r>
              <a:rPr lang="ar-IQ" sz="2800" dirty="0">
                <a:cs typeface="+mj-cs"/>
              </a:rPr>
              <a:t>نصت المادة (4) من القانون التجارة العراقي الحالي المرقم 30 لسنة 1984 على انه </a:t>
            </a:r>
            <a:r>
              <a:rPr lang="en-US" sz="2800" dirty="0">
                <a:cs typeface="+mj-cs"/>
              </a:rPr>
              <a:t>: </a:t>
            </a:r>
          </a:p>
          <a:p>
            <a:pPr algn="just" rtl="1">
              <a:spcBef>
                <a:spcPct val="50000"/>
              </a:spcBef>
              <a:buNone/>
            </a:pPr>
            <a:r>
              <a:rPr lang="ar-IQ" sz="2800" dirty="0">
                <a:cs typeface="+mj-cs"/>
              </a:rPr>
              <a:t>(اولا : يسري هذا القانون على النشاط الاقتصادي للقطاع الاشتراكي والمختلط والخاص .</a:t>
            </a:r>
          </a:p>
          <a:p>
            <a:pPr algn="just" rtl="1">
              <a:spcBef>
                <a:spcPct val="50000"/>
              </a:spcBef>
              <a:buNone/>
            </a:pPr>
            <a:r>
              <a:rPr lang="ar-IQ" sz="2800" dirty="0">
                <a:cs typeface="+mj-cs"/>
              </a:rPr>
              <a:t>ثانيا : يسري القانون المدني على جميع المسائل التي لم يرد بشانها حكم خاص في هذا القانون او في اي قانون خاص اخر ) .</a:t>
            </a:r>
          </a:p>
        </p:txBody>
      </p:sp>
    </p:spTree>
    <p:extLst>
      <p:ext uri="{BB962C8B-B14F-4D97-AF65-F5344CB8AC3E}">
        <p14:creationId xmlns:p14="http://schemas.microsoft.com/office/powerpoint/2010/main" val="2816286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32</a:t>
            </a:fld>
            <a:endParaRPr lang="en-GB" dirty="0"/>
          </a:p>
        </p:txBody>
      </p:sp>
      <p:sp>
        <p:nvSpPr>
          <p:cNvPr id="2" name="Content Placeholder 1"/>
          <p:cNvSpPr>
            <a:spLocks noGrp="1"/>
          </p:cNvSpPr>
          <p:nvPr>
            <p:ph sz="quarter" idx="1"/>
          </p:nvPr>
        </p:nvSpPr>
        <p:spPr/>
        <p:txBody>
          <a:bodyPr>
            <a:normAutofit fontScale="92500" lnSpcReduction="10000"/>
          </a:bodyPr>
          <a:lstStyle/>
          <a:p>
            <a:pPr algn="just" rtl="1"/>
            <a:r>
              <a:rPr lang="ar-IQ" sz="2800" dirty="0">
                <a:cs typeface="+mj-cs"/>
              </a:rPr>
              <a:t>في حين نصت المادة الثانية من قانون التجارة الملغي رقم 149 لسنة 1970 على انه :</a:t>
            </a:r>
          </a:p>
          <a:p>
            <a:pPr algn="just" rtl="1"/>
            <a:r>
              <a:rPr lang="ar-IQ" sz="2800" dirty="0">
                <a:cs typeface="+mj-cs"/>
              </a:rPr>
              <a:t> (1-تسري على المسائل التجارية احكام الاتفاق الخاص بين المتعاقدين فاذا لم يوجد اتفاق خاص سرت نصوص هذا القانون او غيره من القوانين المتعلقة بالمسائل التجارية ثم قواعد العرف التجاري ويرجح العرف الخاص او المحلي على العرف العام .</a:t>
            </a:r>
          </a:p>
          <a:p>
            <a:pPr algn="just" rtl="1"/>
            <a:r>
              <a:rPr lang="ar-IQ" sz="2800" dirty="0">
                <a:cs typeface="+mj-cs"/>
              </a:rPr>
              <a:t>2-اذا لم يوجد عرف تجاري وجب تطبيق احكام القانون المدني .</a:t>
            </a:r>
          </a:p>
          <a:p>
            <a:pPr algn="just" rtl="1"/>
            <a:r>
              <a:rPr lang="ar-IQ" sz="2800" dirty="0">
                <a:cs typeface="+mj-cs"/>
              </a:rPr>
              <a:t>3- لايجوز تطبيق الاتفاقات الخاصة او قواعد العرف التجاري اذا تعارضت مع نصوص تشريعية امرة )</a:t>
            </a:r>
            <a:endParaRPr lang="en-US" sz="2800" dirty="0">
              <a:cs typeface="+mj-cs"/>
            </a:endParaRPr>
          </a:p>
          <a:p>
            <a:pPr algn="just" rtl="1"/>
            <a:endParaRPr lang="en-US" dirty="0"/>
          </a:p>
        </p:txBody>
      </p:sp>
    </p:spTree>
    <p:extLst>
      <p:ext uri="{BB962C8B-B14F-4D97-AF65-F5344CB8AC3E}">
        <p14:creationId xmlns:p14="http://schemas.microsoft.com/office/powerpoint/2010/main" val="405152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26" name="Slide Number Placeholder 25"/>
          <p:cNvSpPr>
            <a:spLocks noGrp="1"/>
          </p:cNvSpPr>
          <p:nvPr>
            <p:ph type="sldNum" sz="quarter" idx="12"/>
          </p:nvPr>
        </p:nvSpPr>
        <p:spPr/>
        <p:txBody>
          <a:bodyPr/>
          <a:lstStyle/>
          <a:p>
            <a:fld id="{940D4408-6ADA-4179-9869-04035D008C31}" type="slidenum">
              <a:rPr lang="en-GB" smtClean="0"/>
              <a:pPr/>
              <a:t>33</a:t>
            </a:fld>
            <a:endParaRPr lang="en-GB" dirty="0"/>
          </a:p>
        </p:txBody>
      </p:sp>
      <p:sp>
        <p:nvSpPr>
          <p:cNvPr id="3075" name="Rectangle 3"/>
          <p:cNvSpPr>
            <a:spLocks noGrp="1" noChangeArrowheads="1"/>
          </p:cNvSpPr>
          <p:nvPr>
            <p:ph sz="quarter" idx="1"/>
          </p:nvPr>
        </p:nvSpPr>
        <p:spPr>
          <a:xfrm>
            <a:off x="838200" y="1981200"/>
            <a:ext cx="8007350" cy="4191000"/>
          </a:xfrm>
        </p:spPr>
        <p:txBody>
          <a:bodyPr>
            <a:normAutofit/>
          </a:bodyPr>
          <a:lstStyle/>
          <a:p>
            <a:pPr algn="r" rtl="1">
              <a:buFont typeface="Wingdings" pitchFamily="2" charset="2"/>
              <a:buNone/>
            </a:pPr>
            <a:endParaRPr lang="en-US" sz="2000" b="1" dirty="0">
              <a:solidFill>
                <a:srgbClr val="0000FF"/>
              </a:solidFill>
              <a:effectLst>
                <a:outerShdw blurRad="31750" dist="25400" dir="5400000" algn="tl" rotWithShape="0">
                  <a:srgbClr val="000000">
                    <a:alpha val="25000"/>
                  </a:srgbClr>
                </a:outerShdw>
              </a:effectLst>
              <a:latin typeface="+mj-lt"/>
              <a:ea typeface="+mj-ea"/>
              <a:cs typeface="Ali-A-Samik" pitchFamily="2" charset="-78"/>
            </a:endParaRPr>
          </a:p>
        </p:txBody>
      </p:sp>
      <p:sp>
        <p:nvSpPr>
          <p:cNvPr id="3076" name="Rectangle 4"/>
          <p:cNvSpPr>
            <a:spLocks noChangeArrowheads="1"/>
          </p:cNvSpPr>
          <p:nvPr/>
        </p:nvSpPr>
        <p:spPr bwMode="auto">
          <a:xfrm>
            <a:off x="5638800" y="2286000"/>
            <a:ext cx="22098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dirty="0">
                <a:cs typeface="Ali-A-Samik" pitchFamily="2" charset="-78"/>
              </a:rPr>
              <a:t>المصادر الرسمية</a:t>
            </a:r>
            <a:endParaRPr lang="en-US" sz="2000" dirty="0">
              <a:cs typeface="Ali-A-Samik" pitchFamily="2" charset="-78"/>
            </a:endParaRPr>
          </a:p>
        </p:txBody>
      </p:sp>
      <p:sp>
        <p:nvSpPr>
          <p:cNvPr id="3078" name="Line 6"/>
          <p:cNvSpPr>
            <a:spLocks noChangeShapeType="1"/>
          </p:cNvSpPr>
          <p:nvPr/>
        </p:nvSpPr>
        <p:spPr bwMode="auto">
          <a:xfrm>
            <a:off x="6705600" y="3200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p:cNvSpPr>
            <a:spLocks noChangeShapeType="1"/>
          </p:cNvSpPr>
          <p:nvPr/>
        </p:nvSpPr>
        <p:spPr bwMode="auto">
          <a:xfrm flipV="1">
            <a:off x="6705600" y="35814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flipH="1">
            <a:off x="5791200" y="3581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0"/>
          <p:cNvSpPr>
            <a:spLocks noChangeShapeType="1"/>
          </p:cNvSpPr>
          <p:nvPr/>
        </p:nvSpPr>
        <p:spPr bwMode="auto">
          <a:xfrm>
            <a:off x="7620000" y="3581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3" name="Rectangle 11"/>
          <p:cNvSpPr>
            <a:spLocks noChangeArrowheads="1"/>
          </p:cNvSpPr>
          <p:nvPr/>
        </p:nvSpPr>
        <p:spPr bwMode="auto">
          <a:xfrm>
            <a:off x="7239000" y="38862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التشريع</a:t>
            </a:r>
            <a:endParaRPr lang="en-US" sz="2000">
              <a:cs typeface="Ali-A-Samik" pitchFamily="2" charset="-78"/>
            </a:endParaRPr>
          </a:p>
        </p:txBody>
      </p:sp>
      <p:sp>
        <p:nvSpPr>
          <p:cNvPr id="3085" name="Rectangle 13"/>
          <p:cNvSpPr>
            <a:spLocks noChangeArrowheads="1"/>
          </p:cNvSpPr>
          <p:nvPr/>
        </p:nvSpPr>
        <p:spPr bwMode="auto">
          <a:xfrm>
            <a:off x="5410200" y="38100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العرف</a:t>
            </a:r>
            <a:endParaRPr lang="en-US" sz="2000">
              <a:cs typeface="Ali-A-Samik" pitchFamily="2" charset="-78"/>
            </a:endParaRPr>
          </a:p>
        </p:txBody>
      </p:sp>
      <p:sp>
        <p:nvSpPr>
          <p:cNvPr id="3087" name="Line 15"/>
          <p:cNvSpPr>
            <a:spLocks noChangeShapeType="1"/>
          </p:cNvSpPr>
          <p:nvPr/>
        </p:nvSpPr>
        <p:spPr bwMode="auto">
          <a:xfrm>
            <a:off x="5791200" y="3581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cs typeface="Ali-A-Samik" pitchFamily="2" charset="-78"/>
            </a:endParaRPr>
          </a:p>
        </p:txBody>
      </p:sp>
      <p:sp>
        <p:nvSpPr>
          <p:cNvPr id="3088" name="Rectangle 16"/>
          <p:cNvSpPr>
            <a:spLocks noChangeArrowheads="1"/>
          </p:cNvSpPr>
          <p:nvPr/>
        </p:nvSpPr>
        <p:spPr bwMode="auto">
          <a:xfrm>
            <a:off x="1828800" y="22860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المصادر التفسيرية</a:t>
            </a:r>
            <a:endParaRPr lang="en-US" sz="2000">
              <a:cs typeface="Ali-A-Samik" pitchFamily="2" charset="-78"/>
            </a:endParaRPr>
          </a:p>
        </p:txBody>
      </p:sp>
      <p:sp>
        <p:nvSpPr>
          <p:cNvPr id="3089" name="Line 17"/>
          <p:cNvSpPr>
            <a:spLocks noChangeShapeType="1"/>
          </p:cNvSpPr>
          <p:nvPr/>
        </p:nvSpPr>
        <p:spPr bwMode="auto">
          <a:xfrm>
            <a:off x="2895600" y="32004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Line 18"/>
          <p:cNvSpPr>
            <a:spLocks noChangeShapeType="1"/>
          </p:cNvSpPr>
          <p:nvPr/>
        </p:nvSpPr>
        <p:spPr bwMode="auto">
          <a:xfrm>
            <a:off x="2895600" y="35052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Line 19"/>
          <p:cNvSpPr>
            <a:spLocks noChangeShapeType="1"/>
          </p:cNvSpPr>
          <p:nvPr/>
        </p:nvSpPr>
        <p:spPr bwMode="auto">
          <a:xfrm>
            <a:off x="4114800" y="3505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Line 20"/>
          <p:cNvSpPr>
            <a:spLocks noChangeShapeType="1"/>
          </p:cNvSpPr>
          <p:nvPr/>
        </p:nvSpPr>
        <p:spPr bwMode="auto">
          <a:xfrm flipH="1">
            <a:off x="1676400" y="35052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3" name="Line 21"/>
          <p:cNvSpPr>
            <a:spLocks noChangeShapeType="1"/>
          </p:cNvSpPr>
          <p:nvPr/>
        </p:nvSpPr>
        <p:spPr bwMode="auto">
          <a:xfrm>
            <a:off x="1676400" y="3505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Rectangle 22"/>
          <p:cNvSpPr>
            <a:spLocks noChangeArrowheads="1"/>
          </p:cNvSpPr>
          <p:nvPr/>
        </p:nvSpPr>
        <p:spPr bwMode="auto">
          <a:xfrm>
            <a:off x="3657600" y="37338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الفقه</a:t>
            </a:r>
            <a:endParaRPr lang="en-US" sz="2000">
              <a:cs typeface="Ali-A-Samik" pitchFamily="2" charset="-78"/>
            </a:endParaRPr>
          </a:p>
        </p:txBody>
      </p:sp>
      <p:sp>
        <p:nvSpPr>
          <p:cNvPr id="3095" name="Rectangle 23"/>
          <p:cNvSpPr>
            <a:spLocks noChangeArrowheads="1"/>
          </p:cNvSpPr>
          <p:nvPr/>
        </p:nvSpPr>
        <p:spPr bwMode="auto">
          <a:xfrm>
            <a:off x="1219200" y="37338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القضاء</a:t>
            </a:r>
            <a:endParaRPr lang="en-US" sz="2000">
              <a:cs typeface="Ali-A-Samik" pitchFamily="2" charset="-78"/>
            </a:endParaRPr>
          </a:p>
        </p:txBody>
      </p:sp>
      <p:sp>
        <p:nvSpPr>
          <p:cNvPr id="3096" name="Line 24"/>
          <p:cNvSpPr>
            <a:spLocks noChangeShapeType="1"/>
          </p:cNvSpPr>
          <p:nvPr/>
        </p:nvSpPr>
        <p:spPr bwMode="auto">
          <a:xfrm>
            <a:off x="7772400" y="48006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7" name="Oval 25"/>
          <p:cNvSpPr>
            <a:spLocks noChangeArrowheads="1"/>
          </p:cNvSpPr>
          <p:nvPr/>
        </p:nvSpPr>
        <p:spPr bwMode="auto">
          <a:xfrm>
            <a:off x="7391400" y="5181600"/>
            <a:ext cx="13716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التقنين التجاري</a:t>
            </a:r>
          </a:p>
          <a:p>
            <a:pPr algn="ctr"/>
            <a:endParaRPr lang="en-US" sz="2000">
              <a:cs typeface="Ali-A-Samik" pitchFamily="2" charset="-78"/>
            </a:endParaRPr>
          </a:p>
        </p:txBody>
      </p:sp>
      <p:sp>
        <p:nvSpPr>
          <p:cNvPr id="3099" name="Line 27"/>
          <p:cNvSpPr>
            <a:spLocks noChangeShapeType="1"/>
          </p:cNvSpPr>
          <p:nvPr/>
        </p:nvSpPr>
        <p:spPr bwMode="auto">
          <a:xfrm>
            <a:off x="7696200" y="48768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0" name="Line 28"/>
          <p:cNvSpPr>
            <a:spLocks noChangeShapeType="1"/>
          </p:cNvSpPr>
          <p:nvPr/>
        </p:nvSpPr>
        <p:spPr bwMode="auto">
          <a:xfrm>
            <a:off x="7696200" y="48006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Line 31"/>
          <p:cNvSpPr>
            <a:spLocks noChangeShapeType="1"/>
          </p:cNvSpPr>
          <p:nvPr/>
        </p:nvSpPr>
        <p:spPr bwMode="auto">
          <a:xfrm flipH="1">
            <a:off x="7086600" y="48006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4" name="Oval 32"/>
          <p:cNvSpPr>
            <a:spLocks noChangeArrowheads="1"/>
          </p:cNvSpPr>
          <p:nvPr/>
        </p:nvSpPr>
        <p:spPr bwMode="auto">
          <a:xfrm>
            <a:off x="5867400" y="5105400"/>
            <a:ext cx="14478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IQ" sz="2000">
                <a:cs typeface="Ali-A-Samik" pitchFamily="2" charset="-78"/>
              </a:rPr>
              <a:t>التقنين المدني</a:t>
            </a:r>
            <a:endParaRPr lang="en-US" sz="2000">
              <a:cs typeface="Ali-A-Samik" pitchFamily="2" charset="-78"/>
            </a:endParaRPr>
          </a:p>
        </p:txBody>
      </p:sp>
    </p:spTree>
    <p:extLst>
      <p:ext uri="{BB962C8B-B14F-4D97-AF65-F5344CB8AC3E}">
        <p14:creationId xmlns:p14="http://schemas.microsoft.com/office/powerpoint/2010/main" val="3750182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34</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التقنين التجاري: </a:t>
            </a:r>
            <a:r>
              <a:rPr lang="ar-IQ" sz="2800" dirty="0">
                <a:cs typeface="+mj-cs"/>
              </a:rPr>
              <a:t>يقصد به </a:t>
            </a:r>
          </a:p>
          <a:p>
            <a:pPr marL="514350" indent="-514350" algn="just" rtl="1">
              <a:buFont typeface="+mj-lt"/>
              <a:buAutoNum type="arabicPeriod"/>
            </a:pPr>
            <a:r>
              <a:rPr lang="ar-IQ" sz="2800" dirty="0">
                <a:cs typeface="+mj-cs"/>
              </a:rPr>
              <a:t>مجمل النصوص والقواعد الواردة في متن القانون التجاري.</a:t>
            </a:r>
          </a:p>
          <a:p>
            <a:pPr marL="514350" indent="-514350" algn="just" rtl="1">
              <a:buFont typeface="+mj-lt"/>
              <a:buAutoNum type="arabicPeriod"/>
            </a:pPr>
            <a:r>
              <a:rPr lang="ar-IQ" sz="2800" dirty="0">
                <a:cs typeface="+mj-cs"/>
              </a:rPr>
              <a:t>جميع نصوص القوانين المكملة له أو الملحقة به وإن صدرت بصورة منفردة أي على شكل قوانين مستقلة.</a:t>
            </a:r>
          </a:p>
          <a:p>
            <a:pPr marL="514350" indent="-514350" algn="just" rtl="1">
              <a:buFont typeface="+mj-lt"/>
              <a:buAutoNum type="arabicPeriod"/>
            </a:pPr>
            <a:r>
              <a:rPr lang="ar-IQ" sz="2800" dirty="0">
                <a:cs typeface="+mj-cs"/>
              </a:rPr>
              <a:t>المعاهدات والاتفاقيات الدولية الخاصة بالتجارة </a:t>
            </a:r>
          </a:p>
          <a:p>
            <a:pPr marL="514350" indent="-514350" algn="just" rtl="1">
              <a:buFont typeface="+mj-lt"/>
              <a:buAutoNum type="arabicPeriod"/>
            </a:pPr>
            <a:r>
              <a:rPr lang="ar-IQ" sz="2800" dirty="0">
                <a:cs typeface="+mj-cs"/>
              </a:rPr>
              <a:t>القرارات و اللوائح التنظيمية الصادرة لتنفيذ القوانين التجارية التي تنظم جانباً من جوانب النشاط التجاري. </a:t>
            </a:r>
            <a:endParaRPr lang="en-US" sz="2800" dirty="0">
              <a:cs typeface="+mj-cs"/>
            </a:endParaRPr>
          </a:p>
        </p:txBody>
      </p:sp>
    </p:spTree>
    <p:extLst>
      <p:ext uri="{BB962C8B-B14F-4D97-AF65-F5344CB8AC3E}">
        <p14:creationId xmlns:p14="http://schemas.microsoft.com/office/powerpoint/2010/main" val="936787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35</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التقنين المدني:</a:t>
            </a:r>
          </a:p>
          <a:p>
            <a:pPr algn="just" rtl="1"/>
            <a:r>
              <a:rPr lang="ar-IQ" sz="2800" dirty="0">
                <a:cs typeface="+mj-cs"/>
              </a:rPr>
              <a:t>وهو المجموعة المدنية التي تضم القاعدة العامة المنظمة لنشاط الافراد دون تمييز ويتم الرجوع إلى هذه القواعد في كل الاحوال التي لم يرد فيها نص خاص في المجموعة التجارية.</a:t>
            </a:r>
          </a:p>
          <a:p>
            <a:pPr algn="just" rtl="1"/>
            <a:r>
              <a:rPr lang="ar-IQ" sz="2800" dirty="0">
                <a:solidFill>
                  <a:srgbClr val="FF0000"/>
                </a:solidFill>
                <a:cs typeface="+mj-cs"/>
              </a:rPr>
              <a:t>(الفقرة الثانية من المادة 4)</a:t>
            </a:r>
          </a:p>
          <a:p>
            <a:pPr algn="just" rtl="1"/>
            <a:r>
              <a:rPr lang="ar-IQ" sz="2800" dirty="0">
                <a:cs typeface="+mj-cs"/>
              </a:rPr>
              <a:t>على أن لا يكون هناك تعارض بين النصوص المدنية والتجارية، فإذا حصل تعارض فالعبرة بالنص التجاري.</a:t>
            </a:r>
          </a:p>
          <a:p>
            <a:pPr algn="just" rtl="1"/>
            <a:r>
              <a:rPr lang="ar-IQ" sz="2800" dirty="0">
                <a:solidFill>
                  <a:srgbClr val="FF0000"/>
                </a:solidFill>
                <a:cs typeface="+mj-cs"/>
              </a:rPr>
              <a:t>(الخاص يقيد العام)</a:t>
            </a:r>
            <a:endParaRPr lang="en-US" sz="2800" dirty="0">
              <a:solidFill>
                <a:srgbClr val="FF0000"/>
              </a:solidFill>
              <a:cs typeface="+mj-cs"/>
            </a:endParaRPr>
          </a:p>
        </p:txBody>
      </p:sp>
    </p:spTree>
    <p:extLst>
      <p:ext uri="{BB962C8B-B14F-4D97-AF65-F5344CB8AC3E}">
        <p14:creationId xmlns:p14="http://schemas.microsoft.com/office/powerpoint/2010/main" val="26709668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36</a:t>
            </a:fld>
            <a:endParaRPr lang="en-GB" dirty="0"/>
          </a:p>
        </p:txBody>
      </p:sp>
      <p:sp>
        <p:nvSpPr>
          <p:cNvPr id="13315" name="Rectangle 3"/>
          <p:cNvSpPr>
            <a:spLocks noGrp="1" noChangeArrowheads="1"/>
          </p:cNvSpPr>
          <p:nvPr>
            <p:ph sz="quarter" idx="1"/>
          </p:nvPr>
        </p:nvSpPr>
        <p:spPr>
          <a:xfrm>
            <a:off x="381000" y="1828800"/>
            <a:ext cx="8305800" cy="4191000"/>
          </a:xfrm>
        </p:spPr>
        <p:txBody>
          <a:bodyPr>
            <a:noAutofit/>
          </a:bodyPr>
          <a:lstStyle/>
          <a:p>
            <a:pPr algn="just" rtl="1"/>
            <a:r>
              <a:rPr lang="ar-IQ" sz="2400" dirty="0">
                <a:solidFill>
                  <a:srgbClr val="FF0000"/>
                </a:solidFill>
                <a:cs typeface="+mj-cs"/>
              </a:rPr>
              <a:t>العرف:</a:t>
            </a:r>
          </a:p>
          <a:p>
            <a:pPr algn="just" rtl="1"/>
            <a:r>
              <a:rPr lang="ar-IQ" sz="2400" dirty="0">
                <a:cs typeface="+mj-cs"/>
              </a:rPr>
              <a:t>ينشأ العرف جراء التطبيق العملي الطويـل المرتبط بنـوع مـعـيـن مـن النشاط ويصار إليه فيها إذا افتقد النص التشريعي لحسم نزاع يثور بمناسبة تعامـل مـا.</a:t>
            </a:r>
          </a:p>
          <a:p>
            <a:pPr algn="just" rtl="1"/>
            <a:r>
              <a:rPr lang="ar-IQ" sz="2400" dirty="0">
                <a:cs typeface="+mj-cs"/>
              </a:rPr>
              <a:t> مـن هنا ولعـدم كـفـايـة القانون المكتوب، سـواء كـان تجاريـا أم مـدنيا أم غير ذلـك, بالإحاطة بجميـع صـور المعاملات وجزئياتها وتحديـد آثارهـا ووضع حلولها اللازمة.</a:t>
            </a:r>
          </a:p>
          <a:p>
            <a:pPr algn="just" rtl="1"/>
            <a:r>
              <a:rPr lang="ar-IQ" sz="2400" dirty="0">
                <a:cs typeface="+mj-cs"/>
              </a:rPr>
              <a:t> فقد أجاز المشرع اللجوء إلى قواعـد التطبيق العمـلي التي اصطلح على تسميتها ب </a:t>
            </a:r>
            <a:r>
              <a:rPr lang="ar-IQ" sz="2400" dirty="0">
                <a:solidFill>
                  <a:srgbClr val="FF0000"/>
                </a:solidFill>
                <a:cs typeface="+mj-cs"/>
              </a:rPr>
              <a:t>(العرف).</a:t>
            </a:r>
            <a:endParaRPr lang="en-US" sz="2400" dirty="0">
              <a:solidFill>
                <a:srgbClr val="FF0000"/>
              </a:solidFill>
              <a:cs typeface="+mj-cs"/>
            </a:endParaRPr>
          </a:p>
        </p:txBody>
      </p:sp>
    </p:spTree>
    <p:extLst>
      <p:ext uri="{BB962C8B-B14F-4D97-AF65-F5344CB8AC3E}">
        <p14:creationId xmlns:p14="http://schemas.microsoft.com/office/powerpoint/2010/main" val="1928913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37</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العرف</a:t>
            </a:r>
          </a:p>
          <a:p>
            <a:pPr algn="just" rtl="1"/>
            <a:r>
              <a:rPr lang="ar-IQ" sz="2800" dirty="0">
                <a:cs typeface="+mj-cs"/>
              </a:rPr>
              <a:t>إلا أن الرجوع إلى هذه القواعـد لا يمكـن أن يقـع إلا بإرادة المشرع وفي الأحوال التي يقررها دون غموض وبخلاف ذلك فلا مجال لاعتبـاره مصدرا للقانون.</a:t>
            </a:r>
          </a:p>
          <a:p>
            <a:pPr algn="just" rtl="1"/>
            <a:endParaRPr lang="ar-IQ" sz="2800" dirty="0">
              <a:cs typeface="+mj-cs"/>
            </a:endParaRPr>
          </a:p>
          <a:p>
            <a:pPr algn="just" rtl="1"/>
            <a:r>
              <a:rPr lang="ar-IQ" sz="2800" dirty="0">
                <a:cs typeface="+mj-cs"/>
              </a:rPr>
              <a:t>من جانب آخر </a:t>
            </a:r>
            <a:r>
              <a:rPr lang="ar-IQ" sz="2800" dirty="0">
                <a:solidFill>
                  <a:srgbClr val="FF0000"/>
                </a:solidFill>
                <a:cs typeface="+mj-cs"/>
              </a:rPr>
              <a:t>فإنه يجوز الرجوع إلى قواعد التطبيق العملي عند عدم وجود نص مخالف.</a:t>
            </a:r>
          </a:p>
          <a:p>
            <a:pPr algn="just" rtl="1"/>
            <a:endParaRPr lang="ar-IQ" sz="2800" dirty="0">
              <a:solidFill>
                <a:srgbClr val="FF0000"/>
              </a:solidFill>
              <a:cs typeface="+mj-cs"/>
            </a:endParaRPr>
          </a:p>
        </p:txBody>
      </p:sp>
    </p:spTree>
    <p:extLst>
      <p:ext uri="{BB962C8B-B14F-4D97-AF65-F5344CB8AC3E}">
        <p14:creationId xmlns:p14="http://schemas.microsoft.com/office/powerpoint/2010/main" val="3691730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38</a:t>
            </a:fld>
            <a:endParaRPr lang="en-GB" dirty="0"/>
          </a:p>
        </p:txBody>
      </p:sp>
      <p:sp>
        <p:nvSpPr>
          <p:cNvPr id="13315" name="Rectangle 3"/>
          <p:cNvSpPr>
            <a:spLocks noGrp="1" noChangeArrowheads="1"/>
          </p:cNvSpPr>
          <p:nvPr>
            <p:ph sz="quarter" idx="1"/>
          </p:nvPr>
        </p:nvSpPr>
        <p:spPr>
          <a:xfrm>
            <a:off x="914400" y="2819400"/>
            <a:ext cx="7772400" cy="3200400"/>
          </a:xfrm>
        </p:spPr>
        <p:txBody>
          <a:bodyPr>
            <a:noAutofit/>
          </a:bodyPr>
          <a:lstStyle/>
          <a:p>
            <a:pPr algn="just" rtl="1"/>
            <a:r>
              <a:rPr lang="ar-IQ" sz="2800" dirty="0">
                <a:cs typeface="+mj-cs"/>
              </a:rPr>
              <a:t>هل يجوز الاخذ بقواعد التطبيق العملي (العرف) عند غياب النص في المجموعة التجارية والمدنية؟</a:t>
            </a:r>
          </a:p>
          <a:p>
            <a:pPr algn="just" rtl="1"/>
            <a:endParaRPr lang="ar-IQ" sz="2800" dirty="0">
              <a:cs typeface="+mj-cs"/>
            </a:endParaRPr>
          </a:p>
          <a:p>
            <a:pPr algn="just" rtl="1"/>
            <a:r>
              <a:rPr lang="ar-IQ" sz="2800" dirty="0">
                <a:solidFill>
                  <a:srgbClr val="FF0000"/>
                </a:solidFill>
                <a:cs typeface="+mj-cs"/>
              </a:rPr>
              <a:t>ج/ ؟</a:t>
            </a:r>
          </a:p>
        </p:txBody>
      </p:sp>
    </p:spTree>
    <p:extLst>
      <p:ext uri="{BB962C8B-B14F-4D97-AF65-F5344CB8AC3E}">
        <p14:creationId xmlns:p14="http://schemas.microsoft.com/office/powerpoint/2010/main" val="3839928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39</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cs typeface="+mj-cs"/>
              </a:rPr>
              <a:t>والظاهر من نصوص قانون التجارة العراقي أنه لا مجال لاعتبار العرف مصدرا للقانون. فلم تشر المادة الرابعـة التـي حـددت صراحـة مـصـادر القانون لقواعد التطبيق العمـلي وإمكانيـة الـرجـوع إليهـا عنـد انتفـاء الـنـص الـقـانـوني في المجموعة التجارية.</a:t>
            </a:r>
          </a:p>
          <a:p>
            <a:pPr algn="just" rtl="1"/>
            <a:r>
              <a:rPr lang="ar-IQ" sz="2800" dirty="0">
                <a:cs typeface="+mj-cs"/>
              </a:rPr>
              <a:t> بل أحالت في مثل هذه الفرضية إلى القانون المدني ومع ذلـك فإن هذا التصور لا يمكن أن يؤخذ على إطلاقه. </a:t>
            </a:r>
            <a:r>
              <a:rPr lang="ar-IQ" sz="2800" dirty="0">
                <a:solidFill>
                  <a:srgbClr val="C00000"/>
                </a:solidFill>
                <a:cs typeface="+mj-cs"/>
              </a:rPr>
              <a:t>لماذا؟</a:t>
            </a:r>
          </a:p>
        </p:txBody>
      </p:sp>
    </p:spTree>
    <p:extLst>
      <p:ext uri="{BB962C8B-B14F-4D97-AF65-F5344CB8AC3E}">
        <p14:creationId xmlns:p14="http://schemas.microsoft.com/office/powerpoint/2010/main" val="362279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ED66CB5-8126-CBB3-DA59-EB4F69E04656}"/>
              </a:ext>
            </a:extLst>
          </p:cNvPr>
          <p:cNvSpPr>
            <a:spLocks noGrp="1"/>
          </p:cNvSpPr>
          <p:nvPr>
            <p:ph idx="1"/>
          </p:nvPr>
        </p:nvSpPr>
        <p:spPr>
          <a:xfrm>
            <a:off x="457200" y="762000"/>
            <a:ext cx="8229600" cy="5715000"/>
          </a:xfrm>
        </p:spPr>
        <p:txBody>
          <a:bodyPr>
            <a:normAutofit lnSpcReduction="10000"/>
          </a:bodyPr>
          <a:lstStyle/>
          <a:p>
            <a:pPr algn="r" rtl="1"/>
            <a:r>
              <a:rPr lang="ar-IQ" sz="3200" dirty="0">
                <a:cs typeface="Ali-A-Sahifa Bold" pitchFamily="2" charset="-78"/>
              </a:rPr>
              <a:t>3- انواع الاعمال التجارية</a:t>
            </a:r>
          </a:p>
          <a:p>
            <a:pPr algn="r" rtl="1"/>
            <a:r>
              <a:rPr lang="ar-IQ" sz="3200" dirty="0">
                <a:cs typeface="Ali-A-Sahifa Bold" pitchFamily="2" charset="-78"/>
              </a:rPr>
              <a:t>            الاعمال التجارية المنفردة</a:t>
            </a:r>
          </a:p>
          <a:p>
            <a:pPr algn="r" rtl="1"/>
            <a:r>
              <a:rPr lang="ar-IQ" sz="3200" dirty="0">
                <a:cs typeface="Ali-A-Sahifa Bold" pitchFamily="2" charset="-78"/>
              </a:rPr>
              <a:t>           الاعمال التجارية الواردة بصيغة المشروع</a:t>
            </a:r>
          </a:p>
          <a:p>
            <a:pPr algn="r" rtl="1"/>
            <a:endParaRPr lang="ar-IQ" sz="3200" dirty="0">
              <a:cs typeface="Ali-A-Sahifa Bold" pitchFamily="2" charset="-78"/>
            </a:endParaRPr>
          </a:p>
          <a:p>
            <a:pPr algn="r" rtl="1"/>
            <a:endParaRPr lang="ar-IQ" sz="3200" dirty="0">
              <a:cs typeface="Ali-A-Sahifa Bold" pitchFamily="2" charset="-78"/>
            </a:endParaRPr>
          </a:p>
          <a:p>
            <a:pPr algn="r" rtl="1"/>
            <a:r>
              <a:rPr lang="ar-IQ" sz="4800" dirty="0">
                <a:cs typeface="Ali-A-Sahifa Bold" pitchFamily="2" charset="-78"/>
              </a:rPr>
              <a:t>الاعمال التجارية المنفردة</a:t>
            </a:r>
          </a:p>
          <a:p>
            <a:pPr algn="r" rtl="1"/>
            <a:r>
              <a:rPr lang="ar-IQ" sz="3200" dirty="0">
                <a:solidFill>
                  <a:srgbClr val="C00000"/>
                </a:solidFill>
                <a:cs typeface="Ali-A-Sahifa Bold" pitchFamily="2" charset="-78"/>
              </a:rPr>
              <a:t>شراء المنقول او العقار بقصد الربح</a:t>
            </a:r>
          </a:p>
          <a:p>
            <a:pPr algn="r" rtl="1"/>
            <a:r>
              <a:rPr lang="ar-IQ" sz="3200" dirty="0">
                <a:solidFill>
                  <a:srgbClr val="C00000"/>
                </a:solidFill>
                <a:cs typeface="Ali-A-Sahifa Bold" pitchFamily="2" charset="-78"/>
              </a:rPr>
              <a:t>الاستئجار بقصد التأجير</a:t>
            </a:r>
          </a:p>
          <a:p>
            <a:pPr algn="r" rtl="1"/>
            <a:r>
              <a:rPr lang="ar-IQ" sz="3200" dirty="0">
                <a:solidFill>
                  <a:srgbClr val="C00000"/>
                </a:solidFill>
                <a:cs typeface="Ali-A-Sahifa Bold" pitchFamily="2" charset="-78"/>
              </a:rPr>
              <a:t>التعامل في اسهم الشركات وسنداتها</a:t>
            </a:r>
          </a:p>
          <a:p>
            <a:pPr algn="r" rtl="1"/>
            <a:r>
              <a:rPr lang="ar-IQ" sz="3200" dirty="0">
                <a:solidFill>
                  <a:srgbClr val="C00000"/>
                </a:solidFill>
                <a:cs typeface="Ali-A-Sahifa Bold" pitchFamily="2" charset="-78"/>
              </a:rPr>
              <a:t>الاعمال المتعلقة بالاوراق التجارية</a:t>
            </a:r>
            <a:endParaRPr lang="en-US" sz="3200" dirty="0">
              <a:solidFill>
                <a:srgbClr val="C00000"/>
              </a:solidFill>
              <a:cs typeface="Ali-A-Sahifa Bold" pitchFamily="2" charset="-78"/>
            </a:endParaRPr>
          </a:p>
        </p:txBody>
      </p:sp>
    </p:spTree>
    <p:extLst>
      <p:ext uri="{BB962C8B-B14F-4D97-AF65-F5344CB8AC3E}">
        <p14:creationId xmlns:p14="http://schemas.microsoft.com/office/powerpoint/2010/main" val="30564694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40</a:t>
            </a:fld>
            <a:endParaRPr lang="en-GB" dirty="0"/>
          </a:p>
        </p:txBody>
      </p:sp>
      <p:sp>
        <p:nvSpPr>
          <p:cNvPr id="13315" name="Rectangle 3"/>
          <p:cNvSpPr>
            <a:spLocks noGrp="1" noChangeArrowheads="1"/>
          </p:cNvSpPr>
          <p:nvPr>
            <p:ph sz="quarter" idx="1"/>
          </p:nvPr>
        </p:nvSpPr>
        <p:spPr/>
        <p:txBody>
          <a:bodyPr>
            <a:noAutofit/>
          </a:bodyPr>
          <a:lstStyle/>
          <a:p>
            <a:pPr algn="just" rtl="1"/>
            <a:r>
              <a:rPr lang="ar-IQ" sz="2800" dirty="0">
                <a:solidFill>
                  <a:srgbClr val="FF0000"/>
                </a:solidFill>
                <a:cs typeface="+mj-cs"/>
              </a:rPr>
              <a:t>ج/ </a:t>
            </a:r>
            <a:r>
              <a:rPr lang="ar-IQ" sz="2800" dirty="0">
                <a:cs typeface="+mj-cs"/>
              </a:rPr>
              <a:t>إذ أن القانون المدني وهـو مـوطن القواعد العامة يضم أحكاما تسمح رغم سكوت أحكام قانون التجارة بالرجوع إلى التطبيقات العملية. فبمقتضى نص </a:t>
            </a:r>
            <a:r>
              <a:rPr lang="ar-IQ" sz="2800" dirty="0">
                <a:solidFill>
                  <a:srgbClr val="FF0000"/>
                </a:solidFill>
                <a:cs typeface="+mj-cs"/>
              </a:rPr>
              <a:t>الـمـادة 163 </a:t>
            </a:r>
            <a:r>
              <a:rPr lang="ar-IQ" sz="2800" dirty="0">
                <a:cs typeface="+mj-cs"/>
              </a:rPr>
              <a:t>من القانون المدنى.</a:t>
            </a:r>
          </a:p>
          <a:p>
            <a:pPr algn="just" rtl="1"/>
            <a:r>
              <a:rPr lang="ar-IQ" sz="2800" dirty="0">
                <a:solidFill>
                  <a:srgbClr val="FF0000"/>
                </a:solidFill>
                <a:cs typeface="+mj-cs"/>
              </a:rPr>
              <a:t>الفقرة الثانية من المادة 164 </a:t>
            </a:r>
          </a:p>
          <a:p>
            <a:pPr algn="just" rtl="1"/>
            <a:r>
              <a:rPr lang="ar-IQ" sz="2800" dirty="0">
                <a:solidFill>
                  <a:srgbClr val="FF0000"/>
                </a:solidFill>
                <a:cs typeface="+mj-cs"/>
              </a:rPr>
              <a:t>المادة 174 من القانون نفسه </a:t>
            </a:r>
          </a:p>
          <a:p>
            <a:pPr algn="just" rtl="1"/>
            <a:r>
              <a:rPr lang="ar-IQ" sz="2800" dirty="0">
                <a:cs typeface="+mj-cs"/>
              </a:rPr>
              <a:t>عليه نرى واستنادا إلى أحكام القانون المدني القائم الأخذ بقواعد التطبيـق الـعـمـلي عند غياب النص في المجموعة التجارية والمجموعة المدنية.</a:t>
            </a:r>
          </a:p>
        </p:txBody>
      </p:sp>
    </p:spTree>
    <p:extLst>
      <p:ext uri="{BB962C8B-B14F-4D97-AF65-F5344CB8AC3E}">
        <p14:creationId xmlns:p14="http://schemas.microsoft.com/office/powerpoint/2010/main" val="3510650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217E7E-D252-D82E-B20D-2B853317F45B}"/>
              </a:ext>
            </a:extLst>
          </p:cNvPr>
          <p:cNvSpPr>
            <a:spLocks noGrp="1"/>
          </p:cNvSpPr>
          <p:nvPr>
            <p:ph type="title"/>
          </p:nvPr>
        </p:nvSpPr>
        <p:spPr>
          <a:xfrm>
            <a:off x="914400" y="274638"/>
            <a:ext cx="7772400" cy="944562"/>
          </a:xfrm>
        </p:spPr>
        <p:txBody>
          <a:bodyPr/>
          <a:lstStyle/>
          <a:p>
            <a:pPr algn="ctr"/>
            <a:r>
              <a:rPr lang="ar-IQ" sz="4000" dirty="0">
                <a:solidFill>
                  <a:srgbClr val="FF0000"/>
                </a:solidFill>
              </a:rPr>
              <a:t>مصادر القانون التجاري</a:t>
            </a:r>
            <a:endParaRPr lang="en-US" dirty="0"/>
          </a:p>
        </p:txBody>
      </p:sp>
      <p:sp>
        <p:nvSpPr>
          <p:cNvPr id="3" name="Content Placeholder 2">
            <a:extLst>
              <a:ext uri="{FF2B5EF4-FFF2-40B4-BE49-F238E27FC236}">
                <a16:creationId xmlns="" xmlns:a16="http://schemas.microsoft.com/office/drawing/2014/main" id="{F766A200-4771-1A87-E16A-2AC0CB61BDFC}"/>
              </a:ext>
            </a:extLst>
          </p:cNvPr>
          <p:cNvSpPr>
            <a:spLocks noGrp="1"/>
          </p:cNvSpPr>
          <p:nvPr>
            <p:ph sz="quarter" idx="1"/>
          </p:nvPr>
        </p:nvSpPr>
        <p:spPr>
          <a:xfrm>
            <a:off x="381000" y="1447800"/>
            <a:ext cx="8305800" cy="4800600"/>
          </a:xfrm>
        </p:spPr>
        <p:txBody>
          <a:bodyPr>
            <a:normAutofit lnSpcReduction="10000"/>
          </a:bodyPr>
          <a:lstStyle/>
          <a:p>
            <a:pPr algn="just" rtl="1"/>
            <a:r>
              <a:rPr lang="ku-Arab-IQ" sz="2400" dirty="0">
                <a:solidFill>
                  <a:srgbClr val="C00000"/>
                </a:solidFill>
                <a:cs typeface="+mj-cs"/>
              </a:rPr>
              <a:t>المادة 163</a:t>
            </a:r>
            <a:endParaRPr lang="ar-IQ" sz="2400" dirty="0">
              <a:solidFill>
                <a:srgbClr val="C00000"/>
              </a:solidFill>
              <a:cs typeface="+mj-cs"/>
            </a:endParaRPr>
          </a:p>
          <a:p>
            <a:pPr algn="just" rtl="1"/>
            <a:r>
              <a:rPr lang="ku-Arab-IQ" sz="2400" dirty="0">
                <a:cs typeface="+mj-cs"/>
              </a:rPr>
              <a:t> 1 – المعروف عرفاً كالمشروط شرطاً، والتعیین بالعرف كالتعیین بالنص.</a:t>
            </a:r>
            <a:endParaRPr lang="ar-IQ" sz="2400" dirty="0">
              <a:cs typeface="+mj-cs"/>
            </a:endParaRPr>
          </a:p>
          <a:p>
            <a:pPr algn="just" rtl="1"/>
            <a:r>
              <a:rPr lang="ku-Arab-IQ" sz="2400" dirty="0">
                <a:cs typeface="+mj-cs"/>
              </a:rPr>
              <a:t>2 – والمعروف بین التجار كالمشروط بینھم.</a:t>
            </a:r>
            <a:endParaRPr lang="ar-IQ" sz="2400" dirty="0">
              <a:cs typeface="+mj-cs"/>
            </a:endParaRPr>
          </a:p>
          <a:p>
            <a:pPr algn="just" rtl="1"/>
            <a:r>
              <a:rPr lang="ku-Arab-IQ" sz="2400" dirty="0">
                <a:cs typeface="+mj-cs"/>
              </a:rPr>
              <a:t>3 – والممتنع عادة كالممتنع حقیقة. </a:t>
            </a:r>
            <a:endParaRPr lang="ar-IQ" sz="2400" dirty="0">
              <a:cs typeface="+mj-cs"/>
            </a:endParaRPr>
          </a:p>
          <a:p>
            <a:pPr algn="just" rtl="1"/>
            <a:r>
              <a:rPr lang="ku-Arab-IQ" sz="2400" dirty="0">
                <a:solidFill>
                  <a:srgbClr val="C00000"/>
                </a:solidFill>
                <a:cs typeface="+mj-cs"/>
              </a:rPr>
              <a:t>المادة 164 </a:t>
            </a:r>
            <a:endParaRPr lang="ar-IQ" sz="2400" dirty="0">
              <a:solidFill>
                <a:srgbClr val="C00000"/>
              </a:solidFill>
              <a:cs typeface="+mj-cs"/>
            </a:endParaRPr>
          </a:p>
          <a:p>
            <a:pPr algn="just" rtl="1"/>
            <a:r>
              <a:rPr lang="ku-Arab-IQ" sz="2400" dirty="0">
                <a:cs typeface="+mj-cs"/>
              </a:rPr>
              <a:t>1– العادة محكمة عامة كانت او خاصة.</a:t>
            </a:r>
            <a:endParaRPr lang="ar-IQ" sz="2400" dirty="0">
              <a:cs typeface="+mj-cs"/>
            </a:endParaRPr>
          </a:p>
          <a:p>
            <a:pPr algn="just" rtl="1"/>
            <a:r>
              <a:rPr lang="ku-Arab-IQ" sz="2400" dirty="0">
                <a:cs typeface="+mj-cs"/>
              </a:rPr>
              <a:t>2 – واستعمال الناس حجة يجب العمل بھ</a:t>
            </a:r>
            <a:r>
              <a:rPr lang="ar-IQ" sz="2400" dirty="0">
                <a:cs typeface="+mj-cs"/>
              </a:rPr>
              <a:t>ا</a:t>
            </a:r>
          </a:p>
          <a:p>
            <a:pPr algn="just" rtl="1"/>
            <a:r>
              <a:rPr lang="ku-Arab-IQ" sz="2400" dirty="0">
                <a:solidFill>
                  <a:srgbClr val="C00000"/>
                </a:solidFill>
                <a:cs typeface="+mj-cs"/>
              </a:rPr>
              <a:t>المادة 174</a:t>
            </a:r>
            <a:endParaRPr lang="ar-IQ" sz="2400" dirty="0">
              <a:solidFill>
                <a:srgbClr val="C00000"/>
              </a:solidFill>
              <a:cs typeface="+mj-cs"/>
            </a:endParaRPr>
          </a:p>
          <a:p>
            <a:pPr marL="0" indent="0" algn="just" rtl="1">
              <a:buNone/>
            </a:pPr>
            <a:r>
              <a:rPr lang="ar-IQ" sz="2400" dirty="0">
                <a:cs typeface="+mj-cs"/>
              </a:rPr>
              <a:t>(لا</a:t>
            </a:r>
            <a:r>
              <a:rPr lang="ku-Arab-IQ" sz="2400" dirty="0">
                <a:cs typeface="+mj-cs"/>
              </a:rPr>
              <a:t> يجوز تقاضي فوائد على متجمد الفوائد ولا يجوز في اية حال ان يكون مجموع الفوائد التي يتقاضاھا الدائن اكثر من رأس المال، وذلك كله دون اخلال بالقواعد والعادات التجارية</a:t>
            </a:r>
            <a:r>
              <a:rPr lang="ar-IQ" sz="2400" dirty="0">
                <a:cs typeface="+mj-cs"/>
              </a:rPr>
              <a:t>)</a:t>
            </a:r>
            <a:endParaRPr lang="en-US" sz="2400" dirty="0">
              <a:cs typeface="+mj-cs"/>
            </a:endParaRPr>
          </a:p>
        </p:txBody>
      </p:sp>
    </p:spTree>
    <p:extLst>
      <p:ext uri="{BB962C8B-B14F-4D97-AF65-F5344CB8AC3E}">
        <p14:creationId xmlns:p14="http://schemas.microsoft.com/office/powerpoint/2010/main" val="1708218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a:xfrm>
            <a:off x="533400" y="2362200"/>
            <a:ext cx="8153400" cy="2590800"/>
          </a:xfrm>
        </p:spPr>
        <p:txBody>
          <a:bodyPr>
            <a:normAutofit/>
          </a:bodyPr>
          <a:lstStyle/>
          <a:p>
            <a:pPr algn="just" rtl="1"/>
            <a:r>
              <a:rPr lang="ar-IQ" sz="3200" dirty="0">
                <a:cs typeface="+mj-cs"/>
              </a:rPr>
              <a:t>مـا الحـكـم إذا لم نجـد نـصـا يـمـكـن تطبيقه في المجموعتين التجارية والمدنية؟ هـل بإمكـان الـقـضـاء الـرجـوع مـثلا إلى العرف أو لأحكام الاتفاق الخـاص المبرم بين أطراف العلاقة القانونية؟ </a:t>
            </a:r>
            <a:endParaRPr lang="en-US" sz="3200" dirty="0">
              <a:cs typeface="+mj-cs"/>
            </a:endParaRPr>
          </a:p>
          <a:p>
            <a:pPr marL="0" indent="0" algn="just" rtl="1">
              <a:buNone/>
            </a:pPr>
            <a:endParaRPr lang="en-US" sz="3200" dirty="0">
              <a:cs typeface="+mj-cs"/>
            </a:endParaRPr>
          </a:p>
        </p:txBody>
      </p:sp>
    </p:spTree>
    <p:extLst>
      <p:ext uri="{BB962C8B-B14F-4D97-AF65-F5344CB8AC3E}">
        <p14:creationId xmlns:p14="http://schemas.microsoft.com/office/powerpoint/2010/main" val="2405971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p:txBody>
          <a:bodyPr>
            <a:normAutofit fontScale="92500" lnSpcReduction="10000"/>
          </a:bodyPr>
          <a:lstStyle/>
          <a:p>
            <a:pPr algn="just" rtl="1"/>
            <a:r>
              <a:rPr lang="ar-IQ" sz="3200" dirty="0">
                <a:solidFill>
                  <a:srgbClr val="FF0000"/>
                </a:solidFill>
                <a:cs typeface="+mj-cs"/>
              </a:rPr>
              <a:t>ج/ </a:t>
            </a:r>
            <a:r>
              <a:rPr lang="ar-IQ" sz="3200" dirty="0">
                <a:cs typeface="+mj-cs"/>
              </a:rPr>
              <a:t>قد يتصور البعض بأن الجواب يجب أن يكون بالنفي طالما أن المشرع لم يتعرض لهذه المصادر أو لإمكانية الرجوع إليها.</a:t>
            </a:r>
          </a:p>
          <a:p>
            <a:pPr algn="just" rtl="1"/>
            <a:r>
              <a:rPr lang="ar-IQ" sz="3200" dirty="0">
                <a:cs typeface="+mj-cs"/>
              </a:rPr>
              <a:t> لكن مثل هذه الرؤيا قد تؤدي في الواقع إلى نتائج خطيرة تتمثل بتعليق حسم المنازعات وعدم إيجاد الحلول اللازمة لها.</a:t>
            </a:r>
          </a:p>
          <a:p>
            <a:pPr algn="just" rtl="1"/>
            <a:r>
              <a:rPr lang="ar-IQ" sz="3200" dirty="0">
                <a:cs typeface="+mj-cs"/>
              </a:rPr>
              <a:t> وهو أمر لا يجيزه المشرع ولا تقره قواعد العدالة والمبادئ العامة للقانون. وقد أشرنا في الفقرة السابقة لإمكانيـة الـرجـوع لأحكـام التطبيـق العمـلي استنادا إلى القواعد القانونية العامة.</a:t>
            </a:r>
          </a:p>
          <a:p>
            <a:pPr algn="just" rtl="1"/>
            <a:endParaRPr lang="en-US" sz="3200" dirty="0">
              <a:solidFill>
                <a:srgbClr val="FF0000"/>
              </a:solidFill>
              <a:cs typeface="+mj-cs"/>
            </a:endParaRPr>
          </a:p>
        </p:txBody>
      </p:sp>
    </p:spTree>
    <p:extLst>
      <p:ext uri="{BB962C8B-B14F-4D97-AF65-F5344CB8AC3E}">
        <p14:creationId xmlns:p14="http://schemas.microsoft.com/office/powerpoint/2010/main" val="2097640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a:xfrm>
            <a:off x="457200" y="2133600"/>
            <a:ext cx="8229600" cy="3886200"/>
          </a:xfrm>
        </p:spPr>
        <p:txBody>
          <a:bodyPr>
            <a:normAutofit/>
          </a:bodyPr>
          <a:lstStyle/>
          <a:p>
            <a:pPr algn="just" rtl="1"/>
            <a:r>
              <a:rPr lang="ar-IQ" sz="3200" dirty="0">
                <a:cs typeface="+mj-cs"/>
              </a:rPr>
              <a:t>وبخصوص الاتفاق الخاص:</a:t>
            </a:r>
          </a:p>
          <a:p>
            <a:pPr marL="0" indent="0" algn="just" rtl="1">
              <a:buNone/>
            </a:pPr>
            <a:r>
              <a:rPr lang="ar-IQ" sz="3200" dirty="0">
                <a:cs typeface="+mj-cs"/>
              </a:rPr>
              <a:t>ولنفس الاسباب التي بيناه فيما سبق فمن الجائز إذن اللجوء إلى أحكام الاتفاقات الخاصة فيها إذا انعدم النص التشريعي في المجموعة التجارية والمجموعة المدنية.</a:t>
            </a:r>
          </a:p>
          <a:p>
            <a:pPr marL="0" indent="0" algn="just" rtl="1">
              <a:buNone/>
            </a:pPr>
            <a:endParaRPr lang="en-US" sz="3200" dirty="0">
              <a:cs typeface="+mj-cs"/>
            </a:endParaRPr>
          </a:p>
        </p:txBody>
      </p:sp>
    </p:spTree>
    <p:extLst>
      <p:ext uri="{BB962C8B-B14F-4D97-AF65-F5344CB8AC3E}">
        <p14:creationId xmlns:p14="http://schemas.microsoft.com/office/powerpoint/2010/main" val="8447748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00"/>
                </a:solidFill>
              </a:rPr>
              <a:t>تدرج مصادر القانون التجاري العراقي </a:t>
            </a:r>
            <a:endParaRPr lang="en-US" dirty="0">
              <a:solidFill>
                <a:srgbClr val="FF0000"/>
              </a:solidFill>
            </a:endParaRPr>
          </a:p>
        </p:txBody>
      </p:sp>
      <p:sp>
        <p:nvSpPr>
          <p:cNvPr id="3" name="Content Placeholder 2"/>
          <p:cNvSpPr>
            <a:spLocks noGrp="1"/>
          </p:cNvSpPr>
          <p:nvPr>
            <p:ph sz="quarter" idx="1"/>
          </p:nvPr>
        </p:nvSpPr>
        <p:spPr>
          <a:xfrm>
            <a:off x="533400" y="2133600"/>
            <a:ext cx="8153400" cy="3886200"/>
          </a:xfrm>
        </p:spPr>
        <p:txBody>
          <a:bodyPr>
            <a:normAutofit/>
          </a:bodyPr>
          <a:lstStyle/>
          <a:p>
            <a:pPr algn="just" rtl="1"/>
            <a:r>
              <a:rPr lang="ar-IQ" sz="3200" dirty="0">
                <a:cs typeface="+mj-cs"/>
              </a:rPr>
              <a:t>فليس هناك تعارض بين ما ورد في نص المادة الرابعة من قانون التجارة وبين جواز الرجوع لقواعد العرف والاتفاق الخاص بشرط أن لا تخالف هذه القواعد نصا تشريعيا </a:t>
            </a:r>
            <a:r>
              <a:rPr lang="ar-IQ" sz="3200" dirty="0">
                <a:solidFill>
                  <a:srgbClr val="C00000"/>
                </a:solidFill>
                <a:cs typeface="+mj-cs"/>
              </a:rPr>
              <a:t>أو</a:t>
            </a:r>
            <a:r>
              <a:rPr lang="ar-IQ" sz="3200" dirty="0">
                <a:cs typeface="+mj-cs"/>
              </a:rPr>
              <a:t> تتنافى مع أهداف القانون.</a:t>
            </a:r>
          </a:p>
          <a:p>
            <a:pPr algn="just" rtl="1"/>
            <a:r>
              <a:rPr lang="ar-IQ" sz="3200" dirty="0">
                <a:cs typeface="+mj-cs"/>
              </a:rPr>
              <a:t>ومن هنا فإنه يمكن ترتيب مصادر قانون التجارة كما يلي:</a:t>
            </a:r>
            <a:endParaRPr lang="en-US" sz="3200" dirty="0">
              <a:cs typeface="+mj-cs"/>
            </a:endParaRPr>
          </a:p>
        </p:txBody>
      </p:sp>
    </p:spTree>
    <p:extLst>
      <p:ext uri="{BB962C8B-B14F-4D97-AF65-F5344CB8AC3E}">
        <p14:creationId xmlns:p14="http://schemas.microsoft.com/office/powerpoint/2010/main" val="16983912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74638"/>
            <a:ext cx="7772400" cy="944562"/>
          </a:xfrm>
        </p:spPr>
        <p:txBody>
          <a:bodyPr/>
          <a:lstStyle/>
          <a:p>
            <a:pPr algn="ctr"/>
            <a:r>
              <a:rPr lang="ar-IQ" sz="4400" dirty="0">
                <a:solidFill>
                  <a:srgbClr val="FF0000"/>
                </a:solidFill>
              </a:rPr>
              <a:t>مصادر القانون التجاري</a:t>
            </a:r>
            <a:endParaRPr lang="en-US" sz="4400" dirty="0">
              <a:solidFill>
                <a:srgbClr val="0000FF"/>
              </a:solidFill>
              <a:cs typeface="Ali-A-Jiddah" pitchFamily="2" charset="-78"/>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46</a:t>
            </a:fld>
            <a:endParaRPr lang="en-GB" dirty="0"/>
          </a:p>
        </p:txBody>
      </p:sp>
      <p:sp>
        <p:nvSpPr>
          <p:cNvPr id="13315" name="Rectangle 3"/>
          <p:cNvSpPr>
            <a:spLocks noGrp="1" noChangeArrowheads="1"/>
          </p:cNvSpPr>
          <p:nvPr>
            <p:ph sz="quarter" idx="1"/>
          </p:nvPr>
        </p:nvSpPr>
        <p:spPr>
          <a:xfrm>
            <a:off x="603504" y="1981200"/>
            <a:ext cx="8083296" cy="4038600"/>
          </a:xfrm>
        </p:spPr>
        <p:txBody>
          <a:bodyPr/>
          <a:lstStyle/>
          <a:p>
            <a:pPr algn="r" rtl="1">
              <a:buNone/>
            </a:pPr>
            <a:r>
              <a:rPr lang="ar-IQ" sz="2800" dirty="0">
                <a:cs typeface="Ali-A-Samik" pitchFamily="2" charset="-78"/>
              </a:rPr>
              <a:t>1-</a:t>
            </a:r>
            <a:r>
              <a:rPr lang="ar-IQ" sz="2800" dirty="0">
                <a:cs typeface="+mj-cs"/>
              </a:rPr>
              <a:t> التشريع التجاري سواء كانت قواعده آمرة أو مفسرة.</a:t>
            </a:r>
          </a:p>
          <a:p>
            <a:pPr algn="r" rtl="1">
              <a:buNone/>
            </a:pPr>
            <a:r>
              <a:rPr lang="ar-IQ" sz="2800" dirty="0">
                <a:cs typeface="+mj-cs"/>
              </a:rPr>
              <a:t>2- القواعد الآمرة في المجموعة المدنية.</a:t>
            </a:r>
          </a:p>
          <a:p>
            <a:pPr algn="r" rtl="1">
              <a:buNone/>
            </a:pPr>
            <a:r>
              <a:rPr lang="ar-IQ" sz="2800" dirty="0">
                <a:cs typeface="+mj-cs"/>
              </a:rPr>
              <a:t>3- قواعد القانون المدني المفسرة.</a:t>
            </a:r>
          </a:p>
          <a:p>
            <a:pPr algn="r" rtl="1">
              <a:buNone/>
            </a:pPr>
            <a:r>
              <a:rPr lang="ar-IQ" sz="2800" dirty="0">
                <a:cs typeface="+mj-cs"/>
              </a:rPr>
              <a:t>4- قواعد التطبيق العملي (العرف).</a:t>
            </a:r>
          </a:p>
          <a:p>
            <a:pPr algn="r" rtl="1">
              <a:buNone/>
            </a:pPr>
            <a:r>
              <a:rPr lang="ar-IQ" sz="2800" dirty="0">
                <a:cs typeface="+mj-cs"/>
              </a:rPr>
              <a:t>5- قواعد الاتفاقات الخاصة.</a:t>
            </a:r>
            <a:endParaRPr lang="en-US" sz="3200" b="1" dirty="0">
              <a:cs typeface="+mj-cs"/>
            </a:endParaRPr>
          </a:p>
        </p:txBody>
      </p:sp>
    </p:spTree>
    <p:extLst>
      <p:ext uri="{BB962C8B-B14F-4D97-AF65-F5344CB8AC3E}">
        <p14:creationId xmlns:p14="http://schemas.microsoft.com/office/powerpoint/2010/main" val="341150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274638"/>
            <a:ext cx="7772400" cy="2163762"/>
          </a:xfrm>
        </p:spPr>
        <p:txBody>
          <a:bodyPr>
            <a:normAutofit/>
          </a:bodyPr>
          <a:lstStyle/>
          <a:p>
            <a:pPr algn="ctr" rtl="1"/>
            <a:r>
              <a:rPr lang="ar-IQ" dirty="0">
                <a:solidFill>
                  <a:srgbClr val="FF0000"/>
                </a:solidFill>
              </a:rPr>
              <a:t>(</a:t>
            </a:r>
            <a:r>
              <a:rPr lang="ar-IQ" sz="4000" dirty="0">
                <a:solidFill>
                  <a:srgbClr val="FF0000"/>
                </a:solidFill>
              </a:rPr>
              <a:t>الاعمال التجارية والتاجر)</a:t>
            </a:r>
            <a:br>
              <a:rPr lang="ar-IQ" sz="4000" dirty="0">
                <a:solidFill>
                  <a:srgbClr val="FF0000"/>
                </a:solidFill>
              </a:rPr>
            </a:br>
            <a:r>
              <a:rPr lang="ar-IQ" sz="4000" dirty="0">
                <a:solidFill>
                  <a:srgbClr val="FF0000"/>
                </a:solidFill>
              </a:rPr>
              <a:t/>
            </a:r>
            <a:br>
              <a:rPr lang="ar-IQ" sz="4000" dirty="0">
                <a:solidFill>
                  <a:srgbClr val="FF0000"/>
                </a:solidFill>
              </a:rPr>
            </a:br>
            <a:r>
              <a:rPr lang="ar-IQ" sz="4000" dirty="0">
                <a:solidFill>
                  <a:srgbClr val="FF0000"/>
                </a:solidFill>
              </a:rPr>
              <a:t>نطاق القانون التجاري</a:t>
            </a:r>
            <a:endParaRPr lang="en-US" sz="4000" dirty="0">
              <a:solidFill>
                <a:srgbClr val="FF0000"/>
              </a:solidFill>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47</a:t>
            </a:fld>
            <a:endParaRPr lang="en-GB" dirty="0"/>
          </a:p>
        </p:txBody>
      </p:sp>
      <p:sp>
        <p:nvSpPr>
          <p:cNvPr id="14339" name="Rectangle 3"/>
          <p:cNvSpPr>
            <a:spLocks noGrp="1" noChangeArrowheads="1"/>
          </p:cNvSpPr>
          <p:nvPr>
            <p:ph sz="quarter" idx="1"/>
          </p:nvPr>
        </p:nvSpPr>
        <p:spPr>
          <a:xfrm>
            <a:off x="914400" y="2819400"/>
            <a:ext cx="7772400" cy="3200400"/>
          </a:xfrm>
        </p:spPr>
        <p:txBody>
          <a:bodyPr>
            <a:normAutofit/>
          </a:bodyPr>
          <a:lstStyle/>
          <a:p>
            <a:pPr algn="r" rtl="1">
              <a:buNone/>
            </a:pPr>
            <a:r>
              <a:rPr lang="ar-IQ" sz="2800" dirty="0">
                <a:cs typeface="+mj-cs"/>
              </a:rPr>
              <a:t>هناك نظريتين متميزتين لتحديد نطاق قانون التجارة .</a:t>
            </a:r>
          </a:p>
          <a:p>
            <a:pPr algn="r" rtl="1"/>
            <a:endParaRPr lang="ar-IQ" sz="2800" dirty="0">
              <a:cs typeface="+mj-cs"/>
            </a:endParaRPr>
          </a:p>
          <a:p>
            <a:pPr algn="r" rtl="1">
              <a:buNone/>
            </a:pPr>
            <a:r>
              <a:rPr lang="ar-IQ" sz="3200" dirty="0">
                <a:cs typeface="+mj-cs"/>
              </a:rPr>
              <a:t>أولاً: النظرية الذاتية (النطاق الشخصي)</a:t>
            </a:r>
          </a:p>
          <a:p>
            <a:pPr algn="r" rtl="1"/>
            <a:endParaRPr lang="ar-IQ" sz="3200" dirty="0">
              <a:cs typeface="+mj-cs"/>
            </a:endParaRPr>
          </a:p>
          <a:p>
            <a:pPr algn="r" rtl="1">
              <a:buNone/>
            </a:pPr>
            <a:r>
              <a:rPr lang="ar-IQ" sz="3200" dirty="0">
                <a:cs typeface="+mj-cs"/>
              </a:rPr>
              <a:t>ثانياً: النظرية الموضوعية (النطاق الموضوعي)</a:t>
            </a:r>
            <a:endParaRPr lang="en-US" sz="3200" dirty="0">
              <a:cs typeface="+mj-cs"/>
            </a:endParaRPr>
          </a:p>
        </p:txBody>
      </p:sp>
    </p:spTree>
    <p:extLst>
      <p:ext uri="{BB962C8B-B14F-4D97-AF65-F5344CB8AC3E}">
        <p14:creationId xmlns:p14="http://schemas.microsoft.com/office/powerpoint/2010/main" val="1488846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pPr algn="ctr" rtl="1"/>
            <a:r>
              <a:rPr lang="ar-SA" sz="4400" dirty="0">
                <a:solidFill>
                  <a:srgbClr val="FF0000"/>
                </a:solidFill>
                <a:effectLst/>
              </a:rPr>
              <a:t>أولاً: </a:t>
            </a:r>
            <a:r>
              <a:rPr lang="ar-IQ" sz="4400" dirty="0">
                <a:solidFill>
                  <a:srgbClr val="FF0000"/>
                </a:solidFill>
                <a:effectLst/>
              </a:rPr>
              <a:t>النظرية الذاتية</a:t>
            </a:r>
            <a:endParaRPr lang="en-US" sz="4300" dirty="0">
              <a:solidFill>
                <a:srgbClr val="FF0000"/>
              </a:solidFill>
              <a:effectLst/>
            </a:endParaRPr>
          </a:p>
        </p:txBody>
      </p:sp>
      <p:sp>
        <p:nvSpPr>
          <p:cNvPr id="4" name="Slide Number Placeholder 3"/>
          <p:cNvSpPr>
            <a:spLocks noGrp="1"/>
          </p:cNvSpPr>
          <p:nvPr>
            <p:ph type="sldNum" sz="quarter" idx="12"/>
          </p:nvPr>
        </p:nvSpPr>
        <p:spPr/>
        <p:txBody>
          <a:bodyPr/>
          <a:lstStyle/>
          <a:p>
            <a:fld id="{940D4408-6ADA-4179-9869-04035D008C31}" type="slidenum">
              <a:rPr lang="en-GB" smtClean="0"/>
              <a:pPr/>
              <a:t>48</a:t>
            </a:fld>
            <a:endParaRPr lang="en-GB" dirty="0"/>
          </a:p>
        </p:txBody>
      </p:sp>
      <p:sp>
        <p:nvSpPr>
          <p:cNvPr id="25605" name="Rectangle 5"/>
          <p:cNvSpPr>
            <a:spLocks noGrp="1" noChangeArrowheads="1"/>
          </p:cNvSpPr>
          <p:nvPr>
            <p:ph sz="quarter" idx="1"/>
          </p:nvPr>
        </p:nvSpPr>
        <p:spPr>
          <a:xfrm>
            <a:off x="603504" y="1828800"/>
            <a:ext cx="7930896" cy="4191000"/>
          </a:xfrm>
        </p:spPr>
        <p:txBody>
          <a:bodyPr>
            <a:normAutofit/>
          </a:bodyPr>
          <a:lstStyle/>
          <a:p>
            <a:pPr algn="just" rtl="1">
              <a:buNone/>
            </a:pPr>
            <a:r>
              <a:rPr lang="ar-IQ" sz="2800" dirty="0">
                <a:cs typeface="+mj-cs"/>
              </a:rPr>
              <a:t>  ويطلق على هذه النظرية أيضاً المفهوم أو النظام </a:t>
            </a:r>
            <a:r>
              <a:rPr lang="ar-IQ" sz="2800" dirty="0">
                <a:solidFill>
                  <a:srgbClr val="FF0000"/>
                </a:solidFill>
                <a:cs typeface="+mj-cs"/>
              </a:rPr>
              <a:t>الشخصي</a:t>
            </a:r>
            <a:r>
              <a:rPr lang="ar-IQ" sz="2800" dirty="0">
                <a:cs typeface="+mj-cs"/>
              </a:rPr>
              <a:t>.</a:t>
            </a:r>
          </a:p>
          <a:p>
            <a:pPr marL="0" indent="0" algn="just" rtl="1">
              <a:buNone/>
            </a:pPr>
            <a:endParaRPr lang="ar-IQ" sz="2800" dirty="0">
              <a:cs typeface="+mj-cs"/>
            </a:endParaRPr>
          </a:p>
          <a:p>
            <a:pPr marL="0" indent="0" algn="just" rtl="1">
              <a:buNone/>
            </a:pPr>
            <a:r>
              <a:rPr lang="ar-IQ" sz="2800" dirty="0">
                <a:cs typeface="+mj-cs"/>
              </a:rPr>
              <a:t>  وبمقتضى هذه النظرية: ان قانون التجارة هو قانون الاشخاص الذين يحترفون النشاط التجاري أي (التجار) فهو والحالة هذه </a:t>
            </a:r>
            <a:r>
              <a:rPr lang="ar-IQ" sz="2800" dirty="0">
                <a:solidFill>
                  <a:srgbClr val="FF0000"/>
                </a:solidFill>
                <a:cs typeface="+mj-cs"/>
              </a:rPr>
              <a:t>قانوناً حرفيا</a:t>
            </a:r>
            <a:r>
              <a:rPr lang="ar-IQ" sz="2800" dirty="0">
                <a:cs typeface="+mj-cs"/>
              </a:rPr>
              <a:t> موضوعه تحديد من هو التاجر وما هو مفهوم الحرفة التجارية (</a:t>
            </a:r>
            <a:r>
              <a:rPr lang="ar-IQ" sz="2800" dirty="0">
                <a:solidFill>
                  <a:srgbClr val="002060"/>
                </a:solidFill>
                <a:cs typeface="+mj-cs"/>
              </a:rPr>
              <a:t>أي موضوعه هو التاجر وحرفته</a:t>
            </a:r>
            <a:r>
              <a:rPr lang="ar-IQ" sz="2800" dirty="0">
                <a:cs typeface="+mj-cs"/>
              </a:rPr>
              <a:t>) وعلى ضوء ذلك يتم تحديد نطاق تطبيق القانون.</a:t>
            </a:r>
          </a:p>
          <a:p>
            <a:pPr algn="just" rtl="1"/>
            <a:endParaRPr lang="ar-IQ" sz="3200" dirty="0"/>
          </a:p>
          <a:p>
            <a:pPr algn="just" rtl="1">
              <a:buFont typeface="Wingdings" pitchFamily="2" charset="2"/>
              <a:buNone/>
            </a:pPr>
            <a:endParaRPr lang="en-US" sz="3200" dirty="0"/>
          </a:p>
        </p:txBody>
      </p:sp>
    </p:spTree>
    <p:extLst>
      <p:ext uri="{BB962C8B-B14F-4D97-AF65-F5344CB8AC3E}">
        <p14:creationId xmlns:p14="http://schemas.microsoft.com/office/powerpoint/2010/main" val="21924848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632508-6070-A7E9-84A6-7435283D5A3B}"/>
              </a:ext>
            </a:extLst>
          </p:cNvPr>
          <p:cNvSpPr>
            <a:spLocks noGrp="1"/>
          </p:cNvSpPr>
          <p:nvPr>
            <p:ph type="title"/>
          </p:nvPr>
        </p:nvSpPr>
        <p:spPr>
          <a:xfrm>
            <a:off x="609600" y="274638"/>
            <a:ext cx="8077200" cy="1143000"/>
          </a:xfrm>
        </p:spPr>
        <p:txBody>
          <a:bodyPr/>
          <a:lstStyle/>
          <a:p>
            <a:pPr algn="ctr"/>
            <a:r>
              <a:rPr lang="ar-SA" sz="4000" dirty="0">
                <a:solidFill>
                  <a:srgbClr val="FF0000"/>
                </a:solidFill>
                <a:effectLst/>
              </a:rPr>
              <a:t>أولاً: </a:t>
            </a:r>
            <a:r>
              <a:rPr lang="ar-IQ" sz="4000" dirty="0">
                <a:solidFill>
                  <a:srgbClr val="FF0000"/>
                </a:solidFill>
                <a:effectLst/>
              </a:rPr>
              <a:t>النظرية الذاتية</a:t>
            </a:r>
            <a:endParaRPr lang="en-US" dirty="0"/>
          </a:p>
        </p:txBody>
      </p:sp>
      <p:sp>
        <p:nvSpPr>
          <p:cNvPr id="3" name="Content Placeholder 2">
            <a:extLst>
              <a:ext uri="{FF2B5EF4-FFF2-40B4-BE49-F238E27FC236}">
                <a16:creationId xmlns="" xmlns:a16="http://schemas.microsoft.com/office/drawing/2014/main" id="{62C08BF1-59D1-9210-15E2-AFF3D26F8601}"/>
              </a:ext>
            </a:extLst>
          </p:cNvPr>
          <p:cNvSpPr>
            <a:spLocks noGrp="1"/>
          </p:cNvSpPr>
          <p:nvPr>
            <p:ph sz="quarter" idx="1"/>
          </p:nvPr>
        </p:nvSpPr>
        <p:spPr>
          <a:xfrm>
            <a:off x="609600" y="2133600"/>
            <a:ext cx="7924800" cy="3886200"/>
          </a:xfrm>
        </p:spPr>
        <p:txBody>
          <a:bodyPr/>
          <a:lstStyle/>
          <a:p>
            <a:pPr algn="just" rtl="1"/>
            <a:r>
              <a:rPr lang="ar-IQ" sz="2400" dirty="0">
                <a:cs typeface="+mj-cs"/>
              </a:rPr>
              <a:t>والواقع ان هذه النظرية تستمد اصولها من العوامل التاريخية التي ادت الى نشوء قانون التجارة (</a:t>
            </a:r>
            <a:r>
              <a:rPr lang="ar-IQ" sz="2400" dirty="0">
                <a:solidFill>
                  <a:srgbClr val="002060"/>
                </a:solidFill>
                <a:cs typeface="+mj-cs"/>
              </a:rPr>
              <a:t>طائفة التجار في الجمهوريات الايطالية</a:t>
            </a:r>
            <a:r>
              <a:rPr lang="ar-IQ" sz="2400" dirty="0">
                <a:cs typeface="+mj-cs"/>
              </a:rPr>
              <a:t>) . </a:t>
            </a:r>
          </a:p>
          <a:p>
            <a:pPr algn="just" rtl="1">
              <a:buFont typeface="Wingdings" pitchFamily="2" charset="2"/>
              <a:buNone/>
            </a:pPr>
            <a:endParaRPr lang="ar-IQ" sz="2400" dirty="0">
              <a:cs typeface="Ali-A-Samik" pitchFamily="2" charset="-78"/>
            </a:endParaRPr>
          </a:p>
          <a:p>
            <a:pPr algn="just" rtl="1"/>
            <a:r>
              <a:rPr lang="ar-IQ" sz="2400" dirty="0">
                <a:cs typeface="+mj-cs"/>
              </a:rPr>
              <a:t>ان هذه النظرية تجعل من نطاق تطبيق قانون التجارة ضيقاً طالما ان قواعده لايمكن تطبيقها إلا على طائفة التجار والمعاملات المتعلقة بنشاطهم التجاري .</a:t>
            </a:r>
          </a:p>
          <a:p>
            <a:endParaRPr lang="en-US" dirty="0"/>
          </a:p>
        </p:txBody>
      </p:sp>
    </p:spTree>
    <p:extLst>
      <p:ext uri="{BB962C8B-B14F-4D97-AF65-F5344CB8AC3E}">
        <p14:creationId xmlns:p14="http://schemas.microsoft.com/office/powerpoint/2010/main" val="375779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ED66CB5-8126-CBB3-DA59-EB4F69E04656}"/>
              </a:ext>
            </a:extLst>
          </p:cNvPr>
          <p:cNvSpPr>
            <a:spLocks noGrp="1"/>
          </p:cNvSpPr>
          <p:nvPr>
            <p:ph idx="1"/>
          </p:nvPr>
        </p:nvSpPr>
        <p:spPr>
          <a:xfrm>
            <a:off x="457200" y="762000"/>
            <a:ext cx="8229600" cy="5715000"/>
          </a:xfrm>
        </p:spPr>
        <p:txBody>
          <a:bodyPr>
            <a:normAutofit fontScale="62500" lnSpcReduction="20000"/>
          </a:bodyPr>
          <a:lstStyle/>
          <a:p>
            <a:pPr algn="r" rtl="1"/>
            <a:r>
              <a:rPr lang="ar-IQ" sz="4000" dirty="0">
                <a:cs typeface="Ali-A-Sahifa Bold" pitchFamily="2" charset="-78"/>
              </a:rPr>
              <a:t>الاعمال التجارية الواردة بصيغة المشروع:</a:t>
            </a:r>
          </a:p>
          <a:p>
            <a:pPr algn="just" rtl="1"/>
            <a:r>
              <a:rPr lang="ku-Arab-IQ" sz="3400" b="0" i="0" dirty="0">
                <a:solidFill>
                  <a:srgbClr val="333333"/>
                </a:solidFill>
                <a:effectLst/>
                <a:latin typeface="droid_arabic_kufiregular"/>
                <a:cs typeface="Ali-A-Sahifa Bold" pitchFamily="2" charset="-78"/>
              </a:rPr>
              <a:t>توريد البضائع والخدمات.</a:t>
            </a:r>
          </a:p>
          <a:p>
            <a:pPr algn="just" rtl="1"/>
            <a:r>
              <a:rPr lang="ku-Arab-IQ" sz="3400" b="0" i="0" dirty="0">
                <a:solidFill>
                  <a:srgbClr val="333333"/>
                </a:solidFill>
                <a:effectLst/>
                <a:latin typeface="droid_arabic_kufiregular"/>
                <a:cs typeface="Ali-A-Sahifa Bold" pitchFamily="2" charset="-78"/>
              </a:rPr>
              <a:t>استيراد البضائع او تصديرها واعمال مكاتب الاستيراد والتصدير.</a:t>
            </a:r>
          </a:p>
          <a:p>
            <a:pPr algn="just" rtl="1"/>
            <a:r>
              <a:rPr lang="ku-Arab-IQ" sz="3400" b="0" i="0" dirty="0">
                <a:solidFill>
                  <a:srgbClr val="333333"/>
                </a:solidFill>
                <a:effectLst/>
                <a:latin typeface="droid_arabic_kufiregular"/>
                <a:cs typeface="Ali-A-Sahifa Bold" pitchFamily="2" charset="-78"/>
              </a:rPr>
              <a:t>الصناعة وعمليات استخراج المواد الاولية.</a:t>
            </a:r>
          </a:p>
          <a:p>
            <a:pPr algn="just" rtl="1"/>
            <a:r>
              <a:rPr lang="ku-Arab-IQ" sz="3400" b="0" i="0" dirty="0">
                <a:solidFill>
                  <a:srgbClr val="333333"/>
                </a:solidFill>
                <a:effectLst/>
                <a:latin typeface="droid_arabic_kufiregular"/>
                <a:cs typeface="Ali-A-Sahifa Bold" pitchFamily="2" charset="-78"/>
              </a:rPr>
              <a:t>النشر والطباعة والتصوير والاعلان.</a:t>
            </a:r>
          </a:p>
          <a:p>
            <a:pPr algn="just" rtl="1"/>
            <a:r>
              <a:rPr lang="ku-Arab-IQ" sz="3400" b="0" i="0" dirty="0">
                <a:solidFill>
                  <a:srgbClr val="333333"/>
                </a:solidFill>
                <a:effectLst/>
                <a:latin typeface="droid_arabic_kufiregular"/>
                <a:cs typeface="Ali-A-Sahifa Bold" pitchFamily="2" charset="-78"/>
              </a:rPr>
              <a:t>مقاولات البناء والترميم والهدم والصيانة.</a:t>
            </a:r>
          </a:p>
          <a:p>
            <a:pPr algn="just" rtl="1"/>
            <a:r>
              <a:rPr lang="ku-Arab-IQ" sz="3400" b="0" i="0" dirty="0">
                <a:solidFill>
                  <a:srgbClr val="333333"/>
                </a:solidFill>
                <a:effectLst/>
                <a:latin typeface="droid_arabic_kufiregular"/>
                <a:cs typeface="Ali-A-Sahifa Bold" pitchFamily="2" charset="-78"/>
              </a:rPr>
              <a:t>خدمات مكاتب السياحة والفنادق والمطاعم ودور السينما والملاعب ودور العرض المختلفة الاخرى.</a:t>
            </a:r>
          </a:p>
          <a:p>
            <a:pPr algn="just" rtl="1"/>
            <a:r>
              <a:rPr lang="ku-Arab-IQ" sz="3400" b="0" i="0" dirty="0">
                <a:solidFill>
                  <a:srgbClr val="333333"/>
                </a:solidFill>
                <a:effectLst/>
                <a:latin typeface="droid_arabic_kufiregular"/>
                <a:cs typeface="Ali-A-Sahifa Bold" pitchFamily="2" charset="-78"/>
              </a:rPr>
              <a:t>البيع في محلات المزاد العلني.</a:t>
            </a:r>
          </a:p>
          <a:p>
            <a:pPr algn="just" rtl="1"/>
            <a:r>
              <a:rPr lang="ku-Arab-IQ" sz="3400" b="0" i="0" dirty="0">
                <a:solidFill>
                  <a:srgbClr val="333333"/>
                </a:solidFill>
                <a:effectLst/>
                <a:latin typeface="droid_arabic_kufiregular"/>
                <a:cs typeface="Ali-A-Sahifa Bold" pitchFamily="2" charset="-78"/>
              </a:rPr>
              <a:t>نقل الاشياء او الاشخاص.</a:t>
            </a:r>
          </a:p>
          <a:p>
            <a:pPr algn="just" rtl="1"/>
            <a:r>
              <a:rPr lang="ku-Arab-IQ" sz="3400" b="0" i="0" dirty="0">
                <a:solidFill>
                  <a:srgbClr val="333333"/>
                </a:solidFill>
                <a:effectLst/>
                <a:latin typeface="droid_arabic_kufiregular"/>
                <a:cs typeface="Ali-A-Sahifa Bold" pitchFamily="2" charset="-78"/>
              </a:rPr>
              <a:t>شحن البضائع او تفريغها او اخراجها.</a:t>
            </a:r>
          </a:p>
          <a:p>
            <a:pPr algn="just" rtl="1"/>
            <a:r>
              <a:rPr lang="ku-Arab-IQ" sz="3400" b="0" i="0" dirty="0">
                <a:solidFill>
                  <a:srgbClr val="333333"/>
                </a:solidFill>
                <a:effectLst/>
                <a:latin typeface="droid_arabic_kufiregular"/>
                <a:cs typeface="Ali-A-Sahifa Bold" pitchFamily="2" charset="-78"/>
              </a:rPr>
              <a:t>التعهد بتوفير متطلبات الحفلات وغيرها من المناسبات الاجتماعية.</a:t>
            </a:r>
          </a:p>
          <a:p>
            <a:pPr algn="just" rtl="1"/>
            <a:r>
              <a:rPr lang="ku-Arab-IQ" sz="3400" b="0" i="0" dirty="0">
                <a:solidFill>
                  <a:srgbClr val="333333"/>
                </a:solidFill>
                <a:effectLst/>
                <a:latin typeface="droid_arabic_kufiregular"/>
                <a:cs typeface="Ali-A-Sahifa Bold" pitchFamily="2" charset="-78"/>
              </a:rPr>
              <a:t>استيداع البضاع في المستودعات العامة.</a:t>
            </a:r>
          </a:p>
          <a:p>
            <a:pPr algn="just" rtl="1"/>
            <a:r>
              <a:rPr lang="ku-Arab-IQ" sz="3400" b="0" i="0" dirty="0">
                <a:solidFill>
                  <a:srgbClr val="333333"/>
                </a:solidFill>
                <a:effectLst/>
                <a:latin typeface="droid_arabic_kufiregular"/>
                <a:cs typeface="Ali-A-Sahifa Bold" pitchFamily="2" charset="-78"/>
              </a:rPr>
              <a:t>عمليات المصارف.</a:t>
            </a:r>
          </a:p>
          <a:p>
            <a:pPr algn="just" rtl="1"/>
            <a:r>
              <a:rPr lang="ku-Arab-IQ" sz="3400" b="0" i="0" dirty="0">
                <a:solidFill>
                  <a:srgbClr val="333333"/>
                </a:solidFill>
                <a:effectLst/>
                <a:latin typeface="droid_arabic_kufiregular"/>
                <a:cs typeface="Ali-A-Sahifa Bold" pitchFamily="2" charset="-78"/>
              </a:rPr>
              <a:t>التأمين.</a:t>
            </a:r>
          </a:p>
          <a:p>
            <a:pPr algn="just" rtl="1"/>
            <a:r>
              <a:rPr lang="ku-Arab-IQ" sz="3400" b="0" i="0" dirty="0">
                <a:solidFill>
                  <a:srgbClr val="333333"/>
                </a:solidFill>
                <a:effectLst/>
                <a:latin typeface="droid_arabic_kufiregular"/>
                <a:cs typeface="Ali-A-Sahifa Bold" pitchFamily="2" charset="-78"/>
              </a:rPr>
              <a:t>الوكالة التجارية والوكالة بالعمولة والوكالة بالنقل والدلالة واعمال الوساطة التجارية الاخرى.</a:t>
            </a:r>
            <a:endParaRPr lang="ku-Arab-IQ" b="0" i="0" dirty="0">
              <a:solidFill>
                <a:srgbClr val="333333"/>
              </a:solidFill>
              <a:effectLst/>
              <a:latin typeface="droid_arabic_kufiregular"/>
              <a:cs typeface="Ali-A-Sahifa Bold" pitchFamily="2" charset="-78"/>
            </a:endParaRPr>
          </a:p>
        </p:txBody>
      </p:sp>
    </p:spTree>
    <p:extLst>
      <p:ext uri="{BB962C8B-B14F-4D97-AF65-F5344CB8AC3E}">
        <p14:creationId xmlns:p14="http://schemas.microsoft.com/office/powerpoint/2010/main" val="13365473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SA" sz="4400" dirty="0">
                <a:solidFill>
                  <a:srgbClr val="FF0000"/>
                </a:solidFill>
                <a:effectLst/>
              </a:rPr>
              <a:t>ثانياً: </a:t>
            </a:r>
            <a:r>
              <a:rPr lang="ar-IQ" sz="4400" dirty="0">
                <a:solidFill>
                  <a:srgbClr val="FF0000"/>
                </a:solidFill>
                <a:effectLst/>
              </a:rPr>
              <a:t>النظرية</a:t>
            </a:r>
            <a:r>
              <a:rPr lang="ar-IQ" b="1" dirty="0"/>
              <a:t> </a:t>
            </a:r>
            <a:r>
              <a:rPr lang="ar-IQ" sz="4400" dirty="0">
                <a:solidFill>
                  <a:srgbClr val="FF0000"/>
                </a:solidFill>
                <a:effectLst/>
              </a:rPr>
              <a:t>الموضوعية</a:t>
            </a:r>
            <a:r>
              <a:rPr lang="ar-IQ" dirty="0"/>
              <a:t>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50</a:t>
            </a:fld>
            <a:endParaRPr lang="en-GB" dirty="0"/>
          </a:p>
        </p:txBody>
      </p:sp>
      <p:sp>
        <p:nvSpPr>
          <p:cNvPr id="29699" name="Rectangle 3"/>
          <p:cNvSpPr>
            <a:spLocks noGrp="1" noChangeArrowheads="1"/>
          </p:cNvSpPr>
          <p:nvPr>
            <p:ph sz="quarter" idx="1"/>
          </p:nvPr>
        </p:nvSpPr>
        <p:spPr>
          <a:xfrm>
            <a:off x="457200" y="1981200"/>
            <a:ext cx="8229600" cy="4343400"/>
          </a:xfrm>
        </p:spPr>
        <p:txBody>
          <a:bodyPr>
            <a:normAutofit/>
          </a:bodyPr>
          <a:lstStyle/>
          <a:p>
            <a:pPr algn="just" rtl="1">
              <a:lnSpc>
                <a:spcPct val="90000"/>
              </a:lnSpc>
            </a:pPr>
            <a:r>
              <a:rPr lang="ar-IQ" sz="2800" dirty="0">
                <a:cs typeface="+mj-cs"/>
              </a:rPr>
              <a:t>ويطلق عليها ايضاً النظرية المادية أو العينية:</a:t>
            </a:r>
          </a:p>
          <a:p>
            <a:pPr algn="just" rtl="1">
              <a:lnSpc>
                <a:spcPct val="90000"/>
              </a:lnSpc>
            </a:pPr>
            <a:endParaRPr lang="ar-IQ" sz="2800" dirty="0">
              <a:cs typeface="+mj-cs"/>
            </a:endParaRPr>
          </a:p>
          <a:p>
            <a:pPr algn="just" rtl="1">
              <a:lnSpc>
                <a:spcPct val="90000"/>
              </a:lnSpc>
            </a:pPr>
            <a:r>
              <a:rPr lang="ar-IQ" sz="2800" dirty="0">
                <a:cs typeface="+mj-cs"/>
              </a:rPr>
              <a:t>وبمقتضى هذه النظرية ان قانون التجارة هو قانون العمل التجاري، لانها تستند في تحديدها لنطاق تطبيق قانون التجارة على طبيعة العمل دون اعتبار لمن يباشر ذلك العمل . </a:t>
            </a:r>
          </a:p>
          <a:p>
            <a:pPr algn="just" rtl="1">
              <a:lnSpc>
                <a:spcPct val="90000"/>
              </a:lnSpc>
            </a:pPr>
            <a:endParaRPr lang="ar-IQ" sz="2800" dirty="0">
              <a:cs typeface="+mj-cs"/>
            </a:endParaRPr>
          </a:p>
          <a:p>
            <a:pPr algn="just" rtl="1">
              <a:lnSpc>
                <a:spcPct val="90000"/>
              </a:lnSpc>
            </a:pPr>
            <a:r>
              <a:rPr lang="ar-IQ" sz="2800" dirty="0">
                <a:cs typeface="+mj-cs"/>
              </a:rPr>
              <a:t>فقانون التجارة حسب هذه النظرية </a:t>
            </a:r>
            <a:r>
              <a:rPr lang="ar-IQ" sz="2800" dirty="0">
                <a:solidFill>
                  <a:srgbClr val="FF0000"/>
                </a:solidFill>
                <a:cs typeface="+mj-cs"/>
              </a:rPr>
              <a:t>هو قانون العمل التجاري.</a:t>
            </a:r>
          </a:p>
        </p:txBody>
      </p:sp>
    </p:spTree>
    <p:extLst>
      <p:ext uri="{BB962C8B-B14F-4D97-AF65-F5344CB8AC3E}">
        <p14:creationId xmlns:p14="http://schemas.microsoft.com/office/powerpoint/2010/main" val="3486156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0365C2-F2D8-3DB4-4D8F-0AAB25D80D8D}"/>
              </a:ext>
            </a:extLst>
          </p:cNvPr>
          <p:cNvSpPr>
            <a:spLocks noGrp="1"/>
          </p:cNvSpPr>
          <p:nvPr>
            <p:ph type="title"/>
          </p:nvPr>
        </p:nvSpPr>
        <p:spPr>
          <a:xfrm>
            <a:off x="533400" y="274638"/>
            <a:ext cx="8153400" cy="1143000"/>
          </a:xfrm>
        </p:spPr>
        <p:txBody>
          <a:bodyPr/>
          <a:lstStyle/>
          <a:p>
            <a:pPr algn="ctr"/>
            <a:r>
              <a:rPr lang="ar-SA" sz="4000" dirty="0">
                <a:solidFill>
                  <a:srgbClr val="FF0000"/>
                </a:solidFill>
                <a:effectLst/>
              </a:rPr>
              <a:t>ثانياً: </a:t>
            </a:r>
            <a:r>
              <a:rPr lang="ar-IQ" sz="4000" dirty="0">
                <a:solidFill>
                  <a:srgbClr val="FF0000"/>
                </a:solidFill>
                <a:effectLst/>
              </a:rPr>
              <a:t>النظرية</a:t>
            </a:r>
            <a:r>
              <a:rPr lang="ar-IQ" b="1" dirty="0"/>
              <a:t> </a:t>
            </a:r>
            <a:r>
              <a:rPr lang="ar-IQ" sz="4000" dirty="0">
                <a:solidFill>
                  <a:srgbClr val="FF0000"/>
                </a:solidFill>
                <a:effectLst/>
              </a:rPr>
              <a:t>الموضوعية</a:t>
            </a:r>
            <a:r>
              <a:rPr lang="ar-IQ" dirty="0"/>
              <a:t> </a:t>
            </a:r>
            <a:endParaRPr lang="en-US" dirty="0"/>
          </a:p>
        </p:txBody>
      </p:sp>
      <p:sp>
        <p:nvSpPr>
          <p:cNvPr id="3" name="Content Placeholder 2">
            <a:extLst>
              <a:ext uri="{FF2B5EF4-FFF2-40B4-BE49-F238E27FC236}">
                <a16:creationId xmlns="" xmlns:a16="http://schemas.microsoft.com/office/drawing/2014/main" id="{6BF15BD9-DAD5-CEC9-BAB4-6AC666D425B2}"/>
              </a:ext>
            </a:extLst>
          </p:cNvPr>
          <p:cNvSpPr>
            <a:spLocks noGrp="1"/>
          </p:cNvSpPr>
          <p:nvPr>
            <p:ph sz="quarter" idx="1"/>
          </p:nvPr>
        </p:nvSpPr>
        <p:spPr>
          <a:xfrm>
            <a:off x="533400" y="2286000"/>
            <a:ext cx="8153400" cy="3733800"/>
          </a:xfrm>
        </p:spPr>
        <p:txBody>
          <a:bodyPr>
            <a:normAutofit/>
          </a:bodyPr>
          <a:lstStyle/>
          <a:p>
            <a:pPr algn="just" rtl="1"/>
            <a:r>
              <a:rPr lang="ar-IQ" sz="3200" dirty="0">
                <a:cs typeface="+mj-cs"/>
              </a:rPr>
              <a:t>إن أحكام هذا القانون تطبق على جميع الاعمال التي تعتبر تجارية سواء كانت موصوفة بذاتها </a:t>
            </a:r>
            <a:r>
              <a:rPr lang="ar-IQ" sz="3200" dirty="0">
                <a:solidFill>
                  <a:srgbClr val="C00000"/>
                </a:solidFill>
                <a:cs typeface="+mj-cs"/>
              </a:rPr>
              <a:t>أو</a:t>
            </a:r>
            <a:r>
              <a:rPr lang="ar-IQ" sz="3200" dirty="0">
                <a:cs typeface="+mj-cs"/>
              </a:rPr>
              <a:t> كانت شائعة في البيئة التجارية </a:t>
            </a:r>
            <a:r>
              <a:rPr lang="ar-IQ" sz="3200" dirty="0">
                <a:solidFill>
                  <a:srgbClr val="C00000"/>
                </a:solidFill>
                <a:cs typeface="+mj-cs"/>
              </a:rPr>
              <a:t>ولو</a:t>
            </a:r>
            <a:r>
              <a:rPr lang="ar-IQ" sz="3200" dirty="0">
                <a:cs typeface="+mj-cs"/>
              </a:rPr>
              <a:t> لم يحترفها القائم بها حتى لو وقعت لمرة واحدة وبصورة عرضية.</a:t>
            </a:r>
          </a:p>
          <a:p>
            <a:pPr algn="just" rtl="1"/>
            <a:endParaRPr lang="en-US" sz="3600" dirty="0"/>
          </a:p>
        </p:txBody>
      </p:sp>
    </p:spTree>
    <p:extLst>
      <p:ext uri="{BB962C8B-B14F-4D97-AF65-F5344CB8AC3E}">
        <p14:creationId xmlns:p14="http://schemas.microsoft.com/office/powerpoint/2010/main" val="40504126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936625"/>
          </a:xfrm>
        </p:spPr>
        <p:txBody>
          <a:bodyPr/>
          <a:lstStyle/>
          <a:p>
            <a:pPr algn="ctr" rtl="1"/>
            <a:r>
              <a:rPr lang="ar-SA" sz="4400" dirty="0">
                <a:solidFill>
                  <a:srgbClr val="FF0000"/>
                </a:solidFill>
                <a:effectLst/>
              </a:rPr>
              <a:t>ثانياً: </a:t>
            </a:r>
            <a:r>
              <a:rPr lang="ar-IQ" sz="4400" dirty="0">
                <a:solidFill>
                  <a:srgbClr val="FF0000"/>
                </a:solidFill>
                <a:effectLst/>
              </a:rPr>
              <a:t>النظرية</a:t>
            </a:r>
            <a:r>
              <a:rPr lang="ar-IQ" b="1" dirty="0"/>
              <a:t> </a:t>
            </a:r>
            <a:r>
              <a:rPr lang="ar-IQ" sz="4400" dirty="0">
                <a:solidFill>
                  <a:srgbClr val="FF0000"/>
                </a:solidFill>
                <a:effectLst/>
              </a:rPr>
              <a:t>الموضوعية</a:t>
            </a:r>
            <a:r>
              <a:rPr lang="ar-IQ" dirty="0"/>
              <a:t>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52</a:t>
            </a:fld>
            <a:endParaRPr lang="en-GB" dirty="0"/>
          </a:p>
        </p:txBody>
      </p:sp>
      <p:sp>
        <p:nvSpPr>
          <p:cNvPr id="29699" name="Rectangle 3"/>
          <p:cNvSpPr>
            <a:spLocks noGrp="1" noChangeArrowheads="1"/>
          </p:cNvSpPr>
          <p:nvPr>
            <p:ph sz="quarter" idx="1"/>
          </p:nvPr>
        </p:nvSpPr>
        <p:spPr>
          <a:xfrm>
            <a:off x="457200" y="2057400"/>
            <a:ext cx="8229600" cy="3916363"/>
          </a:xfrm>
        </p:spPr>
        <p:txBody>
          <a:bodyPr>
            <a:normAutofit/>
          </a:bodyPr>
          <a:lstStyle/>
          <a:p>
            <a:pPr marL="0" indent="0" algn="just" rtl="1">
              <a:lnSpc>
                <a:spcPct val="90000"/>
              </a:lnSpc>
              <a:buNone/>
            </a:pPr>
            <a:r>
              <a:rPr lang="ar-IQ" sz="3200" dirty="0">
                <a:solidFill>
                  <a:srgbClr val="0070C0"/>
                </a:solidFill>
                <a:cs typeface="+mj-cs"/>
              </a:rPr>
              <a:t>ولا يقتصر تطبيق القـانـون التجاري</a:t>
            </a:r>
            <a:r>
              <a:rPr lang="ar-IQ" sz="3200" dirty="0">
                <a:cs typeface="+mj-cs"/>
              </a:rPr>
              <a:t> عـلى الأعمال الموصوفة بذاتها قانونا بأنها أعمال تجارية, بل يمتد تطبيقه عـلى تلـك التـي تعتـبـر مـن ضـمن أعمال الحياة التجارية وبغض النظـر عـن صـفـة القـائـم بهـا. </a:t>
            </a:r>
          </a:p>
          <a:p>
            <a:pPr marL="0" indent="0" algn="just" rtl="1">
              <a:lnSpc>
                <a:spcPct val="90000"/>
              </a:lnSpc>
              <a:buNone/>
            </a:pPr>
            <a:r>
              <a:rPr lang="ar-IQ" sz="3200" dirty="0">
                <a:solidFill>
                  <a:srgbClr val="0070C0"/>
                </a:solidFill>
                <a:cs typeface="+mj-cs"/>
              </a:rPr>
              <a:t>عليـه</a:t>
            </a:r>
            <a:r>
              <a:rPr lang="ar-IQ" sz="3200" dirty="0">
                <a:cs typeface="+mj-cs"/>
              </a:rPr>
              <a:t> فـإن القـانون التجاري هو قانون التجارة بشكلها الواسع وليس قانون التجار (الأشخاص).</a:t>
            </a:r>
            <a:endParaRPr lang="en-US" sz="3200" dirty="0">
              <a:cs typeface="+mj-cs"/>
            </a:endParaRPr>
          </a:p>
        </p:txBody>
      </p:sp>
    </p:spTree>
    <p:extLst>
      <p:ext uri="{BB962C8B-B14F-4D97-AF65-F5344CB8AC3E}">
        <p14:creationId xmlns:p14="http://schemas.microsoft.com/office/powerpoint/2010/main" val="2960027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موقف المشرع العراقي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53</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a:bodyPr>
          <a:lstStyle/>
          <a:p>
            <a:pPr algn="just" rtl="1">
              <a:lnSpc>
                <a:spcPct val="90000"/>
              </a:lnSpc>
            </a:pPr>
            <a:r>
              <a:rPr lang="ar-IQ" sz="2800" dirty="0">
                <a:cs typeface="+mj-cs"/>
              </a:rPr>
              <a:t>والظاهر من أحكام قانون التجارة أن المشرع العراقي قد اعتمد النظرية الموضوعية المادية صراحة.</a:t>
            </a:r>
          </a:p>
          <a:p>
            <a:pPr algn="just" rtl="1">
              <a:lnSpc>
                <a:spcPct val="90000"/>
              </a:lnSpc>
            </a:pPr>
            <a:r>
              <a:rPr lang="ar-IQ" sz="2800" dirty="0">
                <a:cs typeface="+mj-cs"/>
              </a:rPr>
              <a:t> إذ تقرر الفقرة أولاً من المادة (1)، أن قانون التجارة يقوم على: </a:t>
            </a:r>
            <a:r>
              <a:rPr lang="ar-IQ" sz="2800" dirty="0">
                <a:solidFill>
                  <a:srgbClr val="FF0000"/>
                </a:solidFill>
                <a:cs typeface="+mj-cs"/>
              </a:rPr>
              <a:t>«أولا: تنظيم النشاط الاقتصادي للقطاعـات الاشتراكي والمختلط والخاص وفقا لمقتضيات خطة التنمية» </a:t>
            </a:r>
          </a:p>
          <a:p>
            <a:pPr algn="just" rtl="1">
              <a:lnSpc>
                <a:spcPct val="90000"/>
              </a:lnSpc>
            </a:pPr>
            <a:r>
              <a:rPr lang="ar-IQ" sz="2800" dirty="0">
                <a:cs typeface="+mj-cs"/>
              </a:rPr>
              <a:t>وتنص المادة (4) مـن خـلال فقرتها (أولاً) على أنه: </a:t>
            </a:r>
            <a:r>
              <a:rPr lang="ar-IQ" sz="2800" dirty="0">
                <a:solidFill>
                  <a:srgbClr val="FF0000"/>
                </a:solidFill>
                <a:cs typeface="+mj-cs"/>
              </a:rPr>
              <a:t>«يسري هذا القانون على النشاط الاقتصادي للقطاع الاشتراكي والمختلط والخاص».</a:t>
            </a:r>
            <a:endParaRPr lang="en-US" sz="2800" dirty="0">
              <a:solidFill>
                <a:srgbClr val="FF0000"/>
              </a:solidFill>
              <a:cs typeface="+mj-cs"/>
            </a:endParaRPr>
          </a:p>
        </p:txBody>
      </p:sp>
    </p:spTree>
    <p:extLst>
      <p:ext uri="{BB962C8B-B14F-4D97-AF65-F5344CB8AC3E}">
        <p14:creationId xmlns:p14="http://schemas.microsoft.com/office/powerpoint/2010/main" val="31429193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effectLst/>
              </a:rPr>
              <a:t>موقف المشرع العراقي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54</a:t>
            </a:fld>
            <a:endParaRPr lang="en-GB" dirty="0"/>
          </a:p>
        </p:txBody>
      </p:sp>
      <p:sp>
        <p:nvSpPr>
          <p:cNvPr id="29699" name="Rectangle 3"/>
          <p:cNvSpPr>
            <a:spLocks noGrp="1" noChangeArrowheads="1"/>
          </p:cNvSpPr>
          <p:nvPr>
            <p:ph sz="quarter" idx="1"/>
          </p:nvPr>
        </p:nvSpPr>
        <p:spPr>
          <a:xfrm>
            <a:off x="457200" y="2438401"/>
            <a:ext cx="8229600" cy="3276600"/>
          </a:xfrm>
        </p:spPr>
        <p:txBody>
          <a:bodyPr>
            <a:normAutofit/>
          </a:bodyPr>
          <a:lstStyle/>
          <a:p>
            <a:pPr algn="just" rtl="1">
              <a:lnSpc>
                <a:spcPct val="90000"/>
              </a:lnSpc>
            </a:pPr>
            <a:r>
              <a:rPr lang="ar-IQ" sz="4000" dirty="0">
                <a:cs typeface="+mj-cs"/>
              </a:rPr>
              <a:t>وعليه فأن قانون التجارة هـو قـانون الأعمال التجارية، أي قانونا موضوعيا ماديا أساسه العمل التجاري.</a:t>
            </a:r>
          </a:p>
          <a:p>
            <a:pPr marL="0" indent="0" algn="just" rtl="1">
              <a:lnSpc>
                <a:spcPct val="90000"/>
              </a:lnSpc>
              <a:buNone/>
            </a:pPr>
            <a:endParaRPr lang="en-US" sz="3200" dirty="0">
              <a:cs typeface="+mj-cs"/>
            </a:endParaRPr>
          </a:p>
        </p:txBody>
      </p:sp>
    </p:spTree>
    <p:extLst>
      <p:ext uri="{BB962C8B-B14F-4D97-AF65-F5344CB8AC3E}">
        <p14:creationId xmlns:p14="http://schemas.microsoft.com/office/powerpoint/2010/main" val="28896983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020762"/>
          </a:xfrm>
        </p:spPr>
        <p:txBody>
          <a:bodyPr/>
          <a:lstStyle/>
          <a:p>
            <a:pPr algn="ctr" rtl="1"/>
            <a:r>
              <a:rPr lang="ar-IQ" sz="4400" dirty="0">
                <a:solidFill>
                  <a:srgbClr val="FF0000"/>
                </a:solidFill>
                <a:effectLst/>
              </a:rPr>
              <a:t>موقف المشرع العراقي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55</a:t>
            </a:fld>
            <a:endParaRPr lang="en-GB" dirty="0"/>
          </a:p>
        </p:txBody>
      </p:sp>
      <p:sp>
        <p:nvSpPr>
          <p:cNvPr id="29699" name="Rectangle 3"/>
          <p:cNvSpPr>
            <a:spLocks noGrp="1" noChangeArrowheads="1"/>
          </p:cNvSpPr>
          <p:nvPr>
            <p:ph sz="quarter" idx="1"/>
          </p:nvPr>
        </p:nvSpPr>
        <p:spPr>
          <a:xfrm>
            <a:off x="457200" y="1981200"/>
            <a:ext cx="8229600" cy="3992563"/>
          </a:xfrm>
        </p:spPr>
        <p:txBody>
          <a:bodyPr>
            <a:normAutofit fontScale="92500" lnSpcReduction="10000"/>
          </a:bodyPr>
          <a:lstStyle/>
          <a:p>
            <a:pPr algn="just" rtl="1">
              <a:lnSpc>
                <a:spcPct val="90000"/>
              </a:lnSpc>
            </a:pPr>
            <a:r>
              <a:rPr lang="ar-IQ" sz="3200" dirty="0">
                <a:cs typeface="+mj-cs"/>
              </a:rPr>
              <a:t>ومع ذلك فإن المشرع لم يهمل تماما حرفة التجارة والأشخاص الذين يمارسونها.</a:t>
            </a:r>
          </a:p>
          <a:p>
            <a:pPr algn="just" rtl="1">
              <a:lnSpc>
                <a:spcPct val="90000"/>
              </a:lnSpc>
            </a:pPr>
            <a:endParaRPr lang="ar-IQ" sz="3200" dirty="0">
              <a:cs typeface="+mj-cs"/>
            </a:endParaRPr>
          </a:p>
          <a:p>
            <a:pPr algn="just" rtl="1">
              <a:lnSpc>
                <a:spcPct val="90000"/>
              </a:lnSpc>
            </a:pPr>
            <a:r>
              <a:rPr lang="ar-IQ" sz="3200" dirty="0">
                <a:solidFill>
                  <a:srgbClr val="C00000"/>
                </a:solidFill>
                <a:cs typeface="+mj-cs"/>
              </a:rPr>
              <a:t>فقد</a:t>
            </a:r>
            <a:r>
              <a:rPr lang="ar-IQ" sz="3200" dirty="0">
                <a:cs typeface="+mj-cs"/>
              </a:rPr>
              <a:t> وضع أولا مفهوما معينا للتاجر. فبمقتضى المادة (7 / 1) من القانون التجاري (يعتبر تاجرا كل شخص طبيعي أو معنوي يزاول باسمه ولحسابه على وجه الاحتراف عملاً تجارياً وفق أحكام هذا القانون) </a:t>
            </a:r>
          </a:p>
          <a:p>
            <a:pPr algn="just" rtl="1">
              <a:lnSpc>
                <a:spcPct val="90000"/>
              </a:lnSpc>
            </a:pPr>
            <a:r>
              <a:rPr lang="ar-IQ" sz="3200" dirty="0">
                <a:solidFill>
                  <a:srgbClr val="C00000"/>
                </a:solidFill>
                <a:cs typeface="+mj-cs"/>
              </a:rPr>
              <a:t>ثم</a:t>
            </a:r>
            <a:r>
              <a:rPr lang="ar-IQ" sz="3200" dirty="0">
                <a:cs typeface="+mj-cs"/>
              </a:rPr>
              <a:t> حدد بعد ذلك واجبات التاجر المهنية ونظمها قانوناً.</a:t>
            </a:r>
          </a:p>
        </p:txBody>
      </p:sp>
    </p:spTree>
    <p:extLst>
      <p:ext uri="{BB962C8B-B14F-4D97-AF65-F5344CB8AC3E}">
        <p14:creationId xmlns:p14="http://schemas.microsoft.com/office/powerpoint/2010/main" val="6968527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7FD2AA9-0EF8-8804-448B-A34EE0E33EC7}"/>
              </a:ext>
            </a:extLst>
          </p:cNvPr>
          <p:cNvSpPr>
            <a:spLocks noGrp="1"/>
          </p:cNvSpPr>
          <p:nvPr>
            <p:ph sz="quarter" idx="1"/>
          </p:nvPr>
        </p:nvSpPr>
        <p:spPr>
          <a:xfrm>
            <a:off x="457200" y="914400"/>
            <a:ext cx="8229600" cy="4572000"/>
          </a:xfrm>
        </p:spPr>
        <p:txBody>
          <a:bodyPr>
            <a:normAutofit/>
          </a:bodyPr>
          <a:lstStyle/>
          <a:p>
            <a:pPr marL="0" indent="0" algn="ctr" rtl="1">
              <a:buNone/>
            </a:pPr>
            <a:r>
              <a:rPr lang="ar-IQ" sz="4400" dirty="0">
                <a:cs typeface="+mj-cs"/>
              </a:rPr>
              <a:t>الفصل الاول</a:t>
            </a:r>
          </a:p>
          <a:p>
            <a:pPr marL="0" indent="0" algn="ctr" rtl="1">
              <a:buNone/>
            </a:pPr>
            <a:r>
              <a:rPr lang="ar-IQ" sz="4400" dirty="0">
                <a:cs typeface="+mj-cs"/>
              </a:rPr>
              <a:t>(الاعمال التجارية)</a:t>
            </a:r>
          </a:p>
          <a:p>
            <a:pPr marL="0" indent="0" algn="ctr" rtl="1">
              <a:buNone/>
            </a:pPr>
            <a:endParaRPr lang="ar-IQ" sz="4400" dirty="0">
              <a:cs typeface="+mj-cs"/>
            </a:endParaRPr>
          </a:p>
          <a:p>
            <a:pPr marL="0" indent="0" algn="ctr" rtl="1">
              <a:buNone/>
            </a:pPr>
            <a:endParaRPr lang="ar-IQ" sz="4400" dirty="0">
              <a:cs typeface="+mj-cs"/>
            </a:endParaRPr>
          </a:p>
          <a:p>
            <a:pPr marL="0" indent="0" algn="ctr" rtl="1">
              <a:buNone/>
            </a:pPr>
            <a:r>
              <a:rPr lang="ar-IQ" sz="4400" dirty="0">
                <a:cs typeface="+mj-cs"/>
              </a:rPr>
              <a:t>الفصل الثاني</a:t>
            </a:r>
          </a:p>
          <a:p>
            <a:pPr marL="0" indent="0" algn="ctr" rtl="1">
              <a:buNone/>
            </a:pPr>
            <a:r>
              <a:rPr lang="ar-IQ" sz="4400" dirty="0">
                <a:cs typeface="+mj-cs"/>
              </a:rPr>
              <a:t>(التاجر)</a:t>
            </a:r>
            <a:endParaRPr lang="en-US" sz="4400" dirty="0">
              <a:cs typeface="+mj-cs"/>
            </a:endParaRPr>
          </a:p>
        </p:txBody>
      </p:sp>
    </p:spTree>
    <p:extLst>
      <p:ext uri="{BB962C8B-B14F-4D97-AF65-F5344CB8AC3E}">
        <p14:creationId xmlns:p14="http://schemas.microsoft.com/office/powerpoint/2010/main" val="8857602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394192"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57</a:t>
            </a:fld>
            <a:endParaRPr lang="en-GB" dirty="0"/>
          </a:p>
        </p:txBody>
      </p:sp>
      <p:sp>
        <p:nvSpPr>
          <p:cNvPr id="29699" name="Rectangle 3"/>
          <p:cNvSpPr>
            <a:spLocks noGrp="1" noChangeArrowheads="1"/>
          </p:cNvSpPr>
          <p:nvPr>
            <p:ph sz="quarter" idx="1"/>
          </p:nvPr>
        </p:nvSpPr>
        <p:spPr>
          <a:xfrm>
            <a:off x="457200" y="2057400"/>
            <a:ext cx="8229600" cy="3886200"/>
          </a:xfrm>
        </p:spPr>
        <p:txBody>
          <a:bodyPr>
            <a:normAutofit fontScale="92500" lnSpcReduction="10000"/>
          </a:bodyPr>
          <a:lstStyle/>
          <a:p>
            <a:pPr algn="just" rtl="1">
              <a:lnSpc>
                <a:spcPct val="90000"/>
              </a:lnSpc>
            </a:pPr>
            <a:r>
              <a:rPr lang="ar-IQ" sz="3200" dirty="0">
                <a:cs typeface="+mj-cs"/>
              </a:rPr>
              <a:t>تنص </a:t>
            </a:r>
            <a:r>
              <a:rPr lang="ar-IQ" sz="3200" dirty="0">
                <a:solidFill>
                  <a:srgbClr val="FF0000"/>
                </a:solidFill>
                <a:cs typeface="+mj-cs"/>
              </a:rPr>
              <a:t>المادة (5) </a:t>
            </a:r>
            <a:r>
              <a:rPr lang="ar-IQ" sz="3200" dirty="0">
                <a:cs typeface="+mj-cs"/>
              </a:rPr>
              <a:t>من قانون التجارة على أنه (تعتبر الاعمال التالية اعمالا تجارية اذا كانت </a:t>
            </a:r>
            <a:r>
              <a:rPr lang="ar-IQ" sz="3200" dirty="0">
                <a:solidFill>
                  <a:srgbClr val="C00000"/>
                </a:solidFill>
                <a:cs typeface="+mj-cs"/>
              </a:rPr>
              <a:t>بقصد الربح</a:t>
            </a:r>
            <a:r>
              <a:rPr lang="ar-IQ" sz="3200" dirty="0">
                <a:cs typeface="+mj-cs"/>
              </a:rPr>
              <a:t>، ويفترض فيها هذا القصد ما لم يثبت العكس:</a:t>
            </a:r>
          </a:p>
          <a:p>
            <a:pPr algn="just" rtl="1">
              <a:lnSpc>
                <a:spcPct val="90000"/>
              </a:lnSpc>
            </a:pPr>
            <a:r>
              <a:rPr lang="ar-IQ" sz="3200" dirty="0">
                <a:solidFill>
                  <a:srgbClr val="FF0000"/>
                </a:solidFill>
                <a:cs typeface="+mj-cs"/>
              </a:rPr>
              <a:t>اولا: </a:t>
            </a:r>
            <a:r>
              <a:rPr lang="ar-IQ" sz="3200" dirty="0">
                <a:cs typeface="+mj-cs"/>
              </a:rPr>
              <a:t>شراء او استئجار الاموال منقولة كانت ام عقارا لاجل بيعها او ايجارها.</a:t>
            </a:r>
          </a:p>
          <a:p>
            <a:pPr algn="just" rtl="1">
              <a:lnSpc>
                <a:spcPct val="90000"/>
              </a:lnSpc>
            </a:pPr>
            <a:r>
              <a:rPr lang="ar-IQ" sz="3200" dirty="0">
                <a:solidFill>
                  <a:srgbClr val="FF0000"/>
                </a:solidFill>
                <a:cs typeface="+mj-cs"/>
              </a:rPr>
              <a:t>ثانيا: </a:t>
            </a:r>
            <a:r>
              <a:rPr lang="ar-IQ" sz="3200" dirty="0">
                <a:cs typeface="+mj-cs"/>
              </a:rPr>
              <a:t>توريد البضائع والخدمات.</a:t>
            </a:r>
          </a:p>
          <a:p>
            <a:pPr algn="just" rtl="1">
              <a:lnSpc>
                <a:spcPct val="90000"/>
              </a:lnSpc>
            </a:pPr>
            <a:r>
              <a:rPr lang="ar-IQ" sz="3200" dirty="0">
                <a:solidFill>
                  <a:srgbClr val="FF0000"/>
                </a:solidFill>
                <a:cs typeface="+mj-cs"/>
              </a:rPr>
              <a:t>ثالثا: </a:t>
            </a:r>
            <a:r>
              <a:rPr lang="ar-IQ" sz="3200" dirty="0">
                <a:cs typeface="+mj-cs"/>
              </a:rPr>
              <a:t>استيراد البضائع او تصديرها واعمال مكاتب الاستيراد والتصدير.</a:t>
            </a:r>
          </a:p>
          <a:p>
            <a:pPr algn="just" rtl="1">
              <a:lnSpc>
                <a:spcPct val="90000"/>
              </a:lnSpc>
            </a:pPr>
            <a:r>
              <a:rPr lang="ar-IQ" sz="3200" dirty="0">
                <a:solidFill>
                  <a:srgbClr val="FF0000"/>
                </a:solidFill>
                <a:cs typeface="+mj-cs"/>
              </a:rPr>
              <a:t>رابعا: </a:t>
            </a:r>
            <a:r>
              <a:rPr lang="ar-IQ" sz="3200" dirty="0">
                <a:cs typeface="+mj-cs"/>
              </a:rPr>
              <a:t>الصناعة وعمليات استخراج المواد الاولية.</a:t>
            </a:r>
          </a:p>
        </p:txBody>
      </p:sp>
    </p:spTree>
    <p:extLst>
      <p:ext uri="{BB962C8B-B14F-4D97-AF65-F5344CB8AC3E}">
        <p14:creationId xmlns:p14="http://schemas.microsoft.com/office/powerpoint/2010/main" val="2397874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58</a:t>
            </a:fld>
            <a:endParaRPr lang="en-GB" dirty="0"/>
          </a:p>
        </p:txBody>
      </p:sp>
      <p:sp>
        <p:nvSpPr>
          <p:cNvPr id="29699" name="Rectangle 3"/>
          <p:cNvSpPr>
            <a:spLocks noGrp="1" noChangeArrowheads="1"/>
          </p:cNvSpPr>
          <p:nvPr>
            <p:ph sz="quarter" idx="1"/>
          </p:nvPr>
        </p:nvSpPr>
        <p:spPr>
          <a:xfrm>
            <a:off x="457200" y="1981200"/>
            <a:ext cx="8229600" cy="3992563"/>
          </a:xfrm>
        </p:spPr>
        <p:txBody>
          <a:bodyPr>
            <a:normAutofit/>
          </a:bodyPr>
          <a:lstStyle/>
          <a:p>
            <a:pPr algn="just" rtl="1">
              <a:lnSpc>
                <a:spcPct val="90000"/>
              </a:lnSpc>
            </a:pPr>
            <a:r>
              <a:rPr lang="ar-IQ" sz="3000" dirty="0">
                <a:solidFill>
                  <a:srgbClr val="FF0000"/>
                </a:solidFill>
                <a:cs typeface="+mj-cs"/>
              </a:rPr>
              <a:t>خامسا: </a:t>
            </a:r>
            <a:r>
              <a:rPr lang="ar-IQ" sz="3000" dirty="0">
                <a:cs typeface="+mj-cs"/>
              </a:rPr>
              <a:t>النشر والطباعة والتصوير والاعلان.</a:t>
            </a:r>
          </a:p>
          <a:p>
            <a:pPr algn="just" rtl="1">
              <a:lnSpc>
                <a:spcPct val="90000"/>
              </a:lnSpc>
            </a:pPr>
            <a:r>
              <a:rPr lang="ar-IQ" sz="3000" dirty="0">
                <a:solidFill>
                  <a:srgbClr val="FF0000"/>
                </a:solidFill>
                <a:cs typeface="+mj-cs"/>
              </a:rPr>
              <a:t>سادسا: </a:t>
            </a:r>
            <a:r>
              <a:rPr lang="ar-IQ" sz="3000" dirty="0">
                <a:cs typeface="+mj-cs"/>
              </a:rPr>
              <a:t>مقاولات البناء والترميم والهدم والصيانة.</a:t>
            </a:r>
          </a:p>
          <a:p>
            <a:pPr algn="just" rtl="1">
              <a:lnSpc>
                <a:spcPct val="90000"/>
              </a:lnSpc>
            </a:pPr>
            <a:r>
              <a:rPr lang="ar-IQ" sz="3000" dirty="0">
                <a:solidFill>
                  <a:srgbClr val="FF0000"/>
                </a:solidFill>
                <a:cs typeface="+mj-cs"/>
              </a:rPr>
              <a:t>سابعا: </a:t>
            </a:r>
            <a:r>
              <a:rPr lang="ar-IQ" sz="3000" dirty="0">
                <a:cs typeface="+mj-cs"/>
              </a:rPr>
              <a:t>خدمات مكاتب السياحة والفنادق والمطاعم ودور السينما والملاعب ودور العرض المختلفة الاخرى.</a:t>
            </a:r>
          </a:p>
          <a:p>
            <a:pPr algn="just" rtl="1">
              <a:lnSpc>
                <a:spcPct val="90000"/>
              </a:lnSpc>
            </a:pPr>
            <a:r>
              <a:rPr lang="ar-IQ" sz="3000" dirty="0">
                <a:solidFill>
                  <a:srgbClr val="FF0000"/>
                </a:solidFill>
                <a:cs typeface="+mj-cs"/>
              </a:rPr>
              <a:t>ثامنا: </a:t>
            </a:r>
            <a:r>
              <a:rPr lang="ar-IQ" sz="3000" dirty="0">
                <a:cs typeface="+mj-cs"/>
              </a:rPr>
              <a:t>البيع في محلات المزاد العلني.</a:t>
            </a:r>
          </a:p>
          <a:p>
            <a:pPr algn="just" rtl="1">
              <a:lnSpc>
                <a:spcPct val="90000"/>
              </a:lnSpc>
            </a:pPr>
            <a:r>
              <a:rPr lang="ar-IQ" sz="3000" dirty="0">
                <a:solidFill>
                  <a:srgbClr val="FF0000"/>
                </a:solidFill>
                <a:cs typeface="+mj-cs"/>
              </a:rPr>
              <a:t>تاسعا: </a:t>
            </a:r>
            <a:r>
              <a:rPr lang="ar-IQ" sz="3000" dirty="0">
                <a:cs typeface="+mj-cs"/>
              </a:rPr>
              <a:t>نقل الاشياء او الاشخاص.</a:t>
            </a:r>
          </a:p>
        </p:txBody>
      </p:sp>
    </p:spTree>
    <p:extLst>
      <p:ext uri="{BB962C8B-B14F-4D97-AF65-F5344CB8AC3E}">
        <p14:creationId xmlns:p14="http://schemas.microsoft.com/office/powerpoint/2010/main" val="10233916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59</a:t>
            </a:fld>
            <a:endParaRPr lang="en-GB" dirty="0"/>
          </a:p>
        </p:txBody>
      </p:sp>
      <p:sp>
        <p:nvSpPr>
          <p:cNvPr id="29699" name="Rectangle 3"/>
          <p:cNvSpPr>
            <a:spLocks noGrp="1" noChangeArrowheads="1"/>
          </p:cNvSpPr>
          <p:nvPr>
            <p:ph sz="quarter" idx="1"/>
          </p:nvPr>
        </p:nvSpPr>
        <p:spPr>
          <a:xfrm>
            <a:off x="457200" y="2133600"/>
            <a:ext cx="8229600" cy="3840163"/>
          </a:xfrm>
        </p:spPr>
        <p:txBody>
          <a:bodyPr>
            <a:normAutofit/>
          </a:bodyPr>
          <a:lstStyle/>
          <a:p>
            <a:pPr algn="just" rtl="1">
              <a:lnSpc>
                <a:spcPct val="90000"/>
              </a:lnSpc>
            </a:pPr>
            <a:r>
              <a:rPr lang="ar-IQ" sz="3000" dirty="0">
                <a:solidFill>
                  <a:srgbClr val="FF0000"/>
                </a:solidFill>
                <a:cs typeface="+mj-cs"/>
              </a:rPr>
              <a:t>عاشرا: </a:t>
            </a:r>
            <a:r>
              <a:rPr lang="ar-IQ" sz="3000" dirty="0">
                <a:cs typeface="+mj-cs"/>
              </a:rPr>
              <a:t>شحن البضائع او تفريغها او اخراجها.</a:t>
            </a:r>
          </a:p>
          <a:p>
            <a:pPr algn="just" rtl="1">
              <a:lnSpc>
                <a:spcPct val="90000"/>
              </a:lnSpc>
            </a:pPr>
            <a:r>
              <a:rPr lang="ar-IQ" sz="3000" dirty="0">
                <a:solidFill>
                  <a:srgbClr val="FF0000"/>
                </a:solidFill>
                <a:cs typeface="+mj-cs"/>
              </a:rPr>
              <a:t>حادي عشر: </a:t>
            </a:r>
            <a:r>
              <a:rPr lang="ar-IQ" sz="3000" dirty="0">
                <a:cs typeface="+mj-cs"/>
              </a:rPr>
              <a:t>التعهد بتوفير متطلبات الحفلات وغيرها من المناسبات الاجتماعية.</a:t>
            </a:r>
          </a:p>
          <a:p>
            <a:pPr algn="just" rtl="1">
              <a:lnSpc>
                <a:spcPct val="90000"/>
              </a:lnSpc>
            </a:pPr>
            <a:r>
              <a:rPr lang="ar-IQ" sz="3000" dirty="0">
                <a:solidFill>
                  <a:srgbClr val="FF0000"/>
                </a:solidFill>
                <a:cs typeface="+mj-cs"/>
              </a:rPr>
              <a:t>ثاني عشر: </a:t>
            </a:r>
            <a:r>
              <a:rPr lang="ar-IQ" sz="3000" dirty="0">
                <a:cs typeface="+mj-cs"/>
              </a:rPr>
              <a:t>استيداع البضاع في المستودعات العامة.</a:t>
            </a:r>
          </a:p>
          <a:p>
            <a:pPr algn="just" rtl="1">
              <a:lnSpc>
                <a:spcPct val="90000"/>
              </a:lnSpc>
            </a:pPr>
            <a:r>
              <a:rPr lang="ar-IQ" sz="3000" dirty="0">
                <a:solidFill>
                  <a:srgbClr val="FF0000"/>
                </a:solidFill>
                <a:cs typeface="+mj-cs"/>
              </a:rPr>
              <a:t>ثالث عشر: </a:t>
            </a:r>
            <a:r>
              <a:rPr lang="ar-IQ" sz="3000" dirty="0">
                <a:cs typeface="+mj-cs"/>
              </a:rPr>
              <a:t>عمليات المصارف.</a:t>
            </a:r>
          </a:p>
          <a:p>
            <a:pPr algn="just" rtl="1">
              <a:lnSpc>
                <a:spcPct val="90000"/>
              </a:lnSpc>
            </a:pPr>
            <a:r>
              <a:rPr lang="ar-IQ" sz="3000" dirty="0">
                <a:solidFill>
                  <a:srgbClr val="FF0000"/>
                </a:solidFill>
                <a:cs typeface="+mj-cs"/>
              </a:rPr>
              <a:t>رابع عشر: </a:t>
            </a:r>
            <a:r>
              <a:rPr lang="ar-IQ" sz="3000" dirty="0">
                <a:cs typeface="+mj-cs"/>
              </a:rPr>
              <a:t>التامين.</a:t>
            </a:r>
          </a:p>
        </p:txBody>
      </p:sp>
    </p:spTree>
    <p:extLst>
      <p:ext uri="{BB962C8B-B14F-4D97-AF65-F5344CB8AC3E}">
        <p14:creationId xmlns:p14="http://schemas.microsoft.com/office/powerpoint/2010/main" val="384397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ED66CB5-8126-CBB3-DA59-EB4F69E04656}"/>
              </a:ext>
            </a:extLst>
          </p:cNvPr>
          <p:cNvSpPr>
            <a:spLocks noGrp="1"/>
          </p:cNvSpPr>
          <p:nvPr>
            <p:ph idx="1"/>
          </p:nvPr>
        </p:nvSpPr>
        <p:spPr>
          <a:xfrm>
            <a:off x="457200" y="762000"/>
            <a:ext cx="8229600" cy="5715000"/>
          </a:xfrm>
        </p:spPr>
        <p:txBody>
          <a:bodyPr>
            <a:normAutofit/>
          </a:bodyPr>
          <a:lstStyle/>
          <a:p>
            <a:pPr algn="r" rtl="1"/>
            <a:r>
              <a:rPr lang="ar-IQ" sz="3600" dirty="0">
                <a:cs typeface="Ali-A-Sahifa Bold" pitchFamily="2" charset="-78"/>
              </a:rPr>
              <a:t>الفصل الثاني</a:t>
            </a:r>
            <a:r>
              <a:rPr lang="ar-IQ" sz="3600" dirty="0">
                <a:solidFill>
                  <a:srgbClr val="C00000"/>
                </a:solidFill>
                <a:cs typeface="Ali-A-Sahifa Bold" pitchFamily="2" charset="-78"/>
              </a:rPr>
              <a:t> (التاجر)</a:t>
            </a:r>
            <a:endParaRPr lang="ar-IQ" sz="2800" dirty="0">
              <a:solidFill>
                <a:srgbClr val="C00000"/>
              </a:solidFill>
              <a:cs typeface="Ali-A-Sahifa Bold" pitchFamily="2" charset="-78"/>
            </a:endParaRPr>
          </a:p>
          <a:p>
            <a:pPr algn="r" rtl="1"/>
            <a:r>
              <a:rPr lang="ar-IQ" sz="2800" dirty="0">
                <a:cs typeface="Ali-A-Sahifa Bold" pitchFamily="2" charset="-78"/>
              </a:rPr>
              <a:t>تعريف التاجر</a:t>
            </a:r>
          </a:p>
          <a:p>
            <a:pPr algn="r" rtl="1"/>
            <a:r>
              <a:rPr lang="ar-IQ" sz="2800" dirty="0">
                <a:cs typeface="Ali-A-Sahifa Bold" pitchFamily="2" charset="-78"/>
              </a:rPr>
              <a:t>        الشخص الطبيعي (الاهلية التجارية ؟)</a:t>
            </a:r>
          </a:p>
          <a:p>
            <a:pPr algn="r" rtl="1"/>
            <a:r>
              <a:rPr lang="ar-IQ" sz="2800" dirty="0">
                <a:cs typeface="Ali-A-Sahifa Bold" pitchFamily="2" charset="-78"/>
              </a:rPr>
              <a:t>        الشخص المعنوي</a:t>
            </a:r>
          </a:p>
          <a:p>
            <a:pPr algn="r" rtl="1"/>
            <a:endParaRPr lang="ar-IQ" sz="2800" dirty="0">
              <a:cs typeface="Ali-A-Sahifa Bold" pitchFamily="2" charset="-78"/>
            </a:endParaRPr>
          </a:p>
          <a:p>
            <a:pPr algn="r" rtl="1"/>
            <a:r>
              <a:rPr lang="ar-IQ" sz="2800" dirty="0">
                <a:cs typeface="Ali-A-Sahifa Bold" pitchFamily="2" charset="-78"/>
              </a:rPr>
              <a:t>واجبات التاجر</a:t>
            </a:r>
          </a:p>
          <a:p>
            <a:pPr algn="r" rtl="1"/>
            <a:r>
              <a:rPr lang="ar-IQ" sz="2800" dirty="0">
                <a:cs typeface="Ali-A-Sahifa Bold" pitchFamily="2" charset="-78"/>
              </a:rPr>
              <a:t>التسجيل في السجل التجاري</a:t>
            </a:r>
          </a:p>
          <a:p>
            <a:pPr algn="r" rtl="1"/>
            <a:r>
              <a:rPr lang="ar-IQ" sz="2800" dirty="0">
                <a:cs typeface="Ali-A-Sahifa Bold" pitchFamily="2" charset="-78"/>
              </a:rPr>
              <a:t>الاسم التجاري</a:t>
            </a:r>
          </a:p>
          <a:p>
            <a:pPr algn="r" rtl="1"/>
            <a:r>
              <a:rPr lang="ar-IQ" sz="2800" dirty="0">
                <a:cs typeface="Ali-A-Sahifa Bold" pitchFamily="2" charset="-78"/>
              </a:rPr>
              <a:t>الدفاتر التجارية (</a:t>
            </a:r>
            <a:r>
              <a:rPr lang="ar-IQ" sz="2800" dirty="0">
                <a:solidFill>
                  <a:srgbClr val="0070C0"/>
                </a:solidFill>
                <a:cs typeface="Ali-A-Sahifa Bold" pitchFamily="2" charset="-78"/>
              </a:rPr>
              <a:t>الالزامية والاختيارية</a:t>
            </a:r>
            <a:r>
              <a:rPr lang="ar-IQ" sz="2800" dirty="0">
                <a:cs typeface="Ali-A-Sahifa Bold" pitchFamily="2" charset="-78"/>
              </a:rPr>
              <a:t>)</a:t>
            </a:r>
          </a:p>
          <a:p>
            <a:pPr algn="r" rtl="1"/>
            <a:r>
              <a:rPr lang="ar-IQ" sz="2800" dirty="0">
                <a:cs typeface="Ali-A-Sahifa Bold" pitchFamily="2" charset="-78"/>
              </a:rPr>
              <a:t>الامتناع عن المنافسة غير المشروعة</a:t>
            </a:r>
            <a:endParaRPr lang="en-US" sz="2800" dirty="0">
              <a:cs typeface="Ali-A-Sahifa Bold" pitchFamily="2" charset="-78"/>
            </a:endParaRPr>
          </a:p>
        </p:txBody>
      </p:sp>
    </p:spTree>
    <p:extLst>
      <p:ext uri="{BB962C8B-B14F-4D97-AF65-F5344CB8AC3E}">
        <p14:creationId xmlns:p14="http://schemas.microsoft.com/office/powerpoint/2010/main" val="38278417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74638"/>
            <a:ext cx="8001000"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60</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a:bodyPr>
          <a:lstStyle/>
          <a:p>
            <a:pPr algn="just" rtl="1">
              <a:lnSpc>
                <a:spcPct val="90000"/>
              </a:lnSpc>
            </a:pPr>
            <a:r>
              <a:rPr lang="ar-IQ" sz="3000" dirty="0">
                <a:solidFill>
                  <a:srgbClr val="FF0000"/>
                </a:solidFill>
                <a:cs typeface="+mj-cs"/>
              </a:rPr>
              <a:t>خامس عشر: </a:t>
            </a:r>
            <a:r>
              <a:rPr lang="ar-IQ" sz="3000" dirty="0">
                <a:cs typeface="+mj-cs"/>
              </a:rPr>
              <a:t>التعامل في اسهم الشركات وسنداتها.</a:t>
            </a:r>
          </a:p>
          <a:p>
            <a:pPr algn="just" rtl="1">
              <a:lnSpc>
                <a:spcPct val="90000"/>
              </a:lnSpc>
            </a:pPr>
            <a:r>
              <a:rPr lang="ar-IQ" sz="3000" dirty="0">
                <a:solidFill>
                  <a:srgbClr val="FF0000"/>
                </a:solidFill>
                <a:cs typeface="+mj-cs"/>
              </a:rPr>
              <a:t>سادس عشر: </a:t>
            </a:r>
            <a:r>
              <a:rPr lang="ar-IQ" sz="3000" dirty="0">
                <a:cs typeface="+mj-cs"/>
              </a:rPr>
              <a:t>الوكالة التجارية والوكالة بالعمولة والوكالة بالنقل والدلالة واعمال الوساطة التجارية الاخرى).</a:t>
            </a:r>
          </a:p>
          <a:p>
            <a:pPr algn="just" rtl="1">
              <a:lnSpc>
                <a:spcPct val="90000"/>
              </a:lnSpc>
            </a:pPr>
            <a:r>
              <a:rPr lang="ar-IQ" sz="3000" dirty="0">
                <a:solidFill>
                  <a:srgbClr val="FF0000"/>
                </a:solidFill>
                <a:cs typeface="+mj-cs"/>
              </a:rPr>
              <a:t>كما نصت المادة (6) على : </a:t>
            </a:r>
          </a:p>
          <a:p>
            <a:pPr algn="just" rtl="1">
              <a:lnSpc>
                <a:spcPct val="90000"/>
              </a:lnSpc>
            </a:pPr>
            <a:r>
              <a:rPr lang="ar-IQ" sz="3000" dirty="0">
                <a:cs typeface="+mj-cs"/>
              </a:rPr>
              <a:t>(يكون انشاء الاوراق التجارية والعمليات المتعلقة بها عملا تجاريا بصرف النظر عن صفة القائم بها ونيته).</a:t>
            </a:r>
          </a:p>
        </p:txBody>
      </p:sp>
    </p:spTree>
    <p:extLst>
      <p:ext uri="{BB962C8B-B14F-4D97-AF65-F5344CB8AC3E}">
        <p14:creationId xmlns:p14="http://schemas.microsoft.com/office/powerpoint/2010/main" val="1880513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61</a:t>
            </a:fld>
            <a:endParaRPr lang="en-GB" dirty="0"/>
          </a:p>
        </p:txBody>
      </p:sp>
      <p:sp>
        <p:nvSpPr>
          <p:cNvPr id="29699" name="Rectangle 3"/>
          <p:cNvSpPr>
            <a:spLocks noGrp="1" noChangeArrowheads="1"/>
          </p:cNvSpPr>
          <p:nvPr>
            <p:ph sz="quarter" idx="1"/>
          </p:nvPr>
        </p:nvSpPr>
        <p:spPr>
          <a:xfrm>
            <a:off x="457200" y="2286000"/>
            <a:ext cx="8229600" cy="3687763"/>
          </a:xfrm>
        </p:spPr>
        <p:txBody>
          <a:bodyPr>
            <a:normAutofit/>
          </a:bodyPr>
          <a:lstStyle/>
          <a:p>
            <a:pPr algn="just" rtl="1">
              <a:lnSpc>
                <a:spcPct val="90000"/>
              </a:lnSpc>
            </a:pPr>
            <a:r>
              <a:rPr lang="ar-IQ" sz="3200" dirty="0">
                <a:cs typeface="+mj-cs"/>
              </a:rPr>
              <a:t>ويلاحظ أن المشرع العراقي لم يعتمـد عنـد وصـفـه للأعمال التجارية معيارا أو تعريفا واضحا شاملا لهذه الأعمال.</a:t>
            </a:r>
          </a:p>
          <a:p>
            <a:pPr algn="just" rtl="1">
              <a:lnSpc>
                <a:spcPct val="90000"/>
              </a:lnSpc>
            </a:pPr>
            <a:r>
              <a:rPr lang="ar-IQ" sz="3200" dirty="0">
                <a:solidFill>
                  <a:srgbClr val="FF0000"/>
                </a:solidFill>
                <a:cs typeface="+mj-cs"/>
              </a:rPr>
              <a:t>فبينما تستند الصفة التجارية للأعمال التي وردت في المادة (5) على نظرية المضاربة بقصد تحقيق الربح.</a:t>
            </a:r>
          </a:p>
        </p:txBody>
      </p:sp>
    </p:spTree>
    <p:extLst>
      <p:ext uri="{BB962C8B-B14F-4D97-AF65-F5344CB8AC3E}">
        <p14:creationId xmlns:p14="http://schemas.microsoft.com/office/powerpoint/2010/main" val="31922275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533400"/>
            <a:ext cx="8083296" cy="884238"/>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62</a:t>
            </a:fld>
            <a:endParaRPr lang="en-GB" dirty="0"/>
          </a:p>
        </p:txBody>
      </p:sp>
      <p:sp>
        <p:nvSpPr>
          <p:cNvPr id="29699" name="Rectangle 3"/>
          <p:cNvSpPr>
            <a:spLocks noGrp="1" noChangeArrowheads="1"/>
          </p:cNvSpPr>
          <p:nvPr>
            <p:ph sz="quarter" idx="1"/>
          </p:nvPr>
        </p:nvSpPr>
        <p:spPr>
          <a:xfrm>
            <a:off x="457200" y="2590800"/>
            <a:ext cx="8229600" cy="3382963"/>
          </a:xfrm>
        </p:spPr>
        <p:txBody>
          <a:bodyPr>
            <a:normAutofit/>
          </a:bodyPr>
          <a:lstStyle/>
          <a:p>
            <a:pPr algn="just" rtl="1">
              <a:lnSpc>
                <a:spcPct val="90000"/>
              </a:lnSpc>
            </a:pPr>
            <a:r>
              <a:rPr lang="ar-IQ" sz="3200" dirty="0">
                <a:cs typeface="+mj-cs"/>
              </a:rPr>
              <a:t>ولكننا نرى أن ما حددته المادة (6) من أعمال تجاريـة أخـرى لا يمكن أن يقوم على مثل هذه النظرية ولا يمكن أن يعتبر إلا مـن قبـيـل الأعـمال التجارية الشكلية المطلقة بغض النظر عن صفة القائم بها ونيته.</a:t>
            </a:r>
          </a:p>
        </p:txBody>
      </p:sp>
    </p:spTree>
    <p:extLst>
      <p:ext uri="{BB962C8B-B14F-4D97-AF65-F5344CB8AC3E}">
        <p14:creationId xmlns:p14="http://schemas.microsoft.com/office/powerpoint/2010/main" val="30005200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C5A2AD-CAED-F66A-F782-D6904E9FD0B1}"/>
              </a:ext>
            </a:extLst>
          </p:cNvPr>
          <p:cNvSpPr>
            <a:spLocks noGrp="1"/>
          </p:cNvSpPr>
          <p:nvPr>
            <p:ph type="title"/>
          </p:nvPr>
        </p:nvSpPr>
        <p:spPr>
          <a:xfrm>
            <a:off x="685800" y="274638"/>
            <a:ext cx="8001000" cy="1143000"/>
          </a:xfrm>
        </p:spPr>
        <p:txBody>
          <a:bodyPr/>
          <a:lstStyle/>
          <a:p>
            <a:pPr algn="ctr"/>
            <a:r>
              <a:rPr lang="ar-IQ" sz="4000" dirty="0">
                <a:solidFill>
                  <a:srgbClr val="FF0000"/>
                </a:solidFill>
                <a:effectLst/>
              </a:rPr>
              <a:t>الأعمال التجارية </a:t>
            </a:r>
            <a:endParaRPr lang="en-US" dirty="0"/>
          </a:p>
        </p:txBody>
      </p:sp>
      <p:sp>
        <p:nvSpPr>
          <p:cNvPr id="3" name="Content Placeholder 2">
            <a:extLst>
              <a:ext uri="{FF2B5EF4-FFF2-40B4-BE49-F238E27FC236}">
                <a16:creationId xmlns="" xmlns:a16="http://schemas.microsoft.com/office/drawing/2014/main" id="{79D17600-92E1-4A6A-0A37-AB8A9DCAEFBF}"/>
              </a:ext>
            </a:extLst>
          </p:cNvPr>
          <p:cNvSpPr>
            <a:spLocks noGrp="1"/>
          </p:cNvSpPr>
          <p:nvPr>
            <p:ph sz="quarter" idx="1"/>
          </p:nvPr>
        </p:nvSpPr>
        <p:spPr>
          <a:xfrm>
            <a:off x="685800" y="1981200"/>
            <a:ext cx="8001000" cy="4038600"/>
          </a:xfrm>
        </p:spPr>
        <p:txBody>
          <a:bodyPr>
            <a:normAutofit/>
          </a:bodyPr>
          <a:lstStyle/>
          <a:p>
            <a:pPr marL="0" indent="0" algn="just" rtl="1">
              <a:lnSpc>
                <a:spcPct val="90000"/>
              </a:lnSpc>
              <a:buNone/>
            </a:pPr>
            <a:endParaRPr lang="ar-IQ" sz="3200" dirty="0">
              <a:cs typeface="+mj-cs"/>
            </a:endParaRPr>
          </a:p>
          <a:p>
            <a:pPr marL="0" indent="0" algn="just" rtl="1">
              <a:lnSpc>
                <a:spcPct val="90000"/>
              </a:lnSpc>
              <a:buNone/>
            </a:pPr>
            <a:r>
              <a:rPr lang="ar-IQ" sz="3200" dirty="0">
                <a:cs typeface="+mj-cs"/>
              </a:rPr>
              <a:t>مـن جـانـب آخـر فإن ما ورد من سرد للأعمال التجارية في المواد المشار إليها آنها جاء، وكما توضح المذكرة التفسيرية لقانون التجارة، على سبيل الحصر والتحديد لا على سبيل المثـل والدلالة.</a:t>
            </a:r>
          </a:p>
        </p:txBody>
      </p:sp>
    </p:spTree>
    <p:extLst>
      <p:ext uri="{BB962C8B-B14F-4D97-AF65-F5344CB8AC3E}">
        <p14:creationId xmlns:p14="http://schemas.microsoft.com/office/powerpoint/2010/main" val="21933416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64</a:t>
            </a:fld>
            <a:endParaRPr lang="en-GB" dirty="0"/>
          </a:p>
        </p:txBody>
      </p:sp>
      <p:sp>
        <p:nvSpPr>
          <p:cNvPr id="29699" name="Rectangle 3"/>
          <p:cNvSpPr>
            <a:spLocks noGrp="1" noChangeArrowheads="1"/>
          </p:cNvSpPr>
          <p:nvPr>
            <p:ph sz="quarter" idx="1"/>
          </p:nvPr>
        </p:nvSpPr>
        <p:spPr>
          <a:xfrm>
            <a:off x="457200" y="1905000"/>
            <a:ext cx="8229600" cy="4068763"/>
          </a:xfrm>
        </p:spPr>
        <p:txBody>
          <a:bodyPr>
            <a:normAutofit/>
          </a:bodyPr>
          <a:lstStyle/>
          <a:p>
            <a:pPr algn="just" rtl="1">
              <a:lnSpc>
                <a:spcPct val="90000"/>
              </a:lnSpc>
            </a:pPr>
            <a:r>
              <a:rPr lang="ar-IQ" sz="3200" dirty="0">
                <a:cs typeface="+mj-cs"/>
              </a:rPr>
              <a:t>هذا بالإضافة إلى أن قانون التجارة استبعد صراحـة الأخـذ بنظرية الأعمال التجارية النسبية أو بالتبعية.</a:t>
            </a:r>
          </a:p>
          <a:p>
            <a:pPr algn="just" rtl="1">
              <a:lnSpc>
                <a:spcPct val="90000"/>
              </a:lnSpc>
            </a:pPr>
            <a:endParaRPr lang="ar-IQ" sz="3200" dirty="0">
              <a:cs typeface="+mj-cs"/>
            </a:endParaRPr>
          </a:p>
          <a:p>
            <a:pPr algn="just" rtl="1">
              <a:lnSpc>
                <a:spcPct val="90000"/>
              </a:lnSpc>
            </a:pPr>
            <a:r>
              <a:rPr lang="ar-IQ" sz="3200" dirty="0">
                <a:cs typeface="+mj-cs"/>
              </a:rPr>
              <a:t>والواقع أن التعداد الحصري للأعمال التجارية لا يمكن تبريره إلا إذا أخـذنا بنظرية أن </a:t>
            </a:r>
            <a:r>
              <a:rPr lang="ar-IQ" sz="3200" dirty="0">
                <a:solidFill>
                  <a:srgbClr val="FF0000"/>
                </a:solidFill>
                <a:cs typeface="+mj-cs"/>
              </a:rPr>
              <a:t>القانون التجاري هو قانون استثنائي - استثناء مـن القـانـون المدني.</a:t>
            </a:r>
          </a:p>
        </p:txBody>
      </p:sp>
    </p:spTree>
    <p:extLst>
      <p:ext uri="{BB962C8B-B14F-4D97-AF65-F5344CB8AC3E}">
        <p14:creationId xmlns:p14="http://schemas.microsoft.com/office/powerpoint/2010/main" val="19002577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65</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92500"/>
          </a:bodyPr>
          <a:lstStyle/>
          <a:p>
            <a:pPr algn="just" rtl="1">
              <a:lnSpc>
                <a:spcPct val="90000"/>
              </a:lnSpc>
            </a:pPr>
            <a:r>
              <a:rPr lang="ar-IQ" sz="3200" dirty="0">
                <a:solidFill>
                  <a:srgbClr val="FF0000"/>
                </a:solidFill>
                <a:cs typeface="+mj-cs"/>
              </a:rPr>
              <a:t>تبعا لذلك لا يجوز التوسع في تفسير نصوصه وأحكامه لكي لا يتسع نطاق تطبيقـه. </a:t>
            </a:r>
            <a:r>
              <a:rPr lang="ar-IQ" sz="3200" dirty="0">
                <a:cs typeface="+mj-cs"/>
              </a:rPr>
              <a:t>وهذا هو اتجاه المشرع العراقي كـم يـبـدو صراحـة مـن أسـس قـانون التجـارة وأحكامه.</a:t>
            </a:r>
          </a:p>
          <a:p>
            <a:pPr marL="0" indent="0" algn="just" rtl="1">
              <a:lnSpc>
                <a:spcPct val="90000"/>
              </a:lnSpc>
              <a:buNone/>
            </a:pPr>
            <a:endParaRPr lang="ar-IQ" sz="3200" dirty="0">
              <a:cs typeface="+mj-cs"/>
            </a:endParaRPr>
          </a:p>
          <a:p>
            <a:pPr algn="just" rtl="1">
              <a:lnSpc>
                <a:spcPct val="90000"/>
              </a:lnSpc>
            </a:pPr>
            <a:r>
              <a:rPr lang="ar-IQ" sz="3200" dirty="0">
                <a:cs typeface="+mj-cs"/>
              </a:rPr>
              <a:t>ومع ذلك فإنه لابد من التنويه إلى غالبية التشريع المقارن وحسب رأي فقه القانون الراجح. </a:t>
            </a:r>
            <a:r>
              <a:rPr lang="ar-IQ" sz="3200" dirty="0">
                <a:solidFill>
                  <a:srgbClr val="FF0000"/>
                </a:solidFill>
                <a:cs typeface="+mj-cs"/>
              </a:rPr>
              <a:t>لم يقم نظرية الأعمال التجارية إلا على أساس تعـداد الأعـمال التجارية الوارد على سبيل الدلالة والمثل لا على سبيل الحصر والتحديد. </a:t>
            </a:r>
            <a:endParaRPr lang="ar-IQ" sz="3200" dirty="0">
              <a:cs typeface="+mj-cs"/>
            </a:endParaRPr>
          </a:p>
        </p:txBody>
      </p:sp>
    </p:spTree>
    <p:extLst>
      <p:ext uri="{BB962C8B-B14F-4D97-AF65-F5344CB8AC3E}">
        <p14:creationId xmlns:p14="http://schemas.microsoft.com/office/powerpoint/2010/main" val="4596145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66</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92500" lnSpcReduction="10000"/>
          </a:bodyPr>
          <a:lstStyle/>
          <a:p>
            <a:pPr algn="just" rtl="1">
              <a:lnSpc>
                <a:spcPct val="160000"/>
              </a:lnSpc>
            </a:pPr>
            <a:r>
              <a:rPr lang="ar-IQ" sz="3200" dirty="0">
                <a:cs typeface="+mj-cs"/>
              </a:rPr>
              <a:t>ويبرر هذا الاتجاه انطلاقـا مـن </a:t>
            </a:r>
          </a:p>
          <a:p>
            <a:pPr algn="just" rtl="1">
              <a:lnSpc>
                <a:spcPct val="160000"/>
              </a:lnSpc>
            </a:pPr>
            <a:r>
              <a:rPr lang="ar-IQ" sz="3200" dirty="0">
                <a:solidFill>
                  <a:srgbClr val="FF0000"/>
                </a:solidFill>
                <a:cs typeface="+mj-cs"/>
              </a:rPr>
              <a:t>أولاً: </a:t>
            </a:r>
            <a:r>
              <a:rPr lang="ar-IQ" sz="3200" dirty="0">
                <a:cs typeface="+mj-cs"/>
              </a:rPr>
              <a:t>غيـاب الـسبب المحـدد لـوجـود العمـل التجـاري.</a:t>
            </a:r>
          </a:p>
          <a:p>
            <a:pPr algn="just" rtl="1">
              <a:lnSpc>
                <a:spcPct val="160000"/>
              </a:lnSpc>
            </a:pPr>
            <a:r>
              <a:rPr lang="ar-IQ" sz="3200" dirty="0">
                <a:solidFill>
                  <a:srgbClr val="FF0000"/>
                </a:solidFill>
                <a:cs typeface="+mj-cs"/>
              </a:rPr>
              <a:t>ثانياً: </a:t>
            </a:r>
            <a:r>
              <a:rPr lang="ar-IQ" sz="3200" dirty="0">
                <a:cs typeface="+mj-cs"/>
              </a:rPr>
              <a:t>للصعوبة البالغة في تصور جميع الأعمال التجارية التي تقع في العمل عند وضع التشريع التجاري.</a:t>
            </a:r>
          </a:p>
        </p:txBody>
      </p:sp>
    </p:spTree>
    <p:extLst>
      <p:ext uri="{BB962C8B-B14F-4D97-AF65-F5344CB8AC3E}">
        <p14:creationId xmlns:p14="http://schemas.microsoft.com/office/powerpoint/2010/main" val="4730732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rtl="1"/>
            <a:r>
              <a:rPr lang="ar-IQ" sz="4400" dirty="0">
                <a:solidFill>
                  <a:srgbClr val="FF0000"/>
                </a:solidFill>
                <a:effectLst/>
              </a:rPr>
              <a:t>الأعمال التجارية </a:t>
            </a:r>
            <a:endParaRPr lang="en-US" dirty="0"/>
          </a:p>
        </p:txBody>
      </p:sp>
      <p:sp>
        <p:nvSpPr>
          <p:cNvPr id="4" name="Slide Number Placeholder 3"/>
          <p:cNvSpPr>
            <a:spLocks noGrp="1"/>
          </p:cNvSpPr>
          <p:nvPr>
            <p:ph type="sldNum" sz="quarter" idx="12"/>
          </p:nvPr>
        </p:nvSpPr>
        <p:spPr/>
        <p:txBody>
          <a:bodyPr/>
          <a:lstStyle/>
          <a:p>
            <a:fld id="{940D4408-6ADA-4179-9869-04035D008C31}" type="slidenum">
              <a:rPr lang="en-GB" smtClean="0"/>
              <a:pPr/>
              <a:t>67</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a:bodyPr>
          <a:lstStyle/>
          <a:p>
            <a:pPr algn="just" rtl="1">
              <a:lnSpc>
                <a:spcPct val="150000"/>
              </a:lnSpc>
            </a:pPr>
            <a:r>
              <a:rPr lang="ar-IQ" sz="3200" dirty="0">
                <a:cs typeface="+mj-cs"/>
              </a:rPr>
              <a:t>وأيا كان الأمر فإن نظرية الأعمال التجاريـة أثـارت ولاتزال نقاشا قانونيا عميقا وصعوبات مختلفة سواء بخصوص تحديد ماهية العمل التجاري أو أنواعه.</a:t>
            </a:r>
          </a:p>
          <a:p>
            <a:pPr algn="just" rtl="1">
              <a:lnSpc>
                <a:spcPct val="150000"/>
              </a:lnSpc>
            </a:pPr>
            <a:endParaRPr lang="ar-IQ" sz="3200" dirty="0">
              <a:cs typeface="+mj-cs"/>
            </a:endParaRPr>
          </a:p>
        </p:txBody>
      </p:sp>
    </p:spTree>
    <p:extLst>
      <p:ext uri="{BB962C8B-B14F-4D97-AF65-F5344CB8AC3E}">
        <p14:creationId xmlns:p14="http://schemas.microsoft.com/office/powerpoint/2010/main" val="181888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ED66CB5-8126-CBB3-DA59-EB4F69E04656}"/>
              </a:ext>
            </a:extLst>
          </p:cNvPr>
          <p:cNvSpPr>
            <a:spLocks noGrp="1"/>
          </p:cNvSpPr>
          <p:nvPr>
            <p:ph idx="1"/>
          </p:nvPr>
        </p:nvSpPr>
        <p:spPr>
          <a:xfrm>
            <a:off x="457200" y="762000"/>
            <a:ext cx="8229600" cy="5715000"/>
          </a:xfrm>
        </p:spPr>
        <p:txBody>
          <a:bodyPr>
            <a:normAutofit fontScale="92500" lnSpcReduction="10000"/>
          </a:bodyPr>
          <a:lstStyle/>
          <a:p>
            <a:pPr algn="r" rtl="1"/>
            <a:r>
              <a:rPr lang="ar-IQ" sz="3600" dirty="0">
                <a:cs typeface="Ali-A-Sahifa Bold" pitchFamily="2" charset="-78"/>
              </a:rPr>
              <a:t>الفصل الثالث (</a:t>
            </a:r>
            <a:r>
              <a:rPr lang="ar-IQ" sz="3600" dirty="0">
                <a:solidFill>
                  <a:srgbClr val="C00000"/>
                </a:solidFill>
                <a:cs typeface="Ali-A-Sahifa Bold" pitchFamily="2" charset="-78"/>
              </a:rPr>
              <a:t>العقود التجارية</a:t>
            </a:r>
            <a:r>
              <a:rPr lang="ar-IQ" sz="3600" dirty="0">
                <a:cs typeface="Ali-A-Sahifa Bold" pitchFamily="2" charset="-78"/>
              </a:rPr>
              <a:t>)</a:t>
            </a:r>
          </a:p>
          <a:p>
            <a:pPr algn="r" rtl="1"/>
            <a:r>
              <a:rPr lang="ar-IQ" sz="2800" dirty="0">
                <a:cs typeface="Ali-A-Sahifa Bold" pitchFamily="2" charset="-78"/>
              </a:rPr>
              <a:t>1- عقد النقل</a:t>
            </a:r>
          </a:p>
          <a:p>
            <a:pPr algn="r" rtl="1"/>
            <a:r>
              <a:rPr lang="ar-IQ" sz="2800" dirty="0">
                <a:cs typeface="Ali-A-Sahifa Bold" pitchFamily="2" charset="-78"/>
              </a:rPr>
              <a:t>             اطراف العقد وآثاره</a:t>
            </a:r>
          </a:p>
          <a:p>
            <a:pPr algn="r" rtl="1"/>
            <a:endParaRPr lang="ar-IQ" sz="2800" dirty="0">
              <a:cs typeface="Ali-A-Sahifa Bold" pitchFamily="2" charset="-78"/>
            </a:endParaRPr>
          </a:p>
          <a:p>
            <a:pPr algn="r" rtl="1"/>
            <a:r>
              <a:rPr lang="ar-IQ" sz="2800" dirty="0">
                <a:cs typeface="Ali-A-Sahifa Bold" pitchFamily="2" charset="-78"/>
              </a:rPr>
              <a:t>2- الوكالة بالعمولة</a:t>
            </a:r>
          </a:p>
          <a:p>
            <a:pPr algn="r" rtl="1"/>
            <a:r>
              <a:rPr lang="ar-IQ" sz="2800" dirty="0">
                <a:cs typeface="Ali-A-Sahifa Bold" pitchFamily="2" charset="-78"/>
              </a:rPr>
              <a:t>            اطرافه وآثاره</a:t>
            </a:r>
          </a:p>
          <a:p>
            <a:pPr algn="r" rtl="1"/>
            <a:endParaRPr lang="ar-IQ" sz="2800" dirty="0">
              <a:cs typeface="Ali-A-Sahifa Bold" pitchFamily="2" charset="-78"/>
            </a:endParaRPr>
          </a:p>
          <a:p>
            <a:pPr algn="r" rtl="1"/>
            <a:r>
              <a:rPr lang="ar-IQ" sz="2800" dirty="0">
                <a:cs typeface="Ali-A-Sahifa Bold" pitchFamily="2" charset="-78"/>
              </a:rPr>
              <a:t>3- عقد التأمين</a:t>
            </a:r>
          </a:p>
          <a:p>
            <a:pPr algn="r" rtl="1"/>
            <a:r>
              <a:rPr lang="ar-IQ" sz="2800" dirty="0">
                <a:cs typeface="Ali-A-Sahifa Bold" pitchFamily="2" charset="-78"/>
              </a:rPr>
              <a:t>            اهميته وابرامه وآثاره القانونية وإنتهائه</a:t>
            </a:r>
          </a:p>
          <a:p>
            <a:pPr algn="r" rtl="1"/>
            <a:endParaRPr lang="ar-IQ" sz="2800" dirty="0">
              <a:cs typeface="Ali-A-Sahifa Bold" pitchFamily="2" charset="-78"/>
            </a:endParaRPr>
          </a:p>
          <a:p>
            <a:pPr algn="r" rtl="1"/>
            <a:r>
              <a:rPr lang="ar-IQ" sz="2800" dirty="0">
                <a:cs typeface="Ali-A-Sahifa Bold" pitchFamily="2" charset="-78"/>
              </a:rPr>
              <a:t>4- البيوع البحرية</a:t>
            </a:r>
          </a:p>
          <a:p>
            <a:pPr algn="r" rtl="1"/>
            <a:r>
              <a:rPr lang="ar-IQ" sz="2800" dirty="0">
                <a:cs typeface="Ali-A-Sahifa Bold" pitchFamily="2" charset="-78"/>
              </a:rPr>
              <a:t>           البيع سيف والبيع فوب</a:t>
            </a:r>
            <a:endParaRPr lang="en-US" sz="2800" dirty="0">
              <a:cs typeface="Ali-A-Sahifa Bold" pitchFamily="2" charset="-78"/>
            </a:endParaRPr>
          </a:p>
        </p:txBody>
      </p:sp>
    </p:spTree>
    <p:extLst>
      <p:ext uri="{BB962C8B-B14F-4D97-AF65-F5344CB8AC3E}">
        <p14:creationId xmlns:p14="http://schemas.microsoft.com/office/powerpoint/2010/main" val="1641865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ED66CB5-8126-CBB3-DA59-EB4F69E04656}"/>
              </a:ext>
            </a:extLst>
          </p:cNvPr>
          <p:cNvSpPr>
            <a:spLocks noGrp="1"/>
          </p:cNvSpPr>
          <p:nvPr>
            <p:ph idx="1"/>
          </p:nvPr>
        </p:nvSpPr>
        <p:spPr>
          <a:xfrm>
            <a:off x="457200" y="762000"/>
            <a:ext cx="8229600" cy="5715000"/>
          </a:xfrm>
        </p:spPr>
        <p:txBody>
          <a:bodyPr/>
          <a:lstStyle/>
          <a:p>
            <a:pPr algn="r" rtl="1"/>
            <a:r>
              <a:rPr lang="ar-IQ" sz="3200" dirty="0">
                <a:cs typeface="Ali-A-Sahifa Bold" pitchFamily="2" charset="-78"/>
              </a:rPr>
              <a:t>الفصل الرابع (</a:t>
            </a:r>
            <a:r>
              <a:rPr lang="ar-IQ" sz="3200" dirty="0">
                <a:solidFill>
                  <a:srgbClr val="C00000"/>
                </a:solidFill>
                <a:cs typeface="Ali-A-Sahifa Bold" pitchFamily="2" charset="-78"/>
              </a:rPr>
              <a:t>العمليات المصرفية</a:t>
            </a:r>
            <a:r>
              <a:rPr lang="ar-IQ" sz="3200" dirty="0">
                <a:cs typeface="Ali-A-Sahifa Bold" pitchFamily="2" charset="-78"/>
              </a:rPr>
              <a:t>)</a:t>
            </a:r>
          </a:p>
          <a:p>
            <a:pPr marL="0" indent="0" algn="r" rtl="1">
              <a:buNone/>
            </a:pPr>
            <a:r>
              <a:rPr lang="ar-IQ" dirty="0">
                <a:cs typeface="Ali-A-Sahifa Bold" pitchFamily="2" charset="-78"/>
              </a:rPr>
              <a:t>1- الحساب الجاري</a:t>
            </a:r>
          </a:p>
          <a:p>
            <a:pPr algn="r" rtl="1"/>
            <a:r>
              <a:rPr lang="ar-IQ" dirty="0">
                <a:cs typeface="Ali-A-Sahifa Bold" pitchFamily="2" charset="-78"/>
              </a:rPr>
              <a:t>تعريفه</a:t>
            </a:r>
          </a:p>
          <a:p>
            <a:pPr algn="r" rtl="1"/>
            <a:r>
              <a:rPr lang="ar-IQ" dirty="0">
                <a:cs typeface="Ali-A-Sahifa Bold" pitchFamily="2" charset="-78"/>
              </a:rPr>
              <a:t>فتح الحساب</a:t>
            </a:r>
          </a:p>
          <a:p>
            <a:pPr algn="r" rtl="1"/>
            <a:r>
              <a:rPr lang="ar-IQ" dirty="0">
                <a:cs typeface="Ali-A-Sahifa Bold" pitchFamily="2" charset="-78"/>
              </a:rPr>
              <a:t>احكام الحساب</a:t>
            </a:r>
          </a:p>
          <a:p>
            <a:pPr algn="r" rtl="1"/>
            <a:r>
              <a:rPr lang="ar-IQ" dirty="0">
                <a:cs typeface="Ali-A-Sahifa Bold" pitchFamily="2" charset="-78"/>
              </a:rPr>
              <a:t>اثاره</a:t>
            </a:r>
          </a:p>
          <a:p>
            <a:pPr algn="r" rtl="1"/>
            <a:endParaRPr lang="ar-IQ" dirty="0">
              <a:cs typeface="Ali-A-Sahifa Bold" pitchFamily="2" charset="-78"/>
            </a:endParaRPr>
          </a:p>
          <a:p>
            <a:pPr algn="r" rtl="1"/>
            <a:r>
              <a:rPr lang="ar-IQ" dirty="0">
                <a:cs typeface="Ali-A-Sahifa Bold" pitchFamily="2" charset="-78"/>
              </a:rPr>
              <a:t>2- الاعتماد المستندي</a:t>
            </a:r>
          </a:p>
          <a:p>
            <a:pPr algn="r" rtl="1"/>
            <a:r>
              <a:rPr lang="ar-IQ" dirty="0">
                <a:cs typeface="Ali-A-Sahifa Bold" pitchFamily="2" charset="-78"/>
              </a:rPr>
              <a:t>تعريف الاعتماد</a:t>
            </a:r>
          </a:p>
          <a:p>
            <a:pPr algn="r" rtl="1"/>
            <a:r>
              <a:rPr lang="ar-IQ" dirty="0">
                <a:cs typeface="Ali-A-Sahifa Bold" pitchFamily="2" charset="-78"/>
              </a:rPr>
              <a:t>فتح الاعتماد</a:t>
            </a:r>
          </a:p>
          <a:p>
            <a:pPr algn="r" rtl="1"/>
            <a:r>
              <a:rPr lang="ar-IQ" dirty="0">
                <a:cs typeface="Ali-A-Sahifa Bold" pitchFamily="2" charset="-78"/>
              </a:rPr>
              <a:t>آثار الاعتماد</a:t>
            </a:r>
            <a:endParaRPr lang="en-US" dirty="0">
              <a:cs typeface="Ali-A-Sahifa Bold" pitchFamily="2" charset="-78"/>
            </a:endParaRPr>
          </a:p>
        </p:txBody>
      </p:sp>
    </p:spTree>
    <p:extLst>
      <p:ext uri="{BB962C8B-B14F-4D97-AF65-F5344CB8AC3E}">
        <p14:creationId xmlns:p14="http://schemas.microsoft.com/office/powerpoint/2010/main" val="1032246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تطور القانون التجاري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52883449"/>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203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678</TotalTime>
  <Words>3638</Words>
  <Application>Microsoft Office PowerPoint</Application>
  <PresentationFormat>On-screen Show (4:3)</PresentationFormat>
  <Paragraphs>396</Paragraphs>
  <Slides>67</Slides>
  <Notes>8</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Equity</vt:lpstr>
      <vt:lpstr>القانون التجاري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تطور القانون التجاري </vt:lpstr>
      <vt:lpstr>العصر القديم</vt:lpstr>
      <vt:lpstr>البابليون</vt:lpstr>
      <vt:lpstr>الفينقيون</vt:lpstr>
      <vt:lpstr>اليونانيون (الاغريق)</vt:lpstr>
      <vt:lpstr>الرومانيون</vt:lpstr>
      <vt:lpstr>العصر الوسيط</vt:lpstr>
      <vt:lpstr>سقوط الامبراطورية الرومانية وظهور القبائل الجرمانية</vt:lpstr>
      <vt:lpstr>سقوط الامبراطورية الرومانية وظهور القبائل الجرمانية</vt:lpstr>
      <vt:lpstr>دور الدولة الاسلامية</vt:lpstr>
      <vt:lpstr>الحروب الصليبية ودور الكنيسة</vt:lpstr>
      <vt:lpstr>العصر الحديث</vt:lpstr>
      <vt:lpstr>العصر الحديث</vt:lpstr>
      <vt:lpstr>العصر الحديث</vt:lpstr>
      <vt:lpstr>العصر الحديث ****</vt:lpstr>
      <vt:lpstr>العصر الحديث</vt:lpstr>
      <vt:lpstr>العصر الحديث</vt:lpstr>
      <vt:lpstr>واقع القانون التجاري في العراق </vt:lpstr>
      <vt:lpstr>واقع القانون التجاري في العراق </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مصادر القانون التجاري</vt:lpstr>
      <vt:lpstr>تدرج مصادر القانون التجاري العراقي </vt:lpstr>
      <vt:lpstr>تدرج مصادر القانون التجاري العراقي </vt:lpstr>
      <vt:lpstr>تدرج مصادر القانون التجاري العراقي </vt:lpstr>
      <vt:lpstr>تدرج مصادر القانون التجاري العراقي </vt:lpstr>
      <vt:lpstr>مصادر القانون التجاري</vt:lpstr>
      <vt:lpstr>(الاعمال التجارية والتاجر)  نطاق القانون التجاري</vt:lpstr>
      <vt:lpstr>أولاً: النظرية الذاتية</vt:lpstr>
      <vt:lpstr>أولاً: النظرية الذاتية</vt:lpstr>
      <vt:lpstr>ثانياً: النظرية الموضوعية </vt:lpstr>
      <vt:lpstr>ثانياً: النظرية الموضوعية </vt:lpstr>
      <vt:lpstr>ثانياً: النظرية الموضوعية </vt:lpstr>
      <vt:lpstr>موقف المشرع العراقي </vt:lpstr>
      <vt:lpstr>موقف المشرع العراقي </vt:lpstr>
      <vt:lpstr>موقف المشرع العراقي </vt:lpstr>
      <vt:lpstr>PowerPoint Presentation</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lpstr>الأعمال التجارية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مصادر القانون التجاري</dc:title>
  <dc:creator>DYAREE</dc:creator>
  <cp:lastModifiedBy>DR.Ahmed Saker</cp:lastModifiedBy>
  <cp:revision>30</cp:revision>
  <dcterms:created xsi:type="dcterms:W3CDTF">2006-08-16T00:00:00Z</dcterms:created>
  <dcterms:modified xsi:type="dcterms:W3CDTF">2023-09-10T08:02:53Z</dcterms:modified>
</cp:coreProperties>
</file>