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9"/>
  </p:notesMasterIdLst>
  <p:sldIdLst>
    <p:sldId id="263" r:id="rId2"/>
    <p:sldId id="320" r:id="rId3"/>
    <p:sldId id="322" r:id="rId4"/>
    <p:sldId id="325" r:id="rId5"/>
    <p:sldId id="323" r:id="rId6"/>
    <p:sldId id="326" r:id="rId7"/>
    <p:sldId id="391" r:id="rId8"/>
    <p:sldId id="327" r:id="rId9"/>
    <p:sldId id="328" r:id="rId10"/>
    <p:sldId id="329" r:id="rId11"/>
    <p:sldId id="331" r:id="rId12"/>
    <p:sldId id="332" r:id="rId13"/>
    <p:sldId id="392" r:id="rId14"/>
    <p:sldId id="333" r:id="rId15"/>
    <p:sldId id="334" r:id="rId16"/>
    <p:sldId id="335" r:id="rId17"/>
    <p:sldId id="338" r:id="rId18"/>
    <p:sldId id="336" r:id="rId19"/>
    <p:sldId id="337" r:id="rId20"/>
    <p:sldId id="339" r:id="rId21"/>
    <p:sldId id="341" r:id="rId22"/>
    <p:sldId id="340" r:id="rId23"/>
    <p:sldId id="342" r:id="rId24"/>
    <p:sldId id="343" r:id="rId25"/>
    <p:sldId id="344" r:id="rId26"/>
    <p:sldId id="345" r:id="rId27"/>
    <p:sldId id="347" r:id="rId28"/>
    <p:sldId id="346" r:id="rId29"/>
    <p:sldId id="348" r:id="rId30"/>
    <p:sldId id="350" r:id="rId31"/>
    <p:sldId id="349" r:id="rId32"/>
    <p:sldId id="351" r:id="rId33"/>
    <p:sldId id="352" r:id="rId34"/>
    <p:sldId id="353" r:id="rId35"/>
    <p:sldId id="356" r:id="rId36"/>
    <p:sldId id="357" r:id="rId37"/>
    <p:sldId id="355" r:id="rId38"/>
    <p:sldId id="358" r:id="rId39"/>
    <p:sldId id="393" r:id="rId40"/>
    <p:sldId id="359" r:id="rId41"/>
    <p:sldId id="361" r:id="rId42"/>
    <p:sldId id="362" r:id="rId43"/>
    <p:sldId id="363" r:id="rId44"/>
    <p:sldId id="364" r:id="rId45"/>
    <p:sldId id="365" r:id="rId46"/>
    <p:sldId id="367" r:id="rId47"/>
    <p:sldId id="368" r:id="rId48"/>
    <p:sldId id="369" r:id="rId49"/>
    <p:sldId id="370" r:id="rId50"/>
    <p:sldId id="371" r:id="rId51"/>
    <p:sldId id="372" r:id="rId52"/>
    <p:sldId id="373" r:id="rId53"/>
    <p:sldId id="374" r:id="rId54"/>
    <p:sldId id="375" r:id="rId55"/>
    <p:sldId id="376" r:id="rId56"/>
    <p:sldId id="377" r:id="rId57"/>
    <p:sldId id="379" r:id="rId58"/>
    <p:sldId id="380" r:id="rId59"/>
    <p:sldId id="381" r:id="rId60"/>
    <p:sldId id="382" r:id="rId61"/>
    <p:sldId id="383" r:id="rId62"/>
    <p:sldId id="385" r:id="rId63"/>
    <p:sldId id="384" r:id="rId64"/>
    <p:sldId id="386" r:id="rId65"/>
    <p:sldId id="387" r:id="rId66"/>
    <p:sldId id="388" r:id="rId67"/>
    <p:sldId id="390"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52" autoAdjust="0"/>
  </p:normalViewPr>
  <p:slideViewPr>
    <p:cSldViewPr>
      <p:cViewPr varScale="1">
        <p:scale>
          <a:sx n="79" d="100"/>
          <a:sy n="79" d="100"/>
        </p:scale>
        <p:origin x="1570"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1E68E-C5D2-4093-94B0-826E9BA330CD}" type="datetimeFigureOut">
              <a:rPr lang="en-US" smtClean="0"/>
              <a:t>5/22/2024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537C3A-4376-4713-BB57-67C8EAA4451F}" type="slidenum">
              <a:rPr lang="en-US" smtClean="0"/>
              <a:t>‹#›</a:t>
            </a:fld>
            <a:endParaRPr lang="en-US"/>
          </a:p>
        </p:txBody>
      </p:sp>
    </p:spTree>
    <p:extLst>
      <p:ext uri="{BB962C8B-B14F-4D97-AF65-F5344CB8AC3E}">
        <p14:creationId xmlns:p14="http://schemas.microsoft.com/office/powerpoint/2010/main" val="2486209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3arabi.com/%d8%a7%d9%84%d9%82%d8%a7%d9%86%d9%88%d9%86/%d8%a7%d9%84%d8%a3%d8%b3%d8%a8%d8%a7%d8%a8-%d8%a7%d9%84%d9%82%d8%a7%d9%86%d9%88%d9%86%d9%8a%d8%a9-%d8%a7%d9%84%d8%b9%d8%a7%d9%85%d8%a9-%d9%84%d8%a7%d9%86%d9%82%d8%b6%d8%a7%d8%a1-%d8%a7%d9%84%d8%b4/"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aqam.najah.edu/legislation/17/"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IQ" b="1" i="0" dirty="0">
                <a:solidFill>
                  <a:srgbClr val="202124"/>
                </a:solidFill>
                <a:effectLst/>
                <a:latin typeface="arial" panose="020B0604020202020204" pitchFamily="34" charset="0"/>
              </a:rPr>
              <a:t>** </a:t>
            </a:r>
            <a:r>
              <a:rPr lang="ku-Arab-IQ" b="1" i="0" u="sng" dirty="0">
                <a:solidFill>
                  <a:srgbClr val="202124"/>
                </a:solidFill>
                <a:effectLst/>
                <a:latin typeface="arial" panose="020B0604020202020204" pitchFamily="34" charset="0"/>
              </a:rPr>
              <a:t>أعمال تجارية بطبيعتها </a:t>
            </a:r>
            <a:r>
              <a:rPr lang="ku-Arab-IQ" b="1" i="0" dirty="0">
                <a:solidFill>
                  <a:srgbClr val="202124"/>
                </a:solidFill>
                <a:effectLst/>
                <a:latin typeface="arial" panose="020B0604020202020204" pitchFamily="34" charset="0"/>
              </a:rPr>
              <a:t>أعمال تكون لها الصفة التجارية بالنظر إلى موضوع النشاط سواء نص المشروع على تجارتها أم تقررت لها هذه الصفة بالقياس على غيرها من الأعمال المنصوص عليها</a:t>
            </a:r>
            <a:r>
              <a:rPr lang="ar-IQ" b="1" i="0" dirty="0">
                <a:solidFill>
                  <a:srgbClr val="202124"/>
                </a:solidFill>
                <a:effectLst/>
                <a:latin typeface="arial" panose="020B0604020202020204" pitchFamily="34" charset="0"/>
              </a:rPr>
              <a:t>. مثل المقاولة والتوريد والنقل.</a:t>
            </a:r>
            <a:br>
              <a:rPr lang="ku-Arab-IQ" b="1" dirty="0"/>
            </a:br>
            <a:r>
              <a:rPr lang="ku-Arab-IQ" b="1" i="0" u="sng" dirty="0">
                <a:solidFill>
                  <a:srgbClr val="202124"/>
                </a:solidFill>
                <a:effectLst/>
                <a:latin typeface="arial" panose="020B0604020202020204" pitchFamily="34" charset="0"/>
              </a:rPr>
              <a:t>الاعمال التجارية الشكلية </a:t>
            </a:r>
            <a:r>
              <a:rPr lang="ku-Arab-IQ" b="1" i="0" dirty="0">
                <a:solidFill>
                  <a:srgbClr val="202124"/>
                </a:solidFill>
                <a:effectLst/>
                <a:latin typeface="arial" panose="020B0604020202020204" pitchFamily="34" charset="0"/>
              </a:rPr>
              <a:t>: وهي الاعمال التي تكتسب الصفة التجارية بسبب شكليتها وليس بسبب </a:t>
            </a:r>
            <a:r>
              <a:rPr lang="ar-IQ" b="1" i="0" dirty="0">
                <a:solidFill>
                  <a:srgbClr val="202124"/>
                </a:solidFill>
                <a:effectLst/>
                <a:latin typeface="arial" panose="020B0604020202020204" pitchFamily="34" charset="0"/>
              </a:rPr>
              <a:t>موضوعها او محتواها</a:t>
            </a:r>
            <a:r>
              <a:rPr lang="ku-Arab-IQ" b="1" i="0" dirty="0">
                <a:solidFill>
                  <a:srgbClr val="202124"/>
                </a:solidFill>
                <a:effectLst/>
                <a:latin typeface="arial" panose="020B0604020202020204" pitchFamily="34" charset="0"/>
              </a:rPr>
              <a:t> ولا بسبب صفة القائم بها . </a:t>
            </a:r>
            <a:r>
              <a:rPr lang="ar-IQ" b="1" i="0" dirty="0">
                <a:solidFill>
                  <a:srgbClr val="333333"/>
                </a:solidFill>
                <a:effectLst/>
                <a:latin typeface="Open Sans" panose="020B0606030504020204" pitchFamily="34" charset="0"/>
              </a:rPr>
              <a:t>مثل</a:t>
            </a:r>
            <a:r>
              <a:rPr lang="ku-Arab-IQ" b="1" i="0" dirty="0">
                <a:solidFill>
                  <a:srgbClr val="333333"/>
                </a:solidFill>
                <a:effectLst/>
                <a:latin typeface="Open Sans" panose="020B0606030504020204" pitchFamily="34" charset="0"/>
              </a:rPr>
              <a:t> التعامل بالسفتجة . الشركات التجارية . وكالات ومكاتب الأعمال مهما كان هدفها . العمليات المتعلقة بالمحلات التجارية .</a:t>
            </a:r>
            <a:endParaRPr lang="en-US" b="1" dirty="0"/>
          </a:p>
        </p:txBody>
      </p:sp>
      <p:sp>
        <p:nvSpPr>
          <p:cNvPr id="4" name="Slide Number Placeholder 3"/>
          <p:cNvSpPr>
            <a:spLocks noGrp="1"/>
          </p:cNvSpPr>
          <p:nvPr>
            <p:ph type="sldNum" sz="quarter" idx="5"/>
          </p:nvPr>
        </p:nvSpPr>
        <p:spPr/>
        <p:txBody>
          <a:bodyPr/>
          <a:lstStyle/>
          <a:p>
            <a:fld id="{6A537C3A-4376-4713-BB57-67C8EAA4451F}" type="slidenum">
              <a:rPr lang="en-US" smtClean="0"/>
              <a:t>2</a:t>
            </a:fld>
            <a:endParaRPr lang="en-US"/>
          </a:p>
        </p:txBody>
      </p:sp>
    </p:spTree>
    <p:extLst>
      <p:ext uri="{BB962C8B-B14F-4D97-AF65-F5344CB8AC3E}">
        <p14:creationId xmlns:p14="http://schemas.microsoft.com/office/powerpoint/2010/main" val="4100610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ku-Arab-IQ" b="1" i="0" dirty="0">
                <a:solidFill>
                  <a:srgbClr val="202124"/>
                </a:solidFill>
                <a:effectLst/>
                <a:latin typeface="arial" panose="020B0604020202020204" pitchFamily="34" charset="0"/>
              </a:rPr>
              <a:t>للحامل الخيار بأن يحتفظ بالسفتجة إلى تاريخ استحقاقها أو أن يتنازل عن الحق الثابت فيها إلى الغير مقابل قبض قيمتها مادام انه مالكا للسفتجة ، وتسمى هذه العملية </a:t>
            </a:r>
            <a:r>
              <a:rPr lang="ar-IQ" b="1" i="0" u="sng" dirty="0">
                <a:solidFill>
                  <a:srgbClr val="C00000"/>
                </a:solidFill>
                <a:effectLst/>
                <a:latin typeface="arial" panose="020B0604020202020204" pitchFamily="34" charset="0"/>
              </a:rPr>
              <a:t>(</a:t>
            </a:r>
            <a:r>
              <a:rPr lang="ku-Arab-IQ" b="1" i="0" u="sng" dirty="0">
                <a:solidFill>
                  <a:srgbClr val="C00000"/>
                </a:solidFill>
                <a:effectLst/>
                <a:latin typeface="arial" panose="020B0604020202020204" pitchFamily="34" charset="0"/>
              </a:rPr>
              <a:t>بالتظهير</a:t>
            </a:r>
            <a:r>
              <a:rPr lang="ar-IQ" b="1" i="0" u="sng" dirty="0">
                <a:solidFill>
                  <a:srgbClr val="C00000"/>
                </a:solidFill>
                <a:effectLst/>
                <a:latin typeface="arial" panose="020B0604020202020204" pitchFamily="34" charset="0"/>
              </a:rPr>
              <a:t>)</a:t>
            </a:r>
            <a:r>
              <a:rPr lang="ku-Arab-IQ" b="1" i="0" dirty="0">
                <a:solidFill>
                  <a:srgbClr val="202124"/>
                </a:solidFill>
                <a:effectLst/>
                <a:latin typeface="arial" panose="020B0604020202020204" pitchFamily="34" charset="0"/>
              </a:rPr>
              <a:t> ، ويتم ذلك بان يكتب على السفتجة أو على ورقة متصلة بها ” ادفعوا لأمر فلان ” وبالتالي يحتل المستفيد اسم المظهر ومن استلمها بالحامل الجديد او المظهر أليه </a:t>
            </a:r>
            <a:r>
              <a:rPr lang="ar-IQ" b="1" i="0" dirty="0">
                <a:solidFill>
                  <a:srgbClr val="202124"/>
                </a:solidFill>
                <a:effectLst/>
                <a:latin typeface="arial" panose="020B0604020202020204" pitchFamily="34" charset="0"/>
              </a:rPr>
              <a:t>.</a:t>
            </a:r>
            <a:endParaRPr lang="en-US" b="1" dirty="0"/>
          </a:p>
        </p:txBody>
      </p:sp>
      <p:sp>
        <p:nvSpPr>
          <p:cNvPr id="4" name="Slide Number Placeholder 3"/>
          <p:cNvSpPr>
            <a:spLocks noGrp="1"/>
          </p:cNvSpPr>
          <p:nvPr>
            <p:ph type="sldNum" sz="quarter" idx="5"/>
          </p:nvPr>
        </p:nvSpPr>
        <p:spPr/>
        <p:txBody>
          <a:bodyPr/>
          <a:lstStyle/>
          <a:p>
            <a:fld id="{6A537C3A-4376-4713-BB57-67C8EAA4451F}" type="slidenum">
              <a:rPr lang="en-US" smtClean="0"/>
              <a:t>55</a:t>
            </a:fld>
            <a:endParaRPr lang="en-US"/>
          </a:p>
        </p:txBody>
      </p:sp>
    </p:spTree>
    <p:extLst>
      <p:ext uri="{BB962C8B-B14F-4D97-AF65-F5344CB8AC3E}">
        <p14:creationId xmlns:p14="http://schemas.microsoft.com/office/powerpoint/2010/main" val="2750705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ku-Arab-IQ" b="1" i="0" dirty="0">
                <a:solidFill>
                  <a:schemeClr val="tx1"/>
                </a:solidFill>
                <a:effectLst/>
                <a:latin typeface="Lato" panose="020B0604020202020204" pitchFamily="34" charset="0"/>
              </a:rPr>
              <a:t>الائتمان التجاري هو شكل من أشكال التمويل قصير الأجل الذى تحصل عليه المنشأة من الموردين ، ويتمثل هذا النوع من التمويل في قيمة المشتريات الآجلة للسلع التي تتاجر فيها.</a:t>
            </a:r>
            <a:r>
              <a:rPr lang="ar-IQ" b="1" i="0" dirty="0">
                <a:solidFill>
                  <a:schemeClr val="tx1"/>
                </a:solidFill>
                <a:effectLst/>
                <a:latin typeface="Lato" panose="020B0604020202020204" pitchFamily="34" charset="0"/>
              </a:rPr>
              <a:t> او </a:t>
            </a:r>
            <a:r>
              <a:rPr lang="ku-Arab-IQ" b="1" i="0" dirty="0">
                <a:solidFill>
                  <a:schemeClr val="tx1"/>
                </a:solidFill>
                <a:effectLst/>
                <a:latin typeface="Lato" panose="020F0502020204030203" pitchFamily="34" charset="0"/>
              </a:rPr>
              <a:t> هو اما شراء منشاءة لسلع على الحساب او بالاجل لمدة معينة من30 الى90 يوم ولا يوجد فوائد ويكون الخصم اداة تشجيعية لسداد قيمة السلع قبل الوقت المحدد</a:t>
            </a:r>
            <a:r>
              <a:rPr lang="ar-IQ" b="1" i="0" dirty="0">
                <a:solidFill>
                  <a:schemeClr val="tx1"/>
                </a:solidFill>
                <a:effectLst/>
                <a:latin typeface="Lato" panose="020F0502020204030203" pitchFamily="34" charset="0"/>
              </a:rPr>
              <a:t> </a:t>
            </a:r>
            <a:r>
              <a:rPr lang="ar-IQ" b="1" i="0" dirty="0">
                <a:solidFill>
                  <a:srgbClr val="C00000"/>
                </a:solidFill>
                <a:effectLst/>
                <a:latin typeface="Lato" panose="020F0502020204030203" pitchFamily="34" charset="0"/>
              </a:rPr>
              <a:t>(الائتمان اي القرض)</a:t>
            </a:r>
            <a:endParaRPr lang="en-US" b="1" dirty="0">
              <a:solidFill>
                <a:srgbClr val="C00000"/>
              </a:solidFill>
            </a:endParaRPr>
          </a:p>
        </p:txBody>
      </p:sp>
      <p:sp>
        <p:nvSpPr>
          <p:cNvPr id="4" name="Slide Number Placeholder 3"/>
          <p:cNvSpPr>
            <a:spLocks noGrp="1"/>
          </p:cNvSpPr>
          <p:nvPr>
            <p:ph type="sldNum" sz="quarter" idx="5"/>
          </p:nvPr>
        </p:nvSpPr>
        <p:spPr/>
        <p:txBody>
          <a:bodyPr/>
          <a:lstStyle/>
          <a:p>
            <a:fld id="{6A537C3A-4376-4713-BB57-67C8EAA4451F}" type="slidenum">
              <a:rPr lang="en-US" smtClean="0"/>
              <a:t>64</a:t>
            </a:fld>
            <a:endParaRPr lang="en-US"/>
          </a:p>
        </p:txBody>
      </p:sp>
    </p:spTree>
    <p:extLst>
      <p:ext uri="{BB962C8B-B14F-4D97-AF65-F5344CB8AC3E}">
        <p14:creationId xmlns:p14="http://schemas.microsoft.com/office/powerpoint/2010/main" val="1226182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IQ" b="1" i="0" dirty="0">
                <a:solidFill>
                  <a:srgbClr val="202124"/>
                </a:solidFill>
                <a:effectLst/>
                <a:latin typeface="arial" panose="020B0604020202020204" pitchFamily="34" charset="0"/>
              </a:rPr>
              <a:t>الضمان يقصد به ضمان حصول الحامل على مبلغ الورقة التجارية .</a:t>
            </a:r>
          </a:p>
          <a:p>
            <a:pPr algn="r" rtl="1"/>
            <a:r>
              <a:rPr lang="ar-IQ" b="1" i="0" dirty="0">
                <a:solidFill>
                  <a:srgbClr val="202124"/>
                </a:solidFill>
                <a:effectLst/>
                <a:latin typeface="arial" panose="020B0604020202020204" pitchFamily="34" charset="0"/>
              </a:rPr>
              <a:t>الضمان الاصلي هو الدين الذي في ذمة المسحوب عليه اي المدين الاصلي (او) تعهد الساحب بصرف قيمة الورقة</a:t>
            </a:r>
          </a:p>
          <a:p>
            <a:pPr algn="r" rtl="1"/>
            <a:r>
              <a:rPr lang="ar-IQ" b="1" i="0" dirty="0">
                <a:solidFill>
                  <a:srgbClr val="202124"/>
                </a:solidFill>
                <a:effectLst/>
                <a:latin typeface="arial" panose="020B0604020202020204" pitchFamily="34" charset="0"/>
              </a:rPr>
              <a:t>ا</a:t>
            </a:r>
            <a:r>
              <a:rPr lang="ku-Arab-IQ" b="1" i="0" dirty="0">
                <a:solidFill>
                  <a:srgbClr val="202124"/>
                </a:solidFill>
                <a:effectLst/>
                <a:latin typeface="arial" panose="020B0604020202020204" pitchFamily="34" charset="0"/>
              </a:rPr>
              <a:t>لضمان الإحتياطي هو تعهد أحد الموقعين على الكمبيالة، أو أحد الأجانب عنها – أي عن الكمبيالة – تعهدا شخصيا وصرفيا بأداء مبلغها كاملا، أو جزئيا متى لم يوف بها المدين الأصلي المكفول في تاريخ الاستحقاق.</a:t>
            </a:r>
            <a:endParaRPr lang="ar-IQ" b="1" i="0" dirty="0">
              <a:solidFill>
                <a:srgbClr val="202124"/>
              </a:solidFill>
              <a:effectLst/>
              <a:latin typeface="arial" panose="020B0604020202020204" pitchFamily="34" charset="0"/>
            </a:endParaRPr>
          </a:p>
          <a:p>
            <a:pPr algn="r" rtl="1"/>
            <a:r>
              <a:rPr lang="ar-IQ" b="1" i="0" dirty="0">
                <a:solidFill>
                  <a:srgbClr val="202124"/>
                </a:solidFill>
                <a:effectLst/>
                <a:latin typeface="arial" panose="020B0604020202020204" pitchFamily="34" charset="0"/>
              </a:rPr>
              <a:t>او </a:t>
            </a:r>
            <a:r>
              <a:rPr lang="ku-Arab-IQ" b="1" i="0" dirty="0">
                <a:solidFill>
                  <a:srgbClr val="222222"/>
                </a:solidFill>
                <a:effectLst/>
                <a:latin typeface="Helvetica Neue"/>
              </a:rPr>
              <a:t>هو «عقد يلتزم به أحد المتعاقدين، أو شخص أجنبي عن العقد بدفع قيمة السند في الوقت المتفق عليه (وقت الاستحقاق)، وذلك في حالة عدم قيام المسحوب عليه بالوفاء».</a:t>
            </a:r>
            <a:endParaRPr lang="en-US" b="1" dirty="0"/>
          </a:p>
        </p:txBody>
      </p:sp>
      <p:sp>
        <p:nvSpPr>
          <p:cNvPr id="4" name="Slide Number Placeholder 3"/>
          <p:cNvSpPr>
            <a:spLocks noGrp="1"/>
          </p:cNvSpPr>
          <p:nvPr>
            <p:ph type="sldNum" sz="quarter" idx="5"/>
          </p:nvPr>
        </p:nvSpPr>
        <p:spPr/>
        <p:txBody>
          <a:bodyPr/>
          <a:lstStyle/>
          <a:p>
            <a:fld id="{6A537C3A-4376-4713-BB57-67C8EAA4451F}" type="slidenum">
              <a:rPr lang="en-US" smtClean="0"/>
              <a:t>65</a:t>
            </a:fld>
            <a:endParaRPr lang="en-US"/>
          </a:p>
        </p:txBody>
      </p:sp>
    </p:spTree>
    <p:extLst>
      <p:ext uri="{BB962C8B-B14F-4D97-AF65-F5344CB8AC3E}">
        <p14:creationId xmlns:p14="http://schemas.microsoft.com/office/powerpoint/2010/main" val="462228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IQ" b="1" i="0" u="none" dirty="0">
                <a:solidFill>
                  <a:schemeClr val="tx1"/>
                </a:solidFill>
                <a:effectLst/>
                <a:latin typeface="TAHOMA" panose="020B0604030504040204" pitchFamily="34" charset="0"/>
              </a:rPr>
              <a:t>*** العمل التجاري المختلط: </a:t>
            </a:r>
            <a:r>
              <a:rPr lang="ku-Arab-IQ" b="1" i="0" u="none" dirty="0">
                <a:solidFill>
                  <a:schemeClr val="tx1"/>
                </a:solidFill>
                <a:effectLst/>
                <a:latin typeface="TAHOMA" panose="020B0604030504040204" pitchFamily="34" charset="0"/>
              </a:rPr>
              <a:t>هو العمل الذي يكون فيه </a:t>
            </a:r>
            <a:r>
              <a:rPr lang="ar-IQ" b="1" i="0" u="none" dirty="0">
                <a:solidFill>
                  <a:schemeClr val="tx1"/>
                </a:solidFill>
                <a:effectLst/>
                <a:latin typeface="TAHOMA" panose="020B0604030504040204" pitchFamily="34" charset="0"/>
              </a:rPr>
              <a:t>طرفين</a:t>
            </a:r>
            <a:r>
              <a:rPr lang="ku-Arab-IQ" b="1" i="0" u="none" dirty="0">
                <a:solidFill>
                  <a:schemeClr val="tx1"/>
                </a:solidFill>
                <a:effectLst/>
                <a:latin typeface="TAHOMA" panose="020B0604030504040204" pitchFamily="34" charset="0"/>
              </a:rPr>
              <a:t> أو أكثر وأحد</a:t>
            </a:r>
            <a:r>
              <a:rPr lang="ar-IQ" b="1" i="0" u="none" dirty="0">
                <a:solidFill>
                  <a:schemeClr val="tx1"/>
                </a:solidFill>
                <a:effectLst/>
                <a:latin typeface="TAHOMA" panose="020B0604030504040204" pitchFamily="34" charset="0"/>
              </a:rPr>
              <a:t>هما </a:t>
            </a:r>
            <a:r>
              <a:rPr lang="ku-Arab-IQ" b="1" i="0" u="none" dirty="0">
                <a:solidFill>
                  <a:schemeClr val="tx1"/>
                </a:solidFill>
                <a:effectLst/>
                <a:latin typeface="TAHOMA" panose="020B0604030504040204" pitchFamily="34" charset="0"/>
              </a:rPr>
              <a:t>تابع </a:t>
            </a:r>
            <a:r>
              <a:rPr lang="ku-Arab-IQ" b="1" i="0" u="none" strike="noStrike" dirty="0">
                <a:solidFill>
                  <a:schemeClr val="tx1"/>
                </a:solidFill>
                <a:effectLst/>
                <a:latin typeface="TAHOMA" panose="020B0604030504040204" pitchFamily="34" charset="0"/>
                <a:hlinkClick r:id="rId3">
                  <a:extLst>
                    <a:ext uri="{A12FA001-AC4F-418D-AE19-62706E023703}">
                      <ahyp:hlinkClr xmlns:ahyp="http://schemas.microsoft.com/office/drawing/2018/hyperlinkcolor" val="tx"/>
                    </a:ext>
                  </a:extLst>
                </a:hlinkClick>
              </a:rPr>
              <a:t>للقانون </a:t>
            </a:r>
            <a:r>
              <a:rPr lang="ku-Arab-IQ" b="1" i="0" u="none" dirty="0">
                <a:solidFill>
                  <a:schemeClr val="tx1"/>
                </a:solidFill>
                <a:effectLst/>
                <a:latin typeface="TAHOMA" panose="020B0604030504040204" pitchFamily="34" charset="0"/>
              </a:rPr>
              <a:t>المدني والآخر يتبع القانون التجاري، مثل شراء المستهلك المواد الغذائية من تاجر التجزئة، فالبيع في هذا الفرض يعتبر تجارياً بالنسبة لتاجر التجزئة ومدنياً بالنسبة للمستهلك</a:t>
            </a:r>
            <a:r>
              <a:rPr lang="ar-IQ" b="1" i="0" u="none" dirty="0">
                <a:solidFill>
                  <a:schemeClr val="tx1"/>
                </a:solidFill>
                <a:effectLst/>
                <a:latin typeface="TAHOMA" panose="020B0604030504040204" pitchFamily="34" charset="0"/>
              </a:rPr>
              <a:t>.</a:t>
            </a:r>
          </a:p>
          <a:p>
            <a:pPr algn="r" rtl="1"/>
            <a:r>
              <a:rPr lang="ar-IQ" b="1" i="0" u="none" dirty="0">
                <a:solidFill>
                  <a:schemeClr val="tx1"/>
                </a:solidFill>
                <a:effectLst/>
                <a:latin typeface="TAHOMA" panose="020B0604030504040204" pitchFamily="34" charset="0"/>
              </a:rPr>
              <a:t>*** </a:t>
            </a:r>
            <a:r>
              <a:rPr lang="ku-Arab-IQ" b="1" i="0" u="none" dirty="0">
                <a:solidFill>
                  <a:schemeClr val="tx1"/>
                </a:solidFill>
                <a:effectLst/>
                <a:latin typeface="TAHOMA" panose="020B0604030504040204" pitchFamily="34" charset="0"/>
              </a:rPr>
              <a:t>أمّا الأعمال التجارية بالتبعية</a:t>
            </a:r>
            <a:r>
              <a:rPr lang="ar-IQ" b="1" i="0" u="none" dirty="0">
                <a:solidFill>
                  <a:schemeClr val="tx1"/>
                </a:solidFill>
                <a:effectLst/>
                <a:latin typeface="TAHOMA" panose="020B0604030504040204" pitchFamily="34" charset="0"/>
              </a:rPr>
              <a:t>:</a:t>
            </a:r>
            <a:r>
              <a:rPr lang="ku-Arab-IQ" b="1" i="0" u="none" dirty="0">
                <a:solidFill>
                  <a:schemeClr val="tx1"/>
                </a:solidFill>
                <a:effectLst/>
                <a:latin typeface="TAHOMA" panose="020B0604030504040204" pitchFamily="34" charset="0"/>
              </a:rPr>
              <a:t> ف</a:t>
            </a:r>
            <a:r>
              <a:rPr lang="ar-IQ" b="1" i="0" u="none" dirty="0">
                <a:solidFill>
                  <a:schemeClr val="tx1"/>
                </a:solidFill>
                <a:effectLst/>
                <a:latin typeface="TAHOMA" panose="020B0604030504040204" pitchFamily="34" charset="0"/>
              </a:rPr>
              <a:t>ه</a:t>
            </a:r>
            <a:r>
              <a:rPr lang="ku-Arab-IQ" b="1" i="0" u="none" dirty="0">
                <a:solidFill>
                  <a:schemeClr val="tx1"/>
                </a:solidFill>
                <a:effectLst/>
                <a:latin typeface="TAHOMA" panose="020B0604030504040204" pitchFamily="34" charset="0"/>
              </a:rPr>
              <a:t>ي تلك الأعمال التي تعتبر مدنية بحسب طبيعتها، ولكنها تكتسب الصفة التجارية وتخضع لأحكام القانون التجاري لصدورها من تاجر إمّا لسد حاجات تجارية أو بمناسبتها.</a:t>
            </a:r>
            <a:endParaRPr lang="en-US" b="1" u="none" dirty="0">
              <a:solidFill>
                <a:schemeClr val="tx1"/>
              </a:solidFill>
            </a:endParaRPr>
          </a:p>
        </p:txBody>
      </p:sp>
      <p:sp>
        <p:nvSpPr>
          <p:cNvPr id="4" name="Slide Number Placeholder 3"/>
          <p:cNvSpPr>
            <a:spLocks noGrp="1"/>
          </p:cNvSpPr>
          <p:nvPr>
            <p:ph type="sldNum" sz="quarter" idx="5"/>
          </p:nvPr>
        </p:nvSpPr>
        <p:spPr/>
        <p:txBody>
          <a:bodyPr/>
          <a:lstStyle/>
          <a:p>
            <a:fld id="{6A537C3A-4376-4713-BB57-67C8EAA4451F}" type="slidenum">
              <a:rPr lang="en-US" smtClean="0"/>
              <a:t>3</a:t>
            </a:fld>
            <a:endParaRPr lang="en-US"/>
          </a:p>
        </p:txBody>
      </p:sp>
    </p:spTree>
    <p:extLst>
      <p:ext uri="{BB962C8B-B14F-4D97-AF65-F5344CB8AC3E}">
        <p14:creationId xmlns:p14="http://schemas.microsoft.com/office/powerpoint/2010/main" val="1508092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spcAft>
                <a:spcPts val="0"/>
              </a:spcAft>
            </a:pPr>
            <a:r>
              <a:rPr lang="ku-Arab-IQ" b="1" i="0" dirty="0">
                <a:solidFill>
                  <a:srgbClr val="006400"/>
                </a:solidFill>
                <a:effectLst/>
                <a:latin typeface="Helvetica" panose="020B0604020202020204" pitchFamily="34" charset="0"/>
              </a:rPr>
              <a:t>تقسم </a:t>
            </a:r>
            <a:r>
              <a:rPr lang="ar-IQ" b="1" i="0" dirty="0">
                <a:solidFill>
                  <a:srgbClr val="006400"/>
                </a:solidFill>
                <a:effectLst/>
                <a:latin typeface="Helvetica" panose="020B0604020202020204" pitchFamily="34" charset="0"/>
              </a:rPr>
              <a:t>العقود </a:t>
            </a:r>
            <a:r>
              <a:rPr lang="ku-Arab-IQ" b="1" i="0" dirty="0">
                <a:solidFill>
                  <a:srgbClr val="006400"/>
                </a:solidFill>
                <a:effectLst/>
                <a:latin typeface="Helvetica" panose="020B0604020202020204" pitchFamily="34" charset="0"/>
              </a:rPr>
              <a:t>بحسب المحل الذي تقع عليه :</a:t>
            </a:r>
          </a:p>
          <a:p>
            <a:pPr algn="just" rtl="1">
              <a:spcAft>
                <a:spcPts val="0"/>
              </a:spcAft>
            </a:pPr>
            <a:r>
              <a:rPr lang="ku-Arab-IQ" b="1" i="0" dirty="0">
                <a:solidFill>
                  <a:srgbClr val="006400"/>
                </a:solidFill>
                <a:effectLst/>
                <a:latin typeface="Helvetica" panose="020B0604020202020204" pitchFamily="34" charset="0"/>
              </a:rPr>
              <a:t>1- عقود ترد أو تقع على الملكية وتشمل البيع والمقايضة والهبة والشركة والقرض والصلح وتتميز هذه العقود بميزات خاصة بالملكية من حيث أنها تنقل الملكية من شخص إلى آخر لذلك أطلق عليها العقود الواردة على الملكية وتتب حقوق معينة لأحد الطرفين .</a:t>
            </a:r>
          </a:p>
          <a:p>
            <a:pPr algn="just" rtl="1">
              <a:spcAft>
                <a:spcPts val="0"/>
              </a:spcAft>
            </a:pPr>
            <a:r>
              <a:rPr lang="ku-Arab-IQ" b="1" i="0" dirty="0">
                <a:solidFill>
                  <a:srgbClr val="006400"/>
                </a:solidFill>
                <a:effectLst/>
                <a:latin typeface="Helvetica" panose="020B0604020202020204" pitchFamily="34" charset="0"/>
              </a:rPr>
              <a:t>2- العقود الواردة على الانتفاع وتشمل عقد الايجارة والمزارعة والوقف وعقد العارية وهذا العقود يكون محلها هو الانتفاع بالشيء كانتفاع المستأجر بالعين المؤجرة وانتفاع المستعير في الشيء الذي استعارة من صاحبة فعندما يستعير جهاز أو سيارة فأنت تنتفع بهذا الشيء فقط فهذا العقد وارد على الانتفاع بالشيء </a:t>
            </a:r>
          </a:p>
          <a:p>
            <a:pPr algn="just" rtl="1"/>
            <a:endParaRPr lang="en-US" dirty="0"/>
          </a:p>
        </p:txBody>
      </p:sp>
      <p:sp>
        <p:nvSpPr>
          <p:cNvPr id="4" name="Slide Number Placeholder 3"/>
          <p:cNvSpPr>
            <a:spLocks noGrp="1"/>
          </p:cNvSpPr>
          <p:nvPr>
            <p:ph type="sldNum" sz="quarter" idx="5"/>
          </p:nvPr>
        </p:nvSpPr>
        <p:spPr/>
        <p:txBody>
          <a:bodyPr/>
          <a:lstStyle/>
          <a:p>
            <a:fld id="{6A537C3A-4376-4713-BB57-67C8EAA4451F}" type="slidenum">
              <a:rPr lang="en-US" smtClean="0"/>
              <a:t>18</a:t>
            </a:fld>
            <a:endParaRPr lang="en-US"/>
          </a:p>
        </p:txBody>
      </p:sp>
    </p:spTree>
    <p:extLst>
      <p:ext uri="{BB962C8B-B14F-4D97-AF65-F5344CB8AC3E}">
        <p14:creationId xmlns:p14="http://schemas.microsoft.com/office/powerpoint/2010/main" val="3753180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0"/>
            <a:r>
              <a:rPr lang="ar-IQ" dirty="0"/>
              <a:t>ال اليه: صار له</a:t>
            </a:r>
            <a:endParaRPr lang="en-US" dirty="0"/>
          </a:p>
        </p:txBody>
      </p:sp>
      <p:sp>
        <p:nvSpPr>
          <p:cNvPr id="4" name="Slide Number Placeholder 3"/>
          <p:cNvSpPr>
            <a:spLocks noGrp="1"/>
          </p:cNvSpPr>
          <p:nvPr>
            <p:ph type="sldNum" sz="quarter" idx="5"/>
          </p:nvPr>
        </p:nvSpPr>
        <p:spPr/>
        <p:txBody>
          <a:bodyPr/>
          <a:lstStyle/>
          <a:p>
            <a:fld id="{6A537C3A-4376-4713-BB57-67C8EAA4451F}" type="slidenum">
              <a:rPr lang="en-US" smtClean="0"/>
              <a:t>21</a:t>
            </a:fld>
            <a:endParaRPr lang="en-US"/>
          </a:p>
        </p:txBody>
      </p:sp>
    </p:spTree>
    <p:extLst>
      <p:ext uri="{BB962C8B-B14F-4D97-AF65-F5344CB8AC3E}">
        <p14:creationId xmlns:p14="http://schemas.microsoft.com/office/powerpoint/2010/main" val="1298720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IQ" sz="1200" b="1" dirty="0">
                <a:cs typeface="+mj-cs"/>
              </a:rPr>
              <a:t>وتوريد المهـمـات مثل توريد الكهرباء او توريد المهمات الكهروميكانيكية</a:t>
            </a:r>
            <a:endParaRPr lang="en-US" b="1" dirty="0"/>
          </a:p>
        </p:txBody>
      </p:sp>
      <p:sp>
        <p:nvSpPr>
          <p:cNvPr id="4" name="Slide Number Placeholder 3"/>
          <p:cNvSpPr>
            <a:spLocks noGrp="1"/>
          </p:cNvSpPr>
          <p:nvPr>
            <p:ph type="sldNum" sz="quarter" idx="5"/>
          </p:nvPr>
        </p:nvSpPr>
        <p:spPr/>
        <p:txBody>
          <a:bodyPr/>
          <a:lstStyle/>
          <a:p>
            <a:fld id="{6A537C3A-4376-4713-BB57-67C8EAA4451F}" type="slidenum">
              <a:rPr lang="en-US" smtClean="0"/>
              <a:t>31</a:t>
            </a:fld>
            <a:endParaRPr lang="en-US"/>
          </a:p>
        </p:txBody>
      </p:sp>
    </p:spTree>
    <p:extLst>
      <p:ext uri="{BB962C8B-B14F-4D97-AF65-F5344CB8AC3E}">
        <p14:creationId xmlns:p14="http://schemas.microsoft.com/office/powerpoint/2010/main" val="3709226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b="1" dirty="0"/>
              <a:t>طبيب الاعشاب الذي يفحص المرضى مع تحضير الادوية وبيعها لهم</a:t>
            </a:r>
            <a:endParaRPr lang="en-US" b="1" dirty="0"/>
          </a:p>
        </p:txBody>
      </p:sp>
      <p:sp>
        <p:nvSpPr>
          <p:cNvPr id="4" name="Slide Number Placeholder 3"/>
          <p:cNvSpPr>
            <a:spLocks noGrp="1"/>
          </p:cNvSpPr>
          <p:nvPr>
            <p:ph type="sldNum" sz="quarter" idx="5"/>
          </p:nvPr>
        </p:nvSpPr>
        <p:spPr/>
        <p:txBody>
          <a:bodyPr/>
          <a:lstStyle/>
          <a:p>
            <a:fld id="{6A537C3A-4376-4713-BB57-67C8EAA4451F}" type="slidenum">
              <a:rPr lang="en-US" smtClean="0"/>
              <a:t>32</a:t>
            </a:fld>
            <a:endParaRPr lang="en-US"/>
          </a:p>
        </p:txBody>
      </p:sp>
    </p:spTree>
    <p:extLst>
      <p:ext uri="{BB962C8B-B14F-4D97-AF65-F5344CB8AC3E}">
        <p14:creationId xmlns:p14="http://schemas.microsoft.com/office/powerpoint/2010/main" val="50814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ku-Arab-IQ" b="1" i="0" dirty="0">
                <a:solidFill>
                  <a:srgbClr val="333333"/>
                </a:solidFill>
                <a:effectLst/>
                <a:latin typeface="Ubuntu" panose="020B0604020202020204" pitchFamily="34" charset="0"/>
              </a:rPr>
              <a:t>المواد نصف المصنعة هي المواد التى عبارة عن مواد خام وتستخدم فى الصناعات التى تكون  أكثر تطور مثل الخيوط النسيجية مادة نصف مصنعة تستخدم لصناعة الملابس وهى مادة مصنعة.</a:t>
            </a:r>
            <a:r>
              <a:rPr lang="ar-IQ" b="1" i="0" dirty="0">
                <a:solidFill>
                  <a:srgbClr val="333333"/>
                </a:solidFill>
                <a:effectLst/>
                <a:latin typeface="Ubuntu" panose="020B0604020202020204" pitchFamily="34" charset="0"/>
              </a:rPr>
              <a:t> الحديد التي تستخدم لصنع الابواب والشبابيك.</a:t>
            </a:r>
            <a:endParaRPr lang="en-US" b="1" dirty="0"/>
          </a:p>
        </p:txBody>
      </p:sp>
      <p:sp>
        <p:nvSpPr>
          <p:cNvPr id="4" name="Slide Number Placeholder 3"/>
          <p:cNvSpPr>
            <a:spLocks noGrp="1"/>
          </p:cNvSpPr>
          <p:nvPr>
            <p:ph type="sldNum" sz="quarter" idx="5"/>
          </p:nvPr>
        </p:nvSpPr>
        <p:spPr/>
        <p:txBody>
          <a:bodyPr/>
          <a:lstStyle/>
          <a:p>
            <a:fld id="{6A537C3A-4376-4713-BB57-67C8EAA4451F}" type="slidenum">
              <a:rPr lang="en-US" smtClean="0"/>
              <a:t>41</a:t>
            </a:fld>
            <a:endParaRPr lang="en-US"/>
          </a:p>
        </p:txBody>
      </p:sp>
    </p:spTree>
    <p:extLst>
      <p:ext uri="{BB962C8B-B14F-4D97-AF65-F5344CB8AC3E}">
        <p14:creationId xmlns:p14="http://schemas.microsoft.com/office/powerpoint/2010/main" val="628981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r>
              <a:rPr lang="ku-Arab-IQ" b="1" i="0" dirty="0">
                <a:solidFill>
                  <a:srgbClr val="333333"/>
                </a:solidFill>
                <a:effectLst/>
                <a:latin typeface="DroidArabicKufi-Regular"/>
              </a:rPr>
              <a:t> الاكتتاب </a:t>
            </a:r>
            <a:r>
              <a:rPr lang="ar-IQ" b="1" i="0" dirty="0">
                <a:solidFill>
                  <a:srgbClr val="333333"/>
                </a:solidFill>
                <a:effectLst/>
                <a:latin typeface="DroidArabicKufi-Regular"/>
              </a:rPr>
              <a:t>..  </a:t>
            </a:r>
            <a:r>
              <a:rPr lang="ku-Arab-IQ" b="1" i="0" dirty="0">
                <a:solidFill>
                  <a:srgbClr val="333333"/>
                </a:solidFill>
                <a:effectLst/>
                <a:latin typeface="DroidArabicKufi-Regular"/>
              </a:rPr>
              <a:t>تعني العرض العام الأولي، ويعني مفهوم الاكتتاب طرح الشركة لأسهمها وتوزيعها لأول مرة على الإطلاق في البورصة، الأمر الذي يمكن المساهمين من امتلاك جزء كبير من الشركة، وبذلك تنتهي مسألة ملكية الشركة لمالك واحد أو مجموعة محدّدة من الشركاء، ويبدأ عهد امتلاك الشركة من قبل عدد كبير من المساهمين الصغار، الذين غالباً ما يمثلون شخصيات مجهولة يمتلك كل منها جزء صغير من أسهم الشركة، بالإضافة إلى عدد من المساهمين الكبار المسيطرين على جزء كبير من أسهم الشركة، والذين يلعبون دوراً أساسياً ومهماً في سَنّ القرارات الخاصّة بالشركة.</a:t>
            </a:r>
            <a:endParaRPr lang="en-US" b="1" dirty="0"/>
          </a:p>
        </p:txBody>
      </p:sp>
      <p:sp>
        <p:nvSpPr>
          <p:cNvPr id="4" name="Slide Number Placeholder 3"/>
          <p:cNvSpPr>
            <a:spLocks noGrp="1"/>
          </p:cNvSpPr>
          <p:nvPr>
            <p:ph type="sldNum" sz="quarter" idx="5"/>
          </p:nvPr>
        </p:nvSpPr>
        <p:spPr/>
        <p:txBody>
          <a:bodyPr/>
          <a:lstStyle/>
          <a:p>
            <a:fld id="{6A537C3A-4376-4713-BB57-67C8EAA4451F}" type="slidenum">
              <a:rPr lang="en-US" smtClean="0"/>
              <a:t>52</a:t>
            </a:fld>
            <a:endParaRPr lang="en-US"/>
          </a:p>
        </p:txBody>
      </p:sp>
    </p:spTree>
    <p:extLst>
      <p:ext uri="{BB962C8B-B14F-4D97-AF65-F5344CB8AC3E}">
        <p14:creationId xmlns:p14="http://schemas.microsoft.com/office/powerpoint/2010/main" val="871070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ku-Arab-IQ" b="1" i="0" dirty="0">
                <a:solidFill>
                  <a:srgbClr val="000000"/>
                </a:solidFill>
                <a:effectLst/>
                <a:latin typeface="tajawal-regular"/>
              </a:rPr>
              <a:t>تختلف</a:t>
            </a:r>
            <a:r>
              <a:rPr lang="ar-IQ" b="1" i="0" dirty="0">
                <a:solidFill>
                  <a:srgbClr val="000000"/>
                </a:solidFill>
                <a:effectLst/>
                <a:latin typeface="tajawal-regular"/>
              </a:rPr>
              <a:t> الشركات المدنية</a:t>
            </a:r>
            <a:r>
              <a:rPr lang="ku-Arab-IQ" b="1" i="0" dirty="0">
                <a:solidFill>
                  <a:srgbClr val="000000"/>
                </a:solidFill>
                <a:effectLst/>
                <a:latin typeface="tajawal-regular"/>
              </a:rPr>
              <a:t> عن الشركات التجارية من حيث الغرض التي أُسست الشركة من أجله أي طبيعية العمل التي تختص به هذه الشركة وهذا هو أساس التفرقة بين الشركات المدنية والتجارية، بحيث أن الشركات المدنية تختص بممارسة الأعمال المدنية ولا يمكن أن تأخذ شكل من أشكال الشركات التي نص عليها </a:t>
            </a:r>
            <a:r>
              <a:rPr lang="ku-Arab-IQ" b="1" i="0" u="none" strike="noStrike" dirty="0">
                <a:solidFill>
                  <a:srgbClr val="000000"/>
                </a:solidFill>
                <a:effectLst/>
                <a:latin typeface="tajawal-regular"/>
                <a:hlinkClick r:id="rId3"/>
              </a:rPr>
              <a:t>قانون الشركات</a:t>
            </a:r>
            <a:r>
              <a:rPr lang="ku-Arab-IQ" b="1" i="0" dirty="0">
                <a:solidFill>
                  <a:srgbClr val="000000"/>
                </a:solidFill>
                <a:effectLst/>
                <a:latin typeface="tajawal-regular"/>
              </a:rPr>
              <a:t>. ومن الأمثلة على هذه الشركات المدنية: الشركات التي يؤسسها مجموعة من المحامين أو من المهندسين</a:t>
            </a:r>
            <a:r>
              <a:rPr lang="ar-IQ" b="1" i="0" dirty="0">
                <a:solidFill>
                  <a:srgbClr val="000000"/>
                </a:solidFill>
                <a:effectLst/>
                <a:latin typeface="tajawal-regular"/>
              </a:rPr>
              <a:t> (شركات المهن الحرة)</a:t>
            </a:r>
            <a:r>
              <a:rPr lang="ku-Arab-IQ" b="1" i="0" dirty="0">
                <a:solidFill>
                  <a:srgbClr val="000000"/>
                </a:solidFill>
                <a:effectLst/>
                <a:latin typeface="tajawal-regular"/>
              </a:rPr>
              <a:t>، وشركات الأعمال الأدبية والفنية.</a:t>
            </a:r>
            <a:endParaRPr lang="en-US" b="1" dirty="0"/>
          </a:p>
        </p:txBody>
      </p:sp>
      <p:sp>
        <p:nvSpPr>
          <p:cNvPr id="4" name="Slide Number Placeholder 3"/>
          <p:cNvSpPr>
            <a:spLocks noGrp="1"/>
          </p:cNvSpPr>
          <p:nvPr>
            <p:ph type="sldNum" sz="quarter" idx="5"/>
          </p:nvPr>
        </p:nvSpPr>
        <p:spPr/>
        <p:txBody>
          <a:bodyPr/>
          <a:lstStyle/>
          <a:p>
            <a:fld id="{6A537C3A-4376-4713-BB57-67C8EAA4451F}" type="slidenum">
              <a:rPr lang="en-US" smtClean="0"/>
              <a:t>53</a:t>
            </a:fld>
            <a:endParaRPr lang="en-US"/>
          </a:p>
        </p:txBody>
      </p:sp>
    </p:spTree>
    <p:extLst>
      <p:ext uri="{BB962C8B-B14F-4D97-AF65-F5344CB8AC3E}">
        <p14:creationId xmlns:p14="http://schemas.microsoft.com/office/powerpoint/2010/main" val="1026941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5/22/2024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5/22/2024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rtl="1"/>
            <a:r>
              <a:rPr lang="ar-IQ">
                <a:latin typeface="Cambridgeside" pitchFamily="2" charset="0"/>
                <a:ea typeface="Tahoma" pitchFamily="34" charset="0"/>
                <a:cs typeface="Tahoma" pitchFamily="34" charset="0"/>
              </a:rPr>
              <a:t>د.صابر محمد خضر</a:t>
            </a:r>
            <a:endParaRPr lang="ar-IQ" dirty="0">
              <a:latin typeface="Cambridgeside" pitchFamily="2" charset="0"/>
              <a:ea typeface="Tahoma" pitchFamily="34" charset="0"/>
              <a:cs typeface="Tahoma" pitchFamily="34" charset="0"/>
            </a:endParaRPr>
          </a:p>
          <a:p>
            <a:pPr rtl="1"/>
            <a:r>
              <a:rPr lang="ar-IQ" dirty="0">
                <a:latin typeface="Cambridgeside" pitchFamily="2" charset="0"/>
                <a:ea typeface="Tahoma" pitchFamily="34" charset="0"/>
                <a:cs typeface="Tahoma" pitchFamily="34" charset="0"/>
              </a:rPr>
              <a:t>د.دياري مسعود خليل</a:t>
            </a:r>
          </a:p>
        </p:txBody>
      </p:sp>
      <p:sp>
        <p:nvSpPr>
          <p:cNvPr id="2" name="Title 1"/>
          <p:cNvSpPr>
            <a:spLocks noGrp="1"/>
          </p:cNvSpPr>
          <p:nvPr>
            <p:ph type="ctrTitle"/>
          </p:nvPr>
        </p:nvSpPr>
        <p:spPr/>
        <p:txBody>
          <a:bodyPr/>
          <a:lstStyle/>
          <a:p>
            <a:r>
              <a:rPr lang="ar-IQ" dirty="0"/>
              <a:t>القانون التجاري</a:t>
            </a:r>
            <a:endParaRPr lang="en-US" dirty="0"/>
          </a:p>
        </p:txBody>
      </p:sp>
    </p:spTree>
    <p:extLst>
      <p:ext uri="{BB962C8B-B14F-4D97-AF65-F5344CB8AC3E}">
        <p14:creationId xmlns:p14="http://schemas.microsoft.com/office/powerpoint/2010/main" val="299189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10</a:t>
            </a:fld>
            <a:endParaRPr lang="en-GB" dirty="0"/>
          </a:p>
        </p:txBody>
      </p:sp>
      <p:sp>
        <p:nvSpPr>
          <p:cNvPr id="29699" name="Rectangle 3"/>
          <p:cNvSpPr>
            <a:spLocks noGrp="1" noChangeArrowheads="1"/>
          </p:cNvSpPr>
          <p:nvPr>
            <p:ph sz="quarter" idx="1"/>
          </p:nvPr>
        </p:nvSpPr>
        <p:spPr>
          <a:xfrm>
            <a:off x="457200" y="1905000"/>
            <a:ext cx="8229600" cy="4068763"/>
          </a:xfrm>
        </p:spPr>
        <p:txBody>
          <a:bodyPr>
            <a:normAutofit fontScale="70000" lnSpcReduction="20000"/>
          </a:bodyPr>
          <a:lstStyle/>
          <a:p>
            <a:pPr marL="0" indent="0" algn="just" rtl="1">
              <a:lnSpc>
                <a:spcPct val="150000"/>
              </a:lnSpc>
              <a:buNone/>
            </a:pPr>
            <a:r>
              <a:rPr lang="ar-IQ" sz="3200" dirty="0">
                <a:cs typeface="+mj-cs"/>
              </a:rPr>
              <a:t>    من ناحية أخرى:</a:t>
            </a:r>
          </a:p>
          <a:p>
            <a:pPr algn="just" rtl="1">
              <a:lnSpc>
                <a:spcPct val="150000"/>
              </a:lnSpc>
            </a:pPr>
            <a:r>
              <a:rPr lang="ar-IQ" sz="3200" dirty="0">
                <a:cs typeface="+mj-cs"/>
              </a:rPr>
              <a:t> إن القانون </a:t>
            </a:r>
            <a:r>
              <a:rPr lang="ar-IQ" sz="3200" dirty="0">
                <a:solidFill>
                  <a:srgbClr val="0070C0"/>
                </a:solidFill>
                <a:cs typeface="+mj-cs"/>
              </a:rPr>
              <a:t>لم يشأ</a:t>
            </a:r>
            <a:r>
              <a:rPr lang="ar-IQ" sz="3200" dirty="0">
                <a:cs typeface="+mj-cs"/>
              </a:rPr>
              <a:t> أن يأخذ بنظرية العمل التجاري التبعي.</a:t>
            </a:r>
          </a:p>
          <a:p>
            <a:pPr algn="just" rtl="1">
              <a:lnSpc>
                <a:spcPct val="150000"/>
              </a:lnSpc>
            </a:pPr>
            <a:r>
              <a:rPr lang="ar-IQ" sz="3200" dirty="0">
                <a:cs typeface="+mj-cs"/>
              </a:rPr>
              <a:t> كما </a:t>
            </a:r>
            <a:r>
              <a:rPr lang="ar-IQ" sz="3200" dirty="0">
                <a:solidFill>
                  <a:srgbClr val="0070C0"/>
                </a:solidFill>
                <a:cs typeface="+mj-cs"/>
              </a:rPr>
              <a:t>ولم يتعرض </a:t>
            </a:r>
            <a:r>
              <a:rPr lang="ar-IQ" sz="3200" dirty="0">
                <a:cs typeface="+mj-cs"/>
              </a:rPr>
              <a:t>أيـضـا للعمل التجاري المختلط. </a:t>
            </a:r>
          </a:p>
          <a:p>
            <a:pPr algn="just" rtl="1">
              <a:lnSpc>
                <a:spcPct val="150000"/>
              </a:lnSpc>
            </a:pPr>
            <a:endParaRPr lang="ar-IQ" sz="3200" dirty="0">
              <a:cs typeface="+mj-cs"/>
            </a:endParaRPr>
          </a:p>
          <a:p>
            <a:pPr algn="just" rtl="1">
              <a:lnSpc>
                <a:spcPct val="150000"/>
              </a:lnSpc>
            </a:pPr>
            <a:r>
              <a:rPr lang="ar-IQ" sz="3200" dirty="0">
                <a:cs typeface="+mj-cs"/>
              </a:rPr>
              <a:t>هذا إضافة إلى أن التعداد القـانـوني </a:t>
            </a:r>
            <a:r>
              <a:rPr lang="ar-IQ" sz="3200" dirty="0">
                <a:solidFill>
                  <a:srgbClr val="0070C0"/>
                </a:solidFill>
                <a:cs typeface="+mj-cs"/>
              </a:rPr>
              <a:t>يفتقـد الـترابط</a:t>
            </a:r>
            <a:r>
              <a:rPr lang="ar-IQ" sz="3200" dirty="0">
                <a:cs typeface="+mj-cs"/>
              </a:rPr>
              <a:t>. إذ تتضمن المواد </a:t>
            </a:r>
            <a:r>
              <a:rPr lang="ar-IQ" sz="3200" dirty="0">
                <a:solidFill>
                  <a:srgbClr val="0070C0"/>
                </a:solidFill>
                <a:cs typeface="+mj-cs"/>
              </a:rPr>
              <a:t>(5 و 6)</a:t>
            </a:r>
            <a:r>
              <a:rPr lang="ar-IQ" sz="3200" dirty="0">
                <a:cs typeface="+mj-cs"/>
              </a:rPr>
              <a:t> أعمالًا يستند بعضها على نظرية المضاربة (قصد الربح) بيـنمـا لا تقوم تجارية البعض الآخر على هذا المعيار. </a:t>
            </a:r>
          </a:p>
        </p:txBody>
      </p:sp>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rPr>
              <a:t>أنواع الأعمال التجارية</a:t>
            </a:r>
            <a:endParaRPr lang="en-US" dirty="0"/>
          </a:p>
        </p:txBody>
      </p:sp>
    </p:spTree>
    <p:extLst>
      <p:ext uri="{BB962C8B-B14F-4D97-AF65-F5344CB8AC3E}">
        <p14:creationId xmlns:p14="http://schemas.microsoft.com/office/powerpoint/2010/main" val="3025222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11</a:t>
            </a:fld>
            <a:endParaRPr lang="en-GB" dirty="0"/>
          </a:p>
        </p:txBody>
      </p:sp>
      <p:sp>
        <p:nvSpPr>
          <p:cNvPr id="29699" name="Rectangle 3"/>
          <p:cNvSpPr>
            <a:spLocks noGrp="1" noChangeArrowheads="1"/>
          </p:cNvSpPr>
          <p:nvPr>
            <p:ph sz="quarter" idx="1"/>
          </p:nvPr>
        </p:nvSpPr>
        <p:spPr>
          <a:xfrm>
            <a:off x="457200" y="2286001"/>
            <a:ext cx="8229600" cy="3276600"/>
          </a:xfrm>
        </p:spPr>
        <p:txBody>
          <a:bodyPr>
            <a:normAutofit fontScale="70000" lnSpcReduction="20000"/>
          </a:bodyPr>
          <a:lstStyle/>
          <a:p>
            <a:pPr algn="just" rtl="1">
              <a:lnSpc>
                <a:spcPct val="150000"/>
              </a:lnSpc>
            </a:pPr>
            <a:r>
              <a:rPr lang="ar-IQ" sz="3200" dirty="0">
                <a:cs typeface="+mj-cs"/>
              </a:rPr>
              <a:t>وعلى ضوء ما ورد في الفقرات التـي تتضمنها المواد (5 و 6) فإن الأعمال التجاريـة تقـسـم إلى قسمين هما: </a:t>
            </a:r>
          </a:p>
          <a:p>
            <a:pPr algn="just" rtl="1">
              <a:lnSpc>
                <a:spcPct val="150000"/>
              </a:lnSpc>
            </a:pPr>
            <a:r>
              <a:rPr lang="ar-IQ" sz="3200" dirty="0">
                <a:solidFill>
                  <a:srgbClr val="FF0000"/>
                </a:solidFill>
                <a:cs typeface="+mj-cs"/>
              </a:rPr>
              <a:t>أولا: أعمال تجارية منفرده. </a:t>
            </a:r>
          </a:p>
          <a:p>
            <a:pPr algn="just" rtl="1">
              <a:lnSpc>
                <a:spcPct val="150000"/>
              </a:lnSpc>
            </a:pPr>
            <a:r>
              <a:rPr lang="ar-IQ" sz="3200" dirty="0">
                <a:solidFill>
                  <a:srgbClr val="FF0000"/>
                </a:solidFill>
                <a:cs typeface="+mj-cs"/>
              </a:rPr>
              <a:t>ثانيا: أعمال تجارية بصيغة المشروع التجاري.</a:t>
            </a:r>
          </a:p>
          <a:p>
            <a:pPr algn="just" rtl="1">
              <a:lnSpc>
                <a:spcPct val="150000"/>
              </a:lnSpc>
            </a:pPr>
            <a:r>
              <a:rPr lang="en-US" sz="3200" dirty="0">
                <a:cs typeface="+mj-cs"/>
              </a:rPr>
              <a:t>. </a:t>
            </a:r>
            <a:r>
              <a:rPr lang="ar-IQ" sz="3200" dirty="0">
                <a:cs typeface="+mj-cs"/>
              </a:rPr>
              <a:t>وهذان القسمان يندرجان في الواقع تحت طائفة الأعمال التجارية المطلقة. </a:t>
            </a:r>
          </a:p>
        </p:txBody>
      </p:sp>
      <p:sp>
        <p:nvSpPr>
          <p:cNvPr id="29698" name="Rectangle 2"/>
          <p:cNvSpPr>
            <a:spLocks noGrp="1" noChangeArrowheads="1"/>
          </p:cNvSpPr>
          <p:nvPr>
            <p:ph type="title"/>
          </p:nvPr>
        </p:nvSpPr>
        <p:spPr>
          <a:xfrm>
            <a:off x="457200" y="274638"/>
            <a:ext cx="8229600" cy="1143000"/>
          </a:xfrm>
        </p:spPr>
        <p:txBody>
          <a:bodyPr/>
          <a:lstStyle/>
          <a:p>
            <a:pPr algn="ctr" rtl="1"/>
            <a:r>
              <a:rPr lang="ar-IQ" sz="4400" dirty="0">
                <a:solidFill>
                  <a:srgbClr val="FF0000"/>
                </a:solidFill>
              </a:rPr>
              <a:t>أنواع الأعمال التجارية</a:t>
            </a:r>
            <a:endParaRPr lang="en-US" dirty="0"/>
          </a:p>
        </p:txBody>
      </p:sp>
    </p:spTree>
    <p:extLst>
      <p:ext uri="{BB962C8B-B14F-4D97-AF65-F5344CB8AC3E}">
        <p14:creationId xmlns:p14="http://schemas.microsoft.com/office/powerpoint/2010/main" val="3158977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12</a:t>
            </a:fld>
            <a:endParaRPr lang="en-GB" dirty="0"/>
          </a:p>
        </p:txBody>
      </p:sp>
      <p:sp>
        <p:nvSpPr>
          <p:cNvPr id="29699" name="Rectangle 3"/>
          <p:cNvSpPr>
            <a:spLocks noGrp="1" noChangeArrowheads="1"/>
          </p:cNvSpPr>
          <p:nvPr>
            <p:ph sz="quarter" idx="1"/>
          </p:nvPr>
        </p:nvSpPr>
        <p:spPr>
          <a:xfrm>
            <a:off x="457200" y="1981201"/>
            <a:ext cx="8229600" cy="3505200"/>
          </a:xfrm>
        </p:spPr>
        <p:txBody>
          <a:bodyPr>
            <a:normAutofit fontScale="85000" lnSpcReduction="20000"/>
          </a:bodyPr>
          <a:lstStyle/>
          <a:p>
            <a:pPr algn="just" rtl="1">
              <a:lnSpc>
                <a:spcPct val="150000"/>
              </a:lnSpc>
            </a:pPr>
            <a:r>
              <a:rPr lang="ar-IQ" sz="3200" dirty="0">
                <a:solidFill>
                  <a:srgbClr val="FF0000"/>
                </a:solidFill>
                <a:cs typeface="+mj-cs"/>
              </a:rPr>
              <a:t>الأعمال التجارية المنفردة: </a:t>
            </a:r>
            <a:r>
              <a:rPr lang="ar-IQ" sz="3200" dirty="0">
                <a:cs typeface="+mj-cs"/>
              </a:rPr>
              <a:t>هي تلك الأعمال التي تعتبر تجارية ولو وقعت لمرة واحدة أو عرضا سواءا وقعت من قبل أشخاص يتمتعون بالصفة التجارية أم لم يكتسبوا هذه الصفة.</a:t>
            </a:r>
          </a:p>
          <a:p>
            <a:pPr algn="just" rtl="1">
              <a:lnSpc>
                <a:spcPct val="150000"/>
              </a:lnSpc>
            </a:pPr>
            <a:r>
              <a:rPr lang="ar-IQ" sz="3200" dirty="0">
                <a:cs typeface="+mj-cs"/>
              </a:rPr>
              <a:t>وبموجب مضمون نص المادتين الخامسة والسادسة من قانون التجارة فإنه يمكن تحديد هذه الأعمال بما يلي:</a:t>
            </a:r>
          </a:p>
        </p:txBody>
      </p:sp>
      <p:sp>
        <p:nvSpPr>
          <p:cNvPr id="29698" name="Rectangle 2"/>
          <p:cNvSpPr>
            <a:spLocks noGrp="1" noChangeArrowheads="1"/>
          </p:cNvSpPr>
          <p:nvPr>
            <p:ph type="title"/>
          </p:nvPr>
        </p:nvSpPr>
        <p:spPr>
          <a:xfrm>
            <a:off x="457200" y="304800"/>
            <a:ext cx="8229600" cy="1143000"/>
          </a:xfrm>
        </p:spPr>
        <p:txBody>
          <a:bodyPr/>
          <a:lstStyle/>
          <a:p>
            <a:pPr algn="ctr" rtl="1"/>
            <a:r>
              <a:rPr lang="ar-IQ" sz="4400" dirty="0">
                <a:solidFill>
                  <a:srgbClr val="FF0000"/>
                </a:solidFill>
              </a:rPr>
              <a:t>الأعمال التجارية المنفردة</a:t>
            </a:r>
            <a:endParaRPr lang="en-US" dirty="0"/>
          </a:p>
        </p:txBody>
      </p:sp>
    </p:spTree>
    <p:extLst>
      <p:ext uri="{BB962C8B-B14F-4D97-AF65-F5344CB8AC3E}">
        <p14:creationId xmlns:p14="http://schemas.microsoft.com/office/powerpoint/2010/main" val="1319851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004E1-6C2E-F02D-0D03-500FCB4BDB1E}"/>
              </a:ext>
            </a:extLst>
          </p:cNvPr>
          <p:cNvSpPr>
            <a:spLocks noGrp="1"/>
          </p:cNvSpPr>
          <p:nvPr>
            <p:ph type="title"/>
          </p:nvPr>
        </p:nvSpPr>
        <p:spPr>
          <a:xfrm>
            <a:off x="533400" y="274638"/>
            <a:ext cx="8153400" cy="1143000"/>
          </a:xfrm>
        </p:spPr>
        <p:txBody>
          <a:bodyPr/>
          <a:lstStyle/>
          <a:p>
            <a:pPr algn="ctr" rtl="1"/>
            <a:r>
              <a:rPr lang="ar-IQ" sz="4000" dirty="0">
                <a:solidFill>
                  <a:srgbClr val="FF0000"/>
                </a:solidFill>
              </a:rPr>
              <a:t>الأعمال التجارية المنفردة</a:t>
            </a:r>
            <a:endParaRPr lang="en-US" dirty="0"/>
          </a:p>
        </p:txBody>
      </p:sp>
      <p:sp>
        <p:nvSpPr>
          <p:cNvPr id="3" name="Content Placeholder 2">
            <a:extLst>
              <a:ext uri="{FF2B5EF4-FFF2-40B4-BE49-F238E27FC236}">
                <a16:creationId xmlns:a16="http://schemas.microsoft.com/office/drawing/2014/main" id="{997363DF-BC31-5FD5-A684-93E084F9E896}"/>
              </a:ext>
            </a:extLst>
          </p:cNvPr>
          <p:cNvSpPr>
            <a:spLocks noGrp="1"/>
          </p:cNvSpPr>
          <p:nvPr>
            <p:ph sz="quarter" idx="1"/>
          </p:nvPr>
        </p:nvSpPr>
        <p:spPr>
          <a:xfrm>
            <a:off x="533400" y="1981200"/>
            <a:ext cx="8153400" cy="4038600"/>
          </a:xfrm>
        </p:spPr>
        <p:txBody>
          <a:bodyPr>
            <a:normAutofit/>
          </a:bodyPr>
          <a:lstStyle/>
          <a:p>
            <a:pPr algn="just" rtl="1">
              <a:lnSpc>
                <a:spcPct val="150000"/>
              </a:lnSpc>
            </a:pPr>
            <a:r>
              <a:rPr lang="ar-IQ" sz="2800" dirty="0">
                <a:solidFill>
                  <a:srgbClr val="FF0000"/>
                </a:solidFill>
                <a:cs typeface="+mj-cs"/>
              </a:rPr>
              <a:t>أولاً: </a:t>
            </a:r>
            <a:r>
              <a:rPr lang="ar-IQ" sz="2800" dirty="0">
                <a:cs typeface="+mj-cs"/>
              </a:rPr>
              <a:t>شراء المنقول أو العقار لأجل البيع أو التأجير بقصد الربح. </a:t>
            </a:r>
          </a:p>
          <a:p>
            <a:pPr algn="just" rtl="1">
              <a:lnSpc>
                <a:spcPct val="150000"/>
              </a:lnSpc>
            </a:pPr>
            <a:r>
              <a:rPr lang="ar-IQ" sz="2800" dirty="0">
                <a:solidFill>
                  <a:srgbClr val="FF0000"/>
                </a:solidFill>
                <a:cs typeface="+mj-cs"/>
              </a:rPr>
              <a:t>ثانياً: </a:t>
            </a:r>
            <a:r>
              <a:rPr lang="ar-IQ" sz="2800" dirty="0">
                <a:cs typeface="+mj-cs"/>
              </a:rPr>
              <a:t>الاستئجار لأجل التأجير ثانية بربح. </a:t>
            </a:r>
          </a:p>
          <a:p>
            <a:pPr algn="just" rtl="1">
              <a:lnSpc>
                <a:spcPct val="150000"/>
              </a:lnSpc>
            </a:pPr>
            <a:r>
              <a:rPr lang="ar-IQ" sz="2800" dirty="0">
                <a:solidFill>
                  <a:srgbClr val="FF0000"/>
                </a:solidFill>
                <a:cs typeface="+mj-cs"/>
              </a:rPr>
              <a:t>ثالثاً:</a:t>
            </a:r>
            <a:r>
              <a:rPr lang="ar-IQ" sz="2800" dirty="0">
                <a:cs typeface="+mj-cs"/>
              </a:rPr>
              <a:t> التعامل في أسهم الشركات وسنداتها.</a:t>
            </a:r>
          </a:p>
          <a:p>
            <a:pPr algn="just" rtl="1">
              <a:lnSpc>
                <a:spcPct val="150000"/>
              </a:lnSpc>
            </a:pPr>
            <a:r>
              <a:rPr lang="ar-IQ" sz="2800" dirty="0">
                <a:solidFill>
                  <a:srgbClr val="FF0000"/>
                </a:solidFill>
                <a:cs typeface="+mj-cs"/>
              </a:rPr>
              <a:t>رابعاً:</a:t>
            </a:r>
            <a:r>
              <a:rPr lang="ar-IQ" sz="2800" dirty="0">
                <a:cs typeface="+mj-cs"/>
              </a:rPr>
              <a:t> إنشاء الأوراق التجارية والعمليات المتعلقة بها.</a:t>
            </a:r>
          </a:p>
          <a:p>
            <a:pPr algn="just" rtl="1"/>
            <a:endParaRPr lang="en-US" dirty="0"/>
          </a:p>
        </p:txBody>
      </p:sp>
    </p:spTree>
    <p:extLst>
      <p:ext uri="{BB962C8B-B14F-4D97-AF65-F5344CB8AC3E}">
        <p14:creationId xmlns:p14="http://schemas.microsoft.com/office/powerpoint/2010/main" val="1899574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14</a:t>
            </a:fld>
            <a:endParaRPr lang="en-GB" dirty="0"/>
          </a:p>
        </p:txBody>
      </p:sp>
      <p:sp>
        <p:nvSpPr>
          <p:cNvPr id="29699" name="Rectangle 3"/>
          <p:cNvSpPr>
            <a:spLocks noGrp="1" noChangeArrowheads="1"/>
          </p:cNvSpPr>
          <p:nvPr>
            <p:ph sz="quarter" idx="1"/>
          </p:nvPr>
        </p:nvSpPr>
        <p:spPr>
          <a:xfrm>
            <a:off x="457200" y="1981200"/>
            <a:ext cx="8229600" cy="3810000"/>
          </a:xfrm>
        </p:spPr>
        <p:txBody>
          <a:bodyPr>
            <a:normAutofit fontScale="77500" lnSpcReduction="20000"/>
          </a:bodyPr>
          <a:lstStyle/>
          <a:p>
            <a:pPr algn="just" rtl="1">
              <a:lnSpc>
                <a:spcPct val="150000"/>
              </a:lnSpc>
            </a:pPr>
            <a:r>
              <a:rPr lang="ar-IQ" sz="3200" dirty="0">
                <a:cs typeface="+mj-cs"/>
              </a:rPr>
              <a:t>يعتبر شراء المنقول لأجل البيع أو التأجير مـن أكثـر الأعمال التجارية وقوعا في الحياة العملية ومن أهم أوجه النشاط التجاري الذي </a:t>
            </a:r>
            <a:r>
              <a:rPr lang="ar-IQ" sz="3200" dirty="0">
                <a:solidFill>
                  <a:srgbClr val="FF0000"/>
                </a:solidFill>
                <a:cs typeface="+mj-cs"/>
              </a:rPr>
              <a:t>يهدف إلى تحقيـق ربح عن طريق المضاربة.</a:t>
            </a:r>
          </a:p>
          <a:p>
            <a:pPr algn="just" rtl="1">
              <a:lnSpc>
                <a:spcPct val="150000"/>
              </a:lnSpc>
            </a:pPr>
            <a:r>
              <a:rPr lang="ar-IQ" sz="3200" dirty="0">
                <a:cs typeface="+mj-cs"/>
              </a:rPr>
              <a:t> ويلحق بشراء المنقـول لأجـل بيـعـه، شراء العقـار بـقـصـد البيع، فقانون التجارة لم يحصر الشراء ذا الصفة التجارية بالمنقول فقط بل أضاف إليه شراء العقار الذي يتم لأغراض تجارية. </a:t>
            </a:r>
          </a:p>
        </p:txBody>
      </p:sp>
      <p:sp>
        <p:nvSpPr>
          <p:cNvPr id="29698" name="Rectangle 2"/>
          <p:cNvSpPr>
            <a:spLocks noGrp="1" noChangeArrowheads="1"/>
          </p:cNvSpPr>
          <p:nvPr>
            <p:ph type="title"/>
          </p:nvPr>
        </p:nvSpPr>
        <p:spPr>
          <a:xfrm>
            <a:off x="457200" y="274638"/>
            <a:ext cx="8229600" cy="1401762"/>
          </a:xfrm>
        </p:spPr>
        <p:txBody>
          <a:bodyPr>
            <a:noAutofit/>
          </a:bodyPr>
          <a:lstStyle/>
          <a:p>
            <a:pPr algn="ctr" rtl="1"/>
            <a:r>
              <a:rPr lang="ar-IQ" sz="3600" dirty="0">
                <a:solidFill>
                  <a:srgbClr val="FF0000"/>
                </a:solidFill>
              </a:rPr>
              <a:t>أولا: شراء المنقول أو العقار لأجل البيع أو التأجير بقصد الريح. </a:t>
            </a:r>
            <a:endParaRPr lang="en-US" sz="3200" dirty="0"/>
          </a:p>
        </p:txBody>
      </p:sp>
    </p:spTree>
    <p:extLst>
      <p:ext uri="{BB962C8B-B14F-4D97-AF65-F5344CB8AC3E}">
        <p14:creationId xmlns:p14="http://schemas.microsoft.com/office/powerpoint/2010/main" val="418152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15</a:t>
            </a:fld>
            <a:endParaRPr lang="en-GB" dirty="0"/>
          </a:p>
        </p:txBody>
      </p:sp>
      <p:sp>
        <p:nvSpPr>
          <p:cNvPr id="29699" name="Rectangle 3"/>
          <p:cNvSpPr>
            <a:spLocks noGrp="1" noChangeArrowheads="1"/>
          </p:cNvSpPr>
          <p:nvPr>
            <p:ph sz="quarter" idx="1"/>
          </p:nvPr>
        </p:nvSpPr>
        <p:spPr>
          <a:xfrm>
            <a:off x="457200" y="2133600"/>
            <a:ext cx="8229600" cy="3840163"/>
          </a:xfrm>
        </p:spPr>
        <p:txBody>
          <a:bodyPr>
            <a:normAutofit fontScale="85000" lnSpcReduction="10000"/>
          </a:bodyPr>
          <a:lstStyle/>
          <a:p>
            <a:pPr algn="just" rtl="1">
              <a:lnSpc>
                <a:spcPct val="150000"/>
              </a:lnSpc>
            </a:pPr>
            <a:r>
              <a:rPr lang="ar-IQ" sz="3200" dirty="0">
                <a:cs typeface="+mj-cs"/>
              </a:rPr>
              <a:t>وان سبب اضافة المشرع للعقار الى جانب المنقول هو (</a:t>
            </a:r>
            <a:r>
              <a:rPr lang="ar-IQ" sz="3200" dirty="0">
                <a:solidFill>
                  <a:srgbClr val="0070C0"/>
                </a:solidFill>
                <a:cs typeface="+mj-cs"/>
              </a:rPr>
              <a:t>بالاضافة الى القيمة الاقتصادية الكبيرة للعقار</a:t>
            </a:r>
            <a:r>
              <a:rPr lang="ar-IQ" sz="3200" dirty="0">
                <a:cs typeface="+mj-cs"/>
              </a:rPr>
              <a:t>) أن ملكية العقار ,وبفضل القوانين العقارية الحديثة وإنشاء السجلات العقاريـة, أصبحت تنتقل عن طريق التسجيل في تلك السجلات بحيث أصبحت المضاربة على الأموال غير المنقولة أمرا اعتياديا يتم بصورة تجارية بين الأشخاص.</a:t>
            </a:r>
          </a:p>
        </p:txBody>
      </p:sp>
      <p:sp>
        <p:nvSpPr>
          <p:cNvPr id="29698" name="Rectangle 2"/>
          <p:cNvSpPr>
            <a:spLocks noGrp="1" noChangeArrowheads="1"/>
          </p:cNvSpPr>
          <p:nvPr>
            <p:ph type="title"/>
          </p:nvPr>
        </p:nvSpPr>
        <p:spPr>
          <a:xfrm>
            <a:off x="457200" y="274638"/>
            <a:ext cx="8229600" cy="1477962"/>
          </a:xfrm>
        </p:spPr>
        <p:txBody>
          <a:bodyPr>
            <a:noAutofit/>
          </a:bodyPr>
          <a:lstStyle/>
          <a:p>
            <a:pPr algn="ctr" rtl="1"/>
            <a:r>
              <a:rPr lang="ar-IQ" sz="3600" dirty="0">
                <a:solidFill>
                  <a:srgbClr val="FF0000"/>
                </a:solidFill>
              </a:rPr>
              <a:t>أولا: شراء المنقول أو العقار لأجل البيع أو التأجير بقصد الريح. </a:t>
            </a:r>
            <a:endParaRPr lang="en-US" sz="3200" dirty="0"/>
          </a:p>
        </p:txBody>
      </p:sp>
    </p:spTree>
    <p:extLst>
      <p:ext uri="{BB962C8B-B14F-4D97-AF65-F5344CB8AC3E}">
        <p14:creationId xmlns:p14="http://schemas.microsoft.com/office/powerpoint/2010/main" val="2687850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16</a:t>
            </a:fld>
            <a:endParaRPr lang="en-GB" dirty="0"/>
          </a:p>
        </p:txBody>
      </p:sp>
      <p:sp>
        <p:nvSpPr>
          <p:cNvPr id="29699" name="Rectangle 3"/>
          <p:cNvSpPr>
            <a:spLocks noGrp="1" noChangeArrowheads="1"/>
          </p:cNvSpPr>
          <p:nvPr>
            <p:ph sz="quarter" idx="1"/>
          </p:nvPr>
        </p:nvSpPr>
        <p:spPr>
          <a:xfrm>
            <a:off x="457200" y="1981200"/>
            <a:ext cx="8229600" cy="4229100"/>
          </a:xfrm>
        </p:spPr>
        <p:txBody>
          <a:bodyPr>
            <a:noAutofit/>
          </a:bodyPr>
          <a:lstStyle/>
          <a:p>
            <a:pPr algn="just" rtl="1">
              <a:lnSpc>
                <a:spcPct val="150000"/>
              </a:lnSpc>
            </a:pPr>
            <a:r>
              <a:rPr lang="ar-IQ" sz="2100" dirty="0">
                <a:cs typeface="+mj-cs"/>
              </a:rPr>
              <a:t>ويستنبط من مضمون نص الفقرة الأولى من المادة الخامسة أن القانون يشترط لأعتبار شراء المنقول أو العقار لأجل البيع أو التأجير عملا تجاريا شروطا ثلاثة هي: </a:t>
            </a:r>
          </a:p>
          <a:p>
            <a:pPr algn="just" rtl="1">
              <a:lnSpc>
                <a:spcPct val="150000"/>
              </a:lnSpc>
            </a:pPr>
            <a:r>
              <a:rPr lang="ar-IQ" sz="2100" dirty="0">
                <a:cs typeface="+mj-cs"/>
              </a:rPr>
              <a:t>1. أن يكون هناك شراء للمنقول أو العقار لأجل البيع أو الإيجار. </a:t>
            </a:r>
          </a:p>
          <a:p>
            <a:pPr algn="just" rtl="1">
              <a:lnSpc>
                <a:spcPct val="150000"/>
              </a:lnSpc>
            </a:pPr>
            <a:r>
              <a:rPr lang="ar-IQ" sz="2100" dirty="0">
                <a:cs typeface="+mj-cs"/>
              </a:rPr>
              <a:t>2. أن ينصب الشراء على مال منقول أو عقار. </a:t>
            </a:r>
          </a:p>
          <a:p>
            <a:pPr algn="just" rtl="1">
              <a:lnSpc>
                <a:spcPct val="150000"/>
              </a:lnSpc>
            </a:pPr>
            <a:r>
              <a:rPr lang="ar-IQ" sz="2100" dirty="0">
                <a:cs typeface="+mj-cs"/>
              </a:rPr>
              <a:t>3. أن تكون الغاية المتوخاة من الشراء لأجـل البيـع أو التأجير هـي تحقيـق مردود إيجابي (ربح). </a:t>
            </a:r>
          </a:p>
        </p:txBody>
      </p:sp>
      <p:sp>
        <p:nvSpPr>
          <p:cNvPr id="29698" name="Rectangle 2"/>
          <p:cNvSpPr>
            <a:spLocks noGrp="1" noChangeArrowheads="1"/>
          </p:cNvSpPr>
          <p:nvPr>
            <p:ph type="title"/>
          </p:nvPr>
        </p:nvSpPr>
        <p:spPr>
          <a:xfrm>
            <a:off x="457200" y="304800"/>
            <a:ext cx="8229600" cy="1371600"/>
          </a:xfrm>
        </p:spPr>
        <p:txBody>
          <a:bodyPr>
            <a:noAutofit/>
          </a:bodyPr>
          <a:lstStyle/>
          <a:p>
            <a:pPr algn="ctr" rtl="1"/>
            <a:r>
              <a:rPr lang="ar-IQ" sz="3600" dirty="0">
                <a:solidFill>
                  <a:srgbClr val="FF0000"/>
                </a:solidFill>
              </a:rPr>
              <a:t>أولا: شراء المنقول أو العقار لأجل البيع أو التأجير بقصد الريح. </a:t>
            </a:r>
            <a:endParaRPr lang="en-US" sz="3200" dirty="0"/>
          </a:p>
        </p:txBody>
      </p:sp>
    </p:spTree>
    <p:extLst>
      <p:ext uri="{BB962C8B-B14F-4D97-AF65-F5344CB8AC3E}">
        <p14:creationId xmlns:p14="http://schemas.microsoft.com/office/powerpoint/2010/main" val="1723049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914400"/>
            <a:ext cx="8305800" cy="5105400"/>
          </a:xfrm>
        </p:spPr>
        <p:txBody>
          <a:bodyPr>
            <a:normAutofit/>
          </a:bodyPr>
          <a:lstStyle/>
          <a:p>
            <a:pPr marL="0" indent="0" algn="ctr" rtl="1">
              <a:buNone/>
            </a:pPr>
            <a:r>
              <a:rPr lang="ar-IQ" sz="2800" b="1" dirty="0">
                <a:cs typeface="+mj-cs"/>
              </a:rPr>
              <a:t>الشرط الأول: </a:t>
            </a:r>
          </a:p>
          <a:p>
            <a:pPr marL="0" indent="0" algn="ctr" rtl="1">
              <a:buNone/>
            </a:pPr>
            <a:r>
              <a:rPr lang="ar-IQ" sz="2800" b="1" dirty="0">
                <a:cs typeface="+mj-cs"/>
              </a:rPr>
              <a:t>أن يكون هناك شراء للمنقول أو العقار لأجل البيع أو الإيجار</a:t>
            </a:r>
          </a:p>
          <a:p>
            <a:pPr marL="0" indent="0" algn="ctr" rtl="1">
              <a:buNone/>
            </a:pPr>
            <a:endParaRPr lang="ar-IQ" sz="2800" b="1" dirty="0">
              <a:cs typeface="+mj-cs"/>
            </a:endParaRPr>
          </a:p>
          <a:p>
            <a:pPr marL="0" indent="0" algn="r" rtl="1">
              <a:buNone/>
            </a:pPr>
            <a:r>
              <a:rPr lang="ar-IQ" sz="2800" dirty="0">
                <a:cs typeface="+mj-cs"/>
              </a:rPr>
              <a:t>يتكون هذا الشرط من عمليتين مترابطتـيـن همـا: </a:t>
            </a:r>
          </a:p>
          <a:p>
            <a:pPr marL="0" indent="0" algn="r" rtl="1">
              <a:buNone/>
            </a:pPr>
            <a:r>
              <a:rPr lang="ar-IQ" sz="2800" dirty="0">
                <a:cs typeface="+mj-cs"/>
              </a:rPr>
              <a:t>1- أن يكـون هنـاك أولا عملية شراء </a:t>
            </a:r>
          </a:p>
          <a:p>
            <a:pPr marL="0" indent="0" algn="r" rtl="1">
              <a:buNone/>
            </a:pPr>
            <a:r>
              <a:rPr lang="ar-IQ" sz="2800" dirty="0">
                <a:cs typeface="+mj-cs"/>
              </a:rPr>
              <a:t>2- ان يتبع الشراء بعد ذلك عملية بيع</a:t>
            </a:r>
            <a:r>
              <a:rPr lang="en-US" sz="2800" dirty="0">
                <a:cs typeface="+mj-cs"/>
              </a:rPr>
              <a:t> </a:t>
            </a:r>
            <a:r>
              <a:rPr lang="ar-IQ" sz="2800" dirty="0">
                <a:cs typeface="+mj-cs"/>
              </a:rPr>
              <a:t>او ايجار</a:t>
            </a:r>
          </a:p>
          <a:p>
            <a:pPr marL="0" indent="0" algn="r" rtl="1">
              <a:buNone/>
            </a:pPr>
            <a:endParaRPr lang="ar-IQ" sz="2800" dirty="0">
              <a:cs typeface="+mj-cs"/>
            </a:endParaRPr>
          </a:p>
          <a:p>
            <a:pPr marL="0" indent="0" algn="r" rtl="1">
              <a:buNone/>
            </a:pPr>
            <a:r>
              <a:rPr lang="ar-IQ" sz="2800" dirty="0">
                <a:solidFill>
                  <a:srgbClr val="0070C0"/>
                </a:solidFill>
                <a:cs typeface="+mj-cs"/>
              </a:rPr>
              <a:t>عليه سوف نتناول عملية الشراء أولا ومن ثم عملية البيع ثانيا وكالاتي:</a:t>
            </a:r>
          </a:p>
          <a:p>
            <a:pPr algn="r" rtl="1"/>
            <a:endParaRPr lang="en-US" sz="2800" dirty="0"/>
          </a:p>
        </p:txBody>
      </p:sp>
    </p:spTree>
    <p:extLst>
      <p:ext uri="{BB962C8B-B14F-4D97-AF65-F5344CB8AC3E}">
        <p14:creationId xmlns:p14="http://schemas.microsoft.com/office/powerpoint/2010/main" val="2771063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18</a:t>
            </a:fld>
            <a:endParaRPr lang="en-GB" dirty="0"/>
          </a:p>
        </p:txBody>
      </p:sp>
      <p:sp>
        <p:nvSpPr>
          <p:cNvPr id="29699" name="Rectangle 3"/>
          <p:cNvSpPr>
            <a:spLocks noGrp="1" noChangeArrowheads="1"/>
          </p:cNvSpPr>
          <p:nvPr>
            <p:ph sz="quarter" idx="1"/>
          </p:nvPr>
        </p:nvSpPr>
        <p:spPr>
          <a:xfrm>
            <a:off x="457200" y="1676400"/>
            <a:ext cx="8229600" cy="4297363"/>
          </a:xfrm>
        </p:spPr>
        <p:txBody>
          <a:bodyPr>
            <a:normAutofit fontScale="77500" lnSpcReduction="20000"/>
          </a:bodyPr>
          <a:lstStyle/>
          <a:p>
            <a:pPr algn="just" rtl="1">
              <a:lnSpc>
                <a:spcPct val="150000"/>
              </a:lnSpc>
            </a:pPr>
            <a:r>
              <a:rPr lang="ar-IQ" sz="3200" dirty="0">
                <a:cs typeface="+mj-cs"/>
              </a:rPr>
              <a:t>تعتبر عملية الشراء ركنا جوهريا لاعتبار العمل تجاريا. </a:t>
            </a:r>
            <a:r>
              <a:rPr lang="ar-IQ" sz="3200" dirty="0">
                <a:solidFill>
                  <a:srgbClr val="FF0000"/>
                </a:solidFill>
                <a:cs typeface="+mj-cs"/>
              </a:rPr>
              <a:t>ونعني بعمليـة الشراء </a:t>
            </a:r>
            <a:r>
              <a:rPr lang="ar-IQ" sz="3200" dirty="0">
                <a:cs typeface="+mj-cs"/>
              </a:rPr>
              <a:t>هنا أن يكون الحصول على المنقـول أو العقـار بمقابل أو بعـوض.</a:t>
            </a:r>
          </a:p>
          <a:p>
            <a:pPr algn="just" rtl="1">
              <a:lnSpc>
                <a:spcPct val="150000"/>
              </a:lnSpc>
            </a:pPr>
            <a:r>
              <a:rPr lang="ar-IQ" sz="3200" dirty="0">
                <a:cs typeface="+mj-cs"/>
              </a:rPr>
              <a:t> أو بعبارة أخرى اقتناء الشيء بمقابل متفق عليه بين البائع والمشتري على أن يفهـم ذلك المقابل بالمعنى الواسع، أي سواء كان نقـودا أم عيـنـا كـا هـو الأمـر بالنسبة للعقود الناقلة للملكية بعوض كاللبيع والشركة والمقايضة أو بالنسبة لعقود الصرف (تبادل النقد بالنقد). </a:t>
            </a:r>
          </a:p>
        </p:txBody>
      </p:sp>
      <p:sp>
        <p:nvSpPr>
          <p:cNvPr id="29698" name="Rectangle 2"/>
          <p:cNvSpPr>
            <a:spLocks noGrp="1" noChangeArrowheads="1"/>
          </p:cNvSpPr>
          <p:nvPr>
            <p:ph type="title"/>
          </p:nvPr>
        </p:nvSpPr>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2923663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19</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lnSpcReduction="10000"/>
          </a:bodyPr>
          <a:lstStyle/>
          <a:p>
            <a:pPr algn="just" rtl="1">
              <a:lnSpc>
                <a:spcPct val="150000"/>
              </a:lnSpc>
            </a:pPr>
            <a:r>
              <a:rPr lang="ar-IQ" sz="3200" dirty="0">
                <a:cs typeface="+mj-cs"/>
              </a:rPr>
              <a:t>وتأسيسا على ذلـك إذا باع شخص مالا لم يحصل عليه بالشراء بل تلقاه </a:t>
            </a:r>
            <a:r>
              <a:rPr lang="ar-IQ" sz="3200" dirty="0">
                <a:solidFill>
                  <a:srgbClr val="FF0000"/>
                </a:solidFill>
                <a:cs typeface="+mj-cs"/>
              </a:rPr>
              <a:t>دون مقابل فلا يعد عمله تجاريا</a:t>
            </a:r>
            <a:r>
              <a:rPr lang="ar-IQ" sz="3200" dirty="0">
                <a:cs typeface="+mj-cs"/>
              </a:rPr>
              <a:t> لإنتفاء عنصر المضاربة.</a:t>
            </a:r>
          </a:p>
          <a:p>
            <a:pPr algn="just" rtl="1">
              <a:lnSpc>
                <a:spcPct val="150000"/>
              </a:lnSpc>
            </a:pPr>
            <a:r>
              <a:rPr lang="ar-IQ" sz="3200" dirty="0">
                <a:cs typeface="+mj-cs"/>
              </a:rPr>
              <a:t> وتنتفي عملية شراء المال، بصورة عامة في حالات الإرث والهبة والوصية أو إذا كان البيع ينصب على الانتاج الأول.</a:t>
            </a:r>
          </a:p>
        </p:txBody>
      </p:sp>
      <p:sp>
        <p:nvSpPr>
          <p:cNvPr id="29698" name="Rectangle 2"/>
          <p:cNvSpPr>
            <a:spLocks noGrp="1" noChangeArrowheads="1"/>
          </p:cNvSpPr>
          <p:nvPr>
            <p:ph type="title"/>
          </p:nvPr>
        </p:nvSpPr>
        <p:spPr>
          <a:xfrm>
            <a:off x="603504" y="274638"/>
            <a:ext cx="8083296"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661491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a:t>
            </a:fld>
            <a:endParaRPr lang="en-GB" dirty="0"/>
          </a:p>
        </p:txBody>
      </p:sp>
      <p:sp>
        <p:nvSpPr>
          <p:cNvPr id="29699" name="Rectangle 3"/>
          <p:cNvSpPr>
            <a:spLocks noGrp="1" noChangeArrowheads="1"/>
          </p:cNvSpPr>
          <p:nvPr>
            <p:ph sz="quarter" idx="1"/>
          </p:nvPr>
        </p:nvSpPr>
        <p:spPr>
          <a:xfrm>
            <a:off x="457200" y="1752600"/>
            <a:ext cx="8229600" cy="4221163"/>
          </a:xfrm>
        </p:spPr>
        <p:txBody>
          <a:bodyPr>
            <a:normAutofit fontScale="92500" lnSpcReduction="10000"/>
          </a:bodyPr>
          <a:lstStyle/>
          <a:p>
            <a:pPr algn="just" rtl="1">
              <a:lnSpc>
                <a:spcPct val="150000"/>
              </a:lnSpc>
            </a:pPr>
            <a:r>
              <a:rPr lang="ar-IQ" sz="3200" dirty="0">
                <a:cs typeface="+mj-cs"/>
              </a:rPr>
              <a:t>يقسم الفقه عموما الأعمال التجارية إلى طوائف ثلاثة هي: </a:t>
            </a:r>
            <a:r>
              <a:rPr lang="ar-IQ" sz="3200" dirty="0">
                <a:solidFill>
                  <a:srgbClr val="FF0000"/>
                </a:solidFill>
                <a:cs typeface="+mj-cs"/>
              </a:rPr>
              <a:t>الأعمال التجارية المطلقة أو بالطبيعة أو الأصلية</a:t>
            </a:r>
            <a:r>
              <a:rPr lang="ar-IQ" sz="3200" dirty="0">
                <a:cs typeface="+mj-cs"/>
              </a:rPr>
              <a:t>، وهي الأعمال التي اعتبرها المشرع تجارية لذاتها وبسبب موضوعها.</a:t>
            </a:r>
          </a:p>
          <a:p>
            <a:pPr algn="just" rtl="1">
              <a:lnSpc>
                <a:spcPct val="150000"/>
              </a:lnSpc>
            </a:pPr>
            <a:r>
              <a:rPr lang="ar-IQ" sz="3200" dirty="0">
                <a:cs typeface="+mj-cs"/>
              </a:rPr>
              <a:t> </a:t>
            </a:r>
            <a:r>
              <a:rPr lang="ar-IQ" sz="3200" dirty="0">
                <a:solidFill>
                  <a:srgbClr val="FF0000"/>
                </a:solidFill>
                <a:cs typeface="+mj-cs"/>
              </a:rPr>
              <a:t>وأعمال تجارية حسب شكلها </a:t>
            </a:r>
            <a:r>
              <a:rPr lang="ar-IQ" sz="3200" dirty="0">
                <a:cs typeface="+mj-cs"/>
              </a:rPr>
              <a:t>وهـي أعـمـال اكتسبت الـصفة التجارية بسبب شكلها. </a:t>
            </a:r>
          </a:p>
        </p:txBody>
      </p:sp>
      <p:sp>
        <p:nvSpPr>
          <p:cNvPr id="29698" name="Rectangle 2"/>
          <p:cNvSpPr>
            <a:spLocks noGrp="1" noChangeArrowheads="1"/>
          </p:cNvSpPr>
          <p:nvPr>
            <p:ph type="title"/>
          </p:nvPr>
        </p:nvSpPr>
        <p:spPr>
          <a:xfrm>
            <a:off x="457200" y="274638"/>
            <a:ext cx="8229600" cy="1143000"/>
          </a:xfrm>
        </p:spPr>
        <p:txBody>
          <a:bodyPr/>
          <a:lstStyle/>
          <a:p>
            <a:pPr algn="ctr" rtl="1"/>
            <a:r>
              <a:rPr lang="ar-IQ" sz="4400" dirty="0">
                <a:solidFill>
                  <a:srgbClr val="FF0000"/>
                </a:solidFill>
              </a:rPr>
              <a:t>أنواع الأعمال التجارية</a:t>
            </a:r>
            <a:endParaRPr lang="en-US" dirty="0"/>
          </a:p>
        </p:txBody>
      </p:sp>
    </p:spTree>
    <p:extLst>
      <p:ext uri="{BB962C8B-B14F-4D97-AF65-F5344CB8AC3E}">
        <p14:creationId xmlns:p14="http://schemas.microsoft.com/office/powerpoint/2010/main" val="1193749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20</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fontScale="92500"/>
          </a:bodyPr>
          <a:lstStyle/>
          <a:p>
            <a:pPr algn="just" rtl="1">
              <a:lnSpc>
                <a:spcPct val="150000"/>
              </a:lnSpc>
            </a:pPr>
            <a:r>
              <a:rPr lang="ar-IQ" sz="3200" dirty="0">
                <a:cs typeface="+mj-cs"/>
              </a:rPr>
              <a:t>لذا يجب أن يستبعد مـن ميـدان النشاط التجاري كـل بيـع لمنقـول أو لعقـار حصل عليه الـشـخـص عـن طـريـق الإرث أو الهبـة أو الوصية.</a:t>
            </a:r>
            <a:endParaRPr lang="ar-IQ" sz="3200" dirty="0">
              <a:solidFill>
                <a:srgbClr val="0070C0"/>
              </a:solidFill>
              <a:cs typeface="+mj-cs"/>
            </a:endParaRPr>
          </a:p>
          <a:p>
            <a:pPr algn="just" rtl="1">
              <a:lnSpc>
                <a:spcPct val="150000"/>
              </a:lnSpc>
            </a:pPr>
            <a:r>
              <a:rPr lang="ar-IQ" sz="3200" dirty="0">
                <a:solidFill>
                  <a:srgbClr val="0070C0"/>
                </a:solidFill>
                <a:cs typeface="+mj-cs"/>
              </a:rPr>
              <a:t> فالإرث والهبة والوصية عبارة عن تصرفات قانونيـة يكتسب الشخص بموجبها ملكية شيء بدون عوض. </a:t>
            </a:r>
          </a:p>
        </p:txBody>
      </p:sp>
      <p:sp>
        <p:nvSpPr>
          <p:cNvPr id="29698" name="Rectangle 2"/>
          <p:cNvSpPr>
            <a:spLocks noGrp="1" noChangeArrowheads="1"/>
          </p:cNvSpPr>
          <p:nvPr>
            <p:ph type="title"/>
          </p:nvPr>
        </p:nvSpPr>
        <p:spPr>
          <a:xfrm>
            <a:off x="603504" y="274638"/>
            <a:ext cx="8083296"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2576909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21</a:t>
            </a:fld>
            <a:endParaRPr lang="en-GB" dirty="0"/>
          </a:p>
        </p:txBody>
      </p:sp>
      <p:sp>
        <p:nvSpPr>
          <p:cNvPr id="29699" name="Rectangle 3"/>
          <p:cNvSpPr>
            <a:spLocks noGrp="1" noChangeArrowheads="1"/>
          </p:cNvSpPr>
          <p:nvPr>
            <p:ph sz="quarter" idx="1"/>
          </p:nvPr>
        </p:nvSpPr>
        <p:spPr>
          <a:xfrm>
            <a:off x="457200" y="1981200"/>
            <a:ext cx="8229600" cy="3992563"/>
          </a:xfrm>
        </p:spPr>
        <p:txBody>
          <a:bodyPr>
            <a:normAutofit/>
          </a:bodyPr>
          <a:lstStyle/>
          <a:p>
            <a:pPr algn="just" rtl="1">
              <a:lnSpc>
                <a:spcPct val="150000"/>
              </a:lnSpc>
            </a:pPr>
            <a:r>
              <a:rPr lang="ar-IQ" sz="3200" dirty="0">
                <a:cs typeface="+mj-cs"/>
              </a:rPr>
              <a:t>عليه لو باع شخص عقـارا أو منقـولاً آل إليـه بالإرث أو عن طريق الهبة أو الإيصاء فلا يعتبر عمله تجاريا لأن البائع لم يحصل على ذلك المال بالشراء </a:t>
            </a:r>
            <a:r>
              <a:rPr lang="ar-IQ" sz="3200" dirty="0">
                <a:solidFill>
                  <a:srgbClr val="FF0000"/>
                </a:solidFill>
                <a:cs typeface="+mj-cs"/>
              </a:rPr>
              <a:t>(حتى لو قصد من البيع الحصول على الربح أو تحقق الربح فعلا من وراء البيع).</a:t>
            </a:r>
            <a:endParaRPr lang="ar-IQ" sz="3200" dirty="0">
              <a:cs typeface="+mj-cs"/>
            </a:endParaRPr>
          </a:p>
        </p:txBody>
      </p:sp>
      <p:sp>
        <p:nvSpPr>
          <p:cNvPr id="29698" name="Rectangle 2"/>
          <p:cNvSpPr>
            <a:spLocks noGrp="1" noChangeArrowheads="1"/>
          </p:cNvSpPr>
          <p:nvPr>
            <p:ph type="title"/>
          </p:nvPr>
        </p:nvSpPr>
        <p:spPr>
          <a:xfrm>
            <a:off x="603504" y="274638"/>
            <a:ext cx="8083296"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416727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22</a:t>
            </a:fld>
            <a:endParaRPr lang="en-GB" dirty="0"/>
          </a:p>
        </p:txBody>
      </p:sp>
      <p:sp>
        <p:nvSpPr>
          <p:cNvPr id="29699" name="Rectangle 3"/>
          <p:cNvSpPr>
            <a:spLocks noGrp="1" noChangeArrowheads="1"/>
          </p:cNvSpPr>
          <p:nvPr>
            <p:ph sz="quarter" idx="1"/>
          </p:nvPr>
        </p:nvSpPr>
        <p:spPr>
          <a:xfrm>
            <a:off x="457200" y="1676400"/>
            <a:ext cx="8229600" cy="4297363"/>
          </a:xfrm>
        </p:spPr>
        <p:txBody>
          <a:bodyPr>
            <a:normAutofit fontScale="70000" lnSpcReduction="20000"/>
          </a:bodyPr>
          <a:lstStyle/>
          <a:p>
            <a:pPr algn="just" rtl="1">
              <a:lnSpc>
                <a:spcPct val="150000"/>
              </a:lnSpc>
            </a:pPr>
            <a:r>
              <a:rPr lang="ar-IQ" sz="3200" dirty="0">
                <a:cs typeface="+mj-cs"/>
              </a:rPr>
              <a:t>أما الإنتاج الأول فيتمثل بعمليات الزراعة وأعمال ذوي المهـن الحرة والإنتاج الذهني.</a:t>
            </a:r>
          </a:p>
          <a:p>
            <a:pPr algn="just" rtl="1">
              <a:lnSpc>
                <a:spcPct val="150000"/>
              </a:lnSpc>
            </a:pPr>
            <a:r>
              <a:rPr lang="ar-IQ" sz="3200" dirty="0">
                <a:cs typeface="+mj-cs"/>
              </a:rPr>
              <a:t> </a:t>
            </a:r>
            <a:r>
              <a:rPr lang="ar-IQ" sz="3200" dirty="0">
                <a:solidFill>
                  <a:srgbClr val="FF0000"/>
                </a:solidFill>
                <a:cs typeface="+mj-cs"/>
              </a:rPr>
              <a:t>فعمليات الزراعة اعتبرت ومنـذ الـقـدم أعمـالا مدنيـة بطبيعتها </a:t>
            </a:r>
            <a:r>
              <a:rPr lang="ar-IQ" sz="3200" dirty="0">
                <a:cs typeface="+mj-cs"/>
              </a:rPr>
              <a:t>وأخضعت ابتداء للقانون المدني؛ لأن الاستغلال الزراعـي أسبق تاريخا الاستغلال التجاري ومن أجله نشأ القانون المدني، فـلا يـمـكـن أن ينتـزع مـن هذا القانون ميدانه.</a:t>
            </a:r>
          </a:p>
          <a:p>
            <a:pPr algn="just" rtl="1">
              <a:lnSpc>
                <a:spcPct val="150000"/>
              </a:lnSpc>
            </a:pPr>
            <a:r>
              <a:rPr lang="ar-IQ" sz="3200" dirty="0">
                <a:cs typeface="+mj-cs"/>
              </a:rPr>
              <a:t>وعمليات الزراعة، تنصب من جانب آخـر عـلى استغلال الطبيعة استغلالا مباشرا فمصدر الإنتاج المتأتي من هذه الأعمال هـو إذن الطبيعـة </a:t>
            </a:r>
            <a:r>
              <a:rPr lang="ar-IQ" sz="3200" dirty="0">
                <a:solidFill>
                  <a:srgbClr val="FF0000"/>
                </a:solidFill>
                <a:cs typeface="+mj-cs"/>
              </a:rPr>
              <a:t>وليس نتيجة شراء سابق. </a:t>
            </a:r>
          </a:p>
        </p:txBody>
      </p:sp>
      <p:sp>
        <p:nvSpPr>
          <p:cNvPr id="29698" name="Rectangle 2"/>
          <p:cNvSpPr>
            <a:spLocks noGrp="1" noChangeArrowheads="1"/>
          </p:cNvSpPr>
          <p:nvPr>
            <p:ph type="title"/>
          </p:nvPr>
        </p:nvSpPr>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158704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23</a:t>
            </a:fld>
            <a:endParaRPr lang="en-GB" dirty="0"/>
          </a:p>
        </p:txBody>
      </p:sp>
      <p:sp>
        <p:nvSpPr>
          <p:cNvPr id="29699" name="Rectangle 3"/>
          <p:cNvSpPr>
            <a:spLocks noGrp="1" noChangeArrowheads="1"/>
          </p:cNvSpPr>
          <p:nvPr>
            <p:ph sz="quarter" idx="1"/>
          </p:nvPr>
        </p:nvSpPr>
        <p:spPr>
          <a:xfrm>
            <a:off x="457200" y="2133600"/>
            <a:ext cx="8229600" cy="3840163"/>
          </a:xfrm>
        </p:spPr>
        <p:txBody>
          <a:bodyPr>
            <a:normAutofit fontScale="85000" lnSpcReduction="10000"/>
          </a:bodyPr>
          <a:lstStyle/>
          <a:p>
            <a:pPr algn="just" rtl="1">
              <a:lnSpc>
                <a:spcPct val="150000"/>
              </a:lnSpc>
            </a:pPr>
            <a:r>
              <a:rPr lang="ar-IQ" sz="3200" dirty="0">
                <a:cs typeface="+mj-cs"/>
              </a:rPr>
              <a:t>. فالمزارع الذي يبيع إنتاج أرضـه التـي يملكهـا أو إنتـاج الأرض المنتفع بها يعد عمله والحالة هذه مدنيا. </a:t>
            </a:r>
          </a:p>
          <a:p>
            <a:pPr algn="just" rtl="1">
              <a:lnSpc>
                <a:spcPct val="150000"/>
              </a:lnSpc>
            </a:pPr>
            <a:r>
              <a:rPr lang="ar-IQ" sz="3200" dirty="0">
                <a:cs typeface="+mj-cs"/>
              </a:rPr>
              <a:t>ويعتبر مدنيا أيـضـا كـل عـمـل يتعلق بتسهيل عملية الاستغلال الزراعـي كـشراء الآلات والأدوات والبذور والأسمدة فلا يغير من طبيعة العمل شراء تلك اللوازم.</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3142219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24</a:t>
            </a:fld>
            <a:endParaRPr lang="en-GB" dirty="0"/>
          </a:p>
        </p:txBody>
      </p:sp>
      <p:sp>
        <p:nvSpPr>
          <p:cNvPr id="29699" name="Rectangle 3"/>
          <p:cNvSpPr>
            <a:spLocks noGrp="1" noChangeArrowheads="1"/>
          </p:cNvSpPr>
          <p:nvPr>
            <p:ph sz="quarter" idx="1"/>
          </p:nvPr>
        </p:nvSpPr>
        <p:spPr>
          <a:xfrm>
            <a:off x="457200" y="1828800"/>
            <a:ext cx="8229600" cy="4381499"/>
          </a:xfrm>
        </p:spPr>
        <p:txBody>
          <a:bodyPr>
            <a:noAutofit/>
          </a:bodyPr>
          <a:lstStyle/>
          <a:p>
            <a:pPr algn="just" rtl="1">
              <a:lnSpc>
                <a:spcPct val="150000"/>
              </a:lnSpc>
            </a:pPr>
            <a:r>
              <a:rPr lang="ar-IQ" sz="2300" dirty="0">
                <a:cs typeface="+mj-cs"/>
              </a:rPr>
              <a:t>إذ أن ما يقوم المزارع ببيعه بعد ذلك ليس هو ما اشتراه بعينه فشراء البذور أو المهــات أو الأسمدة لا يقترن بنية بيعها، بل قصد به الانتفاع بها في تسهيل أعمال الزراعة والحصول على الإنتـاج الزراعي.</a:t>
            </a:r>
          </a:p>
          <a:p>
            <a:pPr algn="just" rtl="1">
              <a:lnSpc>
                <a:spcPct val="150000"/>
              </a:lnSpc>
            </a:pPr>
            <a:r>
              <a:rPr lang="ar-IQ" sz="2300" dirty="0">
                <a:cs typeface="+mj-cs"/>
              </a:rPr>
              <a:t> ومع ذلك فإن الحكم يختلف إذا ما اقترن الاستغلال الزراعي بعمليـات تحويل الإنتاج الزراعي صناعيا. إذ أن التحـول هـنـا يـدخل في مفهـوم الـصناعة، والمشاريع الصناعية اعمال تجارية بحكم القانون.</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376351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25</a:t>
            </a:fld>
            <a:endParaRPr lang="en-GB" dirty="0"/>
          </a:p>
        </p:txBody>
      </p:sp>
      <p:sp>
        <p:nvSpPr>
          <p:cNvPr id="29699" name="Rectangle 3"/>
          <p:cNvSpPr>
            <a:spLocks noGrp="1" noChangeArrowheads="1"/>
          </p:cNvSpPr>
          <p:nvPr>
            <p:ph sz="quarter" idx="1"/>
          </p:nvPr>
        </p:nvSpPr>
        <p:spPr>
          <a:xfrm>
            <a:off x="457200" y="2057400"/>
            <a:ext cx="8229600" cy="4152900"/>
          </a:xfrm>
        </p:spPr>
        <p:txBody>
          <a:bodyPr>
            <a:noAutofit/>
          </a:bodyPr>
          <a:lstStyle/>
          <a:p>
            <a:pPr algn="just" rtl="1">
              <a:lnSpc>
                <a:spcPct val="150000"/>
              </a:lnSpc>
            </a:pPr>
            <a:r>
              <a:rPr lang="ar-IQ" sz="2100" dirty="0">
                <a:cs typeface="+mj-cs"/>
              </a:rPr>
              <a:t>عليـه لـو حـول المزارع قمـح أرضـه صناعيا إلى دقيق واستخدم لهذا الغرض آلات ومهات وغير ذلـك مـن القـوى الصناعية والأيدي العاملة فإن عمله يعتبر تجاريا.</a:t>
            </a:r>
          </a:p>
          <a:p>
            <a:pPr algn="just" rtl="1">
              <a:lnSpc>
                <a:spcPct val="150000"/>
              </a:lnSpc>
            </a:pPr>
            <a:r>
              <a:rPr lang="ar-IQ" sz="2100" dirty="0">
                <a:cs typeface="+mj-cs"/>
              </a:rPr>
              <a:t> ويؤخذ بنفس الحكـم فـيـها إذ قـام المزارع بتربيـة الدواجن أو الماشية على أرضه بقصد بيعها أو بيع إنتاجهـا فـلـو اشـترى شخص أرضا بقصد زراعتها ثم عدل عن قصده هـذا إلى تربية الماشية والدواجن وبيع إنتاجها فإن العمل يعد تجاريا. </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2396389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26</a:t>
            </a:fld>
            <a:endParaRPr lang="en-GB" dirty="0"/>
          </a:p>
        </p:txBody>
      </p:sp>
      <p:sp>
        <p:nvSpPr>
          <p:cNvPr id="29699" name="Rectangle 3"/>
          <p:cNvSpPr>
            <a:spLocks noGrp="1" noChangeArrowheads="1"/>
          </p:cNvSpPr>
          <p:nvPr>
            <p:ph sz="quarter" idx="1"/>
          </p:nvPr>
        </p:nvSpPr>
        <p:spPr>
          <a:xfrm>
            <a:off x="457200" y="1828800"/>
            <a:ext cx="8229600" cy="4144963"/>
          </a:xfrm>
        </p:spPr>
        <p:txBody>
          <a:bodyPr>
            <a:normAutofit fontScale="77500" lnSpcReduction="20000"/>
          </a:bodyPr>
          <a:lstStyle/>
          <a:p>
            <a:pPr algn="just" rtl="1">
              <a:lnSpc>
                <a:spcPct val="150000"/>
              </a:lnSpc>
            </a:pPr>
            <a:r>
              <a:rPr lang="ar-IQ" sz="3200" dirty="0">
                <a:solidFill>
                  <a:srgbClr val="FF0000"/>
                </a:solidFill>
                <a:cs typeface="+mj-cs"/>
              </a:rPr>
              <a:t>أما الإنتاج الذهني فإنه يخرج بدوره من دائرة العمل التجاري. </a:t>
            </a:r>
          </a:p>
          <a:p>
            <a:pPr algn="just" rtl="1">
              <a:lnSpc>
                <a:spcPct val="150000"/>
              </a:lnSpc>
            </a:pPr>
            <a:r>
              <a:rPr lang="ar-IQ" sz="3200" dirty="0">
                <a:cs typeface="+mj-cs"/>
              </a:rPr>
              <a:t>ويقصد بهذه الأعمال تلك التي تنتج من أعمال الفكر والذهن. وهذا الإنتاج كما هو واضح غير مسبوق بعملية شراء. </a:t>
            </a:r>
          </a:p>
          <a:p>
            <a:pPr algn="just" rtl="1">
              <a:lnSpc>
                <a:spcPct val="150000"/>
              </a:lnSpc>
            </a:pPr>
            <a:r>
              <a:rPr lang="ar-IQ" sz="3200" dirty="0">
                <a:cs typeface="+mj-cs"/>
              </a:rPr>
              <a:t>فمن يؤلف كتابا ثم يقوم بطبعه بنفسه أو عن طريـق نـاشـر لا يعتبر عمله تجاريا ولو حقق ربح من وراء ذلك، لكون ما يقـوم ببيعـه لـيس إلا ثمرة إنتاجه الذهني، فهو بيع لم يقترن بشراء. </a:t>
            </a:r>
          </a:p>
        </p:txBody>
      </p:sp>
      <p:sp>
        <p:nvSpPr>
          <p:cNvPr id="29698" name="Rectangle 2"/>
          <p:cNvSpPr>
            <a:spLocks noGrp="1" noChangeArrowheads="1"/>
          </p:cNvSpPr>
          <p:nvPr>
            <p:ph type="title"/>
          </p:nvPr>
        </p:nvSpPr>
        <p:spPr>
          <a:xfrm>
            <a:off x="603504" y="274638"/>
            <a:ext cx="8083296"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3850459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27</a:t>
            </a:fld>
            <a:endParaRPr lang="en-GB" dirty="0"/>
          </a:p>
        </p:txBody>
      </p:sp>
      <p:sp>
        <p:nvSpPr>
          <p:cNvPr id="29699" name="Rectangle 3"/>
          <p:cNvSpPr>
            <a:spLocks noGrp="1" noChangeArrowheads="1"/>
          </p:cNvSpPr>
          <p:nvPr>
            <p:ph sz="quarter" idx="1"/>
          </p:nvPr>
        </p:nvSpPr>
        <p:spPr>
          <a:xfrm>
            <a:off x="457200" y="1752600"/>
            <a:ext cx="8229600" cy="4221163"/>
          </a:xfrm>
        </p:spPr>
        <p:txBody>
          <a:bodyPr>
            <a:normAutofit fontScale="70000" lnSpcReduction="20000"/>
          </a:bodyPr>
          <a:lstStyle/>
          <a:p>
            <a:pPr algn="just" rtl="1">
              <a:lnSpc>
                <a:spcPct val="150000"/>
              </a:lnSpc>
            </a:pPr>
            <a:r>
              <a:rPr lang="ar-IQ" sz="3200" dirty="0">
                <a:cs typeface="+mj-cs"/>
              </a:rPr>
              <a:t>غير أن عمل الناشر أو المتعهد بالطبع يعد عملا تجاريا.</a:t>
            </a:r>
          </a:p>
          <a:p>
            <a:pPr algn="just" rtl="1">
              <a:lnSpc>
                <a:spcPct val="150000"/>
              </a:lnSpc>
            </a:pPr>
            <a:r>
              <a:rPr lang="ar-IQ" sz="3200" dirty="0">
                <a:cs typeface="+mj-cs"/>
              </a:rPr>
              <a:t>فالناشر (</a:t>
            </a:r>
            <a:r>
              <a:rPr lang="ar-IQ" sz="3200" dirty="0">
                <a:solidFill>
                  <a:srgbClr val="0070C0"/>
                </a:solidFill>
                <a:cs typeface="+mj-cs"/>
              </a:rPr>
              <a:t>أو من يشتري حق الطبع</a:t>
            </a:r>
            <a:r>
              <a:rPr lang="ar-IQ" sz="3200" dirty="0">
                <a:cs typeface="+mj-cs"/>
              </a:rPr>
              <a:t>) يقوم بالمضاربة عـلى الفرق بين سعر طبع الكتاب والإعلان عنه أو حفظـه </a:t>
            </a:r>
            <a:r>
              <a:rPr lang="ar-IQ" sz="3200" dirty="0">
                <a:solidFill>
                  <a:srgbClr val="0070C0"/>
                </a:solidFill>
                <a:cs typeface="+mj-cs"/>
              </a:rPr>
              <a:t>(و) </a:t>
            </a:r>
            <a:r>
              <a:rPr lang="ar-IQ" sz="3200" dirty="0">
                <a:cs typeface="+mj-cs"/>
              </a:rPr>
              <a:t>بـين سعر بيعـه. </a:t>
            </a:r>
          </a:p>
          <a:p>
            <a:pPr algn="just" rtl="1">
              <a:lnSpc>
                <a:spcPct val="150000"/>
              </a:lnSpc>
            </a:pPr>
            <a:r>
              <a:rPr lang="ar-IQ" sz="3200" dirty="0">
                <a:cs typeface="+mj-cs"/>
              </a:rPr>
              <a:t>ويعـد عمـلا تجاريا أيضا عمل الكتبي الذي يشتري المؤلفات والكتب ثم يقوم ببيعها طالما أنه يضارب على فرق سعر الشراء والبيع. </a:t>
            </a:r>
          </a:p>
          <a:p>
            <a:pPr algn="just" rtl="1">
              <a:lnSpc>
                <a:spcPct val="150000"/>
              </a:lnSpc>
            </a:pPr>
            <a:r>
              <a:rPr lang="ar-IQ" sz="3200" dirty="0">
                <a:solidFill>
                  <a:srgbClr val="FF0000"/>
                </a:solidFill>
                <a:cs typeface="+mj-cs"/>
              </a:rPr>
              <a:t>بينما يعد مدنيا</a:t>
            </a:r>
            <a:r>
              <a:rPr lang="ar-IQ" sz="3200" dirty="0">
                <a:cs typeface="+mj-cs"/>
              </a:rPr>
              <a:t> عمل الفنان الذي يقوم ببيع لوحة من إنتاجه أو بيع تمثال نحته أو لحن ألفه على أساس أن ما يقوم به ما هـو إلا نتاج موهبة شخصية لم تقرن بعملية شراء. </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3626819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28</a:t>
            </a:fld>
            <a:endParaRPr lang="en-GB" dirty="0"/>
          </a:p>
        </p:txBody>
      </p:sp>
      <p:sp>
        <p:nvSpPr>
          <p:cNvPr id="29699" name="Rectangle 3"/>
          <p:cNvSpPr>
            <a:spLocks noGrp="1" noChangeArrowheads="1"/>
          </p:cNvSpPr>
          <p:nvPr>
            <p:ph sz="quarter" idx="1"/>
          </p:nvPr>
        </p:nvSpPr>
        <p:spPr>
          <a:xfrm>
            <a:off x="457200" y="1828800"/>
            <a:ext cx="8229600" cy="4144963"/>
          </a:xfrm>
        </p:spPr>
        <p:txBody>
          <a:bodyPr>
            <a:normAutofit fontScale="92500" lnSpcReduction="10000"/>
          </a:bodyPr>
          <a:lstStyle/>
          <a:p>
            <a:pPr algn="just" rtl="1">
              <a:lnSpc>
                <a:spcPct val="150000"/>
              </a:lnSpc>
            </a:pPr>
            <a:r>
              <a:rPr lang="ar-IQ" sz="3200" dirty="0">
                <a:solidFill>
                  <a:srgbClr val="FF0000"/>
                </a:solidFill>
                <a:cs typeface="+mj-cs"/>
              </a:rPr>
              <a:t>ولو نظرنا إلى أعمال ذوي المهن الحرة </a:t>
            </a:r>
            <a:r>
              <a:rPr lang="ar-IQ" sz="3200" dirty="0">
                <a:cs typeface="+mj-cs"/>
              </a:rPr>
              <a:t>فإنـه يـمـكـن ملاحظـة أن هـذه الأعـمال تقوم على استثمار واستغلال ما اكتسبه الشخص من </a:t>
            </a:r>
            <a:r>
              <a:rPr lang="ar-IQ" sz="3200" dirty="0">
                <a:solidFill>
                  <a:srgbClr val="FF0000"/>
                </a:solidFill>
                <a:cs typeface="+mj-cs"/>
              </a:rPr>
              <a:t>علم وفن وخبرة</a:t>
            </a:r>
            <a:r>
              <a:rPr lang="ar-IQ" sz="3200" dirty="0">
                <a:cs typeface="+mj-cs"/>
              </a:rPr>
              <a:t>.</a:t>
            </a:r>
          </a:p>
          <a:p>
            <a:pPr algn="just" rtl="1">
              <a:lnSpc>
                <a:spcPct val="150000"/>
              </a:lnSpc>
            </a:pPr>
            <a:r>
              <a:rPr lang="ar-IQ" sz="3200" dirty="0">
                <a:cs typeface="+mj-cs"/>
              </a:rPr>
              <a:t>ويدخل ضمن مفهوم المهن الحرة المحاماة والطب والهندسة والمحاسبة والصيدلية وغيرها.</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207650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29</a:t>
            </a:fld>
            <a:endParaRPr lang="en-GB" dirty="0"/>
          </a:p>
        </p:txBody>
      </p:sp>
      <p:sp>
        <p:nvSpPr>
          <p:cNvPr id="29699" name="Rectangle 3"/>
          <p:cNvSpPr>
            <a:spLocks noGrp="1" noChangeArrowheads="1"/>
          </p:cNvSpPr>
          <p:nvPr>
            <p:ph sz="quarter" idx="1"/>
          </p:nvPr>
        </p:nvSpPr>
        <p:spPr>
          <a:xfrm>
            <a:off x="457200" y="1752600"/>
            <a:ext cx="8229600" cy="4221163"/>
          </a:xfrm>
        </p:spPr>
        <p:txBody>
          <a:bodyPr>
            <a:normAutofit fontScale="77500" lnSpcReduction="20000"/>
          </a:bodyPr>
          <a:lstStyle/>
          <a:p>
            <a:pPr algn="just" rtl="1">
              <a:lnSpc>
                <a:spcPct val="150000"/>
              </a:lnSpc>
            </a:pPr>
            <a:r>
              <a:rPr lang="ar-IQ" sz="3200" dirty="0">
                <a:cs typeface="+mj-cs"/>
              </a:rPr>
              <a:t>فكـل مـن المـحـامي والطبيب والمهندس والمحاسب يقوم بتقديم خدمات أساسها الخبرة للجمهـور دون أن تتدخل عملية شراء سابق لهذه الخبرات، مـن هنـا تـعـتـبـر هـذه الأعـال مدنية.</a:t>
            </a:r>
          </a:p>
          <a:p>
            <a:pPr algn="just" rtl="1">
              <a:lnSpc>
                <a:spcPct val="150000"/>
              </a:lnSpc>
            </a:pPr>
            <a:endParaRPr lang="ar-IQ" sz="3200" dirty="0">
              <a:cs typeface="+mj-cs"/>
            </a:endParaRPr>
          </a:p>
          <a:p>
            <a:pPr algn="just" rtl="1">
              <a:lnSpc>
                <a:spcPct val="150000"/>
              </a:lnSpc>
            </a:pPr>
            <a:r>
              <a:rPr lang="ar-IQ" sz="3200" dirty="0">
                <a:solidFill>
                  <a:srgbClr val="FF0000"/>
                </a:solidFill>
                <a:cs typeface="+mj-cs"/>
              </a:rPr>
              <a:t>ومع ذلك فإن أعمال هذه المهن قد تفقد صفتها المدنيـة وتتحول إلى أعـمـال تجارية عند تجاوز العمـل أو النشاط الجانب العلمي أو الفني أو القـدر اللازم لممارسة المهنة</a:t>
            </a:r>
            <a:r>
              <a:rPr lang="ar-IQ" sz="3200" dirty="0">
                <a:cs typeface="+mj-cs"/>
              </a:rPr>
              <a:t>. </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102126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a:t>
            </a:fld>
            <a:endParaRPr lang="en-GB" dirty="0"/>
          </a:p>
        </p:txBody>
      </p:sp>
      <p:sp>
        <p:nvSpPr>
          <p:cNvPr id="29699" name="Rectangle 3"/>
          <p:cNvSpPr>
            <a:spLocks noGrp="1" noChangeArrowheads="1"/>
          </p:cNvSpPr>
          <p:nvPr>
            <p:ph sz="quarter" idx="1"/>
          </p:nvPr>
        </p:nvSpPr>
        <p:spPr>
          <a:xfrm>
            <a:off x="457200" y="1828800"/>
            <a:ext cx="8229600" cy="4381500"/>
          </a:xfrm>
        </p:spPr>
        <p:txBody>
          <a:bodyPr>
            <a:normAutofit fontScale="85000" lnSpcReduction="10000"/>
          </a:bodyPr>
          <a:lstStyle/>
          <a:p>
            <a:pPr algn="just" rtl="1">
              <a:lnSpc>
                <a:spcPct val="150000"/>
              </a:lnSpc>
            </a:pPr>
            <a:r>
              <a:rPr lang="ar-IQ" sz="3300" dirty="0">
                <a:solidFill>
                  <a:srgbClr val="FF0000"/>
                </a:solidFill>
                <a:cs typeface="+mj-cs"/>
              </a:rPr>
              <a:t>وأعـمال تجارية بالتبعيـة أو نسبية: </a:t>
            </a:r>
            <a:r>
              <a:rPr lang="ar-IQ" sz="3200" dirty="0">
                <a:cs typeface="+mj-cs"/>
              </a:rPr>
              <a:t>وهي أعمال مدنية في الأصل ولكنها تكتسب الصفة التجارية لصدورها من تاجر لحاجاته التجارية. </a:t>
            </a:r>
          </a:p>
          <a:p>
            <a:pPr algn="just" rtl="1">
              <a:lnSpc>
                <a:spcPct val="150000"/>
              </a:lnSpc>
            </a:pPr>
            <a:r>
              <a:rPr lang="ar-IQ" sz="3200">
                <a:cs typeface="+mj-cs"/>
              </a:rPr>
              <a:t>وهناك من يضيف إلى هذه الطوائف طائفة رابعة هـي: </a:t>
            </a:r>
            <a:r>
              <a:rPr lang="ar-IQ" sz="3200">
                <a:solidFill>
                  <a:srgbClr val="FF0000"/>
                </a:solidFill>
                <a:cs typeface="+mj-cs"/>
              </a:rPr>
              <a:t>الأعمال التجارية المختلطة أو مـن جـانـب واحـد: </a:t>
            </a:r>
            <a:r>
              <a:rPr lang="ar-IQ" sz="3200">
                <a:cs typeface="+mj-cs"/>
              </a:rPr>
              <a:t>وهـي الأعمال التي تعد تجارية بالنسبة لطرف ومدنية بالنسبة لطرف آخـر مـن أطـراف العلاقة القانونية. </a:t>
            </a:r>
            <a:endParaRPr lang="ar-IQ" sz="3200" dirty="0">
              <a:cs typeface="+mj-cs"/>
            </a:endParaRPr>
          </a:p>
        </p:txBody>
      </p:sp>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rPr>
              <a:t>أنواع الأعمال التجارية</a:t>
            </a:r>
            <a:endParaRPr lang="en-US" dirty="0"/>
          </a:p>
        </p:txBody>
      </p:sp>
    </p:spTree>
    <p:extLst>
      <p:ext uri="{BB962C8B-B14F-4D97-AF65-F5344CB8AC3E}">
        <p14:creationId xmlns:p14="http://schemas.microsoft.com/office/powerpoint/2010/main" val="2960379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30</a:t>
            </a:fld>
            <a:endParaRPr lang="en-GB" dirty="0"/>
          </a:p>
        </p:txBody>
      </p:sp>
      <p:sp>
        <p:nvSpPr>
          <p:cNvPr id="29699" name="Rectangle 3"/>
          <p:cNvSpPr>
            <a:spLocks noGrp="1" noChangeArrowheads="1"/>
          </p:cNvSpPr>
          <p:nvPr>
            <p:ph sz="quarter" idx="1"/>
          </p:nvPr>
        </p:nvSpPr>
        <p:spPr>
          <a:xfrm>
            <a:off x="457200" y="1752600"/>
            <a:ext cx="8229600" cy="4221163"/>
          </a:xfrm>
        </p:spPr>
        <p:txBody>
          <a:bodyPr>
            <a:normAutofit fontScale="77500" lnSpcReduction="20000"/>
          </a:bodyPr>
          <a:lstStyle/>
          <a:p>
            <a:pPr algn="just" rtl="1">
              <a:lnSpc>
                <a:spcPct val="150000"/>
              </a:lnSpc>
            </a:pPr>
            <a:r>
              <a:rPr lang="ar-IQ" sz="3200" dirty="0">
                <a:solidFill>
                  <a:srgbClr val="FF0000"/>
                </a:solidFill>
                <a:cs typeface="+mj-cs"/>
              </a:rPr>
              <a:t>فالطبيب</a:t>
            </a:r>
            <a:r>
              <a:rPr lang="ar-IQ" sz="3200" dirty="0">
                <a:cs typeface="+mj-cs"/>
              </a:rPr>
              <a:t> الذي يبيع الأدوية والأجهـزة الطبيـة إلى مرضـاه يعتـبر عمله مدنيا حيث نكون في هذه الحالة أمام عمل ثانوي تابع لعمله الرئيسي وهـو معالجة المرضى. </a:t>
            </a:r>
          </a:p>
          <a:p>
            <a:pPr algn="just" rtl="1">
              <a:lnSpc>
                <a:spcPct val="150000"/>
              </a:lnSpc>
            </a:pPr>
            <a:r>
              <a:rPr lang="ar-IQ" sz="3200" dirty="0">
                <a:cs typeface="+mj-cs"/>
              </a:rPr>
              <a:t>أما إذا تعدى مرضاه إلى غيرهم في بيع الأدوية والأجهـزة أو أنشأ الطبيب مستشفى بحيث يطغى هذا العمل على الجانب العلمي المهني ففي مثـل هذا التطور يكون العمل تجاريا </a:t>
            </a:r>
            <a:r>
              <a:rPr lang="ar-IQ" sz="3200" dirty="0">
                <a:solidFill>
                  <a:srgbClr val="0070C0"/>
                </a:solidFill>
                <a:cs typeface="+mj-cs"/>
              </a:rPr>
              <a:t>ويأخذ صيغة المشروع القـائـم عـلى شراء المنقـول بقصد بيعه وتوريد الخدمات</a:t>
            </a:r>
            <a:r>
              <a:rPr lang="ar-IQ" sz="3200" dirty="0">
                <a:cs typeface="+mj-cs"/>
              </a:rPr>
              <a:t>.</a:t>
            </a:r>
          </a:p>
        </p:txBody>
      </p:sp>
      <p:sp>
        <p:nvSpPr>
          <p:cNvPr id="29698" name="Rectangle 2"/>
          <p:cNvSpPr>
            <a:spLocks noGrp="1" noChangeArrowheads="1"/>
          </p:cNvSpPr>
          <p:nvPr>
            <p:ph type="title"/>
          </p:nvPr>
        </p:nvSpPr>
        <p:spPr>
          <a:xfrm>
            <a:off x="603504" y="274638"/>
            <a:ext cx="8083296"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2025742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31</a:t>
            </a:fld>
            <a:endParaRPr lang="en-GB" dirty="0"/>
          </a:p>
        </p:txBody>
      </p:sp>
      <p:sp>
        <p:nvSpPr>
          <p:cNvPr id="29699" name="Rectangle 3"/>
          <p:cNvSpPr>
            <a:spLocks noGrp="1" noChangeArrowheads="1"/>
          </p:cNvSpPr>
          <p:nvPr>
            <p:ph sz="quarter" idx="1"/>
          </p:nvPr>
        </p:nvSpPr>
        <p:spPr>
          <a:xfrm>
            <a:off x="457200" y="2286000"/>
            <a:ext cx="8229600" cy="3687763"/>
          </a:xfrm>
        </p:spPr>
        <p:txBody>
          <a:bodyPr>
            <a:normAutofit/>
          </a:bodyPr>
          <a:lstStyle/>
          <a:p>
            <a:pPr algn="just" rtl="1">
              <a:lnSpc>
                <a:spcPct val="150000"/>
              </a:lnSpc>
            </a:pPr>
            <a:r>
              <a:rPr lang="ar-IQ" sz="3200" dirty="0">
                <a:cs typeface="+mj-cs"/>
              </a:rPr>
              <a:t>ويؤخذ بنفس الحكـم بالنسبة </a:t>
            </a:r>
            <a:r>
              <a:rPr lang="ar-IQ" sz="3200" dirty="0">
                <a:solidFill>
                  <a:srgbClr val="FF0000"/>
                </a:solidFill>
                <a:cs typeface="+mj-cs"/>
              </a:rPr>
              <a:t>لعمـل المهنـدس </a:t>
            </a:r>
            <a:r>
              <a:rPr lang="ar-IQ" sz="3200" dirty="0">
                <a:cs typeface="+mj-cs"/>
              </a:rPr>
              <a:t>الذي يتعدى ضرورات المهنة إلى التعهد بإنشاء المرافق وتوريد المهـمـات إضـافة لوضع التصاميم والإشراف على العمـل. </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3548667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32</a:t>
            </a:fld>
            <a:endParaRPr lang="en-GB" dirty="0"/>
          </a:p>
        </p:txBody>
      </p:sp>
      <p:sp>
        <p:nvSpPr>
          <p:cNvPr id="29699" name="Rectangle 3"/>
          <p:cNvSpPr>
            <a:spLocks noGrp="1" noChangeArrowheads="1"/>
          </p:cNvSpPr>
          <p:nvPr>
            <p:ph sz="quarter" idx="1"/>
          </p:nvPr>
        </p:nvSpPr>
        <p:spPr>
          <a:xfrm>
            <a:off x="457200" y="2133600"/>
            <a:ext cx="8229600" cy="3840163"/>
          </a:xfrm>
        </p:spPr>
        <p:txBody>
          <a:bodyPr>
            <a:normAutofit/>
          </a:bodyPr>
          <a:lstStyle/>
          <a:p>
            <a:pPr algn="just" rtl="1">
              <a:lnSpc>
                <a:spcPct val="150000"/>
              </a:lnSpc>
            </a:pPr>
            <a:r>
              <a:rPr lang="ar-IQ" sz="3200" dirty="0">
                <a:cs typeface="+mj-cs"/>
              </a:rPr>
              <a:t>ويناقش الفقـه </a:t>
            </a:r>
            <a:r>
              <a:rPr lang="ar-IQ" sz="3200" dirty="0">
                <a:solidFill>
                  <a:srgbClr val="FF0000"/>
                </a:solidFill>
                <a:cs typeface="+mj-cs"/>
              </a:rPr>
              <a:t>تكييـف طبيعـة عمـل الصيدلي. </a:t>
            </a:r>
            <a:r>
              <a:rPr lang="ar-IQ" sz="3200" dirty="0">
                <a:cs typeface="+mj-cs"/>
              </a:rPr>
              <a:t>فمهنة الصيدلي تستلزم بالضرورة خبرة علمية وفنيـة للقيام بتحضير الأدوية. ومن هذا المنطلق اعتبرت أعمال المهنـة المذكورة مدنيـة. </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3000646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33</a:t>
            </a:fld>
            <a:endParaRPr lang="en-GB" dirty="0"/>
          </a:p>
        </p:txBody>
      </p:sp>
      <p:sp>
        <p:nvSpPr>
          <p:cNvPr id="29699" name="Rectangle 3"/>
          <p:cNvSpPr>
            <a:spLocks noGrp="1" noChangeArrowheads="1"/>
          </p:cNvSpPr>
          <p:nvPr>
            <p:ph sz="quarter" idx="1"/>
          </p:nvPr>
        </p:nvSpPr>
        <p:spPr>
          <a:xfrm>
            <a:off x="457200" y="1905000"/>
            <a:ext cx="8229600" cy="4068763"/>
          </a:xfrm>
        </p:spPr>
        <p:txBody>
          <a:bodyPr>
            <a:normAutofit fontScale="85000" lnSpcReduction="20000"/>
          </a:bodyPr>
          <a:lstStyle/>
          <a:p>
            <a:pPr algn="just" rtl="1">
              <a:lnSpc>
                <a:spcPct val="150000"/>
              </a:lnSpc>
            </a:pPr>
            <a:r>
              <a:rPr lang="ar-IQ" sz="3200" dirty="0">
                <a:cs typeface="+mj-cs"/>
              </a:rPr>
              <a:t>ولكن أن هـذا التصور أصبح محل نظر سيما وأن تصنيع الدواء وتجهيزه أصبح يتم من قبل هيئـات ومؤسسات وشركات متخصصة بحيث اقتصر دور الصيدلي على شراء الدواء وبيعه وتحقيق ربح مـن فـرق السعر والعمولة. </a:t>
            </a:r>
          </a:p>
          <a:p>
            <a:pPr algn="just" rtl="1">
              <a:lnSpc>
                <a:spcPct val="150000"/>
              </a:lnSpc>
            </a:pPr>
            <a:r>
              <a:rPr lang="ar-IQ" sz="3200" dirty="0">
                <a:solidFill>
                  <a:srgbClr val="0070C0"/>
                </a:solidFill>
                <a:cs typeface="+mj-cs"/>
              </a:rPr>
              <a:t>من جانب آخـر</a:t>
            </a:r>
            <a:r>
              <a:rPr lang="ar-IQ" sz="3200" dirty="0">
                <a:cs typeface="+mj-cs"/>
              </a:rPr>
              <a:t> فـإن محلات الصيادلة تتخذ حاليا وإلى حد كبير صورة المحلات التجارية. لهـذا يرى البعض أن عمل الصيادلة يعد عملا تجاريا وليس مدنيا.</a:t>
            </a:r>
          </a:p>
        </p:txBody>
      </p:sp>
      <p:sp>
        <p:nvSpPr>
          <p:cNvPr id="29698" name="Rectangle 2"/>
          <p:cNvSpPr>
            <a:spLocks noGrp="1" noChangeArrowheads="1"/>
          </p:cNvSpPr>
          <p:nvPr>
            <p:ph type="title"/>
          </p:nvPr>
        </p:nvSpPr>
        <p:spPr>
          <a:xfrm>
            <a:off x="603504" y="274638"/>
            <a:ext cx="8083296" cy="1143000"/>
          </a:xfrm>
        </p:spPr>
        <p:txBody>
          <a:bodyPr>
            <a:noAutofit/>
          </a:bodyPr>
          <a:lstStyle/>
          <a:p>
            <a:pPr algn="ctr" rtl="1"/>
            <a:r>
              <a:rPr lang="ar-IQ" sz="3600" dirty="0">
                <a:solidFill>
                  <a:srgbClr val="FF0000"/>
                </a:solidFill>
              </a:rPr>
              <a:t>1. عملية الشراء</a:t>
            </a:r>
            <a:endParaRPr lang="en-US" sz="3200" dirty="0"/>
          </a:p>
        </p:txBody>
      </p:sp>
    </p:spTree>
    <p:extLst>
      <p:ext uri="{BB962C8B-B14F-4D97-AF65-F5344CB8AC3E}">
        <p14:creationId xmlns:p14="http://schemas.microsoft.com/office/powerpoint/2010/main" val="3229097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34</a:t>
            </a:fld>
            <a:endParaRPr lang="en-GB" dirty="0"/>
          </a:p>
        </p:txBody>
      </p:sp>
      <p:sp>
        <p:nvSpPr>
          <p:cNvPr id="29699" name="Rectangle 3"/>
          <p:cNvSpPr>
            <a:spLocks noGrp="1" noChangeArrowheads="1"/>
          </p:cNvSpPr>
          <p:nvPr>
            <p:ph sz="quarter" idx="1"/>
          </p:nvPr>
        </p:nvSpPr>
        <p:spPr>
          <a:xfrm>
            <a:off x="457200" y="1981200"/>
            <a:ext cx="8229600" cy="3992563"/>
          </a:xfrm>
        </p:spPr>
        <p:txBody>
          <a:bodyPr>
            <a:normAutofit fontScale="77500" lnSpcReduction="20000"/>
          </a:bodyPr>
          <a:lstStyle/>
          <a:p>
            <a:pPr algn="just" rtl="1">
              <a:lnSpc>
                <a:spcPct val="150000"/>
              </a:lnSpc>
            </a:pPr>
            <a:r>
              <a:rPr lang="ar-IQ" sz="3200" dirty="0">
                <a:cs typeface="+mj-cs"/>
              </a:rPr>
              <a:t>إلا أن عملية الشراء لوحدها لا تكفي لإضفاء الصفة التجارية على شراء المنقول أو العقار. </a:t>
            </a:r>
            <a:r>
              <a:rPr lang="ar-IQ" sz="3200" dirty="0">
                <a:solidFill>
                  <a:srgbClr val="FF0000"/>
                </a:solidFill>
                <a:cs typeface="+mj-cs"/>
              </a:rPr>
              <a:t>بل يجب أن تتبع هذه العملية عملية أخرى هي بيع المنقول أو العقار أو تأجيرهما. </a:t>
            </a:r>
          </a:p>
          <a:p>
            <a:pPr algn="just" rtl="1">
              <a:lnSpc>
                <a:spcPct val="150000"/>
              </a:lnSpc>
            </a:pPr>
            <a:r>
              <a:rPr lang="ar-IQ" sz="3200" dirty="0">
                <a:cs typeface="+mj-cs"/>
              </a:rPr>
              <a:t>فإذا تم الشراء لا لغرض البيع وإنا للاستعمال والاستهلاك الشخصي فإن العمل لا يعد تجاريا بل مدنيا.</a:t>
            </a:r>
          </a:p>
          <a:p>
            <a:pPr algn="just" rtl="1">
              <a:lnSpc>
                <a:spcPct val="150000"/>
              </a:lnSpc>
            </a:pPr>
            <a:r>
              <a:rPr lang="ar-IQ" sz="3200" dirty="0">
                <a:cs typeface="+mj-cs"/>
              </a:rPr>
              <a:t>لذلك يجب في هذه الحالة أن تتوافر </a:t>
            </a:r>
            <a:r>
              <a:rPr lang="ar-IQ" sz="3200" dirty="0">
                <a:solidFill>
                  <a:srgbClr val="FF0000"/>
                </a:solidFill>
                <a:cs typeface="+mj-cs"/>
              </a:rPr>
              <a:t>نيـة</a:t>
            </a:r>
            <a:r>
              <a:rPr lang="ar-IQ" sz="3200" dirty="0">
                <a:cs typeface="+mj-cs"/>
              </a:rPr>
              <a:t> البيـع أو الإجارة عند الشراء.</a:t>
            </a:r>
          </a:p>
          <a:p>
            <a:pPr algn="just" rtl="1">
              <a:lnSpc>
                <a:spcPct val="150000"/>
              </a:lnSpc>
            </a:pPr>
            <a:endParaRPr lang="ar-IQ" sz="3200" dirty="0">
              <a:solidFill>
                <a:srgbClr val="FF0000"/>
              </a:solidFill>
              <a:cs typeface="+mj-cs"/>
            </a:endParaRPr>
          </a:p>
          <a:p>
            <a:pPr algn="just" rtl="1">
              <a:lnSpc>
                <a:spcPct val="150000"/>
              </a:lnSpc>
            </a:pPr>
            <a:endParaRPr lang="ar-IQ" sz="3200" dirty="0">
              <a:cs typeface="+mj-cs"/>
            </a:endParaRP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2. عملية البيع أو الإجارة</a:t>
            </a:r>
            <a:endParaRPr lang="en-US" sz="3200" dirty="0"/>
          </a:p>
        </p:txBody>
      </p:sp>
    </p:spTree>
    <p:extLst>
      <p:ext uri="{BB962C8B-B14F-4D97-AF65-F5344CB8AC3E}">
        <p14:creationId xmlns:p14="http://schemas.microsoft.com/office/powerpoint/2010/main" val="2715893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35</a:t>
            </a:fld>
            <a:endParaRPr lang="en-GB" dirty="0"/>
          </a:p>
        </p:txBody>
      </p:sp>
      <p:sp>
        <p:nvSpPr>
          <p:cNvPr id="29699" name="Rectangle 3"/>
          <p:cNvSpPr>
            <a:spLocks noGrp="1" noChangeArrowheads="1"/>
          </p:cNvSpPr>
          <p:nvPr>
            <p:ph sz="quarter" idx="1"/>
          </p:nvPr>
        </p:nvSpPr>
        <p:spPr>
          <a:xfrm>
            <a:off x="457200" y="2286001"/>
            <a:ext cx="8229600" cy="3429000"/>
          </a:xfrm>
        </p:spPr>
        <p:txBody>
          <a:bodyPr>
            <a:normAutofit fontScale="92500"/>
          </a:bodyPr>
          <a:lstStyle/>
          <a:p>
            <a:pPr algn="just" rtl="1">
              <a:lnSpc>
                <a:spcPct val="150000"/>
              </a:lnSpc>
            </a:pPr>
            <a:r>
              <a:rPr lang="ar-IQ" sz="2800" dirty="0">
                <a:cs typeface="+mj-cs"/>
              </a:rPr>
              <a:t>لذا فإن من يشتري واسطة نقل بنيـة بيعهـا ثـم يـعـدل عـن ذلـك ويستبقيها لأستعماله الخاص ثم يتولى بعد مدة بيعها ويحقق ربحا مـن هـذا البيـع فـإن عملـه يبقى محتفظا بالصفة التجارية.</a:t>
            </a:r>
          </a:p>
          <a:p>
            <a:pPr algn="just" rtl="1">
              <a:lnSpc>
                <a:spcPct val="150000"/>
              </a:lnSpc>
            </a:pPr>
            <a:r>
              <a:rPr lang="ar-IQ" sz="2800" dirty="0">
                <a:solidFill>
                  <a:srgbClr val="FF0000"/>
                </a:solidFill>
                <a:cs typeface="+mj-cs"/>
              </a:rPr>
              <a:t>إذ لا يتطلب القانون وقوع البيع بالفعل ومباشرة بعد الشراء. </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2. عملية البيع أو الإجارة</a:t>
            </a:r>
            <a:endParaRPr lang="en-US" sz="3200" dirty="0"/>
          </a:p>
        </p:txBody>
      </p:sp>
    </p:spTree>
    <p:extLst>
      <p:ext uri="{BB962C8B-B14F-4D97-AF65-F5344CB8AC3E}">
        <p14:creationId xmlns:p14="http://schemas.microsoft.com/office/powerpoint/2010/main" val="2659379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36</a:t>
            </a:fld>
            <a:endParaRPr lang="en-GB" dirty="0"/>
          </a:p>
        </p:txBody>
      </p:sp>
      <p:sp>
        <p:nvSpPr>
          <p:cNvPr id="29699" name="Rectangle 3"/>
          <p:cNvSpPr>
            <a:spLocks noGrp="1" noChangeArrowheads="1"/>
          </p:cNvSpPr>
          <p:nvPr>
            <p:ph sz="quarter" idx="1"/>
          </p:nvPr>
        </p:nvSpPr>
        <p:spPr>
          <a:xfrm>
            <a:off x="457200" y="1981201"/>
            <a:ext cx="8229600" cy="3657600"/>
          </a:xfrm>
        </p:spPr>
        <p:txBody>
          <a:bodyPr>
            <a:normAutofit fontScale="70000" lnSpcReduction="20000"/>
          </a:bodyPr>
          <a:lstStyle/>
          <a:p>
            <a:pPr algn="just" rtl="1">
              <a:lnSpc>
                <a:spcPct val="150000"/>
              </a:lnSpc>
            </a:pPr>
            <a:r>
              <a:rPr lang="ar-IQ" sz="3200" dirty="0">
                <a:cs typeface="+mj-cs"/>
              </a:rPr>
              <a:t>ويناء على ما سبق إذا اشترى شخص شيئا لاستعماله الخاص ثم عدل عن ذلك فباعه وحقق ربحا مـن وراء هذا البيع فإن عمله يعد مدنيا لانتفاء نية البيع وقـت الـشـراء.</a:t>
            </a:r>
          </a:p>
          <a:p>
            <a:pPr algn="just" rtl="1">
              <a:lnSpc>
                <a:spcPct val="150000"/>
              </a:lnSpc>
            </a:pPr>
            <a:endParaRPr lang="ar-IQ" sz="3200" dirty="0">
              <a:cs typeface="+mj-cs"/>
            </a:endParaRPr>
          </a:p>
          <a:p>
            <a:pPr algn="just" rtl="1">
              <a:lnSpc>
                <a:spcPct val="150000"/>
              </a:lnSpc>
            </a:pPr>
            <a:r>
              <a:rPr lang="ar-IQ" sz="3200" dirty="0">
                <a:cs typeface="+mj-cs"/>
              </a:rPr>
              <a:t> </a:t>
            </a:r>
            <a:r>
              <a:rPr lang="ar-IQ" sz="3200" dirty="0">
                <a:solidFill>
                  <a:srgbClr val="FF0000"/>
                </a:solidFill>
                <a:cs typeface="+mj-cs"/>
              </a:rPr>
              <a:t>فأعتبـار الشراء عملاً تجاريا يتوقف إذن على إثبات </a:t>
            </a:r>
            <a:r>
              <a:rPr lang="ar-IQ" sz="3200" dirty="0">
                <a:cs typeface="+mj-cs"/>
              </a:rPr>
              <a:t>نية</a:t>
            </a:r>
            <a:r>
              <a:rPr lang="ar-IQ" sz="3200" dirty="0">
                <a:solidFill>
                  <a:srgbClr val="FF0000"/>
                </a:solidFill>
                <a:cs typeface="+mj-cs"/>
              </a:rPr>
              <a:t> البيع عند المشتري وقت الشراء ويقـع عـبء الإثبات على عاتق من يدعي تجارية العمل </a:t>
            </a:r>
            <a:r>
              <a:rPr lang="ar-IQ" sz="3200" dirty="0">
                <a:cs typeface="+mj-cs"/>
              </a:rPr>
              <a:t>بكافة</a:t>
            </a:r>
            <a:r>
              <a:rPr lang="ar-IQ" sz="3200" dirty="0">
                <a:solidFill>
                  <a:srgbClr val="FF0000"/>
                </a:solidFill>
                <a:cs typeface="+mj-cs"/>
              </a:rPr>
              <a:t> </a:t>
            </a:r>
            <a:r>
              <a:rPr lang="ar-IQ" sz="3200" dirty="0">
                <a:cs typeface="+mj-cs"/>
              </a:rPr>
              <a:t>طرق</a:t>
            </a:r>
            <a:r>
              <a:rPr lang="ar-IQ" sz="3200" dirty="0">
                <a:solidFill>
                  <a:srgbClr val="FF0000"/>
                </a:solidFill>
                <a:cs typeface="+mj-cs"/>
              </a:rPr>
              <a:t> </a:t>
            </a:r>
            <a:r>
              <a:rPr lang="ar-IQ" sz="3200" dirty="0">
                <a:cs typeface="+mj-cs"/>
              </a:rPr>
              <a:t>الإثبات</a:t>
            </a:r>
            <a:r>
              <a:rPr lang="ar-IQ" sz="3200" dirty="0">
                <a:solidFill>
                  <a:srgbClr val="FF0000"/>
                </a:solidFill>
                <a:cs typeface="+mj-cs"/>
              </a:rPr>
              <a:t>. </a:t>
            </a:r>
          </a:p>
        </p:txBody>
      </p:sp>
      <p:sp>
        <p:nvSpPr>
          <p:cNvPr id="29698" name="Rectangle 2"/>
          <p:cNvSpPr>
            <a:spLocks noGrp="1" noChangeArrowheads="1"/>
          </p:cNvSpPr>
          <p:nvPr>
            <p:ph type="title"/>
          </p:nvPr>
        </p:nvSpPr>
        <p:spPr>
          <a:xfrm>
            <a:off x="603504" y="274638"/>
            <a:ext cx="8083296" cy="1143000"/>
          </a:xfrm>
        </p:spPr>
        <p:txBody>
          <a:bodyPr>
            <a:noAutofit/>
          </a:bodyPr>
          <a:lstStyle/>
          <a:p>
            <a:pPr algn="ctr" rtl="1"/>
            <a:r>
              <a:rPr lang="ar-IQ" sz="3600" dirty="0">
                <a:solidFill>
                  <a:srgbClr val="FF0000"/>
                </a:solidFill>
              </a:rPr>
              <a:t>2. عملية البيع أو الإجارة</a:t>
            </a:r>
            <a:endParaRPr lang="en-US" sz="3200" dirty="0"/>
          </a:p>
        </p:txBody>
      </p:sp>
    </p:spTree>
    <p:extLst>
      <p:ext uri="{BB962C8B-B14F-4D97-AF65-F5344CB8AC3E}">
        <p14:creationId xmlns:p14="http://schemas.microsoft.com/office/powerpoint/2010/main" val="40811912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37</a:t>
            </a:fld>
            <a:endParaRPr lang="en-GB" dirty="0"/>
          </a:p>
        </p:txBody>
      </p:sp>
      <p:sp>
        <p:nvSpPr>
          <p:cNvPr id="29699" name="Rectangle 3"/>
          <p:cNvSpPr>
            <a:spLocks noGrp="1" noChangeArrowheads="1"/>
          </p:cNvSpPr>
          <p:nvPr>
            <p:ph sz="quarter" idx="1"/>
          </p:nvPr>
        </p:nvSpPr>
        <p:spPr>
          <a:xfrm>
            <a:off x="457200" y="1828800"/>
            <a:ext cx="8229600" cy="4144963"/>
          </a:xfrm>
        </p:spPr>
        <p:txBody>
          <a:bodyPr>
            <a:normAutofit fontScale="92500" lnSpcReduction="10000"/>
          </a:bodyPr>
          <a:lstStyle/>
          <a:p>
            <a:pPr algn="just" rtl="1">
              <a:lnSpc>
                <a:spcPct val="150000"/>
              </a:lnSpc>
            </a:pPr>
            <a:r>
              <a:rPr lang="ar-IQ" sz="3200" dirty="0">
                <a:solidFill>
                  <a:srgbClr val="FF0000"/>
                </a:solidFill>
                <a:cs typeface="+mj-cs"/>
              </a:rPr>
              <a:t>ولكن يجب ان نشير هنا الى أنه لا يشترط أن يكون البيع لاحقا على الشراء، فقد يكون سابقا عليـه.</a:t>
            </a:r>
          </a:p>
          <a:p>
            <a:pPr algn="just" rtl="1">
              <a:lnSpc>
                <a:spcPct val="150000"/>
              </a:lnSpc>
            </a:pPr>
            <a:r>
              <a:rPr lang="ar-IQ" sz="3200" dirty="0">
                <a:solidFill>
                  <a:srgbClr val="FF0000"/>
                </a:solidFill>
                <a:cs typeface="+mj-cs"/>
              </a:rPr>
              <a:t> </a:t>
            </a:r>
            <a:r>
              <a:rPr lang="ar-IQ" sz="3200" dirty="0">
                <a:cs typeface="+mj-cs"/>
              </a:rPr>
              <a:t>إذ أنه من الممكن أن يتعاقد شخص على بيع بضاعة قبـل شرائهـا فـعـلاً ثـم يـلـي هـذا الشراء البيع. ويقع هذا التصور عموما في عمليات البيوع الآجلة.</a:t>
            </a:r>
          </a:p>
        </p:txBody>
      </p:sp>
      <p:sp>
        <p:nvSpPr>
          <p:cNvPr id="29698" name="Rectangle 2"/>
          <p:cNvSpPr>
            <a:spLocks noGrp="1" noChangeArrowheads="1"/>
          </p:cNvSpPr>
          <p:nvPr>
            <p:ph type="title"/>
          </p:nvPr>
        </p:nvSpPr>
        <p:spPr>
          <a:xfrm>
            <a:off x="457200" y="274638"/>
            <a:ext cx="8229600" cy="1143000"/>
          </a:xfrm>
        </p:spPr>
        <p:txBody>
          <a:bodyPr>
            <a:noAutofit/>
          </a:bodyPr>
          <a:lstStyle/>
          <a:p>
            <a:pPr algn="ctr" rtl="1"/>
            <a:r>
              <a:rPr lang="ar-IQ" sz="3600" dirty="0">
                <a:solidFill>
                  <a:srgbClr val="FF0000"/>
                </a:solidFill>
              </a:rPr>
              <a:t>2. عملية البيع أو الإجارة</a:t>
            </a:r>
            <a:endParaRPr lang="en-US" sz="3200" dirty="0"/>
          </a:p>
        </p:txBody>
      </p:sp>
    </p:spTree>
    <p:extLst>
      <p:ext uri="{BB962C8B-B14F-4D97-AF65-F5344CB8AC3E}">
        <p14:creationId xmlns:p14="http://schemas.microsoft.com/office/powerpoint/2010/main" val="2424827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38</a:t>
            </a:fld>
            <a:endParaRPr lang="en-GB" dirty="0"/>
          </a:p>
        </p:txBody>
      </p:sp>
      <p:sp>
        <p:nvSpPr>
          <p:cNvPr id="29699" name="Rectangle 3"/>
          <p:cNvSpPr>
            <a:spLocks noGrp="1" noChangeArrowheads="1"/>
          </p:cNvSpPr>
          <p:nvPr>
            <p:ph sz="quarter" idx="1"/>
          </p:nvPr>
        </p:nvSpPr>
        <p:spPr>
          <a:xfrm>
            <a:off x="457200" y="1752601"/>
            <a:ext cx="8229600" cy="3886200"/>
          </a:xfrm>
        </p:spPr>
        <p:txBody>
          <a:bodyPr>
            <a:normAutofit fontScale="77500" lnSpcReduction="20000"/>
          </a:bodyPr>
          <a:lstStyle/>
          <a:p>
            <a:pPr algn="just" rtl="1">
              <a:lnSpc>
                <a:spcPct val="150000"/>
              </a:lnSpc>
            </a:pPr>
            <a:r>
              <a:rPr lang="ar-IQ" sz="3200" dirty="0">
                <a:solidFill>
                  <a:srgbClr val="0070C0"/>
                </a:solidFill>
                <a:cs typeface="+mj-cs"/>
              </a:rPr>
              <a:t>وقد تعقب عملية شراء المنقول أو العقار عملية </a:t>
            </a:r>
            <a:r>
              <a:rPr lang="ar-IQ" sz="3200" dirty="0">
                <a:solidFill>
                  <a:schemeClr val="accent2"/>
                </a:solidFill>
                <a:cs typeface="+mj-cs"/>
              </a:rPr>
              <a:t>إيجار</a:t>
            </a:r>
            <a:r>
              <a:rPr lang="ar-IQ" sz="3200" dirty="0">
                <a:solidFill>
                  <a:srgbClr val="0070C0"/>
                </a:solidFill>
                <a:cs typeface="+mj-cs"/>
              </a:rPr>
              <a:t> المنقول أو العقار بدلا مـن بيعـه. </a:t>
            </a:r>
          </a:p>
          <a:p>
            <a:pPr algn="just" rtl="1">
              <a:lnSpc>
                <a:spcPct val="150000"/>
              </a:lnSpc>
            </a:pPr>
            <a:r>
              <a:rPr lang="ar-IQ" sz="3200" dirty="0">
                <a:cs typeface="+mj-cs"/>
              </a:rPr>
              <a:t>ومثـل هذه الأعمال تقع كثيرا في الواقع العملي. مثال ذلك شراء وسائط النقل والأثاث والملابس والاجهرة الكهربائية وغيرهـا لأجـل إجارتهـا بعـد شرائها. </a:t>
            </a:r>
          </a:p>
          <a:p>
            <a:pPr algn="just" rtl="1">
              <a:lnSpc>
                <a:spcPct val="150000"/>
              </a:lnSpc>
            </a:pPr>
            <a:r>
              <a:rPr lang="ar-IQ" sz="3200" dirty="0">
                <a:cs typeface="+mj-cs"/>
              </a:rPr>
              <a:t>أو شراء العقارات بقصد إجارتها لا بيعها. كإجارة الدور والشقق والغرف المؤثثة (الفنادق والشقق الفندقية) أو غير المؤثة.</a:t>
            </a:r>
          </a:p>
        </p:txBody>
      </p:sp>
      <p:sp>
        <p:nvSpPr>
          <p:cNvPr id="29698" name="Rectangle 2"/>
          <p:cNvSpPr>
            <a:spLocks noGrp="1" noChangeArrowheads="1"/>
          </p:cNvSpPr>
          <p:nvPr>
            <p:ph type="title"/>
          </p:nvPr>
        </p:nvSpPr>
        <p:spPr>
          <a:xfrm>
            <a:off x="603504" y="274638"/>
            <a:ext cx="8083296" cy="1143000"/>
          </a:xfrm>
        </p:spPr>
        <p:txBody>
          <a:bodyPr>
            <a:noAutofit/>
          </a:bodyPr>
          <a:lstStyle/>
          <a:p>
            <a:pPr algn="ctr" rtl="1"/>
            <a:r>
              <a:rPr lang="ar-IQ" sz="3600" dirty="0">
                <a:solidFill>
                  <a:srgbClr val="FF0000"/>
                </a:solidFill>
              </a:rPr>
              <a:t>2. عملية البيع أو الإجارة</a:t>
            </a:r>
            <a:endParaRPr lang="en-US" sz="3200" dirty="0"/>
          </a:p>
        </p:txBody>
      </p:sp>
    </p:spTree>
    <p:extLst>
      <p:ext uri="{BB962C8B-B14F-4D97-AF65-F5344CB8AC3E}">
        <p14:creationId xmlns:p14="http://schemas.microsoft.com/office/powerpoint/2010/main" val="23308355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7D29C-52AF-78AB-505C-0B59284BB151}"/>
              </a:ext>
            </a:extLst>
          </p:cNvPr>
          <p:cNvSpPr>
            <a:spLocks noGrp="1"/>
          </p:cNvSpPr>
          <p:nvPr>
            <p:ph type="title"/>
          </p:nvPr>
        </p:nvSpPr>
        <p:spPr>
          <a:xfrm>
            <a:off x="609600" y="274638"/>
            <a:ext cx="8077200" cy="1143000"/>
          </a:xfrm>
        </p:spPr>
        <p:txBody>
          <a:bodyPr/>
          <a:lstStyle/>
          <a:p>
            <a:pPr algn="ctr"/>
            <a:r>
              <a:rPr lang="ar-IQ" sz="4000" dirty="0">
                <a:solidFill>
                  <a:srgbClr val="FF0000"/>
                </a:solidFill>
              </a:rPr>
              <a:t>2. عملية البيع أو الإجارة</a:t>
            </a:r>
            <a:endParaRPr lang="en-US" dirty="0"/>
          </a:p>
        </p:txBody>
      </p:sp>
      <p:sp>
        <p:nvSpPr>
          <p:cNvPr id="3" name="Content Placeholder 2">
            <a:extLst>
              <a:ext uri="{FF2B5EF4-FFF2-40B4-BE49-F238E27FC236}">
                <a16:creationId xmlns:a16="http://schemas.microsoft.com/office/drawing/2014/main" id="{A9866C04-82E0-0773-FE0A-14116327427C}"/>
              </a:ext>
            </a:extLst>
          </p:cNvPr>
          <p:cNvSpPr>
            <a:spLocks noGrp="1"/>
          </p:cNvSpPr>
          <p:nvPr>
            <p:ph sz="quarter" idx="1"/>
          </p:nvPr>
        </p:nvSpPr>
        <p:spPr>
          <a:xfrm>
            <a:off x="457200" y="2362200"/>
            <a:ext cx="8229600" cy="3657600"/>
          </a:xfrm>
        </p:spPr>
        <p:txBody>
          <a:bodyPr/>
          <a:lstStyle/>
          <a:p>
            <a:pPr algn="just" rtl="1"/>
            <a:r>
              <a:rPr lang="ar-IQ" sz="2800" dirty="0">
                <a:cs typeface="+mj-cs"/>
              </a:rPr>
              <a:t>فمن يشتري منقولاً أو عقارا لأجل إيجاره يعتبر عمله تجاريا.</a:t>
            </a:r>
          </a:p>
          <a:p>
            <a:pPr algn="just" rtl="1"/>
            <a:r>
              <a:rPr lang="ar-IQ" sz="2800" dirty="0">
                <a:cs typeface="+mj-cs"/>
              </a:rPr>
              <a:t> وعلى هذا فإنه يشترط قيام عمل مزدوج </a:t>
            </a:r>
            <a:r>
              <a:rPr lang="ar-IQ" sz="2800" dirty="0">
                <a:solidFill>
                  <a:schemeClr val="accent2"/>
                </a:solidFill>
                <a:cs typeface="+mj-cs"/>
              </a:rPr>
              <a:t>(شراء + تأجير)</a:t>
            </a:r>
            <a:r>
              <a:rPr lang="ar-IQ" sz="2800" dirty="0">
                <a:cs typeface="+mj-cs"/>
              </a:rPr>
              <a:t> لكي يعتبر العمل تجاريا. وتشير (المادة 5/ 1) من قانون التجارة الى تجارية هذه الاعمال بصراحة.</a:t>
            </a:r>
          </a:p>
          <a:p>
            <a:pPr algn="just" rtl="1"/>
            <a:endParaRPr lang="en-US" dirty="0"/>
          </a:p>
        </p:txBody>
      </p:sp>
    </p:spTree>
    <p:extLst>
      <p:ext uri="{BB962C8B-B14F-4D97-AF65-F5344CB8AC3E}">
        <p14:creationId xmlns:p14="http://schemas.microsoft.com/office/powerpoint/2010/main" val="804780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a:t>
            </a:fld>
            <a:endParaRPr lang="en-GB" dirty="0"/>
          </a:p>
        </p:txBody>
      </p:sp>
      <p:sp>
        <p:nvSpPr>
          <p:cNvPr id="29699" name="Rectangle 3"/>
          <p:cNvSpPr>
            <a:spLocks noGrp="1" noChangeArrowheads="1"/>
          </p:cNvSpPr>
          <p:nvPr>
            <p:ph sz="quarter" idx="1"/>
          </p:nvPr>
        </p:nvSpPr>
        <p:spPr>
          <a:xfrm>
            <a:off x="457200" y="1752600"/>
            <a:ext cx="8229600" cy="4221163"/>
          </a:xfrm>
        </p:spPr>
        <p:txBody>
          <a:bodyPr>
            <a:normAutofit fontScale="77500" lnSpcReduction="20000"/>
          </a:bodyPr>
          <a:lstStyle/>
          <a:p>
            <a:pPr algn="just" rtl="1">
              <a:lnSpc>
                <a:spcPct val="150000"/>
              </a:lnSpc>
            </a:pPr>
            <a:r>
              <a:rPr lang="ar-IQ" sz="3200" dirty="0">
                <a:solidFill>
                  <a:srgbClr val="FF0000"/>
                </a:solidFill>
                <a:cs typeface="+mj-cs"/>
              </a:rPr>
              <a:t>ويجمع الفقه المقارن </a:t>
            </a:r>
            <a:r>
              <a:rPr lang="ar-IQ" sz="3200" dirty="0">
                <a:cs typeface="+mj-cs"/>
              </a:rPr>
              <a:t>على أن التعداد الـذي أورده المشرع للأعمال التجارية في قوانين التجارة المختلفة </a:t>
            </a:r>
            <a:r>
              <a:rPr lang="ar-IQ" sz="3200" dirty="0">
                <a:solidFill>
                  <a:srgbClr val="FF0000"/>
                </a:solidFill>
                <a:cs typeface="+mj-cs"/>
              </a:rPr>
              <a:t>لم يأت على سبيل الحصر بل على سبيل الدلالة والمثـل. </a:t>
            </a:r>
          </a:p>
          <a:p>
            <a:pPr algn="just" rtl="1">
              <a:lnSpc>
                <a:spcPct val="150000"/>
              </a:lnSpc>
            </a:pPr>
            <a:r>
              <a:rPr lang="ar-IQ" sz="3200" dirty="0">
                <a:cs typeface="+mj-cs"/>
              </a:rPr>
              <a:t>ولهذا لم يتوان الفقه أو القضاء عن إضافة أعمال تجارية أخرى إلى ما ورد من تعداد لهذه الأعمال. </a:t>
            </a:r>
          </a:p>
          <a:p>
            <a:pPr algn="just" rtl="1">
              <a:lnSpc>
                <a:spcPct val="150000"/>
              </a:lnSpc>
            </a:pPr>
            <a:r>
              <a:rPr lang="ar-IQ" sz="3200" dirty="0">
                <a:cs typeface="+mj-cs"/>
              </a:rPr>
              <a:t>ومع انه يلاحظ ان الأعمال التجارية التي ذكرها المشرع العراقي في قـانـون التجارة جاءت على سبيل الحصر وليس على سبيل الدلالة. </a:t>
            </a:r>
          </a:p>
        </p:txBody>
      </p:sp>
      <p:sp>
        <p:nvSpPr>
          <p:cNvPr id="29698" name="Rectangle 2"/>
          <p:cNvSpPr>
            <a:spLocks noGrp="1" noChangeArrowheads="1"/>
          </p:cNvSpPr>
          <p:nvPr>
            <p:ph type="title"/>
          </p:nvPr>
        </p:nvSpPr>
        <p:spPr>
          <a:xfrm>
            <a:off x="457200" y="274638"/>
            <a:ext cx="8229600" cy="1143000"/>
          </a:xfrm>
        </p:spPr>
        <p:txBody>
          <a:bodyPr/>
          <a:lstStyle/>
          <a:p>
            <a:pPr algn="ctr" rtl="1"/>
            <a:r>
              <a:rPr lang="ar-IQ" sz="4400" dirty="0">
                <a:solidFill>
                  <a:srgbClr val="FF0000"/>
                </a:solidFill>
              </a:rPr>
              <a:t>أنواع الأعمال التجارية</a:t>
            </a:r>
            <a:endParaRPr lang="en-US" dirty="0"/>
          </a:p>
        </p:txBody>
      </p:sp>
    </p:spTree>
    <p:extLst>
      <p:ext uri="{BB962C8B-B14F-4D97-AF65-F5344CB8AC3E}">
        <p14:creationId xmlns:p14="http://schemas.microsoft.com/office/powerpoint/2010/main" val="38158410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40</a:t>
            </a:fld>
            <a:endParaRPr lang="en-GB" dirty="0"/>
          </a:p>
        </p:txBody>
      </p:sp>
      <p:sp>
        <p:nvSpPr>
          <p:cNvPr id="29699" name="Rectangle 3"/>
          <p:cNvSpPr>
            <a:spLocks noGrp="1" noChangeArrowheads="1"/>
          </p:cNvSpPr>
          <p:nvPr>
            <p:ph sz="quarter" idx="1"/>
          </p:nvPr>
        </p:nvSpPr>
        <p:spPr>
          <a:xfrm>
            <a:off x="457200" y="1066800"/>
            <a:ext cx="8229600" cy="4906963"/>
          </a:xfrm>
        </p:spPr>
        <p:txBody>
          <a:bodyPr>
            <a:normAutofit/>
          </a:bodyPr>
          <a:lstStyle/>
          <a:p>
            <a:pPr marL="0" indent="0" algn="ctr" rtl="1">
              <a:lnSpc>
                <a:spcPct val="150000"/>
              </a:lnSpc>
              <a:buNone/>
            </a:pPr>
            <a:r>
              <a:rPr lang="ar-IQ" sz="3200" b="1" dirty="0">
                <a:cs typeface="+mj-cs"/>
              </a:rPr>
              <a:t>الشرط الثاني:</a:t>
            </a:r>
          </a:p>
          <a:p>
            <a:pPr marL="0" indent="0" algn="ctr" rtl="1">
              <a:lnSpc>
                <a:spcPct val="150000"/>
              </a:lnSpc>
              <a:buNone/>
            </a:pPr>
            <a:r>
              <a:rPr lang="ar-IQ" sz="3200" b="1" dirty="0">
                <a:cs typeface="+mj-cs"/>
              </a:rPr>
              <a:t>أن يرد الشراء أو الإجارة على مال منقول أو عقار</a:t>
            </a:r>
          </a:p>
          <a:p>
            <a:pPr algn="just" rtl="1">
              <a:lnSpc>
                <a:spcPct val="150000"/>
              </a:lnSpc>
            </a:pPr>
            <a:r>
              <a:rPr lang="ar-IQ" sz="3200" dirty="0">
                <a:cs typeface="+mj-cs"/>
              </a:rPr>
              <a:t>ويشترط لكي يعتبر العمل تجاريا أن يـرد الـشـراء عـلى مـال منقـول أو عقار والمال المنقول قد يكون ماديا أو معنويا.</a:t>
            </a:r>
          </a:p>
          <a:p>
            <a:pPr algn="just" rtl="1">
              <a:lnSpc>
                <a:spcPct val="150000"/>
              </a:lnSpc>
            </a:pPr>
            <a:endParaRPr lang="ar-IQ" sz="3200" b="1" dirty="0">
              <a:cs typeface="+mj-cs"/>
            </a:endParaRPr>
          </a:p>
        </p:txBody>
      </p:sp>
    </p:spTree>
    <p:extLst>
      <p:ext uri="{BB962C8B-B14F-4D97-AF65-F5344CB8AC3E}">
        <p14:creationId xmlns:p14="http://schemas.microsoft.com/office/powerpoint/2010/main" val="1030148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41</a:t>
            </a:fld>
            <a:endParaRPr lang="en-GB" dirty="0"/>
          </a:p>
        </p:txBody>
      </p:sp>
      <p:sp>
        <p:nvSpPr>
          <p:cNvPr id="29699" name="Rectangle 3"/>
          <p:cNvSpPr>
            <a:spLocks noGrp="1" noChangeArrowheads="1"/>
          </p:cNvSpPr>
          <p:nvPr>
            <p:ph sz="quarter" idx="1"/>
          </p:nvPr>
        </p:nvSpPr>
        <p:spPr>
          <a:xfrm>
            <a:off x="457200" y="1066800"/>
            <a:ext cx="8229600" cy="4906963"/>
          </a:xfrm>
        </p:spPr>
        <p:txBody>
          <a:bodyPr>
            <a:normAutofit fontScale="85000" lnSpcReduction="10000"/>
          </a:bodyPr>
          <a:lstStyle/>
          <a:p>
            <a:pPr algn="just" rtl="1">
              <a:lnSpc>
                <a:spcPct val="150000"/>
              </a:lnSpc>
            </a:pPr>
            <a:r>
              <a:rPr lang="ar-IQ" sz="3300" dirty="0">
                <a:cs typeface="+mj-cs"/>
              </a:rPr>
              <a:t>ويتمثل </a:t>
            </a:r>
            <a:r>
              <a:rPr lang="ar-IQ" sz="3300" dirty="0">
                <a:solidFill>
                  <a:srgbClr val="FF0000"/>
                </a:solidFill>
                <a:cs typeface="+mj-cs"/>
              </a:rPr>
              <a:t>المال المنقول المادي </a:t>
            </a:r>
            <a:r>
              <a:rPr lang="ar-IQ" sz="3300" dirty="0">
                <a:cs typeface="+mj-cs"/>
              </a:rPr>
              <a:t>عموما بالبضائع والسلع على اختلاف أنواعها سواء أكانـت عـلى شـكـل مـواد أوليـة أو مواد نصف مصنعة أو مواد تامة الصنع.</a:t>
            </a:r>
            <a:endParaRPr lang="ar-IQ" sz="3300" b="1" dirty="0">
              <a:solidFill>
                <a:srgbClr val="FF0000"/>
              </a:solidFill>
              <a:cs typeface="+mj-cs"/>
            </a:endParaRPr>
          </a:p>
          <a:p>
            <a:pPr algn="just" rtl="1">
              <a:lnSpc>
                <a:spcPct val="150000"/>
              </a:lnSpc>
            </a:pPr>
            <a:r>
              <a:rPr lang="ar-IQ" sz="3200" b="1" dirty="0">
                <a:solidFill>
                  <a:srgbClr val="FF0000"/>
                </a:solidFill>
                <a:cs typeface="+mj-cs"/>
              </a:rPr>
              <a:t> </a:t>
            </a:r>
            <a:r>
              <a:rPr lang="ar-IQ" sz="3200" dirty="0">
                <a:cs typeface="+mj-cs"/>
              </a:rPr>
              <a:t>أما </a:t>
            </a:r>
            <a:r>
              <a:rPr lang="ar-IQ" sz="3200" dirty="0">
                <a:solidFill>
                  <a:srgbClr val="FF0000"/>
                </a:solidFill>
                <a:cs typeface="+mj-cs"/>
              </a:rPr>
              <a:t>الأموال المنقولة المعنويـة </a:t>
            </a:r>
            <a:r>
              <a:rPr lang="ar-IQ" sz="3200" dirty="0">
                <a:cs typeface="+mj-cs"/>
              </a:rPr>
              <a:t>فـقـد يـكـون بعضها «حسيا» فتتمثل بالأسهم والسندات وحقوق الملكية الصناعية والفنية، كبراءات الاختراع والرسـوم والنماذج الصناعية والمحـل التجـاري وحقوق الملكية الأدبية.</a:t>
            </a:r>
          </a:p>
        </p:txBody>
      </p:sp>
    </p:spTree>
    <p:extLst>
      <p:ext uri="{BB962C8B-B14F-4D97-AF65-F5344CB8AC3E}">
        <p14:creationId xmlns:p14="http://schemas.microsoft.com/office/powerpoint/2010/main" val="3579212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42</a:t>
            </a:fld>
            <a:endParaRPr lang="en-GB" dirty="0"/>
          </a:p>
        </p:txBody>
      </p:sp>
      <p:sp>
        <p:nvSpPr>
          <p:cNvPr id="29699" name="Rectangle 3"/>
          <p:cNvSpPr>
            <a:spLocks noGrp="1" noChangeArrowheads="1"/>
          </p:cNvSpPr>
          <p:nvPr>
            <p:ph sz="quarter" idx="1"/>
          </p:nvPr>
        </p:nvSpPr>
        <p:spPr>
          <a:xfrm>
            <a:off x="457200" y="1066800"/>
            <a:ext cx="8229600" cy="4906963"/>
          </a:xfrm>
        </p:spPr>
        <p:txBody>
          <a:bodyPr>
            <a:normAutofit fontScale="92500" lnSpcReduction="10000"/>
          </a:bodyPr>
          <a:lstStyle/>
          <a:p>
            <a:pPr algn="just" rtl="1">
              <a:lnSpc>
                <a:spcPct val="150000"/>
              </a:lnSpc>
            </a:pPr>
            <a:r>
              <a:rPr lang="ar-IQ" sz="3200" dirty="0">
                <a:cs typeface="+mj-cs"/>
              </a:rPr>
              <a:t>وقد يكون المال منقولا حسب المال كـمـن يشتري العقار بقصد هدمه وبيعه أنقاضا.</a:t>
            </a:r>
          </a:p>
          <a:p>
            <a:pPr algn="just" rtl="1">
              <a:lnSpc>
                <a:spcPct val="150000"/>
              </a:lnSpc>
            </a:pPr>
            <a:r>
              <a:rPr lang="ar-IQ" sz="3200" dirty="0">
                <a:cs typeface="+mj-cs"/>
              </a:rPr>
              <a:t>وينصرف مفهـوم العـقـار إلى كـل مـا هـو مـستقر ثابت، كالأرض والبنـاء والغراس.</a:t>
            </a:r>
          </a:p>
          <a:p>
            <a:pPr algn="just" rtl="1">
              <a:lnSpc>
                <a:spcPct val="150000"/>
              </a:lnSpc>
            </a:pPr>
            <a:r>
              <a:rPr lang="ar-IQ" sz="3200" dirty="0">
                <a:cs typeface="+mj-cs"/>
              </a:rPr>
              <a:t> فكل شراء لهذه الأموال منقولة كانت وغير منقولة لأجل بيعهـا أو إجارتها يعتبر بحكم القانون من الأعمال التجارية.</a:t>
            </a:r>
          </a:p>
          <a:p>
            <a:pPr algn="just" rtl="1">
              <a:lnSpc>
                <a:spcPct val="150000"/>
              </a:lnSpc>
            </a:pPr>
            <a:endParaRPr lang="ar-IQ" sz="3200" dirty="0">
              <a:cs typeface="+mj-cs"/>
            </a:endParaRPr>
          </a:p>
        </p:txBody>
      </p:sp>
    </p:spTree>
    <p:extLst>
      <p:ext uri="{BB962C8B-B14F-4D97-AF65-F5344CB8AC3E}">
        <p14:creationId xmlns:p14="http://schemas.microsoft.com/office/powerpoint/2010/main" val="2430833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43</a:t>
            </a:fld>
            <a:endParaRPr lang="en-GB" dirty="0"/>
          </a:p>
        </p:txBody>
      </p:sp>
      <p:sp>
        <p:nvSpPr>
          <p:cNvPr id="29699" name="Rectangle 3"/>
          <p:cNvSpPr>
            <a:spLocks noGrp="1" noChangeArrowheads="1"/>
          </p:cNvSpPr>
          <p:nvPr>
            <p:ph sz="quarter" idx="1"/>
          </p:nvPr>
        </p:nvSpPr>
        <p:spPr>
          <a:xfrm>
            <a:off x="457200" y="533400"/>
            <a:ext cx="8229600" cy="5440363"/>
          </a:xfrm>
        </p:spPr>
        <p:txBody>
          <a:bodyPr>
            <a:normAutofit fontScale="85000" lnSpcReduction="10000"/>
          </a:bodyPr>
          <a:lstStyle/>
          <a:p>
            <a:pPr marL="0" indent="0" algn="ctr" rtl="1">
              <a:lnSpc>
                <a:spcPct val="150000"/>
              </a:lnSpc>
              <a:buNone/>
            </a:pPr>
            <a:r>
              <a:rPr lang="ar-IQ" sz="3200" b="1" dirty="0">
                <a:cs typeface="+mj-cs"/>
              </a:rPr>
              <a:t>الشرط الثالث:</a:t>
            </a:r>
          </a:p>
          <a:p>
            <a:pPr marL="0" indent="0" algn="ctr" rtl="1">
              <a:lnSpc>
                <a:spcPct val="150000"/>
              </a:lnSpc>
              <a:buNone/>
            </a:pPr>
            <a:r>
              <a:rPr lang="ar-IQ" sz="3200" b="1" dirty="0">
                <a:cs typeface="+mj-cs"/>
              </a:rPr>
              <a:t>توافر قصد الربح</a:t>
            </a:r>
          </a:p>
          <a:p>
            <a:pPr algn="just" rtl="1">
              <a:lnSpc>
                <a:spcPct val="150000"/>
              </a:lnSpc>
            </a:pPr>
            <a:r>
              <a:rPr lang="ar-IQ" sz="3200" dirty="0">
                <a:cs typeface="+mj-cs"/>
              </a:rPr>
              <a:t>ينصرف مفهـوم هـذا الـشـرط كـمـا نـرى </a:t>
            </a:r>
            <a:r>
              <a:rPr lang="ar-IQ" sz="3200" dirty="0">
                <a:solidFill>
                  <a:srgbClr val="C00000"/>
                </a:solidFill>
                <a:cs typeface="+mj-cs"/>
              </a:rPr>
              <a:t>للباعـث</a:t>
            </a:r>
            <a:r>
              <a:rPr lang="ar-IQ" sz="3200" dirty="0">
                <a:cs typeface="+mj-cs"/>
              </a:rPr>
              <a:t> التجاري والباعـث التجاري كمعنى قانوني يتجسد بنية المضاربة المقرونة بتحقيق ربح.</a:t>
            </a:r>
          </a:p>
          <a:p>
            <a:pPr algn="just" rtl="1">
              <a:lnSpc>
                <a:spcPct val="150000"/>
              </a:lnSpc>
            </a:pPr>
            <a:r>
              <a:rPr lang="ar-IQ" sz="3200" b="1" dirty="0">
                <a:solidFill>
                  <a:srgbClr val="C00000"/>
                </a:solidFill>
                <a:cs typeface="+mj-cs"/>
              </a:rPr>
              <a:t> </a:t>
            </a:r>
            <a:r>
              <a:rPr lang="ar-IQ" sz="3200" dirty="0">
                <a:solidFill>
                  <a:srgbClr val="C00000"/>
                </a:solidFill>
                <a:cs typeface="+mj-cs"/>
              </a:rPr>
              <a:t>ولا يمكـن في الواقع </a:t>
            </a:r>
            <a:r>
              <a:rPr lang="ar-IQ" sz="3200" dirty="0">
                <a:cs typeface="+mj-cs"/>
              </a:rPr>
              <a:t>تصور تجارية شراء المنقول والعقار لأجل البيع أو الإجـارة دون تـوفر هذا الباعث فهو </a:t>
            </a:r>
            <a:r>
              <a:rPr lang="ar-IQ" sz="3200" dirty="0">
                <a:solidFill>
                  <a:srgbClr val="C00000"/>
                </a:solidFill>
                <a:cs typeface="+mj-cs"/>
              </a:rPr>
              <a:t>عنصره</a:t>
            </a:r>
            <a:r>
              <a:rPr lang="ar-IQ" sz="3200" dirty="0">
                <a:cs typeface="+mj-cs"/>
              </a:rPr>
              <a:t> </a:t>
            </a:r>
            <a:r>
              <a:rPr lang="ar-IQ" sz="3200" dirty="0">
                <a:solidFill>
                  <a:srgbClr val="C00000"/>
                </a:solidFill>
                <a:cs typeface="+mj-cs"/>
              </a:rPr>
              <a:t>الجوهري</a:t>
            </a:r>
            <a:r>
              <a:rPr lang="ar-IQ" sz="3200" dirty="0">
                <a:cs typeface="+mj-cs"/>
              </a:rPr>
              <a:t> وبانتفائه تنعدم الصفة التجارية للعمل المذكور.</a:t>
            </a:r>
          </a:p>
        </p:txBody>
      </p:sp>
    </p:spTree>
    <p:extLst>
      <p:ext uri="{BB962C8B-B14F-4D97-AF65-F5344CB8AC3E}">
        <p14:creationId xmlns:p14="http://schemas.microsoft.com/office/powerpoint/2010/main" val="16089537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44</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fontScale="77500" lnSpcReduction="20000"/>
          </a:bodyPr>
          <a:lstStyle/>
          <a:p>
            <a:pPr algn="just" rtl="1">
              <a:lnSpc>
                <a:spcPct val="150000"/>
              </a:lnSpc>
            </a:pPr>
            <a:r>
              <a:rPr lang="ar-IQ" sz="3200" dirty="0">
                <a:cs typeface="+mj-cs"/>
              </a:rPr>
              <a:t>وتأسيسا على ذلك يعتبر مـدنيا شراء الجمعيات التعاونية والنقابات للبضائع والسلع وبيعها بسعر الكلفة على أعضائها. </a:t>
            </a:r>
          </a:p>
          <a:p>
            <a:pPr algn="just" rtl="1">
              <a:lnSpc>
                <a:spcPct val="150000"/>
              </a:lnSpc>
            </a:pPr>
            <a:r>
              <a:rPr lang="ar-IQ" sz="3200" dirty="0">
                <a:cs typeface="+mj-cs"/>
              </a:rPr>
              <a:t>أو شراء الدولة للمحاصيل الأساسية وبيعها للمواطنين بسعر منخفض لانتفاء نية المضاربة وتحقيق الربح. </a:t>
            </a:r>
          </a:p>
          <a:p>
            <a:pPr algn="just" rtl="1">
              <a:lnSpc>
                <a:spcPct val="150000"/>
              </a:lnSpc>
            </a:pPr>
            <a:r>
              <a:rPr lang="ar-IQ" sz="3200" dirty="0">
                <a:cs typeface="+mj-cs"/>
              </a:rPr>
              <a:t>ولا يختلـف الحكم إذا ورد العمل على العقار وغير المنقول.</a:t>
            </a:r>
          </a:p>
          <a:p>
            <a:pPr algn="just" rtl="1">
              <a:lnSpc>
                <a:spcPct val="150000"/>
              </a:lnSpc>
            </a:pPr>
            <a:r>
              <a:rPr lang="ar-IQ" sz="3200" dirty="0">
                <a:cs typeface="+mj-cs"/>
              </a:rPr>
              <a:t> فلا يكفـي إذن أن تكـون لـدى المشتري نية البيع مجردة ليكون شراؤه تجاريا بل يلزم أيضا أن يكون «الباعث عـلى العمل تجاريا». </a:t>
            </a:r>
          </a:p>
        </p:txBody>
      </p:sp>
    </p:spTree>
    <p:extLst>
      <p:ext uri="{BB962C8B-B14F-4D97-AF65-F5344CB8AC3E}">
        <p14:creationId xmlns:p14="http://schemas.microsoft.com/office/powerpoint/2010/main" val="5176758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45</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fontScale="70000" lnSpcReduction="20000"/>
          </a:bodyPr>
          <a:lstStyle/>
          <a:p>
            <a:pPr algn="just" rtl="1">
              <a:lnSpc>
                <a:spcPct val="150000"/>
              </a:lnSpc>
            </a:pPr>
            <a:r>
              <a:rPr lang="ar-IQ" sz="3200" dirty="0">
                <a:cs typeface="+mj-cs"/>
              </a:rPr>
              <a:t>بيد أنه </a:t>
            </a:r>
            <a:r>
              <a:rPr lang="ar-IQ" sz="3200" dirty="0">
                <a:solidFill>
                  <a:srgbClr val="C00000"/>
                </a:solidFill>
                <a:cs typeface="+mj-cs"/>
              </a:rPr>
              <a:t>لا يشترط أن يتحقق الربح </a:t>
            </a:r>
            <a:r>
              <a:rPr lang="ar-IQ" sz="3200" dirty="0">
                <a:cs typeface="+mj-cs"/>
              </a:rPr>
              <a:t>فعلاً كي يعتبر العمـل تجاريا. فقـد تهبط الأسعار بعد الشراء لظروف اقتصادية معينة فتتحقق خسارة، فلا يفقـد العمـل تجاريته لهذا السبب طالما وجد الباعث التجاري ابتداء عند الشراء. </a:t>
            </a:r>
          </a:p>
          <a:p>
            <a:pPr algn="just" rtl="1">
              <a:lnSpc>
                <a:spcPct val="150000"/>
              </a:lnSpc>
            </a:pPr>
            <a:r>
              <a:rPr lang="ar-IQ" sz="3200" dirty="0">
                <a:solidFill>
                  <a:srgbClr val="C00000"/>
                </a:solidFill>
                <a:cs typeface="+mj-cs"/>
              </a:rPr>
              <a:t>وقد يقع أيضا أن يتم الشراء بنية تحقيق خسارة </a:t>
            </a:r>
            <a:r>
              <a:rPr lang="ar-IQ" sz="3200" dirty="0">
                <a:cs typeface="+mj-cs"/>
              </a:rPr>
              <a:t>دون أن يفقد العمـل صـفته التجارية. ولعل في قيام المؤسسات التجارية بين آونة وأخرى بيع بعض السلع للجمهـور بـثمـن أقـل من ثمن الشراء أو تقديم بعض الهدايا العينية بدون مقابل مثلاً على ذلك. إذ تبقى هذه الأعمال تجارية رغم تحقق الخسارة وذلـك لـتـوافر الباعـث التجـاري فيهـا. </a:t>
            </a:r>
          </a:p>
        </p:txBody>
      </p:sp>
    </p:spTree>
    <p:extLst>
      <p:ext uri="{BB962C8B-B14F-4D97-AF65-F5344CB8AC3E}">
        <p14:creationId xmlns:p14="http://schemas.microsoft.com/office/powerpoint/2010/main" val="16047639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46</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fontScale="85000" lnSpcReduction="10000"/>
          </a:bodyPr>
          <a:lstStyle/>
          <a:p>
            <a:pPr algn="just" rtl="1">
              <a:lnSpc>
                <a:spcPct val="150000"/>
              </a:lnSpc>
            </a:pPr>
            <a:r>
              <a:rPr lang="ar-IQ" sz="3200" dirty="0">
                <a:cs typeface="+mj-cs"/>
              </a:rPr>
              <a:t>فجلب العملاء وزيادة قيمة المحل التجاري يعتبر بدون شك مردودا إيجابيا يتمثل بما يسمى </a:t>
            </a:r>
            <a:r>
              <a:rPr lang="ar-IQ" sz="3200" dirty="0">
                <a:solidFill>
                  <a:srgbClr val="0070C0"/>
                </a:solidFill>
                <a:cs typeface="+mj-cs"/>
              </a:rPr>
              <a:t>بالربح الأجل </a:t>
            </a:r>
            <a:r>
              <a:rPr lang="ar-IQ" sz="3200" dirty="0">
                <a:cs typeface="+mj-cs"/>
              </a:rPr>
              <a:t>وهو صورة أخرى للمضاربة بقصد تحقيق الربح. </a:t>
            </a:r>
          </a:p>
          <a:p>
            <a:pPr algn="just" rtl="1">
              <a:lnSpc>
                <a:spcPct val="150000"/>
              </a:lnSpc>
            </a:pPr>
            <a:r>
              <a:rPr lang="ar-IQ" sz="3200" dirty="0">
                <a:solidFill>
                  <a:srgbClr val="FF0000"/>
                </a:solidFill>
                <a:cs typeface="+mj-cs"/>
              </a:rPr>
              <a:t>ومهـما يكن من أمر فإن المشرع العراقي يشترط صراحة ومن خلال نص المادة الخامسة من قانون التجارة أن تكون الغاية المتوخاة من الشراء هي تحقيق الربح.</a:t>
            </a:r>
          </a:p>
        </p:txBody>
      </p:sp>
    </p:spTree>
    <p:extLst>
      <p:ext uri="{BB962C8B-B14F-4D97-AF65-F5344CB8AC3E}">
        <p14:creationId xmlns:p14="http://schemas.microsoft.com/office/powerpoint/2010/main" val="2503150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47</a:t>
            </a:fld>
            <a:endParaRPr lang="en-GB" dirty="0"/>
          </a:p>
        </p:txBody>
      </p:sp>
      <p:sp>
        <p:nvSpPr>
          <p:cNvPr id="29699" name="Rectangle 3"/>
          <p:cNvSpPr>
            <a:spLocks noGrp="1" noChangeArrowheads="1"/>
          </p:cNvSpPr>
          <p:nvPr>
            <p:ph sz="quarter" idx="1"/>
          </p:nvPr>
        </p:nvSpPr>
        <p:spPr>
          <a:xfrm>
            <a:off x="457200" y="1828800"/>
            <a:ext cx="8229600" cy="4144963"/>
          </a:xfrm>
        </p:spPr>
        <p:txBody>
          <a:bodyPr>
            <a:normAutofit lnSpcReduction="10000"/>
          </a:bodyPr>
          <a:lstStyle/>
          <a:p>
            <a:pPr algn="just" rtl="1">
              <a:lnSpc>
                <a:spcPct val="150000"/>
              </a:lnSpc>
            </a:pPr>
            <a:r>
              <a:rPr lang="ar-IQ" sz="3000" dirty="0">
                <a:solidFill>
                  <a:srgbClr val="FF0000"/>
                </a:solidFill>
                <a:cs typeface="+mj-cs"/>
              </a:rPr>
              <a:t>استئجار الأموال المنقولة أو العقار لأجـل إيجارهـا ثانيـة بـربـح </a:t>
            </a:r>
            <a:r>
              <a:rPr lang="ar-IQ" sz="3000" dirty="0">
                <a:cs typeface="+mj-cs"/>
              </a:rPr>
              <a:t>يخضع لأحكام الشراء لأجل البيع أو الإيجارة التي تقدم بيانها.</a:t>
            </a:r>
          </a:p>
          <a:p>
            <a:pPr algn="just" rtl="1">
              <a:lnSpc>
                <a:spcPct val="150000"/>
              </a:lnSpc>
            </a:pPr>
            <a:r>
              <a:rPr lang="ar-IQ" sz="3000" dirty="0">
                <a:cs typeface="+mj-cs"/>
              </a:rPr>
              <a:t> إلا أنه يجب أن يلاحظ أن الشيء المستأجر لا يخرج عـن كـونـه حـقـا عينيا وإجـارة لهذا الحـق مـن البـاطـن</a:t>
            </a:r>
            <a:r>
              <a:rPr lang="ar-IQ" sz="3200" dirty="0">
                <a:cs typeface="+mj-cs"/>
              </a:rPr>
              <a:t>.</a:t>
            </a:r>
          </a:p>
          <a:p>
            <a:pPr marL="0" indent="0" algn="just" rtl="1">
              <a:lnSpc>
                <a:spcPct val="150000"/>
              </a:lnSpc>
              <a:buNone/>
            </a:pPr>
            <a:endParaRPr lang="ar-IQ" sz="3200" dirty="0">
              <a:cs typeface="+mj-cs"/>
            </a:endParaRPr>
          </a:p>
        </p:txBody>
      </p:sp>
      <p:sp>
        <p:nvSpPr>
          <p:cNvPr id="29698" name="Rectangle 2"/>
          <p:cNvSpPr>
            <a:spLocks noGrp="1" noChangeArrowheads="1"/>
          </p:cNvSpPr>
          <p:nvPr>
            <p:ph type="title"/>
          </p:nvPr>
        </p:nvSpPr>
        <p:spPr>
          <a:xfrm>
            <a:off x="457200" y="274638"/>
            <a:ext cx="8229600" cy="792162"/>
          </a:xfrm>
        </p:spPr>
        <p:txBody>
          <a:bodyPr>
            <a:noAutofit/>
          </a:bodyPr>
          <a:lstStyle/>
          <a:p>
            <a:pPr algn="ctr" rtl="1"/>
            <a:r>
              <a:rPr lang="ar-IQ" sz="3600" dirty="0">
                <a:solidFill>
                  <a:srgbClr val="FF0000"/>
                </a:solidFill>
              </a:rPr>
              <a:t>ثانياً: الاستئجار لأجل التأجير ثانية بربح</a:t>
            </a:r>
            <a:endParaRPr lang="en-US" sz="3600" dirty="0">
              <a:solidFill>
                <a:srgbClr val="FF0000"/>
              </a:solidFill>
            </a:endParaRPr>
          </a:p>
        </p:txBody>
      </p:sp>
    </p:spTree>
    <p:extLst>
      <p:ext uri="{BB962C8B-B14F-4D97-AF65-F5344CB8AC3E}">
        <p14:creationId xmlns:p14="http://schemas.microsoft.com/office/powerpoint/2010/main" val="22758384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48</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lnSpcReduction="10000"/>
          </a:bodyPr>
          <a:lstStyle/>
          <a:p>
            <a:pPr algn="just" rtl="1">
              <a:lnSpc>
                <a:spcPct val="150000"/>
              </a:lnSpc>
            </a:pPr>
            <a:r>
              <a:rPr lang="ar-IQ" sz="3200" dirty="0">
                <a:cs typeface="+mj-cs"/>
              </a:rPr>
              <a:t>فالمستأجر يقوم في الواقع </a:t>
            </a:r>
            <a:r>
              <a:rPr lang="ar-IQ" sz="3200" dirty="0">
                <a:solidFill>
                  <a:srgbClr val="FF0000"/>
                </a:solidFill>
                <a:cs typeface="+mj-cs"/>
              </a:rPr>
              <a:t>بعملية شراء لمنفعة</a:t>
            </a:r>
            <a:r>
              <a:rPr lang="ar-IQ" sz="3200" dirty="0">
                <a:cs typeface="+mj-cs"/>
              </a:rPr>
              <a:t> عند استئجار المال المنقول أو العقـار. </a:t>
            </a:r>
          </a:p>
          <a:p>
            <a:pPr algn="just" rtl="1">
              <a:lnSpc>
                <a:spcPct val="150000"/>
              </a:lnSpc>
            </a:pPr>
            <a:r>
              <a:rPr lang="ar-IQ" sz="3200" dirty="0">
                <a:solidFill>
                  <a:srgbClr val="FF0000"/>
                </a:solidFill>
                <a:cs typeface="+mj-cs"/>
              </a:rPr>
              <a:t>والمنفعة حق عيني </a:t>
            </a:r>
            <a:r>
              <a:rPr lang="ar-IQ" sz="3200" dirty="0">
                <a:cs typeface="+mj-cs"/>
              </a:rPr>
              <a:t>يمكن أن يكون محلا للإجـارة ثانية ومثـل الاستئجار لأجـل التأجير.</a:t>
            </a:r>
          </a:p>
          <a:p>
            <a:pPr algn="just" rtl="1">
              <a:lnSpc>
                <a:spcPct val="150000"/>
              </a:lnSpc>
            </a:pPr>
            <a:r>
              <a:rPr lang="ar-IQ" sz="3200" dirty="0">
                <a:cs typeface="+mj-cs"/>
              </a:rPr>
              <a:t>مستأجر الفنادق ومـا شـابها، أو استئجار وسائط النقـل </a:t>
            </a:r>
            <a:r>
              <a:rPr lang="ar-IQ" sz="3200" dirty="0">
                <a:solidFill>
                  <a:srgbClr val="FF0000"/>
                </a:solidFill>
                <a:cs typeface="+mj-cs"/>
              </a:rPr>
              <a:t>بقصد تأجيرها ثانية. </a:t>
            </a:r>
          </a:p>
        </p:txBody>
      </p:sp>
      <p:sp>
        <p:nvSpPr>
          <p:cNvPr id="29698" name="Rectangle 2"/>
          <p:cNvSpPr>
            <a:spLocks noGrp="1" noChangeArrowheads="1"/>
          </p:cNvSpPr>
          <p:nvPr>
            <p:ph type="title"/>
          </p:nvPr>
        </p:nvSpPr>
        <p:spPr>
          <a:xfrm>
            <a:off x="457200" y="274638"/>
            <a:ext cx="8229600" cy="792162"/>
          </a:xfrm>
        </p:spPr>
        <p:txBody>
          <a:bodyPr>
            <a:noAutofit/>
          </a:bodyPr>
          <a:lstStyle/>
          <a:p>
            <a:pPr algn="ctr" rtl="1"/>
            <a:r>
              <a:rPr lang="ar-IQ" sz="3600" dirty="0">
                <a:solidFill>
                  <a:srgbClr val="FF0000"/>
                </a:solidFill>
              </a:rPr>
              <a:t>ثانياً: الاستئجار لأجل التأجير ثانية بربح</a:t>
            </a:r>
            <a:endParaRPr lang="en-US" sz="3600" b="1" dirty="0">
              <a:solidFill>
                <a:srgbClr val="FF0000"/>
              </a:solidFill>
            </a:endParaRPr>
          </a:p>
        </p:txBody>
      </p:sp>
    </p:spTree>
    <p:extLst>
      <p:ext uri="{BB962C8B-B14F-4D97-AF65-F5344CB8AC3E}">
        <p14:creationId xmlns:p14="http://schemas.microsoft.com/office/powerpoint/2010/main" val="14599237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49</a:t>
            </a:fld>
            <a:endParaRPr lang="en-GB" dirty="0"/>
          </a:p>
        </p:txBody>
      </p:sp>
      <p:sp>
        <p:nvSpPr>
          <p:cNvPr id="29699" name="Rectangle 3"/>
          <p:cNvSpPr>
            <a:spLocks noGrp="1" noChangeArrowheads="1"/>
          </p:cNvSpPr>
          <p:nvPr>
            <p:ph sz="quarter" idx="1"/>
          </p:nvPr>
        </p:nvSpPr>
        <p:spPr>
          <a:xfrm>
            <a:off x="457200" y="1447800"/>
            <a:ext cx="8229600" cy="4525963"/>
          </a:xfrm>
        </p:spPr>
        <p:txBody>
          <a:bodyPr>
            <a:normAutofit fontScale="77500" lnSpcReduction="20000"/>
          </a:bodyPr>
          <a:lstStyle/>
          <a:p>
            <a:pPr algn="just" rtl="1">
              <a:lnSpc>
                <a:spcPct val="150000"/>
              </a:lnSpc>
            </a:pPr>
            <a:r>
              <a:rPr lang="ar-IQ" sz="3200" dirty="0">
                <a:cs typeface="+mj-cs"/>
              </a:rPr>
              <a:t>ومع ذلك فإنه من الضروري أن تتوافر في مثل هذا العمـل لـكـي يـعتـبر تجارياً الشروط التالية:</a:t>
            </a:r>
          </a:p>
          <a:p>
            <a:pPr algn="just" rtl="1">
              <a:lnSpc>
                <a:spcPct val="150000"/>
              </a:lnSpc>
            </a:pPr>
            <a:r>
              <a:rPr lang="ar-IQ" sz="4200" b="1" dirty="0">
                <a:solidFill>
                  <a:srgbClr val="FF0000"/>
                </a:solidFill>
                <a:latin typeface="+mj-lt"/>
                <a:ea typeface="+mj-ea"/>
                <a:cs typeface="+mj-cs"/>
              </a:rPr>
              <a:t>1. </a:t>
            </a:r>
            <a:r>
              <a:rPr lang="ar-IQ" sz="3200" dirty="0">
                <a:cs typeface="+mj-cs"/>
              </a:rPr>
              <a:t>أن يكون هناك عقد إجارة.</a:t>
            </a:r>
          </a:p>
          <a:p>
            <a:pPr algn="just" rtl="1">
              <a:lnSpc>
                <a:spcPct val="150000"/>
              </a:lnSpc>
            </a:pPr>
            <a:r>
              <a:rPr lang="ar-IQ" sz="4200" b="1" dirty="0">
                <a:solidFill>
                  <a:srgbClr val="FF0000"/>
                </a:solidFill>
                <a:latin typeface="+mj-lt"/>
                <a:ea typeface="+mj-ea"/>
                <a:cs typeface="+mj-cs"/>
              </a:rPr>
              <a:t>2. </a:t>
            </a:r>
            <a:r>
              <a:rPr lang="ar-IQ" sz="3200" dirty="0">
                <a:cs typeface="+mj-cs"/>
              </a:rPr>
              <a:t>أن يقع الإيجار على مال منقول أو عقار «منفعة». </a:t>
            </a:r>
          </a:p>
          <a:p>
            <a:pPr algn="just" rtl="1">
              <a:lnSpc>
                <a:spcPct val="150000"/>
              </a:lnSpc>
            </a:pPr>
            <a:r>
              <a:rPr lang="ar-IQ" sz="4200" b="1" dirty="0">
                <a:solidFill>
                  <a:srgbClr val="FF0000"/>
                </a:solidFill>
                <a:latin typeface="+mj-lt"/>
                <a:ea typeface="+mj-ea"/>
                <a:cs typeface="+mj-cs"/>
              </a:rPr>
              <a:t>3. </a:t>
            </a:r>
            <a:r>
              <a:rPr lang="ar-IQ" sz="3200" dirty="0">
                <a:cs typeface="+mj-cs"/>
              </a:rPr>
              <a:t>أن تتوافر لدى المستأجر الأول نيـة المضاربة عن طـريـق إعـادة التأجير بقصد تحقيق ربح من جراء العملية وسواء تحقق هذا الربح أم لم يتحقق.</a:t>
            </a:r>
          </a:p>
        </p:txBody>
      </p:sp>
      <p:sp>
        <p:nvSpPr>
          <p:cNvPr id="29698" name="Rectangle 2"/>
          <p:cNvSpPr>
            <a:spLocks noGrp="1" noChangeArrowheads="1"/>
          </p:cNvSpPr>
          <p:nvPr>
            <p:ph type="title"/>
          </p:nvPr>
        </p:nvSpPr>
        <p:spPr>
          <a:xfrm>
            <a:off x="457200" y="274638"/>
            <a:ext cx="8229600" cy="792162"/>
          </a:xfrm>
        </p:spPr>
        <p:txBody>
          <a:bodyPr>
            <a:noAutofit/>
          </a:bodyPr>
          <a:lstStyle/>
          <a:p>
            <a:pPr algn="ctr" rtl="1"/>
            <a:r>
              <a:rPr lang="ar-IQ" sz="3600" dirty="0">
                <a:solidFill>
                  <a:srgbClr val="FF0000"/>
                </a:solidFill>
              </a:rPr>
              <a:t>ثانياً: الاستئجار لأجل التأجير ثانية بربح</a:t>
            </a:r>
            <a:endParaRPr lang="en-US" sz="3600" b="1" dirty="0">
              <a:solidFill>
                <a:srgbClr val="FF0000"/>
              </a:solidFill>
            </a:endParaRPr>
          </a:p>
        </p:txBody>
      </p:sp>
    </p:spTree>
    <p:extLst>
      <p:ext uri="{BB962C8B-B14F-4D97-AF65-F5344CB8AC3E}">
        <p14:creationId xmlns:p14="http://schemas.microsoft.com/office/powerpoint/2010/main" val="2868596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a:t>
            </a:fld>
            <a:endParaRPr lang="en-GB" dirty="0"/>
          </a:p>
        </p:txBody>
      </p:sp>
      <p:sp>
        <p:nvSpPr>
          <p:cNvPr id="29699" name="Rectangle 3"/>
          <p:cNvSpPr>
            <a:spLocks noGrp="1" noChangeArrowheads="1"/>
          </p:cNvSpPr>
          <p:nvPr>
            <p:ph sz="quarter" idx="1"/>
          </p:nvPr>
        </p:nvSpPr>
        <p:spPr>
          <a:xfrm>
            <a:off x="457200" y="1828801"/>
            <a:ext cx="8229600" cy="3886200"/>
          </a:xfrm>
        </p:spPr>
        <p:txBody>
          <a:bodyPr>
            <a:normAutofit fontScale="92500" lnSpcReduction="20000"/>
          </a:bodyPr>
          <a:lstStyle/>
          <a:p>
            <a:pPr algn="just" rtl="1">
              <a:lnSpc>
                <a:spcPct val="150000"/>
              </a:lnSpc>
            </a:pPr>
            <a:r>
              <a:rPr lang="ar-IQ" sz="3200" dirty="0">
                <a:cs typeface="+mj-cs"/>
              </a:rPr>
              <a:t>وتوضح الأسباب الموجبة للقانون ذلك صراحة بالقول أن المشرع أقـام (نظرية الأعمال التجارية على أساس من </a:t>
            </a:r>
            <a:r>
              <a:rPr lang="ar-IQ" sz="3200" dirty="0">
                <a:solidFill>
                  <a:srgbClr val="FF0000"/>
                </a:solidFill>
                <a:cs typeface="+mj-cs"/>
              </a:rPr>
              <a:t>تعداد وارد على سبيل الحصر </a:t>
            </a:r>
            <a:r>
              <a:rPr lang="ar-IQ" sz="3200" dirty="0">
                <a:cs typeface="+mj-cs"/>
              </a:rPr>
              <a:t>مراعيـا في ذلـك أن تشتمل على جميع الأعمال التجارية التي تقع في حدود التصور المعقـول أخـذا بالاعتبار </a:t>
            </a:r>
            <a:r>
              <a:rPr lang="ar-IQ" sz="3200" dirty="0">
                <a:solidFill>
                  <a:srgbClr val="0070C0"/>
                </a:solidFill>
                <a:cs typeface="+mj-cs"/>
              </a:rPr>
              <a:t>حقائق الأوضاع التجارية والاقتصادية في القطر</a:t>
            </a:r>
            <a:r>
              <a:rPr lang="ar-IQ" sz="3200" dirty="0">
                <a:cs typeface="+mj-cs"/>
              </a:rPr>
              <a:t>).</a:t>
            </a:r>
          </a:p>
          <a:p>
            <a:pPr marL="0" indent="0" algn="just" rtl="1">
              <a:lnSpc>
                <a:spcPct val="150000"/>
              </a:lnSpc>
              <a:buNone/>
            </a:pPr>
            <a:endParaRPr lang="ar-IQ" sz="3200" dirty="0">
              <a:cs typeface="+mj-cs"/>
            </a:endParaRPr>
          </a:p>
        </p:txBody>
      </p:sp>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rPr>
              <a:t>أنواع الأعمال التجارية</a:t>
            </a:r>
            <a:endParaRPr lang="en-US" dirty="0"/>
          </a:p>
        </p:txBody>
      </p:sp>
    </p:spTree>
    <p:extLst>
      <p:ext uri="{BB962C8B-B14F-4D97-AF65-F5344CB8AC3E}">
        <p14:creationId xmlns:p14="http://schemas.microsoft.com/office/powerpoint/2010/main" val="6407770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50</a:t>
            </a:fld>
            <a:endParaRPr lang="en-GB" dirty="0"/>
          </a:p>
        </p:txBody>
      </p:sp>
      <p:sp>
        <p:nvSpPr>
          <p:cNvPr id="29699" name="Rectangle 3"/>
          <p:cNvSpPr>
            <a:spLocks noGrp="1" noChangeArrowheads="1"/>
          </p:cNvSpPr>
          <p:nvPr>
            <p:ph sz="quarter" idx="1"/>
          </p:nvPr>
        </p:nvSpPr>
        <p:spPr>
          <a:xfrm>
            <a:off x="457200" y="1600200"/>
            <a:ext cx="8229600" cy="4373563"/>
          </a:xfrm>
        </p:spPr>
        <p:txBody>
          <a:bodyPr>
            <a:normAutofit fontScale="92500" lnSpcReduction="20000"/>
          </a:bodyPr>
          <a:lstStyle/>
          <a:p>
            <a:pPr algn="just" rtl="1">
              <a:lnSpc>
                <a:spcPct val="150000"/>
              </a:lnSpc>
            </a:pPr>
            <a:r>
              <a:rPr lang="ar-IQ" sz="3200" dirty="0">
                <a:cs typeface="+mj-cs"/>
              </a:rPr>
              <a:t>لا خلاف أولاً في أن جميع الأعمال التي تتعاطاهـا الـشركات التجارية تعد أعمالاً تجارية. </a:t>
            </a:r>
            <a:r>
              <a:rPr lang="ar-IQ" sz="3200" dirty="0">
                <a:solidFill>
                  <a:srgbClr val="FF0000"/>
                </a:solidFill>
                <a:cs typeface="+mj-cs"/>
              </a:rPr>
              <a:t>(الفقرة 15 من المادة 5)</a:t>
            </a:r>
          </a:p>
          <a:p>
            <a:pPr algn="just" rtl="1">
              <a:lnSpc>
                <a:spcPct val="150000"/>
              </a:lnSpc>
            </a:pPr>
            <a:r>
              <a:rPr lang="ar-IQ" sz="3200" dirty="0">
                <a:cs typeface="+mj-cs"/>
              </a:rPr>
              <a:t>إذ أن هذه الشركات تهدف إلى الاستغلال التجـاري مـن خلال المضاربة وتداول الأموال إضـافة لكونها أشخاصا معنويـة تعـد بـحـكـم القانون </a:t>
            </a:r>
            <a:r>
              <a:rPr lang="ar-IQ" sz="3200" dirty="0">
                <a:solidFill>
                  <a:srgbClr val="0070C0"/>
                </a:solidFill>
                <a:cs typeface="+mj-cs"/>
              </a:rPr>
              <a:t>تاجرا</a:t>
            </a:r>
            <a:r>
              <a:rPr lang="ar-IQ" sz="3200" dirty="0">
                <a:cs typeface="+mj-cs"/>
              </a:rPr>
              <a:t> لاحترافها القيام بالأعمال التجارية.</a:t>
            </a:r>
          </a:p>
        </p:txBody>
      </p:sp>
      <p:sp>
        <p:nvSpPr>
          <p:cNvPr id="29698" name="Rectangle 2"/>
          <p:cNvSpPr>
            <a:spLocks noGrp="1" noChangeArrowheads="1"/>
          </p:cNvSpPr>
          <p:nvPr>
            <p:ph type="title"/>
          </p:nvPr>
        </p:nvSpPr>
        <p:spPr>
          <a:xfrm>
            <a:off x="457200" y="274638"/>
            <a:ext cx="8229600" cy="1173162"/>
          </a:xfrm>
        </p:spPr>
        <p:txBody>
          <a:bodyPr>
            <a:noAutofit/>
          </a:bodyPr>
          <a:lstStyle/>
          <a:p>
            <a:pPr algn="ctr" rtl="1"/>
            <a:r>
              <a:rPr lang="ar-IQ" sz="3600" dirty="0">
                <a:solidFill>
                  <a:srgbClr val="FF0000"/>
                </a:solidFill>
              </a:rPr>
              <a:t>ثالثاً: الأعمال المتعلقة بالتعامل في أسهم الشركات وسنداتها</a:t>
            </a:r>
            <a:endParaRPr lang="en-US" sz="3600" b="1" dirty="0">
              <a:solidFill>
                <a:srgbClr val="FF0000"/>
              </a:solidFill>
            </a:endParaRPr>
          </a:p>
        </p:txBody>
      </p:sp>
    </p:spTree>
    <p:extLst>
      <p:ext uri="{BB962C8B-B14F-4D97-AF65-F5344CB8AC3E}">
        <p14:creationId xmlns:p14="http://schemas.microsoft.com/office/powerpoint/2010/main" val="4121832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51</a:t>
            </a:fld>
            <a:endParaRPr lang="en-GB" dirty="0"/>
          </a:p>
        </p:txBody>
      </p:sp>
      <p:sp>
        <p:nvSpPr>
          <p:cNvPr id="29699" name="Rectangle 3"/>
          <p:cNvSpPr>
            <a:spLocks noGrp="1" noChangeArrowheads="1"/>
          </p:cNvSpPr>
          <p:nvPr>
            <p:ph sz="quarter" idx="1"/>
          </p:nvPr>
        </p:nvSpPr>
        <p:spPr>
          <a:xfrm>
            <a:off x="457200" y="1600200"/>
            <a:ext cx="8229600" cy="4373563"/>
          </a:xfrm>
        </p:spPr>
        <p:txBody>
          <a:bodyPr>
            <a:normAutofit fontScale="85000" lnSpcReduction="10000"/>
          </a:bodyPr>
          <a:lstStyle/>
          <a:p>
            <a:pPr algn="just" rtl="1">
              <a:lnSpc>
                <a:spcPct val="150000"/>
              </a:lnSpc>
            </a:pPr>
            <a:r>
              <a:rPr lang="ar-IQ" sz="3200" dirty="0">
                <a:cs typeface="+mj-cs"/>
              </a:rPr>
              <a:t>ان جميع الاعمال التي تقوم بها الشركة التجارية تعد تجارية وتخضع الشركة في ممارسة اعمالها لقانون الشركات التجارية رقم 21 لسنة 1997 المعدل.</a:t>
            </a:r>
          </a:p>
          <a:p>
            <a:pPr algn="just" rtl="1">
              <a:lnSpc>
                <a:spcPct val="150000"/>
              </a:lnSpc>
            </a:pPr>
            <a:r>
              <a:rPr lang="ar-IQ" sz="3200" dirty="0">
                <a:cs typeface="+mj-cs"/>
              </a:rPr>
              <a:t>الشركة اما ان تكون مساهمة او محدودة او </a:t>
            </a:r>
            <a:r>
              <a:rPr lang="ar-IQ" sz="3200" dirty="0">
                <a:solidFill>
                  <a:srgbClr val="0070C0"/>
                </a:solidFill>
                <a:cs typeface="+mj-cs"/>
              </a:rPr>
              <a:t>تضامنية</a:t>
            </a:r>
            <a:r>
              <a:rPr lang="ar-IQ" sz="3200" dirty="0">
                <a:cs typeface="+mj-cs"/>
              </a:rPr>
              <a:t> او مشروع فردي او شركة شخص الواحد ذات المسؤولية المحدودة او</a:t>
            </a:r>
            <a:r>
              <a:rPr lang="ar-IQ" sz="3200" dirty="0">
                <a:solidFill>
                  <a:srgbClr val="0070C0"/>
                </a:solidFill>
                <a:cs typeface="+mj-cs"/>
              </a:rPr>
              <a:t> شركة التوصية بسيطة </a:t>
            </a:r>
            <a:r>
              <a:rPr lang="ar-IQ" sz="3200" dirty="0">
                <a:cs typeface="+mj-cs"/>
              </a:rPr>
              <a:t>أو التوصية بالاسهم.</a:t>
            </a:r>
          </a:p>
          <a:p>
            <a:pPr algn="just" rtl="1">
              <a:lnSpc>
                <a:spcPct val="150000"/>
              </a:lnSpc>
            </a:pPr>
            <a:endParaRPr lang="ar-IQ" sz="3200" dirty="0">
              <a:cs typeface="+mj-cs"/>
            </a:endParaRPr>
          </a:p>
        </p:txBody>
      </p:sp>
      <p:sp>
        <p:nvSpPr>
          <p:cNvPr id="29698" name="Rectangle 2"/>
          <p:cNvSpPr>
            <a:spLocks noGrp="1" noChangeArrowheads="1"/>
          </p:cNvSpPr>
          <p:nvPr>
            <p:ph type="title"/>
          </p:nvPr>
        </p:nvSpPr>
        <p:spPr>
          <a:xfrm>
            <a:off x="457200" y="274638"/>
            <a:ext cx="8229600" cy="1173162"/>
          </a:xfrm>
        </p:spPr>
        <p:txBody>
          <a:bodyPr>
            <a:noAutofit/>
          </a:bodyPr>
          <a:lstStyle/>
          <a:p>
            <a:pPr algn="ctr" rtl="1"/>
            <a:r>
              <a:rPr lang="ar-IQ" sz="3600" dirty="0">
                <a:solidFill>
                  <a:srgbClr val="FF0000"/>
                </a:solidFill>
              </a:rPr>
              <a:t>ثالثاً: الأعمال المتعلقة بالتعامل في أسهم الشركات وسنداتها</a:t>
            </a:r>
            <a:endParaRPr lang="en-US" sz="3600" b="1" dirty="0">
              <a:solidFill>
                <a:srgbClr val="FF0000"/>
              </a:solidFill>
            </a:endParaRPr>
          </a:p>
        </p:txBody>
      </p:sp>
    </p:spTree>
    <p:extLst>
      <p:ext uri="{BB962C8B-B14F-4D97-AF65-F5344CB8AC3E}">
        <p14:creationId xmlns:p14="http://schemas.microsoft.com/office/powerpoint/2010/main" val="2440961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52</a:t>
            </a:fld>
            <a:endParaRPr lang="en-GB" dirty="0"/>
          </a:p>
        </p:txBody>
      </p:sp>
      <p:sp>
        <p:nvSpPr>
          <p:cNvPr id="29699" name="Rectangle 3"/>
          <p:cNvSpPr>
            <a:spLocks noGrp="1" noChangeArrowheads="1"/>
          </p:cNvSpPr>
          <p:nvPr>
            <p:ph sz="quarter" idx="1"/>
          </p:nvPr>
        </p:nvSpPr>
        <p:spPr>
          <a:xfrm>
            <a:off x="457200" y="1600200"/>
            <a:ext cx="8229600" cy="4373563"/>
          </a:xfrm>
        </p:spPr>
        <p:txBody>
          <a:bodyPr>
            <a:normAutofit fontScale="85000" lnSpcReduction="10000"/>
          </a:bodyPr>
          <a:lstStyle/>
          <a:p>
            <a:pPr algn="just" rtl="1">
              <a:lnSpc>
                <a:spcPct val="150000"/>
              </a:lnSpc>
            </a:pPr>
            <a:r>
              <a:rPr lang="ar-IQ" sz="3200" dirty="0">
                <a:cs typeface="+mj-cs"/>
              </a:rPr>
              <a:t>وقد يتصور البعض واستنادا عـلى مـا جـاء في منطـوى </a:t>
            </a:r>
            <a:r>
              <a:rPr lang="ar-IQ" sz="3200" dirty="0">
                <a:solidFill>
                  <a:srgbClr val="FF0000"/>
                </a:solidFill>
                <a:cs typeface="+mj-cs"/>
              </a:rPr>
              <a:t>نص الفقـرة الخامسة عشرة من المادة الخامسة</a:t>
            </a:r>
            <a:r>
              <a:rPr lang="ar-IQ" sz="3200" dirty="0">
                <a:cs typeface="+mj-cs"/>
              </a:rPr>
              <a:t> من القانون أن تجارية العمل تقتصر على التعامـل بأسهم وسندات الشركات حصرا. </a:t>
            </a:r>
          </a:p>
          <a:p>
            <a:pPr algn="just" rtl="1">
              <a:lnSpc>
                <a:spcPct val="150000"/>
              </a:lnSpc>
            </a:pPr>
            <a:r>
              <a:rPr lang="ar-IQ" sz="3200" dirty="0">
                <a:cs typeface="+mj-cs"/>
              </a:rPr>
              <a:t>غير أن مثل هذا </a:t>
            </a:r>
            <a:r>
              <a:rPr lang="ar-IQ" sz="3200" dirty="0">
                <a:solidFill>
                  <a:srgbClr val="FF0000"/>
                </a:solidFill>
                <a:cs typeface="+mj-cs"/>
              </a:rPr>
              <a:t>التصور قابل للنقاش. </a:t>
            </a:r>
            <a:r>
              <a:rPr lang="ar-IQ" sz="3200" dirty="0">
                <a:cs typeface="+mj-cs"/>
              </a:rPr>
              <a:t>فمـن المحبذ كما نرى مد الصفة التجارية لتشمل عمليات تأسيس الشركات التجارية أو الاكتتاب بأسهمها أو الاشتراك بها.</a:t>
            </a:r>
          </a:p>
        </p:txBody>
      </p:sp>
      <p:sp>
        <p:nvSpPr>
          <p:cNvPr id="29698" name="Rectangle 2"/>
          <p:cNvSpPr>
            <a:spLocks noGrp="1" noChangeArrowheads="1"/>
          </p:cNvSpPr>
          <p:nvPr>
            <p:ph type="title"/>
          </p:nvPr>
        </p:nvSpPr>
        <p:spPr>
          <a:xfrm>
            <a:off x="457200" y="274638"/>
            <a:ext cx="8229600" cy="1173162"/>
          </a:xfrm>
        </p:spPr>
        <p:txBody>
          <a:bodyPr>
            <a:noAutofit/>
          </a:bodyPr>
          <a:lstStyle/>
          <a:p>
            <a:pPr algn="ctr" rtl="1"/>
            <a:r>
              <a:rPr lang="ar-IQ" sz="3600" dirty="0">
                <a:solidFill>
                  <a:srgbClr val="FF0000"/>
                </a:solidFill>
              </a:rPr>
              <a:t>ثالثاً: الأعمال المتعلقة بالتعامل في أسهم الشركات وسنداتها</a:t>
            </a:r>
            <a:endParaRPr lang="en-US" sz="3600" b="1" dirty="0">
              <a:solidFill>
                <a:srgbClr val="FF0000"/>
              </a:solidFill>
            </a:endParaRPr>
          </a:p>
        </p:txBody>
      </p:sp>
    </p:spTree>
    <p:extLst>
      <p:ext uri="{BB962C8B-B14F-4D97-AF65-F5344CB8AC3E}">
        <p14:creationId xmlns:p14="http://schemas.microsoft.com/office/powerpoint/2010/main" val="8430118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53</a:t>
            </a:fld>
            <a:endParaRPr lang="en-GB" dirty="0"/>
          </a:p>
        </p:txBody>
      </p:sp>
      <p:sp>
        <p:nvSpPr>
          <p:cNvPr id="29699" name="Rectangle 3"/>
          <p:cNvSpPr>
            <a:spLocks noGrp="1" noChangeArrowheads="1"/>
          </p:cNvSpPr>
          <p:nvPr>
            <p:ph sz="quarter" idx="1"/>
          </p:nvPr>
        </p:nvSpPr>
        <p:spPr>
          <a:xfrm>
            <a:off x="457200" y="1600200"/>
            <a:ext cx="8229600" cy="4373563"/>
          </a:xfrm>
        </p:spPr>
        <p:txBody>
          <a:bodyPr>
            <a:normAutofit lnSpcReduction="10000"/>
          </a:bodyPr>
          <a:lstStyle/>
          <a:p>
            <a:pPr algn="just" rtl="1">
              <a:lnSpc>
                <a:spcPct val="150000"/>
              </a:lnSpc>
            </a:pPr>
            <a:r>
              <a:rPr lang="ar-IQ" sz="3200" dirty="0">
                <a:cs typeface="+mj-cs"/>
              </a:rPr>
              <a:t>إذ أن تأسيس الشركات التجارية لا يقـوم في الواقع إلا على </a:t>
            </a:r>
            <a:r>
              <a:rPr lang="ar-IQ" sz="3200" dirty="0">
                <a:solidFill>
                  <a:srgbClr val="FF0000"/>
                </a:solidFill>
                <a:cs typeface="+mj-cs"/>
              </a:rPr>
              <a:t>«باعث التأسيس»</a:t>
            </a:r>
            <a:r>
              <a:rPr lang="ar-IQ" sz="3200" dirty="0">
                <a:cs typeface="+mj-cs"/>
              </a:rPr>
              <a:t> وهذا </a:t>
            </a:r>
            <a:r>
              <a:rPr lang="ar-IQ" sz="3200" dirty="0">
                <a:solidFill>
                  <a:srgbClr val="FF0000"/>
                </a:solidFill>
                <a:cs typeface="+mj-cs"/>
              </a:rPr>
              <a:t>الباعث يتمثل باستغلال رؤوس الأمـوال استغلالاً تجاريـا </a:t>
            </a:r>
            <a:r>
              <a:rPr lang="ar-IQ" sz="3200" dirty="0">
                <a:cs typeface="+mj-cs"/>
              </a:rPr>
              <a:t>عـن طـريـق المضاربة بقصد تحقيـق الـربـح ممـا يضفي بالتـالي وبالضرورة الصفة التجارية على العمل. </a:t>
            </a:r>
          </a:p>
        </p:txBody>
      </p:sp>
      <p:sp>
        <p:nvSpPr>
          <p:cNvPr id="29698" name="Rectangle 2"/>
          <p:cNvSpPr>
            <a:spLocks noGrp="1" noChangeArrowheads="1"/>
          </p:cNvSpPr>
          <p:nvPr>
            <p:ph type="title"/>
          </p:nvPr>
        </p:nvSpPr>
        <p:spPr>
          <a:xfrm>
            <a:off x="457200" y="274638"/>
            <a:ext cx="8229600" cy="1173162"/>
          </a:xfrm>
        </p:spPr>
        <p:txBody>
          <a:bodyPr>
            <a:noAutofit/>
          </a:bodyPr>
          <a:lstStyle/>
          <a:p>
            <a:pPr algn="ctr" rtl="1"/>
            <a:r>
              <a:rPr lang="ar-IQ" sz="3600" dirty="0">
                <a:solidFill>
                  <a:srgbClr val="FF0000"/>
                </a:solidFill>
              </a:rPr>
              <a:t>ثالثاً: الأعمال المتعلقة بالتعامل في أسهم الشركات وسنداتها</a:t>
            </a:r>
            <a:endParaRPr lang="en-US" sz="3600" b="1" dirty="0">
              <a:solidFill>
                <a:srgbClr val="FF0000"/>
              </a:solidFill>
            </a:endParaRPr>
          </a:p>
        </p:txBody>
      </p:sp>
    </p:spTree>
    <p:extLst>
      <p:ext uri="{BB962C8B-B14F-4D97-AF65-F5344CB8AC3E}">
        <p14:creationId xmlns:p14="http://schemas.microsoft.com/office/powerpoint/2010/main" val="41293623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54</a:t>
            </a:fld>
            <a:endParaRPr lang="en-GB" dirty="0"/>
          </a:p>
        </p:txBody>
      </p:sp>
      <p:sp>
        <p:nvSpPr>
          <p:cNvPr id="29699" name="Rectangle 3"/>
          <p:cNvSpPr>
            <a:spLocks noGrp="1" noChangeArrowheads="1"/>
          </p:cNvSpPr>
          <p:nvPr>
            <p:ph sz="quarter" idx="1"/>
          </p:nvPr>
        </p:nvSpPr>
        <p:spPr>
          <a:xfrm>
            <a:off x="457200" y="1600200"/>
            <a:ext cx="8229600" cy="4373563"/>
          </a:xfrm>
        </p:spPr>
        <p:txBody>
          <a:bodyPr>
            <a:normAutofit/>
          </a:bodyPr>
          <a:lstStyle/>
          <a:p>
            <a:pPr algn="just" rtl="1">
              <a:lnSpc>
                <a:spcPct val="150000"/>
              </a:lnSpc>
            </a:pPr>
            <a:r>
              <a:rPr lang="ar-IQ" sz="3200" dirty="0">
                <a:cs typeface="+mj-cs"/>
              </a:rPr>
              <a:t>هذا فضلاً عن أن القول بخلاف ذلك لا ينسجم في الواقـع مـع المبادئ العامـة التـي درج فقـه القـانون التجـاري عـلى استخدامها للتعرف على ماهية العمل التجاري والتي أخـذ بهـا قـانون التجـارة صراحة.</a:t>
            </a:r>
          </a:p>
        </p:txBody>
      </p:sp>
      <p:sp>
        <p:nvSpPr>
          <p:cNvPr id="29698" name="Rectangle 2"/>
          <p:cNvSpPr>
            <a:spLocks noGrp="1" noChangeArrowheads="1"/>
          </p:cNvSpPr>
          <p:nvPr>
            <p:ph type="title"/>
          </p:nvPr>
        </p:nvSpPr>
        <p:spPr>
          <a:xfrm>
            <a:off x="457200" y="274638"/>
            <a:ext cx="8229600" cy="1173162"/>
          </a:xfrm>
        </p:spPr>
        <p:txBody>
          <a:bodyPr>
            <a:noAutofit/>
          </a:bodyPr>
          <a:lstStyle/>
          <a:p>
            <a:pPr algn="ctr" rtl="1"/>
            <a:r>
              <a:rPr lang="ar-IQ" sz="3600" dirty="0">
                <a:solidFill>
                  <a:srgbClr val="FF0000"/>
                </a:solidFill>
              </a:rPr>
              <a:t>ثالثاً: الأعمال المتعلقة بالتعامل في أسهم الشركات وسنداتها</a:t>
            </a:r>
            <a:endParaRPr lang="en-US" sz="3600" b="1" dirty="0">
              <a:solidFill>
                <a:srgbClr val="FF0000"/>
              </a:solidFill>
            </a:endParaRPr>
          </a:p>
        </p:txBody>
      </p:sp>
    </p:spTree>
    <p:extLst>
      <p:ext uri="{BB962C8B-B14F-4D97-AF65-F5344CB8AC3E}">
        <p14:creationId xmlns:p14="http://schemas.microsoft.com/office/powerpoint/2010/main" val="780461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55</a:t>
            </a:fld>
            <a:endParaRPr lang="en-GB" dirty="0"/>
          </a:p>
        </p:txBody>
      </p:sp>
      <p:sp>
        <p:nvSpPr>
          <p:cNvPr id="29699" name="Rectangle 3"/>
          <p:cNvSpPr>
            <a:spLocks noGrp="1" noChangeArrowheads="1"/>
          </p:cNvSpPr>
          <p:nvPr>
            <p:ph sz="quarter" idx="1"/>
          </p:nvPr>
        </p:nvSpPr>
        <p:spPr>
          <a:xfrm>
            <a:off x="457200" y="1676400"/>
            <a:ext cx="8229600" cy="4297363"/>
          </a:xfrm>
        </p:spPr>
        <p:txBody>
          <a:bodyPr>
            <a:normAutofit lnSpcReduction="10000"/>
          </a:bodyPr>
          <a:lstStyle/>
          <a:p>
            <a:pPr algn="just" rtl="1">
              <a:lnSpc>
                <a:spcPct val="150000"/>
              </a:lnSpc>
            </a:pPr>
            <a:r>
              <a:rPr lang="ar-IQ" sz="3200" dirty="0">
                <a:cs typeface="+mj-cs"/>
              </a:rPr>
              <a:t>تنص </a:t>
            </a:r>
            <a:r>
              <a:rPr lang="ar-IQ" sz="3200" dirty="0">
                <a:solidFill>
                  <a:srgbClr val="FF0000"/>
                </a:solidFill>
                <a:cs typeface="+mj-cs"/>
              </a:rPr>
              <a:t>المادة(39) من قانون التجارة </a:t>
            </a:r>
            <a:r>
              <a:rPr lang="ar-IQ" sz="3200" dirty="0">
                <a:cs typeface="+mj-cs"/>
              </a:rPr>
              <a:t>على انه (الورقة التجارية محرر شكلي بصيغة معينة يتعهد بمقتضاها شخص او يامر شخصا اخر فيه باداء مبلغ معين من النقود في زمان ومكان معينين ويكون قابلا للتداول بالتظهير او بالمناولة) وهي على </a:t>
            </a:r>
            <a:r>
              <a:rPr lang="ar-IQ" sz="3200" dirty="0">
                <a:solidFill>
                  <a:srgbClr val="FF0000"/>
                </a:solidFill>
                <a:cs typeface="+mj-cs"/>
              </a:rPr>
              <a:t>انواع ثلاث</a:t>
            </a:r>
            <a:r>
              <a:rPr lang="ar-IQ" sz="3200" dirty="0">
                <a:cs typeface="+mj-cs"/>
              </a:rPr>
              <a:t>:-</a:t>
            </a:r>
          </a:p>
          <a:p>
            <a:pPr algn="just" rtl="1">
              <a:lnSpc>
                <a:spcPct val="150000"/>
              </a:lnSpc>
            </a:pPr>
            <a:endParaRPr lang="ar-IQ" sz="3200" dirty="0">
              <a:cs typeface="+mj-cs"/>
            </a:endParaRPr>
          </a:p>
        </p:txBody>
      </p:sp>
      <p:sp>
        <p:nvSpPr>
          <p:cNvPr id="29698" name="Rectangle 2"/>
          <p:cNvSpPr>
            <a:spLocks noGrp="1" noChangeArrowheads="1"/>
          </p:cNvSpPr>
          <p:nvPr>
            <p:ph type="title"/>
          </p:nvPr>
        </p:nvSpPr>
        <p:spPr>
          <a:xfrm>
            <a:off x="457200" y="274638"/>
            <a:ext cx="8229600" cy="944562"/>
          </a:xfrm>
        </p:spPr>
        <p:txBody>
          <a:bodyPr>
            <a:noAutofit/>
          </a:bodyPr>
          <a:lstStyle/>
          <a:p>
            <a:pPr algn="ctr" rtl="1"/>
            <a:r>
              <a:rPr lang="ar-IQ" sz="3600" dirty="0">
                <a:solidFill>
                  <a:srgbClr val="FF0000"/>
                </a:solidFill>
              </a:rPr>
              <a:t>رابعاً: الأعمال المتعلقة بالأوراق التجارية</a:t>
            </a:r>
            <a:endParaRPr lang="en-US" sz="3600" b="1" dirty="0">
              <a:solidFill>
                <a:srgbClr val="FF0000"/>
              </a:solidFill>
            </a:endParaRPr>
          </a:p>
        </p:txBody>
      </p:sp>
    </p:spTree>
    <p:extLst>
      <p:ext uri="{BB962C8B-B14F-4D97-AF65-F5344CB8AC3E}">
        <p14:creationId xmlns:p14="http://schemas.microsoft.com/office/powerpoint/2010/main" val="9709013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56</a:t>
            </a:fld>
            <a:endParaRPr lang="en-GB" dirty="0"/>
          </a:p>
        </p:txBody>
      </p:sp>
      <p:sp>
        <p:nvSpPr>
          <p:cNvPr id="29699" name="Rectangle 3"/>
          <p:cNvSpPr>
            <a:spLocks noGrp="1" noChangeArrowheads="1"/>
          </p:cNvSpPr>
          <p:nvPr>
            <p:ph sz="quarter" idx="1"/>
          </p:nvPr>
        </p:nvSpPr>
        <p:spPr>
          <a:xfrm>
            <a:off x="457200" y="1828801"/>
            <a:ext cx="8229600" cy="3810000"/>
          </a:xfrm>
        </p:spPr>
        <p:txBody>
          <a:bodyPr>
            <a:normAutofit fontScale="92500" lnSpcReduction="20000"/>
          </a:bodyPr>
          <a:lstStyle/>
          <a:p>
            <a:pPr algn="just" rtl="1">
              <a:lnSpc>
                <a:spcPct val="250000"/>
              </a:lnSpc>
            </a:pPr>
            <a:r>
              <a:rPr lang="ar-IQ" sz="3600" b="1" dirty="0">
                <a:cs typeface="+mj-cs"/>
              </a:rPr>
              <a:t>أولاً: الحوالة التجارية أو السفتجة</a:t>
            </a:r>
          </a:p>
          <a:p>
            <a:pPr algn="just" rtl="1">
              <a:lnSpc>
                <a:spcPct val="250000"/>
              </a:lnSpc>
            </a:pPr>
            <a:r>
              <a:rPr lang="ar-IQ" sz="3600" b="1" dirty="0">
                <a:cs typeface="+mj-cs"/>
              </a:rPr>
              <a:t>ثانياً: السند الأمر أو الكومبيالة </a:t>
            </a:r>
          </a:p>
          <a:p>
            <a:pPr algn="just" rtl="1">
              <a:lnSpc>
                <a:spcPct val="250000"/>
              </a:lnSpc>
            </a:pPr>
            <a:r>
              <a:rPr lang="ar-IQ" sz="3600" b="1" dirty="0">
                <a:cs typeface="+mj-cs"/>
              </a:rPr>
              <a:t>ثالثاً: الشيك</a:t>
            </a:r>
          </a:p>
        </p:txBody>
      </p:sp>
      <p:sp>
        <p:nvSpPr>
          <p:cNvPr id="29698" name="Rectangle 2"/>
          <p:cNvSpPr>
            <a:spLocks noGrp="1" noChangeArrowheads="1"/>
          </p:cNvSpPr>
          <p:nvPr>
            <p:ph type="title"/>
          </p:nvPr>
        </p:nvSpPr>
        <p:spPr>
          <a:xfrm>
            <a:off x="457200" y="274638"/>
            <a:ext cx="8229600" cy="944562"/>
          </a:xfrm>
        </p:spPr>
        <p:txBody>
          <a:bodyPr>
            <a:noAutofit/>
          </a:bodyPr>
          <a:lstStyle/>
          <a:p>
            <a:pPr algn="ctr" rtl="1"/>
            <a:r>
              <a:rPr lang="ar-IQ" dirty="0">
                <a:solidFill>
                  <a:srgbClr val="FF0000"/>
                </a:solidFill>
              </a:rPr>
              <a:t>رابعاً: الأعمال المتعلقة بالأوراق التجارية</a:t>
            </a:r>
            <a:endParaRPr lang="en-US" b="1" dirty="0">
              <a:solidFill>
                <a:srgbClr val="FF0000"/>
              </a:solidFill>
            </a:endParaRPr>
          </a:p>
        </p:txBody>
      </p:sp>
    </p:spTree>
    <p:extLst>
      <p:ext uri="{BB962C8B-B14F-4D97-AF65-F5344CB8AC3E}">
        <p14:creationId xmlns:p14="http://schemas.microsoft.com/office/powerpoint/2010/main" val="21029109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57</a:t>
            </a:fld>
            <a:endParaRPr lang="en-GB" dirty="0"/>
          </a:p>
        </p:txBody>
      </p:sp>
      <p:sp>
        <p:nvSpPr>
          <p:cNvPr id="29699" name="Rectangle 3"/>
          <p:cNvSpPr>
            <a:spLocks noGrp="1" noChangeArrowheads="1"/>
          </p:cNvSpPr>
          <p:nvPr>
            <p:ph sz="quarter" idx="1"/>
          </p:nvPr>
        </p:nvSpPr>
        <p:spPr>
          <a:xfrm>
            <a:off x="457200" y="1676400"/>
            <a:ext cx="8229600" cy="4297363"/>
          </a:xfrm>
        </p:spPr>
        <p:txBody>
          <a:bodyPr>
            <a:normAutofit fontScale="77500" lnSpcReduction="20000"/>
          </a:bodyPr>
          <a:lstStyle/>
          <a:p>
            <a:pPr algn="just" rtl="1">
              <a:lnSpc>
                <a:spcPct val="150000"/>
              </a:lnSpc>
            </a:pPr>
            <a:r>
              <a:rPr lang="ar-IQ" sz="3200" b="1" dirty="0">
                <a:solidFill>
                  <a:srgbClr val="00B050"/>
                </a:solidFill>
                <a:cs typeface="+mj-cs"/>
              </a:rPr>
              <a:t>اولا: الحوالة او السفتجة: </a:t>
            </a:r>
            <a:r>
              <a:rPr lang="ar-IQ" sz="3200" dirty="0">
                <a:cs typeface="+mj-cs"/>
              </a:rPr>
              <a:t>عبارة عن سند محرر وفق شروط نص عليها القانون وبموجبه يامر شخص يسمى بالساحب شخصا اخر يسمى المسحوب عليه بان يؤدي لشخص ثالث يسمى بالمستفيد مبلغا من النقود في ميعاد معين او لدى الاطلاع .</a:t>
            </a:r>
          </a:p>
          <a:p>
            <a:pPr algn="just" rtl="1">
              <a:lnSpc>
                <a:spcPct val="150000"/>
              </a:lnSpc>
            </a:pPr>
            <a:r>
              <a:rPr lang="ar-IQ" sz="3200" dirty="0">
                <a:solidFill>
                  <a:srgbClr val="FF0000"/>
                </a:solidFill>
                <a:cs typeface="+mj-cs"/>
              </a:rPr>
              <a:t>ويجوز ان يقتصر السفتجة على شخصين. اذ يجوز ان يتحد الساحب والمستفيد او ان يتحد الساحب والمسحوب عليه في شخص واحد.</a:t>
            </a:r>
          </a:p>
          <a:p>
            <a:pPr algn="just" rtl="1">
              <a:lnSpc>
                <a:spcPct val="150000"/>
              </a:lnSpc>
            </a:pPr>
            <a:endParaRPr lang="ar-IQ" sz="3200" dirty="0">
              <a:cs typeface="+mj-cs"/>
            </a:endParaRPr>
          </a:p>
          <a:p>
            <a:pPr algn="just" rtl="1">
              <a:lnSpc>
                <a:spcPct val="150000"/>
              </a:lnSpc>
            </a:pPr>
            <a:endParaRPr lang="ar-IQ" sz="3200" dirty="0">
              <a:cs typeface="+mj-cs"/>
            </a:endParaRPr>
          </a:p>
        </p:txBody>
      </p:sp>
      <p:sp>
        <p:nvSpPr>
          <p:cNvPr id="29698" name="Rectangle 2"/>
          <p:cNvSpPr>
            <a:spLocks noGrp="1" noChangeArrowheads="1"/>
          </p:cNvSpPr>
          <p:nvPr>
            <p:ph type="title"/>
          </p:nvPr>
        </p:nvSpPr>
        <p:spPr>
          <a:xfrm>
            <a:off x="457200" y="274638"/>
            <a:ext cx="8229600" cy="944562"/>
          </a:xfrm>
        </p:spPr>
        <p:txBody>
          <a:bodyPr>
            <a:noAutofit/>
          </a:bodyPr>
          <a:lstStyle/>
          <a:p>
            <a:pPr algn="ctr" rtl="1"/>
            <a:r>
              <a:rPr lang="ar-IQ" sz="3600" dirty="0">
                <a:solidFill>
                  <a:srgbClr val="FF0000"/>
                </a:solidFill>
              </a:rPr>
              <a:t>رابعاً: الأعمال المتعلقة بالأوراق التجارية</a:t>
            </a:r>
            <a:endParaRPr lang="en-US" sz="3600" b="1" dirty="0">
              <a:solidFill>
                <a:srgbClr val="FF0000"/>
              </a:solidFill>
            </a:endParaRPr>
          </a:p>
        </p:txBody>
      </p:sp>
    </p:spTree>
    <p:extLst>
      <p:ext uri="{BB962C8B-B14F-4D97-AF65-F5344CB8AC3E}">
        <p14:creationId xmlns:p14="http://schemas.microsoft.com/office/powerpoint/2010/main" val="7299996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ar-IQ" dirty="0"/>
              <a:t>نموذج الحوالة</a:t>
            </a:r>
            <a:endParaRPr lang="en-US"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2440" y="1676400"/>
            <a:ext cx="83058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1638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59</a:t>
            </a:fld>
            <a:endParaRPr lang="en-GB" dirty="0"/>
          </a:p>
        </p:txBody>
      </p:sp>
      <p:sp>
        <p:nvSpPr>
          <p:cNvPr id="29699" name="Rectangle 3"/>
          <p:cNvSpPr>
            <a:spLocks noGrp="1" noChangeArrowheads="1"/>
          </p:cNvSpPr>
          <p:nvPr>
            <p:ph sz="quarter" idx="1"/>
          </p:nvPr>
        </p:nvSpPr>
        <p:spPr>
          <a:xfrm>
            <a:off x="457200" y="1981200"/>
            <a:ext cx="8229600" cy="3992563"/>
          </a:xfrm>
        </p:spPr>
        <p:txBody>
          <a:bodyPr>
            <a:normAutofit/>
          </a:bodyPr>
          <a:lstStyle/>
          <a:p>
            <a:pPr algn="just" rtl="1">
              <a:lnSpc>
                <a:spcPct val="150000"/>
              </a:lnSpc>
            </a:pPr>
            <a:r>
              <a:rPr lang="ar-IQ" sz="2700" b="1" dirty="0">
                <a:solidFill>
                  <a:srgbClr val="00B050"/>
                </a:solidFill>
                <a:cs typeface="+mj-cs"/>
              </a:rPr>
              <a:t>ثانياً: السند للامر او الكمبيالة: </a:t>
            </a:r>
            <a:r>
              <a:rPr lang="ar-IQ" sz="3200" dirty="0">
                <a:cs typeface="+mj-cs"/>
              </a:rPr>
              <a:t>عبارة عن (تعهد مكتوب وفق شروط حددها القانون يتعهد فيه شخص يسمى بالمتعهد بدفع مبلغ معين من النقود لشخص اخر يسمى بالمستفيد او لامره لدى الاطلاع او في اجل معين.</a:t>
            </a:r>
          </a:p>
          <a:p>
            <a:pPr algn="just" rtl="1">
              <a:lnSpc>
                <a:spcPct val="150000"/>
              </a:lnSpc>
            </a:pPr>
            <a:endParaRPr lang="ar-IQ" sz="3200" dirty="0">
              <a:cs typeface="+mj-cs"/>
            </a:endParaRPr>
          </a:p>
          <a:p>
            <a:pPr algn="just" rtl="1">
              <a:lnSpc>
                <a:spcPct val="150000"/>
              </a:lnSpc>
            </a:pPr>
            <a:endParaRPr lang="ar-IQ" sz="3200" dirty="0">
              <a:cs typeface="+mj-cs"/>
            </a:endParaRPr>
          </a:p>
        </p:txBody>
      </p:sp>
      <p:sp>
        <p:nvSpPr>
          <p:cNvPr id="29698" name="Rectangle 2"/>
          <p:cNvSpPr>
            <a:spLocks noGrp="1" noChangeArrowheads="1"/>
          </p:cNvSpPr>
          <p:nvPr>
            <p:ph type="title"/>
          </p:nvPr>
        </p:nvSpPr>
        <p:spPr>
          <a:xfrm>
            <a:off x="457200" y="274638"/>
            <a:ext cx="8229600" cy="944562"/>
          </a:xfrm>
        </p:spPr>
        <p:txBody>
          <a:bodyPr>
            <a:noAutofit/>
          </a:bodyPr>
          <a:lstStyle/>
          <a:p>
            <a:pPr algn="ctr" rtl="1"/>
            <a:r>
              <a:rPr lang="ar-IQ" sz="3600" dirty="0">
                <a:solidFill>
                  <a:srgbClr val="FF0000"/>
                </a:solidFill>
              </a:rPr>
              <a:t>رابعاً: الأعمال المتعلقة بالأوراق التجارية</a:t>
            </a:r>
            <a:endParaRPr lang="en-US" sz="3600" b="1" dirty="0">
              <a:solidFill>
                <a:srgbClr val="FF0000"/>
              </a:solidFill>
            </a:endParaRPr>
          </a:p>
        </p:txBody>
      </p:sp>
    </p:spTree>
    <p:extLst>
      <p:ext uri="{BB962C8B-B14F-4D97-AF65-F5344CB8AC3E}">
        <p14:creationId xmlns:p14="http://schemas.microsoft.com/office/powerpoint/2010/main" val="2918721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6</a:t>
            </a:fld>
            <a:endParaRPr lang="en-GB" dirty="0"/>
          </a:p>
        </p:txBody>
      </p:sp>
      <p:sp>
        <p:nvSpPr>
          <p:cNvPr id="29699" name="Rectangle 3"/>
          <p:cNvSpPr>
            <a:spLocks noGrp="1" noChangeArrowheads="1"/>
          </p:cNvSpPr>
          <p:nvPr>
            <p:ph sz="quarter" idx="1"/>
          </p:nvPr>
        </p:nvSpPr>
        <p:spPr>
          <a:xfrm>
            <a:off x="457200" y="1752600"/>
            <a:ext cx="8229600" cy="4221163"/>
          </a:xfrm>
        </p:spPr>
        <p:txBody>
          <a:bodyPr>
            <a:normAutofit/>
          </a:bodyPr>
          <a:lstStyle/>
          <a:p>
            <a:pPr algn="just" rtl="1">
              <a:lnSpc>
                <a:spcPct val="150000"/>
              </a:lnSpc>
            </a:pPr>
            <a:r>
              <a:rPr lang="ar-IQ" sz="3200" dirty="0">
                <a:cs typeface="+mj-cs"/>
              </a:rPr>
              <a:t>ويمكن أن يضاف إلى هذا التبرير في تقديرنا </a:t>
            </a:r>
            <a:r>
              <a:rPr lang="ar-IQ" sz="3200" dirty="0">
                <a:solidFill>
                  <a:srgbClr val="FF0000"/>
                </a:solidFill>
                <a:cs typeface="+mj-cs"/>
              </a:rPr>
              <a:t>تبرير آخر </a:t>
            </a:r>
            <a:r>
              <a:rPr lang="ar-IQ" sz="3200" dirty="0">
                <a:cs typeface="+mj-cs"/>
              </a:rPr>
              <a:t>هو أن المشرع العراقي يرى في </a:t>
            </a:r>
            <a:r>
              <a:rPr lang="ar-IQ" sz="3200" dirty="0">
                <a:solidFill>
                  <a:srgbClr val="FF0000"/>
                </a:solidFill>
                <a:cs typeface="+mj-cs"/>
              </a:rPr>
              <a:t>قانون التجارة استثناء من القانون المدني</a:t>
            </a:r>
            <a:r>
              <a:rPr lang="ar-IQ" sz="3200" dirty="0">
                <a:cs typeface="+mj-cs"/>
              </a:rPr>
              <a:t> والاستثناء لا يجوز، کـا هـو مـقـرر التوسع فيه وفي أحكامه.</a:t>
            </a:r>
          </a:p>
        </p:txBody>
      </p:sp>
      <p:sp>
        <p:nvSpPr>
          <p:cNvPr id="29698" name="Rectangle 2"/>
          <p:cNvSpPr>
            <a:spLocks noGrp="1" noChangeArrowheads="1"/>
          </p:cNvSpPr>
          <p:nvPr>
            <p:ph type="title"/>
          </p:nvPr>
        </p:nvSpPr>
        <p:spPr>
          <a:xfrm>
            <a:off x="603504" y="274638"/>
            <a:ext cx="8083296" cy="1143000"/>
          </a:xfrm>
        </p:spPr>
        <p:txBody>
          <a:bodyPr/>
          <a:lstStyle/>
          <a:p>
            <a:pPr algn="ctr" rtl="1"/>
            <a:r>
              <a:rPr lang="ar-IQ" sz="4400" dirty="0">
                <a:solidFill>
                  <a:srgbClr val="FF0000"/>
                </a:solidFill>
              </a:rPr>
              <a:t>أنواع الأعمال التجارية</a:t>
            </a:r>
            <a:endParaRPr lang="en-US" dirty="0"/>
          </a:p>
        </p:txBody>
      </p:sp>
    </p:spTree>
    <p:extLst>
      <p:ext uri="{BB962C8B-B14F-4D97-AF65-F5344CB8AC3E}">
        <p14:creationId xmlns:p14="http://schemas.microsoft.com/office/powerpoint/2010/main" val="15618867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pPr algn="ctr"/>
            <a:r>
              <a:rPr lang="ar-IQ" dirty="0"/>
              <a:t>نموذج الكومبيالة</a:t>
            </a:r>
            <a:endParaRPr lang="en-US" dirty="0"/>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905000"/>
            <a:ext cx="84582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7776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61</a:t>
            </a:fld>
            <a:endParaRPr lang="en-GB" dirty="0"/>
          </a:p>
        </p:txBody>
      </p:sp>
      <p:sp>
        <p:nvSpPr>
          <p:cNvPr id="29699" name="Rectangle 3"/>
          <p:cNvSpPr>
            <a:spLocks noGrp="1" noChangeArrowheads="1"/>
          </p:cNvSpPr>
          <p:nvPr>
            <p:ph sz="quarter" idx="1"/>
          </p:nvPr>
        </p:nvSpPr>
        <p:spPr>
          <a:xfrm>
            <a:off x="457200" y="2133600"/>
            <a:ext cx="8229600" cy="3840163"/>
          </a:xfrm>
        </p:spPr>
        <p:txBody>
          <a:bodyPr>
            <a:normAutofit/>
          </a:bodyPr>
          <a:lstStyle/>
          <a:p>
            <a:pPr algn="just" rtl="1">
              <a:lnSpc>
                <a:spcPct val="150000"/>
              </a:lnSpc>
            </a:pPr>
            <a:r>
              <a:rPr lang="ar-IQ" sz="3200" b="1" dirty="0">
                <a:solidFill>
                  <a:srgbClr val="00B050"/>
                </a:solidFill>
                <a:cs typeface="+mj-cs"/>
              </a:rPr>
              <a:t>الشيك : </a:t>
            </a:r>
            <a:r>
              <a:rPr lang="ar-IQ" sz="3200" dirty="0">
                <a:cs typeface="+mj-cs"/>
              </a:rPr>
              <a:t>عبارة عن محرر منظم وفق شروط نص عليها القانون وبموجبه يأمر الساحب المسحوب عليه بان يدفع مبلغا معينا من النقود لشخص آخر أي المستفيد او لحامله.</a:t>
            </a:r>
          </a:p>
        </p:txBody>
      </p:sp>
      <p:sp>
        <p:nvSpPr>
          <p:cNvPr id="29698" name="Rectangle 2"/>
          <p:cNvSpPr>
            <a:spLocks noGrp="1" noChangeArrowheads="1"/>
          </p:cNvSpPr>
          <p:nvPr>
            <p:ph type="title"/>
          </p:nvPr>
        </p:nvSpPr>
        <p:spPr>
          <a:xfrm>
            <a:off x="457200" y="274638"/>
            <a:ext cx="8229600" cy="944562"/>
          </a:xfrm>
        </p:spPr>
        <p:txBody>
          <a:bodyPr>
            <a:noAutofit/>
          </a:bodyPr>
          <a:lstStyle/>
          <a:p>
            <a:pPr algn="ctr" rtl="1"/>
            <a:r>
              <a:rPr lang="ar-IQ" sz="3600" dirty="0">
                <a:solidFill>
                  <a:srgbClr val="FF0000"/>
                </a:solidFill>
              </a:rPr>
              <a:t>رابعاً: الأعمال المتعلقة بالأوراق التجارية</a:t>
            </a:r>
            <a:endParaRPr lang="en-US" sz="3600" b="1" dirty="0">
              <a:solidFill>
                <a:srgbClr val="FF0000"/>
              </a:solidFill>
            </a:endParaRPr>
          </a:p>
        </p:txBody>
      </p:sp>
    </p:spTree>
    <p:extLst>
      <p:ext uri="{BB962C8B-B14F-4D97-AF65-F5344CB8AC3E}">
        <p14:creationId xmlns:p14="http://schemas.microsoft.com/office/powerpoint/2010/main" val="26453626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62</a:t>
            </a:fld>
            <a:endParaRPr lang="en-GB" dirty="0"/>
          </a:p>
        </p:txBody>
      </p:sp>
      <p:sp>
        <p:nvSpPr>
          <p:cNvPr id="29699" name="Rectangle 3"/>
          <p:cNvSpPr>
            <a:spLocks noGrp="1" noChangeArrowheads="1"/>
          </p:cNvSpPr>
          <p:nvPr>
            <p:ph sz="quarter" idx="1"/>
          </p:nvPr>
        </p:nvSpPr>
        <p:spPr>
          <a:xfrm>
            <a:off x="457200" y="1600200"/>
            <a:ext cx="8229600" cy="4373563"/>
          </a:xfrm>
        </p:spPr>
        <p:txBody>
          <a:bodyPr>
            <a:normAutofit fontScale="85000" lnSpcReduction="20000"/>
          </a:bodyPr>
          <a:lstStyle/>
          <a:p>
            <a:pPr algn="just" rtl="1">
              <a:lnSpc>
                <a:spcPct val="150000"/>
              </a:lnSpc>
            </a:pPr>
            <a:r>
              <a:rPr lang="ar-IQ" sz="3200" dirty="0">
                <a:cs typeface="+mj-cs"/>
              </a:rPr>
              <a:t>ويشبه الشيك السفتجة من حيث أشخاصه فأطرافه ثلاثة هم:</a:t>
            </a:r>
          </a:p>
          <a:p>
            <a:pPr algn="just" rtl="1">
              <a:lnSpc>
                <a:spcPct val="150000"/>
              </a:lnSpc>
            </a:pPr>
            <a:r>
              <a:rPr lang="ar-IQ" sz="3200" b="1" dirty="0">
                <a:cs typeface="+mj-cs"/>
              </a:rPr>
              <a:t>الساحب</a:t>
            </a:r>
          </a:p>
          <a:p>
            <a:pPr algn="just" rtl="1">
              <a:lnSpc>
                <a:spcPct val="150000"/>
              </a:lnSpc>
            </a:pPr>
            <a:r>
              <a:rPr lang="ar-IQ" sz="3200" b="1" dirty="0">
                <a:cs typeface="+mj-cs"/>
              </a:rPr>
              <a:t>المسحوب عليه</a:t>
            </a:r>
          </a:p>
          <a:p>
            <a:pPr algn="just" rtl="1">
              <a:lnSpc>
                <a:spcPct val="150000"/>
              </a:lnSpc>
            </a:pPr>
            <a:r>
              <a:rPr lang="ar-IQ" sz="3200" b="1" dirty="0">
                <a:cs typeface="+mj-cs"/>
              </a:rPr>
              <a:t>المستفيد</a:t>
            </a:r>
            <a:endParaRPr lang="ar-IQ" sz="3200" dirty="0">
              <a:cs typeface="+mj-cs"/>
            </a:endParaRPr>
          </a:p>
          <a:p>
            <a:pPr algn="just" rtl="1">
              <a:lnSpc>
                <a:spcPct val="150000"/>
              </a:lnSpc>
            </a:pPr>
            <a:r>
              <a:rPr lang="ar-IQ" sz="3200" dirty="0">
                <a:solidFill>
                  <a:srgbClr val="0070C0"/>
                </a:solidFill>
                <a:cs typeface="+mj-cs"/>
              </a:rPr>
              <a:t>ولكن الفرق هو</a:t>
            </a:r>
            <a:r>
              <a:rPr lang="ar-IQ" sz="3200" dirty="0">
                <a:cs typeface="+mj-cs"/>
              </a:rPr>
              <a:t> ان المسحوب عليه عادة يكون مؤسسة مصرفية.</a:t>
            </a:r>
          </a:p>
          <a:p>
            <a:pPr algn="just" rtl="1">
              <a:lnSpc>
                <a:spcPct val="150000"/>
              </a:lnSpc>
            </a:pPr>
            <a:endParaRPr lang="ar-IQ" sz="3200" dirty="0">
              <a:cs typeface="+mj-cs"/>
            </a:endParaRPr>
          </a:p>
        </p:txBody>
      </p:sp>
      <p:sp>
        <p:nvSpPr>
          <p:cNvPr id="29698" name="Rectangle 2"/>
          <p:cNvSpPr>
            <a:spLocks noGrp="1" noChangeArrowheads="1"/>
          </p:cNvSpPr>
          <p:nvPr>
            <p:ph type="title"/>
          </p:nvPr>
        </p:nvSpPr>
        <p:spPr>
          <a:xfrm>
            <a:off x="457200" y="274638"/>
            <a:ext cx="8229600" cy="944562"/>
          </a:xfrm>
        </p:spPr>
        <p:txBody>
          <a:bodyPr>
            <a:noAutofit/>
          </a:bodyPr>
          <a:lstStyle/>
          <a:p>
            <a:pPr algn="ctr" rtl="1"/>
            <a:r>
              <a:rPr lang="ar-IQ" sz="3600" dirty="0">
                <a:solidFill>
                  <a:srgbClr val="FF0000"/>
                </a:solidFill>
              </a:rPr>
              <a:t>رابعاً: الأعمال المتعلقة بالأوراق التجارية</a:t>
            </a:r>
            <a:endParaRPr lang="en-US" sz="3600" b="1" dirty="0">
              <a:solidFill>
                <a:srgbClr val="FF0000"/>
              </a:solidFill>
            </a:endParaRPr>
          </a:p>
        </p:txBody>
      </p:sp>
    </p:spTree>
    <p:extLst>
      <p:ext uri="{BB962C8B-B14F-4D97-AF65-F5344CB8AC3E}">
        <p14:creationId xmlns:p14="http://schemas.microsoft.com/office/powerpoint/2010/main" val="763602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rtl="1"/>
            <a:r>
              <a:rPr lang="ar-IQ" dirty="0"/>
              <a:t>نموذج الشيك</a:t>
            </a:r>
            <a:endParaRPr lang="en-US" dirty="0"/>
          </a:p>
        </p:txBody>
      </p:sp>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05000"/>
            <a:ext cx="82296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5913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64</a:t>
            </a:fld>
            <a:endParaRPr lang="en-GB" dirty="0"/>
          </a:p>
        </p:txBody>
      </p:sp>
      <p:sp>
        <p:nvSpPr>
          <p:cNvPr id="29699" name="Rectangle 3"/>
          <p:cNvSpPr>
            <a:spLocks noGrp="1" noChangeArrowheads="1"/>
          </p:cNvSpPr>
          <p:nvPr>
            <p:ph sz="quarter" idx="1"/>
          </p:nvPr>
        </p:nvSpPr>
        <p:spPr>
          <a:xfrm>
            <a:off x="457200" y="1600200"/>
            <a:ext cx="8229600" cy="4373563"/>
          </a:xfrm>
        </p:spPr>
        <p:txBody>
          <a:bodyPr>
            <a:normAutofit fontScale="92500"/>
          </a:bodyPr>
          <a:lstStyle/>
          <a:p>
            <a:pPr algn="just" rtl="1">
              <a:lnSpc>
                <a:spcPct val="150000"/>
              </a:lnSpc>
            </a:pPr>
            <a:r>
              <a:rPr lang="ar-IQ" sz="3200" b="1" dirty="0">
                <a:cs typeface="+mj-cs"/>
              </a:rPr>
              <a:t>فوائد الاوراق التجارية :- </a:t>
            </a:r>
          </a:p>
          <a:p>
            <a:pPr algn="just" rtl="1">
              <a:lnSpc>
                <a:spcPct val="150000"/>
              </a:lnSpc>
            </a:pPr>
            <a:r>
              <a:rPr lang="ar-IQ" sz="3200" dirty="0">
                <a:cs typeface="+mj-cs"/>
              </a:rPr>
              <a:t>1. تقوم مقام النقود. </a:t>
            </a:r>
          </a:p>
          <a:p>
            <a:pPr algn="just" rtl="1">
              <a:lnSpc>
                <a:spcPct val="150000"/>
              </a:lnSpc>
            </a:pPr>
            <a:r>
              <a:rPr lang="ar-IQ" sz="3200" dirty="0">
                <a:cs typeface="+mj-cs"/>
              </a:rPr>
              <a:t>2. أداة ائتمان عدا الشيك لأنها غالباً لا تكون مضافة </a:t>
            </a:r>
            <a:r>
              <a:rPr lang="ar-IQ" sz="3200">
                <a:cs typeface="+mj-cs"/>
              </a:rPr>
              <a:t>إلى أجل. </a:t>
            </a:r>
            <a:endParaRPr lang="ar-IQ" sz="3200" dirty="0">
              <a:cs typeface="+mj-cs"/>
            </a:endParaRPr>
          </a:p>
          <a:p>
            <a:pPr algn="just" rtl="1">
              <a:lnSpc>
                <a:spcPct val="150000"/>
              </a:lnSpc>
            </a:pPr>
            <a:r>
              <a:rPr lang="ar-IQ" sz="3200" dirty="0">
                <a:cs typeface="+mj-cs"/>
              </a:rPr>
              <a:t>3.الاوراق التجارية قابلة للتداول بالتظهير والمناولة.</a:t>
            </a:r>
          </a:p>
        </p:txBody>
      </p:sp>
      <p:sp>
        <p:nvSpPr>
          <p:cNvPr id="29698" name="Rectangle 2"/>
          <p:cNvSpPr>
            <a:spLocks noGrp="1" noChangeArrowheads="1"/>
          </p:cNvSpPr>
          <p:nvPr>
            <p:ph type="title"/>
          </p:nvPr>
        </p:nvSpPr>
        <p:spPr>
          <a:xfrm>
            <a:off x="304800" y="274638"/>
            <a:ext cx="8382000" cy="944562"/>
          </a:xfrm>
        </p:spPr>
        <p:txBody>
          <a:bodyPr>
            <a:noAutofit/>
          </a:bodyPr>
          <a:lstStyle/>
          <a:p>
            <a:pPr algn="ctr" rtl="1"/>
            <a:r>
              <a:rPr lang="ar-IQ" sz="3600" dirty="0">
                <a:solidFill>
                  <a:srgbClr val="FF0000"/>
                </a:solidFill>
              </a:rPr>
              <a:t>رابعاً: الأعمال المتعلقة بالأوراق التجارية</a:t>
            </a:r>
            <a:endParaRPr lang="en-US" sz="3600" b="1" dirty="0">
              <a:solidFill>
                <a:srgbClr val="FF0000"/>
              </a:solidFill>
            </a:endParaRPr>
          </a:p>
        </p:txBody>
      </p:sp>
    </p:spTree>
    <p:extLst>
      <p:ext uri="{BB962C8B-B14F-4D97-AF65-F5344CB8AC3E}">
        <p14:creationId xmlns:p14="http://schemas.microsoft.com/office/powerpoint/2010/main" val="10684884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65</a:t>
            </a:fld>
            <a:endParaRPr lang="en-GB" dirty="0"/>
          </a:p>
        </p:txBody>
      </p:sp>
      <p:sp>
        <p:nvSpPr>
          <p:cNvPr id="29699" name="Rectangle 3"/>
          <p:cNvSpPr>
            <a:spLocks noGrp="1" noChangeArrowheads="1"/>
          </p:cNvSpPr>
          <p:nvPr>
            <p:ph sz="quarter" idx="1"/>
          </p:nvPr>
        </p:nvSpPr>
        <p:spPr>
          <a:xfrm>
            <a:off x="457200" y="1600200"/>
            <a:ext cx="8229600" cy="4373563"/>
          </a:xfrm>
        </p:spPr>
        <p:txBody>
          <a:bodyPr>
            <a:normAutofit fontScale="85000" lnSpcReduction="10000"/>
          </a:bodyPr>
          <a:lstStyle/>
          <a:p>
            <a:pPr algn="just" rtl="1">
              <a:lnSpc>
                <a:spcPct val="150000"/>
              </a:lnSpc>
            </a:pPr>
            <a:r>
              <a:rPr lang="ar-IQ" sz="3200" dirty="0">
                <a:cs typeface="+mj-cs"/>
              </a:rPr>
              <a:t>وبمقتضى </a:t>
            </a:r>
            <a:r>
              <a:rPr lang="ar-IQ" sz="3200" dirty="0">
                <a:solidFill>
                  <a:srgbClr val="FF0000"/>
                </a:solidFill>
                <a:cs typeface="+mj-cs"/>
              </a:rPr>
              <a:t>نص المادة السادسة من قانون التجارة </a:t>
            </a:r>
            <a:r>
              <a:rPr lang="ar-IQ" sz="3200" dirty="0">
                <a:cs typeface="+mj-cs"/>
              </a:rPr>
              <a:t>تعتبر الأعمال المتعلقة بالأوراق التجارية أعمالاً تجارية وبغض النظر عن صفة القائم بها ونيته. </a:t>
            </a:r>
          </a:p>
          <a:p>
            <a:pPr algn="just" rtl="1">
              <a:lnSpc>
                <a:spcPct val="150000"/>
              </a:lnSpc>
            </a:pPr>
            <a:r>
              <a:rPr lang="ar-IQ" sz="3200" dirty="0">
                <a:cs typeface="+mj-cs"/>
              </a:rPr>
              <a:t>ويترتب على ذلك أن الساحب عند توقيعه لورقة تجاريـة يـكـون قـد تـعـاطـى عـمـلا تجاريا ويعد قبول هـذه الأوراق عمـلا تجاريا أيـضـا ويؤخـذ بنفس الحكم عند تظهير الورقة التجارية للغير وضمانها ضمانا أصليا أو ضماناً احتياطياً.</a:t>
            </a:r>
          </a:p>
        </p:txBody>
      </p:sp>
      <p:sp>
        <p:nvSpPr>
          <p:cNvPr id="29698" name="Rectangle 2"/>
          <p:cNvSpPr>
            <a:spLocks noGrp="1" noChangeArrowheads="1"/>
          </p:cNvSpPr>
          <p:nvPr>
            <p:ph type="title"/>
          </p:nvPr>
        </p:nvSpPr>
        <p:spPr>
          <a:xfrm>
            <a:off x="457200" y="274638"/>
            <a:ext cx="8229600" cy="944562"/>
          </a:xfrm>
        </p:spPr>
        <p:txBody>
          <a:bodyPr>
            <a:noAutofit/>
          </a:bodyPr>
          <a:lstStyle/>
          <a:p>
            <a:pPr algn="ctr" rtl="1"/>
            <a:r>
              <a:rPr lang="ar-IQ" sz="3600" dirty="0">
                <a:solidFill>
                  <a:srgbClr val="FF0000"/>
                </a:solidFill>
              </a:rPr>
              <a:t>رابعاً: الأعمال المتعلقة بالأوراق التجارية</a:t>
            </a:r>
            <a:endParaRPr lang="en-US" sz="3600" b="1" dirty="0">
              <a:solidFill>
                <a:srgbClr val="FF0000"/>
              </a:solidFill>
            </a:endParaRPr>
          </a:p>
        </p:txBody>
      </p:sp>
    </p:spTree>
    <p:extLst>
      <p:ext uri="{BB962C8B-B14F-4D97-AF65-F5344CB8AC3E}">
        <p14:creationId xmlns:p14="http://schemas.microsoft.com/office/powerpoint/2010/main" val="17705007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66</a:t>
            </a:fld>
            <a:endParaRPr lang="en-GB" dirty="0"/>
          </a:p>
        </p:txBody>
      </p:sp>
      <p:sp>
        <p:nvSpPr>
          <p:cNvPr id="29699" name="Rectangle 3"/>
          <p:cNvSpPr>
            <a:spLocks noGrp="1" noChangeArrowheads="1"/>
          </p:cNvSpPr>
          <p:nvPr>
            <p:ph sz="quarter" idx="1"/>
          </p:nvPr>
        </p:nvSpPr>
        <p:spPr>
          <a:xfrm>
            <a:off x="457200" y="1752600"/>
            <a:ext cx="8229600" cy="4221163"/>
          </a:xfrm>
        </p:spPr>
        <p:txBody>
          <a:bodyPr>
            <a:normAutofit fontScale="85000" lnSpcReduction="20000"/>
          </a:bodyPr>
          <a:lstStyle/>
          <a:p>
            <a:pPr algn="just" rtl="1">
              <a:lnSpc>
                <a:spcPct val="150000"/>
              </a:lnSpc>
            </a:pPr>
            <a:r>
              <a:rPr lang="ar-IQ" sz="3200" dirty="0">
                <a:cs typeface="+mj-cs"/>
              </a:rPr>
              <a:t>وكقاعدة عامة، في الواقع فإن كـل شـخص</a:t>
            </a:r>
            <a:r>
              <a:rPr lang="ar-IQ" sz="3200" dirty="0">
                <a:solidFill>
                  <a:srgbClr val="FF0000"/>
                </a:solidFill>
                <a:cs typeface="+mj-cs"/>
              </a:rPr>
              <a:t> (وبغض النظر عن صـفته)</a:t>
            </a:r>
            <a:r>
              <a:rPr lang="ar-IQ" sz="3200" dirty="0">
                <a:cs typeface="+mj-cs"/>
              </a:rPr>
              <a:t> يقـوم بتحرير الورقة التجارية وتوقيعها وتظهيرها وضمانها ووفائهـا يخـضـع مـن حيـث قيامه للعمل</a:t>
            </a:r>
            <a:r>
              <a:rPr lang="ar-IQ" sz="3200" dirty="0">
                <a:solidFill>
                  <a:srgbClr val="0070C0"/>
                </a:solidFill>
                <a:cs typeface="+mj-cs"/>
              </a:rPr>
              <a:t> لاحكام قانون التجارة</a:t>
            </a:r>
            <a:r>
              <a:rPr lang="ar-IQ" sz="3200" dirty="0">
                <a:cs typeface="+mj-cs"/>
              </a:rPr>
              <a:t>.</a:t>
            </a:r>
          </a:p>
          <a:p>
            <a:pPr marL="0" indent="0" algn="just" rtl="1">
              <a:lnSpc>
                <a:spcPct val="150000"/>
              </a:lnSpc>
              <a:buNone/>
            </a:pPr>
            <a:endParaRPr lang="ar-IQ" sz="3200" dirty="0">
              <a:cs typeface="+mj-cs"/>
            </a:endParaRPr>
          </a:p>
          <a:p>
            <a:pPr algn="just" rtl="1">
              <a:lnSpc>
                <a:spcPct val="150000"/>
              </a:lnSpc>
            </a:pPr>
            <a:r>
              <a:rPr lang="ar-IQ" sz="3200" dirty="0">
                <a:solidFill>
                  <a:srgbClr val="7030A0"/>
                </a:solidFill>
                <a:cs typeface="+mj-cs"/>
              </a:rPr>
              <a:t>ولكن ما هـو الـسبب ولماذا يعد هذه الاعمال اعمالا تجارية؟</a:t>
            </a:r>
          </a:p>
          <a:p>
            <a:pPr marL="0" indent="0" algn="just" rtl="1">
              <a:lnSpc>
                <a:spcPct val="150000"/>
              </a:lnSpc>
              <a:buNone/>
            </a:pPr>
            <a:endParaRPr lang="ar-IQ" sz="3200" dirty="0">
              <a:cs typeface="+mj-cs"/>
            </a:endParaRPr>
          </a:p>
        </p:txBody>
      </p:sp>
      <p:sp>
        <p:nvSpPr>
          <p:cNvPr id="29698" name="Rectangle 2"/>
          <p:cNvSpPr>
            <a:spLocks noGrp="1" noChangeArrowheads="1"/>
          </p:cNvSpPr>
          <p:nvPr>
            <p:ph type="title"/>
          </p:nvPr>
        </p:nvSpPr>
        <p:spPr>
          <a:xfrm>
            <a:off x="457200" y="274638"/>
            <a:ext cx="8229600" cy="944562"/>
          </a:xfrm>
        </p:spPr>
        <p:txBody>
          <a:bodyPr>
            <a:noAutofit/>
          </a:bodyPr>
          <a:lstStyle/>
          <a:p>
            <a:pPr algn="ctr" rtl="1"/>
            <a:r>
              <a:rPr lang="ar-IQ" sz="3600" dirty="0">
                <a:solidFill>
                  <a:srgbClr val="FF0000"/>
                </a:solidFill>
              </a:rPr>
              <a:t>رابعاً: الأعمال المتعلقة بالأوراق التجارية</a:t>
            </a:r>
            <a:endParaRPr lang="en-US" sz="3600" b="1" dirty="0">
              <a:solidFill>
                <a:srgbClr val="FF0000"/>
              </a:solidFill>
            </a:endParaRPr>
          </a:p>
        </p:txBody>
      </p:sp>
    </p:spTree>
    <p:extLst>
      <p:ext uri="{BB962C8B-B14F-4D97-AF65-F5344CB8AC3E}">
        <p14:creationId xmlns:p14="http://schemas.microsoft.com/office/powerpoint/2010/main" val="21360323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67</a:t>
            </a:fld>
            <a:endParaRPr lang="en-GB" dirty="0"/>
          </a:p>
        </p:txBody>
      </p:sp>
      <p:sp>
        <p:nvSpPr>
          <p:cNvPr id="29699" name="Rectangle 3"/>
          <p:cNvSpPr>
            <a:spLocks noGrp="1" noChangeArrowheads="1"/>
          </p:cNvSpPr>
          <p:nvPr>
            <p:ph sz="quarter" idx="1"/>
          </p:nvPr>
        </p:nvSpPr>
        <p:spPr>
          <a:xfrm>
            <a:off x="457200" y="1600200"/>
            <a:ext cx="8229600" cy="4373563"/>
          </a:xfrm>
        </p:spPr>
        <p:txBody>
          <a:bodyPr>
            <a:normAutofit fontScale="70000" lnSpcReduction="20000"/>
          </a:bodyPr>
          <a:lstStyle/>
          <a:p>
            <a:pPr marL="0" indent="0" algn="just" rtl="1">
              <a:lnSpc>
                <a:spcPct val="150000"/>
              </a:lnSpc>
              <a:buNone/>
            </a:pPr>
            <a:r>
              <a:rPr lang="ar-IQ" sz="3200" dirty="0">
                <a:cs typeface="+mj-cs"/>
              </a:rPr>
              <a:t>    هنـاك في الواقع سببان:</a:t>
            </a:r>
          </a:p>
          <a:p>
            <a:pPr algn="just" rtl="1">
              <a:lnSpc>
                <a:spcPct val="150000"/>
              </a:lnSpc>
            </a:pPr>
            <a:r>
              <a:rPr lang="ar-IQ" sz="3100" dirty="0">
                <a:solidFill>
                  <a:srgbClr val="0070C0"/>
                </a:solidFill>
                <a:cs typeface="+mj-cs"/>
              </a:rPr>
              <a:t> 1- السبب الاول يرجع للعوامل </a:t>
            </a:r>
            <a:r>
              <a:rPr lang="ar-IQ" sz="3200" dirty="0">
                <a:solidFill>
                  <a:srgbClr val="0070C0"/>
                </a:solidFill>
                <a:cs typeface="+mj-cs"/>
              </a:rPr>
              <a:t>ذات الطبيعة الاقتصادية.</a:t>
            </a:r>
            <a:r>
              <a:rPr lang="ar-IQ" sz="3200" dirty="0">
                <a:cs typeface="+mj-cs"/>
              </a:rPr>
              <a:t> إذ أن المشرع افترض وعلى أساس أن هذه الأوراق تعد من أدوات التعامل الخاص بالحياة التجارية والاقتصادية وأن من يستعملها يفترض فيه وبصورة مطلقة يقوم بعمل تجاري. </a:t>
            </a:r>
          </a:p>
          <a:p>
            <a:pPr algn="just" rtl="1">
              <a:lnSpc>
                <a:spcPct val="150000"/>
              </a:lnSpc>
            </a:pPr>
            <a:r>
              <a:rPr lang="ar-IQ" sz="3100" dirty="0">
                <a:solidFill>
                  <a:srgbClr val="0070C0"/>
                </a:solidFill>
                <a:cs typeface="+mj-cs"/>
              </a:rPr>
              <a:t>2- السبب الثاني يرجع الى حكـم </a:t>
            </a:r>
            <a:r>
              <a:rPr lang="ar-IQ" sz="3200" dirty="0">
                <a:solidFill>
                  <a:srgbClr val="0070C0"/>
                </a:solidFill>
                <a:cs typeface="+mj-cs"/>
              </a:rPr>
              <a:t>التعامل والتقاليد، </a:t>
            </a:r>
            <a:r>
              <a:rPr lang="ar-IQ" sz="3200" dirty="0">
                <a:cs typeface="+mj-cs"/>
              </a:rPr>
              <a:t>فالأوراق التجاريـة اعتبرت دائما وبحكم التعامل والتقاليد ذات صـفة تجارية.</a:t>
            </a:r>
          </a:p>
          <a:p>
            <a:pPr algn="just" rtl="1">
              <a:lnSpc>
                <a:spcPct val="150000"/>
              </a:lnSpc>
            </a:pPr>
            <a:r>
              <a:rPr lang="ar-IQ" sz="3200" dirty="0">
                <a:cs typeface="+mj-cs"/>
              </a:rPr>
              <a:t> </a:t>
            </a:r>
            <a:r>
              <a:rPr lang="ar-IQ" sz="3200" dirty="0">
                <a:solidFill>
                  <a:srgbClr val="FF0000"/>
                </a:solidFill>
                <a:cs typeface="+mj-cs"/>
              </a:rPr>
              <a:t>وعلى أية حال فإنه يجب أن يلاحظ بأن من يعتاد توقيع الأوراق التجارية لا يكتسب الصفة التجارية، أي لا يعتبر تاجراً.</a:t>
            </a:r>
          </a:p>
          <a:p>
            <a:pPr marL="0" indent="0" algn="just" rtl="1">
              <a:lnSpc>
                <a:spcPct val="150000"/>
              </a:lnSpc>
              <a:buNone/>
            </a:pPr>
            <a:endParaRPr lang="ar-IQ" sz="3200" dirty="0">
              <a:cs typeface="+mj-cs"/>
            </a:endParaRPr>
          </a:p>
        </p:txBody>
      </p:sp>
      <p:sp>
        <p:nvSpPr>
          <p:cNvPr id="29698" name="Rectangle 2"/>
          <p:cNvSpPr>
            <a:spLocks noGrp="1" noChangeArrowheads="1"/>
          </p:cNvSpPr>
          <p:nvPr>
            <p:ph type="title"/>
          </p:nvPr>
        </p:nvSpPr>
        <p:spPr>
          <a:xfrm>
            <a:off x="457200" y="274638"/>
            <a:ext cx="8229600" cy="944562"/>
          </a:xfrm>
        </p:spPr>
        <p:txBody>
          <a:bodyPr>
            <a:noAutofit/>
          </a:bodyPr>
          <a:lstStyle/>
          <a:p>
            <a:pPr algn="ctr" rtl="1"/>
            <a:r>
              <a:rPr lang="ar-IQ" sz="3600" dirty="0">
                <a:solidFill>
                  <a:srgbClr val="FF0000"/>
                </a:solidFill>
              </a:rPr>
              <a:t>رابعاً: الأعمال المتعلقة بالأوراق التجارية</a:t>
            </a:r>
            <a:endParaRPr lang="en-US" sz="3600" b="1" dirty="0">
              <a:solidFill>
                <a:srgbClr val="FF0000"/>
              </a:solidFill>
            </a:endParaRPr>
          </a:p>
        </p:txBody>
      </p:sp>
    </p:spTree>
    <p:extLst>
      <p:ext uri="{BB962C8B-B14F-4D97-AF65-F5344CB8AC3E}">
        <p14:creationId xmlns:p14="http://schemas.microsoft.com/office/powerpoint/2010/main" val="307355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02B4F-D74D-0C3D-9E02-B1B9EA6B5D24}"/>
              </a:ext>
            </a:extLst>
          </p:cNvPr>
          <p:cNvSpPr>
            <a:spLocks noGrp="1"/>
          </p:cNvSpPr>
          <p:nvPr>
            <p:ph type="title"/>
          </p:nvPr>
        </p:nvSpPr>
        <p:spPr>
          <a:xfrm>
            <a:off x="533400" y="274638"/>
            <a:ext cx="8153400" cy="1143000"/>
          </a:xfrm>
        </p:spPr>
        <p:txBody>
          <a:bodyPr/>
          <a:lstStyle/>
          <a:p>
            <a:pPr algn="ctr"/>
            <a:r>
              <a:rPr lang="ar-IQ" sz="4000" dirty="0">
                <a:solidFill>
                  <a:srgbClr val="FF0000"/>
                </a:solidFill>
              </a:rPr>
              <a:t>أنواع الأعمال التجارية</a:t>
            </a:r>
            <a:endParaRPr lang="en-US" dirty="0"/>
          </a:p>
        </p:txBody>
      </p:sp>
      <p:sp>
        <p:nvSpPr>
          <p:cNvPr id="3" name="Content Placeholder 2">
            <a:extLst>
              <a:ext uri="{FF2B5EF4-FFF2-40B4-BE49-F238E27FC236}">
                <a16:creationId xmlns:a16="http://schemas.microsoft.com/office/drawing/2014/main" id="{46CD8D38-A417-1D9C-E46E-E2E4A115B72C}"/>
              </a:ext>
            </a:extLst>
          </p:cNvPr>
          <p:cNvSpPr>
            <a:spLocks noGrp="1"/>
          </p:cNvSpPr>
          <p:nvPr>
            <p:ph sz="quarter" idx="1"/>
          </p:nvPr>
        </p:nvSpPr>
        <p:spPr>
          <a:xfrm>
            <a:off x="533400" y="2362200"/>
            <a:ext cx="8153400" cy="3657600"/>
          </a:xfrm>
        </p:spPr>
        <p:txBody>
          <a:bodyPr>
            <a:normAutofit/>
          </a:bodyPr>
          <a:lstStyle/>
          <a:p>
            <a:pPr algn="just" rtl="1"/>
            <a:r>
              <a:rPr lang="ar-IQ" sz="3600" dirty="0">
                <a:cs typeface="+mj-cs"/>
              </a:rPr>
              <a:t>بالرغم من ان المشرع العراقي حاول حصر الاعمال التجارية ومع ذلك فإن الظاهر من مـتـن النصوص القانونيـة هـو أن المشرع نفسه لم يستطع حصر هذه الأعمال تماما. </a:t>
            </a:r>
          </a:p>
          <a:p>
            <a:pPr algn="just" rtl="1"/>
            <a:endParaRPr lang="en-US" sz="3200" dirty="0"/>
          </a:p>
        </p:txBody>
      </p:sp>
    </p:spTree>
    <p:extLst>
      <p:ext uri="{BB962C8B-B14F-4D97-AF65-F5344CB8AC3E}">
        <p14:creationId xmlns:p14="http://schemas.microsoft.com/office/powerpoint/2010/main" val="342739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8</a:t>
            </a:fld>
            <a:endParaRPr lang="en-GB" dirty="0"/>
          </a:p>
        </p:txBody>
      </p:sp>
      <p:sp>
        <p:nvSpPr>
          <p:cNvPr id="29699" name="Rectangle 3"/>
          <p:cNvSpPr>
            <a:spLocks noGrp="1" noChangeArrowheads="1"/>
          </p:cNvSpPr>
          <p:nvPr>
            <p:ph sz="quarter" idx="1"/>
          </p:nvPr>
        </p:nvSpPr>
        <p:spPr>
          <a:xfrm>
            <a:off x="457200" y="1981200"/>
            <a:ext cx="8229600" cy="4229100"/>
          </a:xfrm>
        </p:spPr>
        <p:txBody>
          <a:bodyPr>
            <a:normAutofit fontScale="85000" lnSpcReduction="10000"/>
          </a:bodyPr>
          <a:lstStyle/>
          <a:p>
            <a:pPr algn="just" rtl="1">
              <a:lnSpc>
                <a:spcPct val="150000"/>
              </a:lnSpc>
            </a:pPr>
            <a:r>
              <a:rPr lang="ar-IQ" sz="3200" dirty="0">
                <a:cs typeface="+mj-cs"/>
              </a:rPr>
              <a:t>فلو نظرنا مثلا في نص المادة (5/ </a:t>
            </a:r>
            <a:r>
              <a:rPr lang="en-US" sz="3200" dirty="0">
                <a:cs typeface="+mj-cs"/>
              </a:rPr>
              <a:t>7</a:t>
            </a:r>
            <a:r>
              <a:rPr lang="ar-IQ" sz="3200" dirty="0">
                <a:cs typeface="+mj-cs"/>
              </a:rPr>
              <a:t>) من القانون والتي تقرر ما يلي: «خدمات مكاتب السياحة والفنادق</a:t>
            </a:r>
            <a:r>
              <a:rPr lang="ar-IQ" sz="3200" dirty="0"/>
              <a:t> </a:t>
            </a:r>
            <a:r>
              <a:rPr lang="ar-IQ" sz="3200" dirty="0">
                <a:cs typeface="+mj-cs"/>
              </a:rPr>
              <a:t>والمطاعم ودور السينما والملاعب ودور العرض المختلفة الأخرى» لظهر لنا أن مصطلح «دور العرض المختلفة الأخرى»</a:t>
            </a:r>
            <a:r>
              <a:rPr lang="ar-IQ" sz="3200" dirty="0">
                <a:solidFill>
                  <a:srgbClr val="FF0000"/>
                </a:solidFill>
                <a:cs typeface="+mj-cs"/>
              </a:rPr>
              <a:t> يعني أن من المستطاع إضافة أعـمال تجارية </a:t>
            </a:r>
            <a:r>
              <a:rPr lang="ar-IQ" sz="3200" dirty="0">
                <a:cs typeface="+mj-cs"/>
              </a:rPr>
              <a:t>أخرى مشابهة بالغاية والهدف للإعمال المذكورة في الفقرة المذكورة عن طريق القياس.</a:t>
            </a:r>
          </a:p>
        </p:txBody>
      </p:sp>
      <p:sp>
        <p:nvSpPr>
          <p:cNvPr id="29698" name="Rectangle 2"/>
          <p:cNvSpPr>
            <a:spLocks noGrp="1" noChangeArrowheads="1"/>
          </p:cNvSpPr>
          <p:nvPr>
            <p:ph type="title"/>
          </p:nvPr>
        </p:nvSpPr>
        <p:spPr>
          <a:xfrm>
            <a:off x="457200" y="274638"/>
            <a:ext cx="8229600" cy="1143000"/>
          </a:xfrm>
        </p:spPr>
        <p:txBody>
          <a:bodyPr/>
          <a:lstStyle/>
          <a:p>
            <a:pPr algn="ctr" rtl="1"/>
            <a:r>
              <a:rPr lang="ar-IQ" sz="4400" dirty="0">
                <a:solidFill>
                  <a:srgbClr val="FF0000"/>
                </a:solidFill>
              </a:rPr>
              <a:t>أنواع الأعمال التجارية</a:t>
            </a:r>
            <a:endParaRPr lang="en-US" dirty="0"/>
          </a:p>
        </p:txBody>
      </p:sp>
    </p:spTree>
    <p:extLst>
      <p:ext uri="{BB962C8B-B14F-4D97-AF65-F5344CB8AC3E}">
        <p14:creationId xmlns:p14="http://schemas.microsoft.com/office/powerpoint/2010/main" val="579422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D4408-6ADA-4179-9869-04035D008C31}" type="slidenum">
              <a:rPr lang="en-GB" smtClean="0"/>
              <a:pPr/>
              <a:t>9</a:t>
            </a:fld>
            <a:endParaRPr lang="en-GB" dirty="0"/>
          </a:p>
        </p:txBody>
      </p:sp>
      <p:sp>
        <p:nvSpPr>
          <p:cNvPr id="29699" name="Rectangle 3"/>
          <p:cNvSpPr>
            <a:spLocks noGrp="1" noChangeArrowheads="1"/>
          </p:cNvSpPr>
          <p:nvPr>
            <p:ph sz="quarter" idx="1"/>
          </p:nvPr>
        </p:nvSpPr>
        <p:spPr>
          <a:xfrm>
            <a:off x="457200" y="1447800"/>
            <a:ext cx="8229600" cy="4648200"/>
          </a:xfrm>
        </p:spPr>
        <p:txBody>
          <a:bodyPr>
            <a:normAutofit fontScale="77500" lnSpcReduction="20000"/>
          </a:bodyPr>
          <a:lstStyle/>
          <a:p>
            <a:pPr algn="just" rtl="1">
              <a:lnSpc>
                <a:spcPct val="150000"/>
              </a:lnSpc>
            </a:pPr>
            <a:r>
              <a:rPr lang="ar-IQ" sz="3200" dirty="0">
                <a:solidFill>
                  <a:srgbClr val="FF0000"/>
                </a:solidFill>
                <a:cs typeface="+mj-cs"/>
              </a:rPr>
              <a:t>ويؤخذ بنفس الملاحظة </a:t>
            </a:r>
            <a:r>
              <a:rPr lang="ar-IQ" sz="3200" dirty="0">
                <a:cs typeface="+mj-cs"/>
              </a:rPr>
              <a:t>بصدد ما ورد في </a:t>
            </a:r>
            <a:r>
              <a:rPr lang="ar-IQ" sz="3200" dirty="0">
                <a:solidFill>
                  <a:srgbClr val="FF0000"/>
                </a:solidFill>
                <a:cs typeface="+mj-cs"/>
              </a:rPr>
              <a:t>الفقرتين (12 و 16) من المادة الخامسة من القانون.</a:t>
            </a:r>
            <a:endParaRPr lang="ar-IQ" sz="3200" dirty="0">
              <a:cs typeface="+mj-cs"/>
            </a:endParaRPr>
          </a:p>
          <a:p>
            <a:pPr algn="just" rtl="1">
              <a:lnSpc>
                <a:spcPct val="150000"/>
              </a:lnSpc>
            </a:pPr>
            <a:r>
              <a:rPr lang="ar-IQ" sz="3200" dirty="0">
                <a:cs typeface="+mj-cs"/>
              </a:rPr>
              <a:t>(ثاني عشر</a:t>
            </a:r>
            <a:r>
              <a:rPr lang="ku-Arab-IQ" sz="3200" dirty="0">
                <a:cs typeface="+mj-cs"/>
              </a:rPr>
              <a:t>: التعهد بتوفير متطلبات الحفلات وغيرها من المناسبات الاجتماعية.</a:t>
            </a:r>
            <a:endParaRPr lang="ar-IQ" sz="3200" dirty="0">
              <a:cs typeface="+mj-cs"/>
            </a:endParaRPr>
          </a:p>
          <a:p>
            <a:pPr algn="just" rtl="1">
              <a:lnSpc>
                <a:spcPct val="150000"/>
              </a:lnSpc>
            </a:pPr>
            <a:r>
              <a:rPr lang="ku-Arab-IQ" sz="3200" dirty="0">
                <a:cs typeface="+mj-cs"/>
              </a:rPr>
              <a:t>سادس عشر : الو</a:t>
            </a:r>
            <a:r>
              <a:rPr lang="ar-IQ" sz="3200" dirty="0">
                <a:cs typeface="+mj-cs"/>
              </a:rPr>
              <a:t>كا</a:t>
            </a:r>
            <a:r>
              <a:rPr lang="ku-Arab-IQ" sz="3200" dirty="0">
                <a:cs typeface="+mj-cs"/>
              </a:rPr>
              <a:t>لة التجارية و الو</a:t>
            </a:r>
            <a:r>
              <a:rPr lang="ar-IQ" sz="3200" dirty="0">
                <a:cs typeface="+mj-cs"/>
              </a:rPr>
              <a:t>كا</a:t>
            </a:r>
            <a:r>
              <a:rPr lang="ku-Arab-IQ" sz="3200" dirty="0">
                <a:cs typeface="+mj-cs"/>
              </a:rPr>
              <a:t>لة بالعمولة و الو</a:t>
            </a:r>
            <a:r>
              <a:rPr lang="ar-IQ" sz="3200" dirty="0">
                <a:cs typeface="+mj-cs"/>
              </a:rPr>
              <a:t>كا</a:t>
            </a:r>
            <a:r>
              <a:rPr lang="ku-Arab-IQ" sz="3200" dirty="0">
                <a:cs typeface="+mj-cs"/>
              </a:rPr>
              <a:t>لة بالنقل والدلالة واعمال الوساطة التجارية الاخرى</a:t>
            </a:r>
            <a:r>
              <a:rPr lang="ar-IQ" sz="3200" dirty="0">
                <a:cs typeface="+mj-cs"/>
              </a:rPr>
              <a:t>)</a:t>
            </a:r>
          </a:p>
          <a:p>
            <a:pPr algn="just" rtl="1">
              <a:lnSpc>
                <a:spcPct val="150000"/>
              </a:lnSpc>
            </a:pPr>
            <a:r>
              <a:rPr lang="ar-IQ" sz="3200" dirty="0">
                <a:cs typeface="+mj-cs"/>
              </a:rPr>
              <a:t>فالصياغة التي أفرغـت بهـا هـذه النصوص تسمح </a:t>
            </a:r>
            <a:r>
              <a:rPr lang="ar-IQ" sz="3200" dirty="0">
                <a:solidFill>
                  <a:srgbClr val="FF0000"/>
                </a:solidFill>
                <a:cs typeface="+mj-cs"/>
              </a:rPr>
              <a:t>وعـن طريق القياس إضافة أعمال تجارية لم يحددها المشرع بالذات. </a:t>
            </a:r>
          </a:p>
        </p:txBody>
      </p:sp>
      <p:sp>
        <p:nvSpPr>
          <p:cNvPr id="29698" name="Rectangle 2"/>
          <p:cNvSpPr>
            <a:spLocks noGrp="1" noChangeArrowheads="1"/>
          </p:cNvSpPr>
          <p:nvPr>
            <p:ph type="title"/>
          </p:nvPr>
        </p:nvSpPr>
        <p:spPr>
          <a:xfrm>
            <a:off x="457200" y="274638"/>
            <a:ext cx="8229600" cy="1143000"/>
          </a:xfrm>
        </p:spPr>
        <p:txBody>
          <a:bodyPr/>
          <a:lstStyle/>
          <a:p>
            <a:pPr algn="ctr" rtl="1"/>
            <a:r>
              <a:rPr lang="ar-IQ" sz="4400" dirty="0">
                <a:solidFill>
                  <a:srgbClr val="FF0000"/>
                </a:solidFill>
              </a:rPr>
              <a:t>أنواع الأعمال التجارية</a:t>
            </a:r>
            <a:endParaRPr lang="en-US" dirty="0"/>
          </a:p>
        </p:txBody>
      </p:sp>
    </p:spTree>
    <p:extLst>
      <p:ext uri="{BB962C8B-B14F-4D97-AF65-F5344CB8AC3E}">
        <p14:creationId xmlns:p14="http://schemas.microsoft.com/office/powerpoint/2010/main" val="3846351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1528</TotalTime>
  <Words>4385</Words>
  <Application>Microsoft Office PowerPoint</Application>
  <PresentationFormat>On-screen Show (4:3)</PresentationFormat>
  <Paragraphs>307</Paragraphs>
  <Slides>67</Slides>
  <Notes>12</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67</vt:i4>
      </vt:variant>
    </vt:vector>
  </HeadingPairs>
  <TitlesOfParts>
    <vt:vector size="82" baseType="lpstr">
      <vt:lpstr>arial</vt:lpstr>
      <vt:lpstr>Calibri</vt:lpstr>
      <vt:lpstr>Cambridgeside</vt:lpstr>
      <vt:lpstr>DroidArabicKufi-Regular</vt:lpstr>
      <vt:lpstr>Franklin Gothic Book</vt:lpstr>
      <vt:lpstr>Helvetica</vt:lpstr>
      <vt:lpstr>Helvetica Neue</vt:lpstr>
      <vt:lpstr>Lato</vt:lpstr>
      <vt:lpstr>Open Sans</vt:lpstr>
      <vt:lpstr>Perpetua</vt:lpstr>
      <vt:lpstr>TAHOMA</vt:lpstr>
      <vt:lpstr>tajawal-regular</vt:lpstr>
      <vt:lpstr>Ubuntu</vt:lpstr>
      <vt:lpstr>Wingdings 2</vt:lpstr>
      <vt:lpstr>Equity</vt:lpstr>
      <vt:lpstr>القانون التجاري</vt:lpstr>
      <vt:lpstr>أنواع الأعمال التجارية</vt:lpstr>
      <vt:lpstr>أنواع الأعمال التجارية</vt:lpstr>
      <vt:lpstr>أنواع الأعمال التجارية</vt:lpstr>
      <vt:lpstr>أنواع الأعمال التجارية</vt:lpstr>
      <vt:lpstr>أنواع الأعمال التجارية</vt:lpstr>
      <vt:lpstr>أنواع الأعمال التجارية</vt:lpstr>
      <vt:lpstr>أنواع الأعمال التجارية</vt:lpstr>
      <vt:lpstr>أنواع الأعمال التجارية</vt:lpstr>
      <vt:lpstr>أنواع الأعمال التجارية</vt:lpstr>
      <vt:lpstr>أنواع الأعمال التجارية</vt:lpstr>
      <vt:lpstr>الأعمال التجارية المنفردة</vt:lpstr>
      <vt:lpstr>الأعمال التجارية المنفردة</vt:lpstr>
      <vt:lpstr>أولا: شراء المنقول أو العقار لأجل البيع أو التأجير بقصد الريح. </vt:lpstr>
      <vt:lpstr>أولا: شراء المنقول أو العقار لأجل البيع أو التأجير بقصد الريح. </vt:lpstr>
      <vt:lpstr>أولا: شراء المنقول أو العقار لأجل البيع أو التأجير بقصد الريح. </vt:lpstr>
      <vt:lpstr>PowerPoint Presentation</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1. عملية الشراء</vt:lpstr>
      <vt:lpstr>2. عملية البيع أو الإجارة</vt:lpstr>
      <vt:lpstr>2. عملية البيع أو الإجارة</vt:lpstr>
      <vt:lpstr>2. عملية البيع أو الإجارة</vt:lpstr>
      <vt:lpstr>2. عملية البيع أو الإجارة</vt:lpstr>
      <vt:lpstr>2. عملية البيع أو الإجارة</vt:lpstr>
      <vt:lpstr>2. عملية البيع أو الإجارة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ثانياً: الاستئجار لأجل التأجير ثانية بربح</vt:lpstr>
      <vt:lpstr>ثانياً: الاستئجار لأجل التأجير ثانية بربح</vt:lpstr>
      <vt:lpstr>ثانياً: الاستئجار لأجل التأجير ثانية بربح</vt:lpstr>
      <vt:lpstr>ثالثاً: الأعمال المتعلقة بالتعامل في أسهم الشركات وسنداتها</vt:lpstr>
      <vt:lpstr>ثالثاً: الأعمال المتعلقة بالتعامل في أسهم الشركات وسنداتها</vt:lpstr>
      <vt:lpstr>ثالثاً: الأعمال المتعلقة بالتعامل في أسهم الشركات وسنداتها</vt:lpstr>
      <vt:lpstr>ثالثاً: الأعمال المتعلقة بالتعامل في أسهم الشركات وسنداتها</vt:lpstr>
      <vt:lpstr>ثالثاً: الأعمال المتعلقة بالتعامل في أسهم الشركات وسنداتها</vt:lpstr>
      <vt:lpstr>رابعاً: الأعمال المتعلقة بالأوراق التجارية</vt:lpstr>
      <vt:lpstr>رابعاً: الأعمال المتعلقة بالأوراق التجارية</vt:lpstr>
      <vt:lpstr>رابعاً: الأعمال المتعلقة بالأوراق التجارية</vt:lpstr>
      <vt:lpstr>نموذج الحوالة</vt:lpstr>
      <vt:lpstr>رابعاً: الأعمال المتعلقة بالأوراق التجارية</vt:lpstr>
      <vt:lpstr>نموذج الكومبيالة</vt:lpstr>
      <vt:lpstr>رابعاً: الأعمال المتعلقة بالأوراق التجارية</vt:lpstr>
      <vt:lpstr>رابعاً: الأعمال المتعلقة بالأوراق التجارية</vt:lpstr>
      <vt:lpstr>نموذج الشيك</vt:lpstr>
      <vt:lpstr>رابعاً: الأعمال المتعلقة بالأوراق التجارية</vt:lpstr>
      <vt:lpstr>رابعاً: الأعمال المتعلقة بالأوراق التجارية</vt:lpstr>
      <vt:lpstr>رابعاً: الأعمال المتعلقة بالأوراق التجارية</vt:lpstr>
      <vt:lpstr>رابعاً: الأعمال المتعلقة بالأوراق التجارية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مصادر القانون التجاري</dc:title>
  <dc:creator>DYAREE</dc:creator>
  <cp:lastModifiedBy>HighTech</cp:lastModifiedBy>
  <cp:revision>79</cp:revision>
  <dcterms:created xsi:type="dcterms:W3CDTF">2006-08-16T00:00:00Z</dcterms:created>
  <dcterms:modified xsi:type="dcterms:W3CDTF">2024-05-22T14:42:32Z</dcterms:modified>
</cp:coreProperties>
</file>