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2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46A946-8687-4928-B12A-E4FD78F769F6}" type="doc">
      <dgm:prSet loTypeId="urn:microsoft.com/office/officeart/2005/8/layout/chevron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91EA7C2-3C8A-4E56-A838-45943965C925}">
      <dgm:prSet phldrT="[Text]" custT="1"/>
      <dgm:spPr/>
      <dgm:t>
        <a:bodyPr anchor="b"/>
        <a:lstStyle/>
        <a:p>
          <a:pPr algn="ctr" rtl="1"/>
          <a:endParaRPr lang="ar-SA" sz="1800" b="1" dirty="0">
            <a:cs typeface="+mj-cs"/>
          </a:endParaRPr>
        </a:p>
        <a:p>
          <a:pPr algn="ctr" rtl="1"/>
          <a:endParaRPr lang="ar-SA" sz="1800" b="1" dirty="0">
            <a:cs typeface="+mj-cs"/>
          </a:endParaRPr>
        </a:p>
        <a:p>
          <a:pPr algn="ctr" rtl="1"/>
          <a:endParaRPr lang="ar-SA" sz="1800" b="1" dirty="0">
            <a:cs typeface="+mj-cs"/>
          </a:endParaRPr>
        </a:p>
        <a:p>
          <a:pPr algn="ctr" rtl="1"/>
          <a:endParaRPr lang="ar-SA" sz="1800" b="1" dirty="0">
            <a:cs typeface="+mj-cs"/>
          </a:endParaRPr>
        </a:p>
        <a:p>
          <a:pPr algn="ctr" rtl="1"/>
          <a:endParaRPr lang="ar-SA" sz="1800" b="1" dirty="0">
            <a:cs typeface="+mj-cs"/>
          </a:endParaRPr>
        </a:p>
        <a:p>
          <a:pPr algn="ctr" rtl="1"/>
          <a:r>
            <a:rPr lang="ar-SA" sz="1800" b="1" dirty="0">
              <a:cs typeface="+mj-cs"/>
            </a:rPr>
            <a:t>استلام الطلبات</a:t>
          </a:r>
          <a:endParaRPr lang="en-US" sz="1800" b="1" dirty="0">
            <a:cs typeface="+mj-cs"/>
          </a:endParaRPr>
        </a:p>
      </dgm:t>
    </dgm:pt>
    <dgm:pt modelId="{5406BED0-2FB4-48E1-A4C9-B152B7624CB5}" type="parTrans" cxnId="{F3321B65-EDB4-465C-BA9F-CF0FC3CAABE8}">
      <dgm:prSet/>
      <dgm:spPr/>
      <dgm:t>
        <a:bodyPr/>
        <a:lstStyle/>
        <a:p>
          <a:pPr algn="r" rtl="1"/>
          <a:endParaRPr lang="en-US" sz="1800">
            <a:cs typeface="+mj-cs"/>
          </a:endParaRPr>
        </a:p>
      </dgm:t>
    </dgm:pt>
    <dgm:pt modelId="{ACD1D68A-F135-4B08-8E03-D0C642706D88}" type="sibTrans" cxnId="{F3321B65-EDB4-465C-BA9F-CF0FC3CAABE8}">
      <dgm:prSet/>
      <dgm:spPr/>
      <dgm:t>
        <a:bodyPr/>
        <a:lstStyle/>
        <a:p>
          <a:pPr algn="r" rtl="1"/>
          <a:endParaRPr lang="en-US" sz="1800">
            <a:cs typeface="+mj-cs"/>
          </a:endParaRPr>
        </a:p>
      </dgm:t>
    </dgm:pt>
    <dgm:pt modelId="{CB8E2C61-7E9C-4EB1-95B6-8871BE4387EC}">
      <dgm:prSet phldrT="[Text]" custT="1"/>
      <dgm:spPr/>
      <dgm:t>
        <a:bodyPr/>
        <a:lstStyle/>
        <a:p>
          <a:pPr algn="r" rtl="1"/>
          <a:r>
            <a:rPr lang="ar-SA" sz="1800" dirty="0">
              <a:cs typeface="+mj-cs"/>
            </a:rPr>
            <a:t>رجال البيع – الهاتف – </a:t>
          </a:r>
          <a:r>
            <a:rPr lang="en-US" sz="1800" dirty="0">
              <a:cs typeface="+mj-cs"/>
            </a:rPr>
            <a:t>Online</a:t>
          </a:r>
          <a:r>
            <a:rPr lang="ar-SA" sz="1800" dirty="0">
              <a:cs typeface="+mj-cs"/>
            </a:rPr>
            <a:t> - البريد</a:t>
          </a:r>
          <a:endParaRPr lang="en-US" sz="1800" dirty="0">
            <a:cs typeface="+mj-cs"/>
          </a:endParaRPr>
        </a:p>
      </dgm:t>
    </dgm:pt>
    <dgm:pt modelId="{30C5B2A8-049A-4D9D-A74A-009FD4F6E94D}" type="parTrans" cxnId="{54017982-ABF5-47DD-B294-9A7D8A67E1C3}">
      <dgm:prSet/>
      <dgm:spPr/>
      <dgm:t>
        <a:bodyPr/>
        <a:lstStyle/>
        <a:p>
          <a:pPr algn="r" rtl="1"/>
          <a:endParaRPr lang="en-US" sz="1800">
            <a:cs typeface="+mj-cs"/>
          </a:endParaRPr>
        </a:p>
      </dgm:t>
    </dgm:pt>
    <dgm:pt modelId="{64AB0323-BAC6-4A69-B853-EEAE3FE0AD67}" type="sibTrans" cxnId="{54017982-ABF5-47DD-B294-9A7D8A67E1C3}">
      <dgm:prSet/>
      <dgm:spPr/>
      <dgm:t>
        <a:bodyPr/>
        <a:lstStyle/>
        <a:p>
          <a:pPr algn="r" rtl="1"/>
          <a:endParaRPr lang="en-US" sz="1800">
            <a:cs typeface="+mj-cs"/>
          </a:endParaRPr>
        </a:p>
      </dgm:t>
    </dgm:pt>
    <dgm:pt modelId="{683CDF90-3345-41B9-BED0-A8ECA384EB86}">
      <dgm:prSet phldrT="[Text]" custT="1"/>
      <dgm:spPr/>
      <dgm:t>
        <a:bodyPr/>
        <a:lstStyle/>
        <a:p>
          <a:pPr algn="ctr" rtl="1"/>
          <a:r>
            <a:rPr lang="ar-SA" sz="1800" b="1" dirty="0">
              <a:cs typeface="+mj-cs"/>
            </a:rPr>
            <a:t>تسجيل الطلب</a:t>
          </a:r>
          <a:endParaRPr lang="en-US" sz="1800" b="1" dirty="0">
            <a:cs typeface="+mj-cs"/>
          </a:endParaRPr>
        </a:p>
      </dgm:t>
    </dgm:pt>
    <dgm:pt modelId="{E5135362-B5D8-4341-B7F4-55844EAC62F5}" type="parTrans" cxnId="{3CA6C856-29A2-4FF5-8074-63CD66E5E873}">
      <dgm:prSet/>
      <dgm:spPr/>
      <dgm:t>
        <a:bodyPr/>
        <a:lstStyle/>
        <a:p>
          <a:pPr algn="r" rtl="1"/>
          <a:endParaRPr lang="en-US" sz="1800">
            <a:cs typeface="+mj-cs"/>
          </a:endParaRPr>
        </a:p>
      </dgm:t>
    </dgm:pt>
    <dgm:pt modelId="{7250CC34-FE9A-4E8D-A14C-3626AAD0D5AC}" type="sibTrans" cxnId="{3CA6C856-29A2-4FF5-8074-63CD66E5E873}">
      <dgm:prSet/>
      <dgm:spPr/>
      <dgm:t>
        <a:bodyPr/>
        <a:lstStyle/>
        <a:p>
          <a:pPr algn="r" rtl="1"/>
          <a:endParaRPr lang="en-US" sz="1800">
            <a:cs typeface="+mj-cs"/>
          </a:endParaRPr>
        </a:p>
      </dgm:t>
    </dgm:pt>
    <dgm:pt modelId="{75A7E46F-977B-483B-9FDA-6F098E53AC53}">
      <dgm:prSet phldrT="[Text]" custT="1"/>
      <dgm:spPr/>
      <dgm:t>
        <a:bodyPr/>
        <a:lstStyle/>
        <a:p>
          <a:pPr algn="r" rtl="1"/>
          <a:r>
            <a:rPr lang="ar-SA" sz="1800" dirty="0">
              <a:cs typeface="+mj-cs"/>
            </a:rPr>
            <a:t>يدوياً أو إلكترونياً</a:t>
          </a:r>
          <a:endParaRPr lang="en-US" sz="1800" dirty="0">
            <a:cs typeface="+mj-cs"/>
          </a:endParaRPr>
        </a:p>
      </dgm:t>
    </dgm:pt>
    <dgm:pt modelId="{EEC22426-5BB8-4598-AB51-F35B347415BE}" type="parTrans" cxnId="{009F66A8-44CA-42D8-BFA8-7F9E59FC50D4}">
      <dgm:prSet/>
      <dgm:spPr/>
      <dgm:t>
        <a:bodyPr/>
        <a:lstStyle/>
        <a:p>
          <a:pPr algn="r" rtl="1"/>
          <a:endParaRPr lang="en-US" sz="1800">
            <a:cs typeface="+mj-cs"/>
          </a:endParaRPr>
        </a:p>
      </dgm:t>
    </dgm:pt>
    <dgm:pt modelId="{0B5F3466-546B-4352-9EA4-8337D6D8784A}" type="sibTrans" cxnId="{009F66A8-44CA-42D8-BFA8-7F9E59FC50D4}">
      <dgm:prSet/>
      <dgm:spPr/>
      <dgm:t>
        <a:bodyPr/>
        <a:lstStyle/>
        <a:p>
          <a:pPr algn="r" rtl="1"/>
          <a:endParaRPr lang="en-US" sz="1800">
            <a:cs typeface="+mj-cs"/>
          </a:endParaRPr>
        </a:p>
      </dgm:t>
    </dgm:pt>
    <dgm:pt modelId="{8773C2F3-B3CC-4EBB-BC2D-B51CD298509A}">
      <dgm:prSet phldrT="[Text]" custT="1"/>
      <dgm:spPr/>
      <dgm:t>
        <a:bodyPr/>
        <a:lstStyle/>
        <a:p>
          <a:pPr algn="ctr" rtl="1"/>
          <a:r>
            <a:rPr lang="ar-SA" sz="1800" b="1" dirty="0">
              <a:cs typeface="+mj-cs"/>
            </a:rPr>
            <a:t>فحص الطلب</a:t>
          </a:r>
          <a:endParaRPr lang="en-US" sz="1800" b="1" dirty="0">
            <a:cs typeface="+mj-cs"/>
          </a:endParaRPr>
        </a:p>
      </dgm:t>
    </dgm:pt>
    <dgm:pt modelId="{005C87EC-EDE9-461C-B63A-E89E4E261D12}" type="parTrans" cxnId="{7F359193-A922-4CB2-87FD-E34ED1BA437B}">
      <dgm:prSet/>
      <dgm:spPr/>
      <dgm:t>
        <a:bodyPr/>
        <a:lstStyle/>
        <a:p>
          <a:pPr algn="r" rtl="1"/>
          <a:endParaRPr lang="en-US" sz="1800">
            <a:cs typeface="+mj-cs"/>
          </a:endParaRPr>
        </a:p>
      </dgm:t>
    </dgm:pt>
    <dgm:pt modelId="{D64E28EF-F901-4A22-9EFE-4BF4755369DE}" type="sibTrans" cxnId="{7F359193-A922-4CB2-87FD-E34ED1BA437B}">
      <dgm:prSet/>
      <dgm:spPr/>
      <dgm:t>
        <a:bodyPr/>
        <a:lstStyle/>
        <a:p>
          <a:pPr algn="r" rtl="1"/>
          <a:endParaRPr lang="en-US" sz="1800">
            <a:cs typeface="+mj-cs"/>
          </a:endParaRPr>
        </a:p>
      </dgm:t>
    </dgm:pt>
    <dgm:pt modelId="{CEDD8D97-D82D-49E6-96B9-FB7C06F9BE2D}">
      <dgm:prSet phldrT="[Text]" custT="1"/>
      <dgm:spPr/>
      <dgm:t>
        <a:bodyPr/>
        <a:lstStyle/>
        <a:p>
          <a:pPr algn="r" rtl="1"/>
          <a:r>
            <a:rPr lang="ar-SA" sz="1800" dirty="0">
              <a:cs typeface="+mj-cs"/>
            </a:rPr>
            <a:t>توفر الطلب كميا و نوعيا</a:t>
          </a:r>
          <a:endParaRPr lang="en-US" sz="1800" dirty="0">
            <a:cs typeface="+mj-cs"/>
          </a:endParaRPr>
        </a:p>
      </dgm:t>
    </dgm:pt>
    <dgm:pt modelId="{53E0AC88-1D96-488E-ABAD-3C40EB4CD53E}" type="parTrans" cxnId="{255F2A31-A1CD-4468-8002-CBDAF254189F}">
      <dgm:prSet/>
      <dgm:spPr/>
      <dgm:t>
        <a:bodyPr/>
        <a:lstStyle/>
        <a:p>
          <a:pPr algn="r" rtl="1"/>
          <a:endParaRPr lang="en-US" sz="1800">
            <a:cs typeface="+mj-cs"/>
          </a:endParaRPr>
        </a:p>
      </dgm:t>
    </dgm:pt>
    <dgm:pt modelId="{8475818F-9221-40A4-8C58-A7B62CA170F0}" type="sibTrans" cxnId="{255F2A31-A1CD-4468-8002-CBDAF254189F}">
      <dgm:prSet/>
      <dgm:spPr/>
      <dgm:t>
        <a:bodyPr/>
        <a:lstStyle/>
        <a:p>
          <a:pPr algn="r" rtl="1"/>
          <a:endParaRPr lang="en-US" sz="1800">
            <a:cs typeface="+mj-cs"/>
          </a:endParaRPr>
        </a:p>
      </dgm:t>
    </dgm:pt>
    <dgm:pt modelId="{BBD82BC4-6286-4999-B1F8-188DB47C4AB9}">
      <dgm:prSet phldrT="[Text]" custT="1"/>
      <dgm:spPr/>
      <dgm:t>
        <a:bodyPr/>
        <a:lstStyle/>
        <a:p>
          <a:pPr algn="r" rtl="1"/>
          <a:r>
            <a:rPr lang="ar-SA" sz="1800" dirty="0">
              <a:cs typeface="+mj-cs"/>
            </a:rPr>
            <a:t>في حال عدم توفر الطلب يبلغ</a:t>
          </a:r>
          <a:r>
            <a:rPr lang="en-US" sz="1800" dirty="0">
              <a:cs typeface="+mj-cs"/>
            </a:rPr>
            <a:t> </a:t>
          </a:r>
          <a:r>
            <a:rPr lang="ar-SA" sz="1800" dirty="0">
              <a:cs typeface="+mj-cs"/>
            </a:rPr>
            <a:t>العميل بذلك</a:t>
          </a:r>
          <a:endParaRPr lang="en-US" sz="1800" dirty="0">
            <a:cs typeface="+mj-cs"/>
          </a:endParaRPr>
        </a:p>
      </dgm:t>
    </dgm:pt>
    <dgm:pt modelId="{AA9F9068-0D92-4472-889B-395182229A3F}" type="parTrans" cxnId="{B8E6ADDB-750C-4A3E-8AA8-C0C2DF5A8080}">
      <dgm:prSet/>
      <dgm:spPr/>
      <dgm:t>
        <a:bodyPr/>
        <a:lstStyle/>
        <a:p>
          <a:pPr algn="r"/>
          <a:endParaRPr lang="en-US" sz="1800">
            <a:cs typeface="+mj-cs"/>
          </a:endParaRPr>
        </a:p>
      </dgm:t>
    </dgm:pt>
    <dgm:pt modelId="{5AD27CF0-D748-45A4-B924-9F1B0C487ED0}" type="sibTrans" cxnId="{B8E6ADDB-750C-4A3E-8AA8-C0C2DF5A8080}">
      <dgm:prSet/>
      <dgm:spPr/>
      <dgm:t>
        <a:bodyPr/>
        <a:lstStyle/>
        <a:p>
          <a:pPr algn="r"/>
          <a:endParaRPr lang="en-US" sz="1800">
            <a:cs typeface="+mj-cs"/>
          </a:endParaRPr>
        </a:p>
      </dgm:t>
    </dgm:pt>
    <dgm:pt modelId="{7C083291-A9E4-4622-A93B-67B357F30100}">
      <dgm:prSet phldrT="[Text]" custT="1"/>
      <dgm:spPr/>
      <dgm:t>
        <a:bodyPr/>
        <a:lstStyle/>
        <a:p>
          <a:pPr algn="r" rtl="1"/>
          <a:endParaRPr lang="en-US" sz="1800" dirty="0">
            <a:cs typeface="+mj-cs"/>
          </a:endParaRPr>
        </a:p>
      </dgm:t>
    </dgm:pt>
    <dgm:pt modelId="{C14FB2D6-CA0B-4289-BD1C-67126956CB58}" type="parTrans" cxnId="{3E973E17-EE4D-41CD-988F-95AC6F95321E}">
      <dgm:prSet/>
      <dgm:spPr/>
      <dgm:t>
        <a:bodyPr/>
        <a:lstStyle/>
        <a:p>
          <a:pPr algn="r"/>
          <a:endParaRPr lang="en-US"/>
        </a:p>
      </dgm:t>
    </dgm:pt>
    <dgm:pt modelId="{795AA312-2750-4ECF-B836-5FB56E9657D0}" type="sibTrans" cxnId="{3E973E17-EE4D-41CD-988F-95AC6F95321E}">
      <dgm:prSet/>
      <dgm:spPr/>
      <dgm:t>
        <a:bodyPr/>
        <a:lstStyle/>
        <a:p>
          <a:pPr algn="r"/>
          <a:endParaRPr lang="en-US"/>
        </a:p>
      </dgm:t>
    </dgm:pt>
    <dgm:pt modelId="{10CE7316-0B66-47D6-9810-47F6941104DD}">
      <dgm:prSet phldrT="[Text]" custT="1"/>
      <dgm:spPr/>
      <dgm:t>
        <a:bodyPr/>
        <a:lstStyle/>
        <a:p>
          <a:pPr algn="ctr" rtl="1"/>
          <a:r>
            <a:rPr lang="ar-SA" sz="1800" b="1" dirty="0">
              <a:cs typeface="+mj-cs"/>
            </a:rPr>
            <a:t>مخرجات المعالجة</a:t>
          </a:r>
          <a:endParaRPr lang="en-US" sz="1800" b="1" dirty="0">
            <a:cs typeface="+mj-cs"/>
          </a:endParaRPr>
        </a:p>
      </dgm:t>
    </dgm:pt>
    <dgm:pt modelId="{73EDA4CB-12EE-4058-ADED-3EA9FC946CFE}" type="sibTrans" cxnId="{3D39509C-6A67-4D97-ACBF-8A6D029A3AA7}">
      <dgm:prSet/>
      <dgm:spPr/>
      <dgm:t>
        <a:bodyPr/>
        <a:lstStyle/>
        <a:p>
          <a:pPr algn="r"/>
          <a:endParaRPr lang="en-US"/>
        </a:p>
      </dgm:t>
    </dgm:pt>
    <dgm:pt modelId="{87F5EDD7-B818-46F6-B01E-64F231E9BBAC}" type="parTrans" cxnId="{3D39509C-6A67-4D97-ACBF-8A6D029A3AA7}">
      <dgm:prSet/>
      <dgm:spPr/>
      <dgm:t>
        <a:bodyPr/>
        <a:lstStyle/>
        <a:p>
          <a:pPr algn="r"/>
          <a:endParaRPr lang="en-US"/>
        </a:p>
      </dgm:t>
    </dgm:pt>
    <dgm:pt modelId="{589C5A78-C30D-4727-9800-E48D45D3BCEA}">
      <dgm:prSet phldrT="[Text]" custT="1"/>
      <dgm:spPr/>
      <dgm:t>
        <a:bodyPr/>
        <a:lstStyle/>
        <a:p>
          <a:pPr algn="r" rtl="1"/>
          <a:endParaRPr lang="en-US" sz="1800" dirty="0">
            <a:cs typeface="+mj-cs"/>
          </a:endParaRPr>
        </a:p>
      </dgm:t>
    </dgm:pt>
    <dgm:pt modelId="{4CB1980A-5B0B-4068-A1C0-C5057075ED2D}" type="parTrans" cxnId="{E2C1ACFD-FE99-4805-8720-07D541E91918}">
      <dgm:prSet/>
      <dgm:spPr/>
      <dgm:t>
        <a:bodyPr/>
        <a:lstStyle/>
        <a:p>
          <a:pPr algn="r"/>
          <a:endParaRPr lang="en-US"/>
        </a:p>
      </dgm:t>
    </dgm:pt>
    <dgm:pt modelId="{A814C1F2-E829-4A1D-8675-D63D5B0342F3}" type="sibTrans" cxnId="{E2C1ACFD-FE99-4805-8720-07D541E91918}">
      <dgm:prSet/>
      <dgm:spPr/>
      <dgm:t>
        <a:bodyPr/>
        <a:lstStyle/>
        <a:p>
          <a:pPr algn="r"/>
          <a:endParaRPr lang="en-US"/>
        </a:p>
      </dgm:t>
    </dgm:pt>
    <dgm:pt modelId="{5FF25F7A-C979-4D42-87F6-B3BBD13D7990}">
      <dgm:prSet custT="1"/>
      <dgm:spPr/>
      <dgm:t>
        <a:bodyPr/>
        <a:lstStyle/>
        <a:p>
          <a:pPr algn="r" rtl="1"/>
          <a:r>
            <a:rPr lang="ar-SA" sz="1800" dirty="0">
              <a:cs typeface="+mj-cs"/>
            </a:rPr>
            <a:t>فواتير للعملاء – إشعارات للمخازن – معلومات مالية (تقارير مبيعات العميل أو مبيعات المنتج أو مبيعات رجل البيع .. الخ)</a:t>
          </a:r>
          <a:endParaRPr lang="en-US" sz="1800" dirty="0">
            <a:cs typeface="+mj-cs"/>
          </a:endParaRPr>
        </a:p>
      </dgm:t>
    </dgm:pt>
    <dgm:pt modelId="{B3094221-4EEE-4BEE-B295-6BDFC983C3F3}" type="parTrans" cxnId="{DC3C3590-FAA3-4324-BF71-8B04CF6F09BE}">
      <dgm:prSet/>
      <dgm:spPr/>
      <dgm:t>
        <a:bodyPr/>
        <a:lstStyle/>
        <a:p>
          <a:pPr algn="r"/>
          <a:endParaRPr lang="en-US"/>
        </a:p>
      </dgm:t>
    </dgm:pt>
    <dgm:pt modelId="{027533F0-3187-4800-9D5F-3232AF4AE3B0}" type="sibTrans" cxnId="{DC3C3590-FAA3-4324-BF71-8B04CF6F09BE}">
      <dgm:prSet/>
      <dgm:spPr/>
      <dgm:t>
        <a:bodyPr/>
        <a:lstStyle/>
        <a:p>
          <a:pPr algn="r"/>
          <a:endParaRPr lang="en-US"/>
        </a:p>
      </dgm:t>
    </dgm:pt>
    <dgm:pt modelId="{984C6BD1-76A3-4299-9F83-873CBC9FB974}" type="pres">
      <dgm:prSet presAssocID="{7746A946-8687-4928-B12A-E4FD78F769F6}" presName="linearFlow" presStyleCnt="0">
        <dgm:presLayoutVars>
          <dgm:dir/>
          <dgm:animLvl val="lvl"/>
          <dgm:resizeHandles val="exact"/>
        </dgm:presLayoutVars>
      </dgm:prSet>
      <dgm:spPr/>
    </dgm:pt>
    <dgm:pt modelId="{810DF68A-D0C2-46F7-9838-6F7B5D34C905}" type="pres">
      <dgm:prSet presAssocID="{491EA7C2-3C8A-4E56-A838-45943965C925}" presName="composite" presStyleCnt="0"/>
      <dgm:spPr/>
    </dgm:pt>
    <dgm:pt modelId="{2F4FF4A0-89CF-489A-9969-2A63DCEC6979}" type="pres">
      <dgm:prSet presAssocID="{491EA7C2-3C8A-4E56-A838-45943965C925}" presName="parentText" presStyleLbl="alignNode1" presStyleIdx="0" presStyleCnt="4" custLinFactNeighborY="-284">
        <dgm:presLayoutVars>
          <dgm:chMax val="1"/>
          <dgm:bulletEnabled val="1"/>
        </dgm:presLayoutVars>
      </dgm:prSet>
      <dgm:spPr/>
    </dgm:pt>
    <dgm:pt modelId="{AD5BA11F-1580-433E-948D-4C2CB4CBEE02}" type="pres">
      <dgm:prSet presAssocID="{491EA7C2-3C8A-4E56-A838-45943965C925}" presName="descendantText" presStyleLbl="alignAcc1" presStyleIdx="0" presStyleCnt="4">
        <dgm:presLayoutVars>
          <dgm:bulletEnabled val="1"/>
        </dgm:presLayoutVars>
      </dgm:prSet>
      <dgm:spPr/>
    </dgm:pt>
    <dgm:pt modelId="{164827A4-AFBD-4C89-B9E7-58DB1E7B0DF0}" type="pres">
      <dgm:prSet presAssocID="{ACD1D68A-F135-4B08-8E03-D0C642706D88}" presName="sp" presStyleCnt="0"/>
      <dgm:spPr/>
    </dgm:pt>
    <dgm:pt modelId="{0302612A-A90B-4DEE-A8E0-716C0B090C0B}" type="pres">
      <dgm:prSet presAssocID="{683CDF90-3345-41B9-BED0-A8ECA384EB86}" presName="composite" presStyleCnt="0"/>
      <dgm:spPr/>
    </dgm:pt>
    <dgm:pt modelId="{737EC153-7745-4B24-80D2-71E5AEE3F50D}" type="pres">
      <dgm:prSet presAssocID="{683CDF90-3345-41B9-BED0-A8ECA384EB86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FE84B580-3CA4-426D-848B-3971B4980EF1}" type="pres">
      <dgm:prSet presAssocID="{683CDF90-3345-41B9-BED0-A8ECA384EB86}" presName="descendantText" presStyleLbl="alignAcc1" presStyleIdx="1" presStyleCnt="4" custLinFactNeighborX="454" custLinFactNeighborY="-2117">
        <dgm:presLayoutVars>
          <dgm:bulletEnabled val="1"/>
        </dgm:presLayoutVars>
      </dgm:prSet>
      <dgm:spPr/>
    </dgm:pt>
    <dgm:pt modelId="{C38F729A-985C-47B2-9642-859A42EDBE71}" type="pres">
      <dgm:prSet presAssocID="{7250CC34-FE9A-4E8D-A14C-3626AAD0D5AC}" presName="sp" presStyleCnt="0"/>
      <dgm:spPr/>
    </dgm:pt>
    <dgm:pt modelId="{994AC30D-E2BE-4700-8183-E236F85B1B16}" type="pres">
      <dgm:prSet presAssocID="{8773C2F3-B3CC-4EBB-BC2D-B51CD298509A}" presName="composite" presStyleCnt="0"/>
      <dgm:spPr/>
    </dgm:pt>
    <dgm:pt modelId="{F4513F8D-DBDD-416F-9C6C-CD475C152372}" type="pres">
      <dgm:prSet presAssocID="{8773C2F3-B3CC-4EBB-BC2D-B51CD298509A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8178B038-E744-4187-8B9D-76557BF245A4}" type="pres">
      <dgm:prSet presAssocID="{8773C2F3-B3CC-4EBB-BC2D-B51CD298509A}" presName="descendantText" presStyleLbl="alignAcc1" presStyleIdx="2" presStyleCnt="4" custLinFactNeighborX="454" custLinFactNeighborY="3259">
        <dgm:presLayoutVars>
          <dgm:bulletEnabled val="1"/>
        </dgm:presLayoutVars>
      </dgm:prSet>
      <dgm:spPr/>
    </dgm:pt>
    <dgm:pt modelId="{81FA597D-FF04-4A01-B9C1-3D32B49F8886}" type="pres">
      <dgm:prSet presAssocID="{D64E28EF-F901-4A22-9EFE-4BF4755369DE}" presName="sp" presStyleCnt="0"/>
      <dgm:spPr/>
    </dgm:pt>
    <dgm:pt modelId="{24E563CE-EAB8-4B73-AD9A-2C8A52F8CFAB}" type="pres">
      <dgm:prSet presAssocID="{10CE7316-0B66-47D6-9810-47F6941104DD}" presName="composite" presStyleCnt="0"/>
      <dgm:spPr/>
    </dgm:pt>
    <dgm:pt modelId="{232526B0-66F0-41D6-B326-5EC4AD5B2881}" type="pres">
      <dgm:prSet presAssocID="{10CE7316-0B66-47D6-9810-47F6941104DD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A362FA09-4262-42F9-9022-83051D6740C0}" type="pres">
      <dgm:prSet presAssocID="{10CE7316-0B66-47D6-9810-47F6941104DD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8E19E20F-1BA8-4B94-8428-B55593A59D4A}" type="presOf" srcId="{10CE7316-0B66-47D6-9810-47F6941104DD}" destId="{232526B0-66F0-41D6-B326-5EC4AD5B2881}" srcOrd="0" destOrd="0" presId="urn:microsoft.com/office/officeart/2005/8/layout/chevron2"/>
    <dgm:cxn modelId="{3E973E17-EE4D-41CD-988F-95AC6F95321E}" srcId="{8773C2F3-B3CC-4EBB-BC2D-B51CD298509A}" destId="{7C083291-A9E4-4622-A93B-67B357F30100}" srcOrd="3" destOrd="0" parTransId="{C14FB2D6-CA0B-4289-BD1C-67126956CB58}" sibTransId="{795AA312-2750-4ECF-B836-5FB56E9657D0}"/>
    <dgm:cxn modelId="{255F2A31-A1CD-4468-8002-CBDAF254189F}" srcId="{8773C2F3-B3CC-4EBB-BC2D-B51CD298509A}" destId="{CEDD8D97-D82D-49E6-96B9-FB7C06F9BE2D}" srcOrd="1" destOrd="0" parTransId="{53E0AC88-1D96-488E-ABAD-3C40EB4CD53E}" sibTransId="{8475818F-9221-40A4-8C58-A7B62CA170F0}"/>
    <dgm:cxn modelId="{C0BBF434-87C2-48EF-9879-A44CF2D7DB20}" type="presOf" srcId="{491EA7C2-3C8A-4E56-A838-45943965C925}" destId="{2F4FF4A0-89CF-489A-9969-2A63DCEC6979}" srcOrd="0" destOrd="0" presId="urn:microsoft.com/office/officeart/2005/8/layout/chevron2"/>
    <dgm:cxn modelId="{743B0737-04ED-45E2-AF6E-17E559119F28}" type="presOf" srcId="{75A7E46F-977B-483B-9FDA-6F098E53AC53}" destId="{FE84B580-3CA4-426D-848B-3971B4980EF1}" srcOrd="0" destOrd="0" presId="urn:microsoft.com/office/officeart/2005/8/layout/chevron2"/>
    <dgm:cxn modelId="{41BA6961-A09D-4964-90BD-BB3C9A453EE5}" type="presOf" srcId="{7746A946-8687-4928-B12A-E4FD78F769F6}" destId="{984C6BD1-76A3-4299-9F83-873CBC9FB974}" srcOrd="0" destOrd="0" presId="urn:microsoft.com/office/officeart/2005/8/layout/chevron2"/>
    <dgm:cxn modelId="{7E99E043-86A5-4E9C-8ED2-0FE313B3A340}" type="presOf" srcId="{683CDF90-3345-41B9-BED0-A8ECA384EB86}" destId="{737EC153-7745-4B24-80D2-71E5AEE3F50D}" srcOrd="0" destOrd="0" presId="urn:microsoft.com/office/officeart/2005/8/layout/chevron2"/>
    <dgm:cxn modelId="{F3321B65-EDB4-465C-BA9F-CF0FC3CAABE8}" srcId="{7746A946-8687-4928-B12A-E4FD78F769F6}" destId="{491EA7C2-3C8A-4E56-A838-45943965C925}" srcOrd="0" destOrd="0" parTransId="{5406BED0-2FB4-48E1-A4C9-B152B7624CB5}" sibTransId="{ACD1D68A-F135-4B08-8E03-D0C642706D88}"/>
    <dgm:cxn modelId="{5A007C55-0BAA-4DBC-9441-0167EE3DCFA0}" type="presOf" srcId="{5FF25F7A-C979-4D42-87F6-B3BBD13D7990}" destId="{A362FA09-4262-42F9-9022-83051D6740C0}" srcOrd="0" destOrd="0" presId="urn:microsoft.com/office/officeart/2005/8/layout/chevron2"/>
    <dgm:cxn modelId="{A58EB755-22E6-4F6D-A454-EF567B84B3CB}" type="presOf" srcId="{CB8E2C61-7E9C-4EB1-95B6-8871BE4387EC}" destId="{AD5BA11F-1580-433E-948D-4C2CB4CBEE02}" srcOrd="0" destOrd="0" presId="urn:microsoft.com/office/officeart/2005/8/layout/chevron2"/>
    <dgm:cxn modelId="{3CA6C856-29A2-4FF5-8074-63CD66E5E873}" srcId="{7746A946-8687-4928-B12A-E4FD78F769F6}" destId="{683CDF90-3345-41B9-BED0-A8ECA384EB86}" srcOrd="1" destOrd="0" parTransId="{E5135362-B5D8-4341-B7F4-55844EAC62F5}" sibTransId="{7250CC34-FE9A-4E8D-A14C-3626AAD0D5AC}"/>
    <dgm:cxn modelId="{EBF62180-64A9-45E4-8557-006AEBF3B7B8}" type="presOf" srcId="{CEDD8D97-D82D-49E6-96B9-FB7C06F9BE2D}" destId="{8178B038-E744-4187-8B9D-76557BF245A4}" srcOrd="0" destOrd="1" presId="urn:microsoft.com/office/officeart/2005/8/layout/chevron2"/>
    <dgm:cxn modelId="{993C8680-2C30-4CBC-8B49-642C4D15B29F}" type="presOf" srcId="{7C083291-A9E4-4622-A93B-67B357F30100}" destId="{8178B038-E744-4187-8B9D-76557BF245A4}" srcOrd="0" destOrd="3" presId="urn:microsoft.com/office/officeart/2005/8/layout/chevron2"/>
    <dgm:cxn modelId="{13E77581-0D4D-4268-9AD7-D9E706DCC9E6}" type="presOf" srcId="{589C5A78-C30D-4727-9800-E48D45D3BCEA}" destId="{8178B038-E744-4187-8B9D-76557BF245A4}" srcOrd="0" destOrd="0" presId="urn:microsoft.com/office/officeart/2005/8/layout/chevron2"/>
    <dgm:cxn modelId="{54017982-ABF5-47DD-B294-9A7D8A67E1C3}" srcId="{491EA7C2-3C8A-4E56-A838-45943965C925}" destId="{CB8E2C61-7E9C-4EB1-95B6-8871BE4387EC}" srcOrd="0" destOrd="0" parTransId="{30C5B2A8-049A-4D9D-A74A-009FD4F6E94D}" sibTransId="{64AB0323-BAC6-4A69-B853-EEAE3FE0AD67}"/>
    <dgm:cxn modelId="{8C038E8D-498D-4AAF-A0B2-30219FFA8566}" type="presOf" srcId="{BBD82BC4-6286-4999-B1F8-188DB47C4AB9}" destId="{8178B038-E744-4187-8B9D-76557BF245A4}" srcOrd="0" destOrd="2" presId="urn:microsoft.com/office/officeart/2005/8/layout/chevron2"/>
    <dgm:cxn modelId="{DC3C3590-FAA3-4324-BF71-8B04CF6F09BE}" srcId="{10CE7316-0B66-47D6-9810-47F6941104DD}" destId="{5FF25F7A-C979-4D42-87F6-B3BBD13D7990}" srcOrd="0" destOrd="0" parTransId="{B3094221-4EEE-4BEE-B295-6BDFC983C3F3}" sibTransId="{027533F0-3187-4800-9D5F-3232AF4AE3B0}"/>
    <dgm:cxn modelId="{7F359193-A922-4CB2-87FD-E34ED1BA437B}" srcId="{7746A946-8687-4928-B12A-E4FD78F769F6}" destId="{8773C2F3-B3CC-4EBB-BC2D-B51CD298509A}" srcOrd="2" destOrd="0" parTransId="{005C87EC-EDE9-461C-B63A-E89E4E261D12}" sibTransId="{D64E28EF-F901-4A22-9EFE-4BF4755369DE}"/>
    <dgm:cxn modelId="{3D39509C-6A67-4D97-ACBF-8A6D029A3AA7}" srcId="{7746A946-8687-4928-B12A-E4FD78F769F6}" destId="{10CE7316-0B66-47D6-9810-47F6941104DD}" srcOrd="3" destOrd="0" parTransId="{87F5EDD7-B818-46F6-B01E-64F231E9BBAC}" sibTransId="{73EDA4CB-12EE-4058-ADED-3EA9FC946CFE}"/>
    <dgm:cxn modelId="{009F66A8-44CA-42D8-BFA8-7F9E59FC50D4}" srcId="{683CDF90-3345-41B9-BED0-A8ECA384EB86}" destId="{75A7E46F-977B-483B-9FDA-6F098E53AC53}" srcOrd="0" destOrd="0" parTransId="{EEC22426-5BB8-4598-AB51-F35B347415BE}" sibTransId="{0B5F3466-546B-4352-9EA4-8337D6D8784A}"/>
    <dgm:cxn modelId="{B8E6ADDB-750C-4A3E-8AA8-C0C2DF5A8080}" srcId="{8773C2F3-B3CC-4EBB-BC2D-B51CD298509A}" destId="{BBD82BC4-6286-4999-B1F8-188DB47C4AB9}" srcOrd="2" destOrd="0" parTransId="{AA9F9068-0D92-4472-889B-395182229A3F}" sibTransId="{5AD27CF0-D748-45A4-B924-9F1B0C487ED0}"/>
    <dgm:cxn modelId="{357B6DE1-72FF-4076-AA97-9C662D45AB12}" type="presOf" srcId="{8773C2F3-B3CC-4EBB-BC2D-B51CD298509A}" destId="{F4513F8D-DBDD-416F-9C6C-CD475C152372}" srcOrd="0" destOrd="0" presId="urn:microsoft.com/office/officeart/2005/8/layout/chevron2"/>
    <dgm:cxn modelId="{E2C1ACFD-FE99-4805-8720-07D541E91918}" srcId="{8773C2F3-B3CC-4EBB-BC2D-B51CD298509A}" destId="{589C5A78-C30D-4727-9800-E48D45D3BCEA}" srcOrd="0" destOrd="0" parTransId="{4CB1980A-5B0B-4068-A1C0-C5057075ED2D}" sibTransId="{A814C1F2-E829-4A1D-8675-D63D5B0342F3}"/>
    <dgm:cxn modelId="{997570E2-ACCD-44DA-812A-A5BD3F025701}" type="presParOf" srcId="{984C6BD1-76A3-4299-9F83-873CBC9FB974}" destId="{810DF68A-D0C2-46F7-9838-6F7B5D34C905}" srcOrd="0" destOrd="0" presId="urn:microsoft.com/office/officeart/2005/8/layout/chevron2"/>
    <dgm:cxn modelId="{B0D7DE4F-434B-4AE3-B2BF-421CF95627F8}" type="presParOf" srcId="{810DF68A-D0C2-46F7-9838-6F7B5D34C905}" destId="{2F4FF4A0-89CF-489A-9969-2A63DCEC6979}" srcOrd="0" destOrd="0" presId="urn:microsoft.com/office/officeart/2005/8/layout/chevron2"/>
    <dgm:cxn modelId="{C4F0A99A-12ED-467B-A44E-4D60E7B0639B}" type="presParOf" srcId="{810DF68A-D0C2-46F7-9838-6F7B5D34C905}" destId="{AD5BA11F-1580-433E-948D-4C2CB4CBEE02}" srcOrd="1" destOrd="0" presId="urn:microsoft.com/office/officeart/2005/8/layout/chevron2"/>
    <dgm:cxn modelId="{41B2A609-41B2-4EB5-A2F2-6E7B9C165091}" type="presParOf" srcId="{984C6BD1-76A3-4299-9F83-873CBC9FB974}" destId="{164827A4-AFBD-4C89-B9E7-58DB1E7B0DF0}" srcOrd="1" destOrd="0" presId="urn:microsoft.com/office/officeart/2005/8/layout/chevron2"/>
    <dgm:cxn modelId="{7B5B05A3-8953-446A-8E2A-C7DE37AD8929}" type="presParOf" srcId="{984C6BD1-76A3-4299-9F83-873CBC9FB974}" destId="{0302612A-A90B-4DEE-A8E0-716C0B090C0B}" srcOrd="2" destOrd="0" presId="urn:microsoft.com/office/officeart/2005/8/layout/chevron2"/>
    <dgm:cxn modelId="{58A4D666-6B0C-402C-9BD2-751B2AB237CA}" type="presParOf" srcId="{0302612A-A90B-4DEE-A8E0-716C0B090C0B}" destId="{737EC153-7745-4B24-80D2-71E5AEE3F50D}" srcOrd="0" destOrd="0" presId="urn:microsoft.com/office/officeart/2005/8/layout/chevron2"/>
    <dgm:cxn modelId="{9B90EF74-12AB-472D-8E6C-F3BE835AA7DE}" type="presParOf" srcId="{0302612A-A90B-4DEE-A8E0-716C0B090C0B}" destId="{FE84B580-3CA4-426D-848B-3971B4980EF1}" srcOrd="1" destOrd="0" presId="urn:microsoft.com/office/officeart/2005/8/layout/chevron2"/>
    <dgm:cxn modelId="{E5CE8A85-64CF-412A-83D3-07736BDCB5D0}" type="presParOf" srcId="{984C6BD1-76A3-4299-9F83-873CBC9FB974}" destId="{C38F729A-985C-47B2-9642-859A42EDBE71}" srcOrd="3" destOrd="0" presId="urn:microsoft.com/office/officeart/2005/8/layout/chevron2"/>
    <dgm:cxn modelId="{12D39AD1-8CA5-40DB-8A76-6F3BED18A496}" type="presParOf" srcId="{984C6BD1-76A3-4299-9F83-873CBC9FB974}" destId="{994AC30D-E2BE-4700-8183-E236F85B1B16}" srcOrd="4" destOrd="0" presId="urn:microsoft.com/office/officeart/2005/8/layout/chevron2"/>
    <dgm:cxn modelId="{140B7706-65A3-4727-99ED-C95B9D2FCEA8}" type="presParOf" srcId="{994AC30D-E2BE-4700-8183-E236F85B1B16}" destId="{F4513F8D-DBDD-416F-9C6C-CD475C152372}" srcOrd="0" destOrd="0" presId="urn:microsoft.com/office/officeart/2005/8/layout/chevron2"/>
    <dgm:cxn modelId="{CBF0AD25-6C20-417C-AF36-75B0CFDFBFB8}" type="presParOf" srcId="{994AC30D-E2BE-4700-8183-E236F85B1B16}" destId="{8178B038-E744-4187-8B9D-76557BF245A4}" srcOrd="1" destOrd="0" presId="urn:microsoft.com/office/officeart/2005/8/layout/chevron2"/>
    <dgm:cxn modelId="{DB2A664C-9D12-4FCF-B406-E64968112FFD}" type="presParOf" srcId="{984C6BD1-76A3-4299-9F83-873CBC9FB974}" destId="{81FA597D-FF04-4A01-B9C1-3D32B49F8886}" srcOrd="5" destOrd="0" presId="urn:microsoft.com/office/officeart/2005/8/layout/chevron2"/>
    <dgm:cxn modelId="{82246D60-F064-4CB2-987C-EDBB8ECF652C}" type="presParOf" srcId="{984C6BD1-76A3-4299-9F83-873CBC9FB974}" destId="{24E563CE-EAB8-4B73-AD9A-2C8A52F8CFAB}" srcOrd="6" destOrd="0" presId="urn:microsoft.com/office/officeart/2005/8/layout/chevron2"/>
    <dgm:cxn modelId="{C9CC590B-48F7-4057-BA69-78DFF90D289D}" type="presParOf" srcId="{24E563CE-EAB8-4B73-AD9A-2C8A52F8CFAB}" destId="{232526B0-66F0-41D6-B326-5EC4AD5B2881}" srcOrd="0" destOrd="0" presId="urn:microsoft.com/office/officeart/2005/8/layout/chevron2"/>
    <dgm:cxn modelId="{7352D104-941C-4801-9389-E9914B11616B}" type="presParOf" srcId="{24E563CE-EAB8-4B73-AD9A-2C8A52F8CFAB}" destId="{A362FA09-4262-42F9-9022-83051D6740C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AB95F0-6E8E-42CF-85AA-8A63BC9AFB5B}" type="doc">
      <dgm:prSet loTypeId="urn:microsoft.com/office/officeart/2005/8/layout/process2" loCatId="process" qsTypeId="urn:microsoft.com/office/officeart/2005/8/quickstyle/simple1" qsCatId="simple" csTypeId="urn:microsoft.com/office/officeart/2005/8/colors/colorful1" csCatId="colorful" phldr="1"/>
      <dgm:spPr/>
    </dgm:pt>
    <dgm:pt modelId="{FA9B26A4-0529-4848-8FBE-512AE9E8D453}">
      <dgm:prSet phldrT="[Text]" custT="1"/>
      <dgm:spPr/>
      <dgm:t>
        <a:bodyPr/>
        <a:lstStyle/>
        <a:p>
          <a:r>
            <a:rPr lang="ar-SA" sz="2400" b="1" dirty="0">
              <a:cs typeface="+mj-cs"/>
            </a:rPr>
            <a:t>معالجة الطلبات</a:t>
          </a:r>
          <a:endParaRPr lang="en-US" sz="2400" b="1" dirty="0">
            <a:cs typeface="+mj-cs"/>
          </a:endParaRPr>
        </a:p>
      </dgm:t>
    </dgm:pt>
    <dgm:pt modelId="{B67F94B0-21BB-4882-A4CC-68DBD4A1B298}" type="parTrans" cxnId="{439DCADA-7704-49CA-92B8-01DCF7575E0A}">
      <dgm:prSet/>
      <dgm:spPr/>
      <dgm:t>
        <a:bodyPr/>
        <a:lstStyle/>
        <a:p>
          <a:endParaRPr lang="en-US" sz="2400" b="1">
            <a:cs typeface="+mj-cs"/>
          </a:endParaRPr>
        </a:p>
      </dgm:t>
    </dgm:pt>
    <dgm:pt modelId="{C32413EB-4F23-41FE-84C7-9263589DB057}" type="sibTrans" cxnId="{439DCADA-7704-49CA-92B8-01DCF7575E0A}">
      <dgm:prSet custT="1"/>
      <dgm:spPr/>
      <dgm:t>
        <a:bodyPr/>
        <a:lstStyle/>
        <a:p>
          <a:endParaRPr lang="en-US" sz="2400" b="1">
            <a:cs typeface="+mj-cs"/>
          </a:endParaRPr>
        </a:p>
      </dgm:t>
    </dgm:pt>
    <dgm:pt modelId="{DBB920C4-CDCA-46F5-A66A-6884FF3A5C87}">
      <dgm:prSet phldrT="[Text]" custT="1"/>
      <dgm:spPr/>
      <dgm:t>
        <a:bodyPr/>
        <a:lstStyle/>
        <a:p>
          <a:r>
            <a:rPr lang="ar-SA" sz="2400" b="1" dirty="0">
              <a:cs typeface="+mj-cs"/>
            </a:rPr>
            <a:t>فواتير</a:t>
          </a:r>
          <a:endParaRPr lang="en-US" sz="2400" b="1" dirty="0">
            <a:cs typeface="+mj-cs"/>
          </a:endParaRPr>
        </a:p>
      </dgm:t>
    </dgm:pt>
    <dgm:pt modelId="{63690244-E49D-4089-8312-C0E384EC6D4B}" type="parTrans" cxnId="{3F34AA53-6794-4D51-A05C-351FF8BA22FF}">
      <dgm:prSet/>
      <dgm:spPr/>
      <dgm:t>
        <a:bodyPr/>
        <a:lstStyle/>
        <a:p>
          <a:endParaRPr lang="en-US" sz="2400" b="1">
            <a:cs typeface="+mj-cs"/>
          </a:endParaRPr>
        </a:p>
      </dgm:t>
    </dgm:pt>
    <dgm:pt modelId="{296BE409-D939-4B48-B5F7-275ED06005E2}" type="sibTrans" cxnId="{3F34AA53-6794-4D51-A05C-351FF8BA22FF}">
      <dgm:prSet custT="1"/>
      <dgm:spPr/>
      <dgm:t>
        <a:bodyPr/>
        <a:lstStyle/>
        <a:p>
          <a:endParaRPr lang="en-US" sz="2400" b="1">
            <a:cs typeface="+mj-cs"/>
          </a:endParaRPr>
        </a:p>
      </dgm:t>
    </dgm:pt>
    <dgm:pt modelId="{B4721F05-FC17-4D04-8663-88B4A712B958}">
      <dgm:prSet phldrT="[Text]" custT="1"/>
      <dgm:spPr/>
      <dgm:t>
        <a:bodyPr/>
        <a:lstStyle/>
        <a:p>
          <a:r>
            <a:rPr lang="ar-SA" sz="2400" b="1" dirty="0">
              <a:cs typeface="+mj-cs"/>
            </a:rPr>
            <a:t>العملاء</a:t>
          </a:r>
          <a:endParaRPr lang="en-US" sz="2400" b="1" dirty="0">
            <a:cs typeface="+mj-cs"/>
          </a:endParaRPr>
        </a:p>
      </dgm:t>
    </dgm:pt>
    <dgm:pt modelId="{3D15EED9-73E2-48A8-AE7E-317DA59A0ECE}" type="parTrans" cxnId="{E3BD7F8E-4CD5-4DCC-AE6A-E7C09A24E54B}">
      <dgm:prSet/>
      <dgm:spPr/>
      <dgm:t>
        <a:bodyPr/>
        <a:lstStyle/>
        <a:p>
          <a:endParaRPr lang="en-US" sz="2400" b="1">
            <a:cs typeface="+mj-cs"/>
          </a:endParaRPr>
        </a:p>
      </dgm:t>
    </dgm:pt>
    <dgm:pt modelId="{FF6D1882-1F02-4DA8-9B62-B7CE6A33F38D}" type="sibTrans" cxnId="{E3BD7F8E-4CD5-4DCC-AE6A-E7C09A24E54B}">
      <dgm:prSet/>
      <dgm:spPr/>
      <dgm:t>
        <a:bodyPr/>
        <a:lstStyle/>
        <a:p>
          <a:endParaRPr lang="en-US" sz="2400" b="1">
            <a:cs typeface="+mj-cs"/>
          </a:endParaRPr>
        </a:p>
      </dgm:t>
    </dgm:pt>
    <dgm:pt modelId="{18B9949F-431E-4294-A239-50AAC8ED263A}" type="pres">
      <dgm:prSet presAssocID="{8EAB95F0-6E8E-42CF-85AA-8A63BC9AFB5B}" presName="linearFlow" presStyleCnt="0">
        <dgm:presLayoutVars>
          <dgm:resizeHandles val="exact"/>
        </dgm:presLayoutVars>
      </dgm:prSet>
      <dgm:spPr/>
    </dgm:pt>
    <dgm:pt modelId="{CA110135-635B-4C97-8A52-B984994C0CD5}" type="pres">
      <dgm:prSet presAssocID="{FA9B26A4-0529-4848-8FBE-512AE9E8D453}" presName="node" presStyleLbl="node1" presStyleIdx="0" presStyleCnt="3">
        <dgm:presLayoutVars>
          <dgm:bulletEnabled val="1"/>
        </dgm:presLayoutVars>
      </dgm:prSet>
      <dgm:spPr/>
    </dgm:pt>
    <dgm:pt modelId="{14E35BE9-A8BA-40C3-B223-52131856C814}" type="pres">
      <dgm:prSet presAssocID="{C32413EB-4F23-41FE-84C7-9263589DB057}" presName="sibTrans" presStyleLbl="sibTrans2D1" presStyleIdx="0" presStyleCnt="2"/>
      <dgm:spPr/>
    </dgm:pt>
    <dgm:pt modelId="{1F938C09-912C-4920-B6E2-DFD14819C0C8}" type="pres">
      <dgm:prSet presAssocID="{C32413EB-4F23-41FE-84C7-9263589DB057}" presName="connectorText" presStyleLbl="sibTrans2D1" presStyleIdx="0" presStyleCnt="2"/>
      <dgm:spPr/>
    </dgm:pt>
    <dgm:pt modelId="{4835C5BA-8997-4A7C-A26C-AF8AAB6EF873}" type="pres">
      <dgm:prSet presAssocID="{DBB920C4-CDCA-46F5-A66A-6884FF3A5C87}" presName="node" presStyleLbl="node1" presStyleIdx="1" presStyleCnt="3">
        <dgm:presLayoutVars>
          <dgm:bulletEnabled val="1"/>
        </dgm:presLayoutVars>
      </dgm:prSet>
      <dgm:spPr/>
    </dgm:pt>
    <dgm:pt modelId="{E6B7E44F-6016-47D2-8391-2B3F61691D09}" type="pres">
      <dgm:prSet presAssocID="{296BE409-D939-4B48-B5F7-275ED06005E2}" presName="sibTrans" presStyleLbl="sibTrans2D1" presStyleIdx="1" presStyleCnt="2"/>
      <dgm:spPr/>
    </dgm:pt>
    <dgm:pt modelId="{DFB3DE74-B5FE-4C9B-BC69-D68111E84C97}" type="pres">
      <dgm:prSet presAssocID="{296BE409-D939-4B48-B5F7-275ED06005E2}" presName="connectorText" presStyleLbl="sibTrans2D1" presStyleIdx="1" presStyleCnt="2"/>
      <dgm:spPr/>
    </dgm:pt>
    <dgm:pt modelId="{46645865-FCF2-479F-8E28-0C17512ADC56}" type="pres">
      <dgm:prSet presAssocID="{B4721F05-FC17-4D04-8663-88B4A712B958}" presName="node" presStyleLbl="node1" presStyleIdx="2" presStyleCnt="3">
        <dgm:presLayoutVars>
          <dgm:bulletEnabled val="1"/>
        </dgm:presLayoutVars>
      </dgm:prSet>
      <dgm:spPr/>
    </dgm:pt>
  </dgm:ptLst>
  <dgm:cxnLst>
    <dgm:cxn modelId="{FF48A000-E0EA-4647-8AF9-F0B9B6359913}" type="presOf" srcId="{296BE409-D939-4B48-B5F7-275ED06005E2}" destId="{E6B7E44F-6016-47D2-8391-2B3F61691D09}" srcOrd="0" destOrd="0" presId="urn:microsoft.com/office/officeart/2005/8/layout/process2"/>
    <dgm:cxn modelId="{9E056F46-FCC9-499C-B919-E4802667007B}" type="presOf" srcId="{296BE409-D939-4B48-B5F7-275ED06005E2}" destId="{DFB3DE74-B5FE-4C9B-BC69-D68111E84C97}" srcOrd="1" destOrd="0" presId="urn:microsoft.com/office/officeart/2005/8/layout/process2"/>
    <dgm:cxn modelId="{3F34AA53-6794-4D51-A05C-351FF8BA22FF}" srcId="{8EAB95F0-6E8E-42CF-85AA-8A63BC9AFB5B}" destId="{DBB920C4-CDCA-46F5-A66A-6884FF3A5C87}" srcOrd="1" destOrd="0" parTransId="{63690244-E49D-4089-8312-C0E384EC6D4B}" sibTransId="{296BE409-D939-4B48-B5F7-275ED06005E2}"/>
    <dgm:cxn modelId="{7B58D654-375E-42ED-8AC2-50C277BCD606}" type="presOf" srcId="{DBB920C4-CDCA-46F5-A66A-6884FF3A5C87}" destId="{4835C5BA-8997-4A7C-A26C-AF8AAB6EF873}" srcOrd="0" destOrd="0" presId="urn:microsoft.com/office/officeart/2005/8/layout/process2"/>
    <dgm:cxn modelId="{AB739878-D91C-4483-8A08-0D2DA2A33E3A}" type="presOf" srcId="{8EAB95F0-6E8E-42CF-85AA-8A63BC9AFB5B}" destId="{18B9949F-431E-4294-A239-50AAC8ED263A}" srcOrd="0" destOrd="0" presId="urn:microsoft.com/office/officeart/2005/8/layout/process2"/>
    <dgm:cxn modelId="{8CF8918A-EDD3-4A70-B135-7242AE53D435}" type="presOf" srcId="{C32413EB-4F23-41FE-84C7-9263589DB057}" destId="{1F938C09-912C-4920-B6E2-DFD14819C0C8}" srcOrd="1" destOrd="0" presId="urn:microsoft.com/office/officeart/2005/8/layout/process2"/>
    <dgm:cxn modelId="{E3BD7F8E-4CD5-4DCC-AE6A-E7C09A24E54B}" srcId="{8EAB95F0-6E8E-42CF-85AA-8A63BC9AFB5B}" destId="{B4721F05-FC17-4D04-8663-88B4A712B958}" srcOrd="2" destOrd="0" parTransId="{3D15EED9-73E2-48A8-AE7E-317DA59A0ECE}" sibTransId="{FF6D1882-1F02-4DA8-9B62-B7CE6A33F38D}"/>
    <dgm:cxn modelId="{A77601B9-C729-4E73-82C8-D97F4AEB3B5B}" type="presOf" srcId="{C32413EB-4F23-41FE-84C7-9263589DB057}" destId="{14E35BE9-A8BA-40C3-B223-52131856C814}" srcOrd="0" destOrd="0" presId="urn:microsoft.com/office/officeart/2005/8/layout/process2"/>
    <dgm:cxn modelId="{439DCADA-7704-49CA-92B8-01DCF7575E0A}" srcId="{8EAB95F0-6E8E-42CF-85AA-8A63BC9AFB5B}" destId="{FA9B26A4-0529-4848-8FBE-512AE9E8D453}" srcOrd="0" destOrd="0" parTransId="{B67F94B0-21BB-4882-A4CC-68DBD4A1B298}" sibTransId="{C32413EB-4F23-41FE-84C7-9263589DB057}"/>
    <dgm:cxn modelId="{8AFE4EDC-A331-4216-90C3-070454271474}" type="presOf" srcId="{B4721F05-FC17-4D04-8663-88B4A712B958}" destId="{46645865-FCF2-479F-8E28-0C17512ADC56}" srcOrd="0" destOrd="0" presId="urn:microsoft.com/office/officeart/2005/8/layout/process2"/>
    <dgm:cxn modelId="{8F411BFC-E6EF-47FF-80E3-0E7E81929FF0}" type="presOf" srcId="{FA9B26A4-0529-4848-8FBE-512AE9E8D453}" destId="{CA110135-635B-4C97-8A52-B984994C0CD5}" srcOrd="0" destOrd="0" presId="urn:microsoft.com/office/officeart/2005/8/layout/process2"/>
    <dgm:cxn modelId="{8BCC42B6-4909-4DA4-9449-67B5D8FE1446}" type="presParOf" srcId="{18B9949F-431E-4294-A239-50AAC8ED263A}" destId="{CA110135-635B-4C97-8A52-B984994C0CD5}" srcOrd="0" destOrd="0" presId="urn:microsoft.com/office/officeart/2005/8/layout/process2"/>
    <dgm:cxn modelId="{A6962C65-1B89-4C41-86D3-F58FEBA75361}" type="presParOf" srcId="{18B9949F-431E-4294-A239-50AAC8ED263A}" destId="{14E35BE9-A8BA-40C3-B223-52131856C814}" srcOrd="1" destOrd="0" presId="urn:microsoft.com/office/officeart/2005/8/layout/process2"/>
    <dgm:cxn modelId="{BA9B17C0-1808-4DD9-87B6-B1CBFCE114A5}" type="presParOf" srcId="{14E35BE9-A8BA-40C3-B223-52131856C814}" destId="{1F938C09-912C-4920-B6E2-DFD14819C0C8}" srcOrd="0" destOrd="0" presId="urn:microsoft.com/office/officeart/2005/8/layout/process2"/>
    <dgm:cxn modelId="{576A8A99-0ACB-4B59-A67B-5E5FADDB2940}" type="presParOf" srcId="{18B9949F-431E-4294-A239-50AAC8ED263A}" destId="{4835C5BA-8997-4A7C-A26C-AF8AAB6EF873}" srcOrd="2" destOrd="0" presId="urn:microsoft.com/office/officeart/2005/8/layout/process2"/>
    <dgm:cxn modelId="{43D07A68-2719-46F1-9AF5-52BA3F11E2FB}" type="presParOf" srcId="{18B9949F-431E-4294-A239-50AAC8ED263A}" destId="{E6B7E44F-6016-47D2-8391-2B3F61691D09}" srcOrd="3" destOrd="0" presId="urn:microsoft.com/office/officeart/2005/8/layout/process2"/>
    <dgm:cxn modelId="{883BD279-A3AA-40F3-B0B9-BB05266A1193}" type="presParOf" srcId="{E6B7E44F-6016-47D2-8391-2B3F61691D09}" destId="{DFB3DE74-B5FE-4C9B-BC69-D68111E84C97}" srcOrd="0" destOrd="0" presId="urn:microsoft.com/office/officeart/2005/8/layout/process2"/>
    <dgm:cxn modelId="{DAAADD0C-C885-49D2-8204-360C4C2586A5}" type="presParOf" srcId="{18B9949F-431E-4294-A239-50AAC8ED263A}" destId="{46645865-FCF2-479F-8E28-0C17512ADC56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4FF4A0-89CF-489A-9969-2A63DCEC6979}">
      <dsp:nvSpPr>
        <dsp:cNvPr id="0" name=""/>
        <dsp:cNvSpPr/>
      </dsp:nvSpPr>
      <dsp:spPr>
        <a:xfrm rot="5400000">
          <a:off x="-187674" y="187680"/>
          <a:ext cx="1251165" cy="875815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b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1800" b="1" kern="1200" dirty="0">
            <a:cs typeface="+mj-cs"/>
          </a:endParaRPr>
        </a:p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1800" b="1" kern="1200" dirty="0">
            <a:cs typeface="+mj-cs"/>
          </a:endParaRPr>
        </a:p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1800" b="1" kern="1200" dirty="0">
            <a:cs typeface="+mj-cs"/>
          </a:endParaRPr>
        </a:p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1800" b="1" kern="1200" dirty="0">
            <a:cs typeface="+mj-cs"/>
          </a:endParaRPr>
        </a:p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1800" b="1" kern="1200" dirty="0">
            <a:cs typeface="+mj-cs"/>
          </a:endParaRPr>
        </a:p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b="1" kern="1200" dirty="0">
              <a:cs typeface="+mj-cs"/>
            </a:rPr>
            <a:t>استلام الطلبات</a:t>
          </a:r>
          <a:endParaRPr lang="en-US" sz="1800" b="1" kern="1200" dirty="0">
            <a:cs typeface="+mj-cs"/>
          </a:endParaRPr>
        </a:p>
      </dsp:txBody>
      <dsp:txXfrm rot="-5400000">
        <a:off x="2" y="437913"/>
        <a:ext cx="875815" cy="375350"/>
      </dsp:txXfrm>
    </dsp:sp>
    <dsp:sp modelId="{AD5BA11F-1580-433E-948D-4C2CB4CBEE02}">
      <dsp:nvSpPr>
        <dsp:cNvPr id="0" name=""/>
        <dsp:cNvSpPr/>
      </dsp:nvSpPr>
      <dsp:spPr>
        <a:xfrm rot="5400000">
          <a:off x="3307665" y="-2428290"/>
          <a:ext cx="813685" cy="56773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1800" kern="1200" dirty="0">
              <a:cs typeface="+mj-cs"/>
            </a:rPr>
            <a:t>رجال البيع – الهاتف – </a:t>
          </a:r>
          <a:r>
            <a:rPr lang="en-US" sz="1800" kern="1200" dirty="0">
              <a:cs typeface="+mj-cs"/>
            </a:rPr>
            <a:t>Online</a:t>
          </a:r>
          <a:r>
            <a:rPr lang="ar-SA" sz="1800" kern="1200" dirty="0">
              <a:cs typeface="+mj-cs"/>
            </a:rPr>
            <a:t> - البريد</a:t>
          </a:r>
          <a:endParaRPr lang="en-US" sz="1800" kern="1200" dirty="0">
            <a:cs typeface="+mj-cs"/>
          </a:endParaRPr>
        </a:p>
      </dsp:txBody>
      <dsp:txXfrm rot="-5400000">
        <a:off x="875816" y="43280"/>
        <a:ext cx="5637663" cy="734243"/>
      </dsp:txXfrm>
    </dsp:sp>
    <dsp:sp modelId="{737EC153-7745-4B24-80D2-71E5AEE3F50D}">
      <dsp:nvSpPr>
        <dsp:cNvPr id="0" name=""/>
        <dsp:cNvSpPr/>
      </dsp:nvSpPr>
      <dsp:spPr>
        <a:xfrm rot="5400000">
          <a:off x="-187674" y="1295805"/>
          <a:ext cx="1251165" cy="875815"/>
        </a:xfrm>
        <a:prstGeom prst="chevron">
          <a:avLst/>
        </a:prstGeom>
        <a:solidFill>
          <a:schemeClr val="accent5">
            <a:hueOff val="3546033"/>
            <a:satOff val="-153"/>
            <a:lumOff val="-6994"/>
            <a:alphaOff val="0"/>
          </a:schemeClr>
        </a:solidFill>
        <a:ln w="25400" cap="flat" cmpd="sng" algn="ctr">
          <a:solidFill>
            <a:schemeClr val="accent5">
              <a:hueOff val="3546033"/>
              <a:satOff val="-153"/>
              <a:lumOff val="-69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b="1" kern="1200" dirty="0">
              <a:cs typeface="+mj-cs"/>
            </a:rPr>
            <a:t>تسجيل الطلب</a:t>
          </a:r>
          <a:endParaRPr lang="en-US" sz="1800" b="1" kern="1200" dirty="0">
            <a:cs typeface="+mj-cs"/>
          </a:endParaRPr>
        </a:p>
      </dsp:txBody>
      <dsp:txXfrm rot="-5400000">
        <a:off x="2" y="1546038"/>
        <a:ext cx="875815" cy="375350"/>
      </dsp:txXfrm>
    </dsp:sp>
    <dsp:sp modelId="{FE84B580-3CA4-426D-848B-3971B4980EF1}">
      <dsp:nvSpPr>
        <dsp:cNvPr id="0" name=""/>
        <dsp:cNvSpPr/>
      </dsp:nvSpPr>
      <dsp:spPr>
        <a:xfrm rot="5400000">
          <a:off x="3307879" y="-1341148"/>
          <a:ext cx="813257" cy="56773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3546033"/>
              <a:satOff val="-153"/>
              <a:lumOff val="-69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1800" kern="1200" dirty="0">
              <a:cs typeface="+mj-cs"/>
            </a:rPr>
            <a:t>يدوياً أو إلكترونياً</a:t>
          </a:r>
          <a:endParaRPr lang="en-US" sz="1800" kern="1200" dirty="0">
            <a:cs typeface="+mj-cs"/>
          </a:endParaRPr>
        </a:p>
      </dsp:txBody>
      <dsp:txXfrm rot="-5400000">
        <a:off x="875816" y="1130615"/>
        <a:ext cx="5637684" cy="733857"/>
      </dsp:txXfrm>
    </dsp:sp>
    <dsp:sp modelId="{F4513F8D-DBDD-416F-9C6C-CD475C152372}">
      <dsp:nvSpPr>
        <dsp:cNvPr id="0" name=""/>
        <dsp:cNvSpPr/>
      </dsp:nvSpPr>
      <dsp:spPr>
        <a:xfrm rot="5400000">
          <a:off x="-187674" y="2400378"/>
          <a:ext cx="1251165" cy="875815"/>
        </a:xfrm>
        <a:prstGeom prst="chevron">
          <a:avLst/>
        </a:prstGeom>
        <a:solidFill>
          <a:schemeClr val="accent5">
            <a:hueOff val="7092066"/>
            <a:satOff val="-307"/>
            <a:lumOff val="-13987"/>
            <a:alphaOff val="0"/>
          </a:schemeClr>
        </a:solidFill>
        <a:ln w="25400" cap="flat" cmpd="sng" algn="ctr">
          <a:solidFill>
            <a:schemeClr val="accent5">
              <a:hueOff val="7092066"/>
              <a:satOff val="-307"/>
              <a:lumOff val="-139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b="1" kern="1200" dirty="0">
              <a:cs typeface="+mj-cs"/>
            </a:rPr>
            <a:t>فحص الطلب</a:t>
          </a:r>
          <a:endParaRPr lang="en-US" sz="1800" b="1" kern="1200" dirty="0">
            <a:cs typeface="+mj-cs"/>
          </a:endParaRPr>
        </a:p>
      </dsp:txBody>
      <dsp:txXfrm rot="-5400000">
        <a:off x="2" y="2650611"/>
        <a:ext cx="875815" cy="375350"/>
      </dsp:txXfrm>
    </dsp:sp>
    <dsp:sp modelId="{8178B038-E744-4187-8B9D-76557BF245A4}">
      <dsp:nvSpPr>
        <dsp:cNvPr id="0" name=""/>
        <dsp:cNvSpPr/>
      </dsp:nvSpPr>
      <dsp:spPr>
        <a:xfrm rot="5400000">
          <a:off x="3307879" y="-192855"/>
          <a:ext cx="813257" cy="56773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7092066"/>
              <a:satOff val="-307"/>
              <a:lumOff val="-139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kern="1200" dirty="0">
            <a:cs typeface="+mj-cs"/>
          </a:endParaRP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1800" kern="1200" dirty="0">
              <a:cs typeface="+mj-cs"/>
            </a:rPr>
            <a:t>توفر الطلب كميا و نوعيا</a:t>
          </a:r>
          <a:endParaRPr lang="en-US" sz="1800" kern="1200" dirty="0">
            <a:cs typeface="+mj-cs"/>
          </a:endParaRP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1800" kern="1200" dirty="0">
              <a:cs typeface="+mj-cs"/>
            </a:rPr>
            <a:t>في حال عدم توفر الطلب يبلغ</a:t>
          </a:r>
          <a:r>
            <a:rPr lang="en-US" sz="1800" kern="1200" dirty="0">
              <a:cs typeface="+mj-cs"/>
            </a:rPr>
            <a:t> </a:t>
          </a:r>
          <a:r>
            <a:rPr lang="ar-SA" sz="1800" kern="1200" dirty="0">
              <a:cs typeface="+mj-cs"/>
            </a:rPr>
            <a:t>العميل بذلك</a:t>
          </a:r>
          <a:endParaRPr lang="en-US" sz="1800" kern="1200" dirty="0">
            <a:cs typeface="+mj-cs"/>
          </a:endParaRP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kern="1200" dirty="0">
            <a:cs typeface="+mj-cs"/>
          </a:endParaRPr>
        </a:p>
      </dsp:txBody>
      <dsp:txXfrm rot="-5400000">
        <a:off x="875816" y="2278908"/>
        <a:ext cx="5637684" cy="733857"/>
      </dsp:txXfrm>
    </dsp:sp>
    <dsp:sp modelId="{232526B0-66F0-41D6-B326-5EC4AD5B2881}">
      <dsp:nvSpPr>
        <dsp:cNvPr id="0" name=""/>
        <dsp:cNvSpPr/>
      </dsp:nvSpPr>
      <dsp:spPr>
        <a:xfrm rot="5400000">
          <a:off x="-187674" y="3504950"/>
          <a:ext cx="1251165" cy="875815"/>
        </a:xfrm>
        <a:prstGeom prst="chevron">
          <a:avLst/>
        </a:prstGeom>
        <a:solidFill>
          <a:schemeClr val="accent5">
            <a:hueOff val="10638099"/>
            <a:satOff val="-460"/>
            <a:lumOff val="-20981"/>
            <a:alphaOff val="0"/>
          </a:schemeClr>
        </a:solidFill>
        <a:ln w="25400" cap="flat" cmpd="sng" algn="ctr">
          <a:solidFill>
            <a:schemeClr val="accent5">
              <a:hueOff val="10638099"/>
              <a:satOff val="-460"/>
              <a:lumOff val="-209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b="1" kern="1200" dirty="0">
              <a:cs typeface="+mj-cs"/>
            </a:rPr>
            <a:t>مخرجات المعالجة</a:t>
          </a:r>
          <a:endParaRPr lang="en-US" sz="1800" b="1" kern="1200" dirty="0">
            <a:cs typeface="+mj-cs"/>
          </a:endParaRPr>
        </a:p>
      </dsp:txBody>
      <dsp:txXfrm rot="-5400000">
        <a:off x="2" y="3755183"/>
        <a:ext cx="875815" cy="375350"/>
      </dsp:txXfrm>
    </dsp:sp>
    <dsp:sp modelId="{A362FA09-4262-42F9-9022-83051D6740C0}">
      <dsp:nvSpPr>
        <dsp:cNvPr id="0" name=""/>
        <dsp:cNvSpPr/>
      </dsp:nvSpPr>
      <dsp:spPr>
        <a:xfrm rot="5400000">
          <a:off x="3307879" y="885212"/>
          <a:ext cx="813257" cy="56773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0638099"/>
              <a:satOff val="-460"/>
              <a:lumOff val="-209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1800" kern="1200" dirty="0">
              <a:cs typeface="+mj-cs"/>
            </a:rPr>
            <a:t>فواتير للعملاء – إشعارات للمخازن – معلومات مالية (تقارير مبيعات العميل أو مبيعات المنتج أو مبيعات رجل البيع .. الخ)</a:t>
          </a:r>
          <a:endParaRPr lang="en-US" sz="1800" kern="1200" dirty="0">
            <a:cs typeface="+mj-cs"/>
          </a:endParaRPr>
        </a:p>
      </dsp:txBody>
      <dsp:txXfrm rot="-5400000">
        <a:off x="875816" y="3356975"/>
        <a:ext cx="5637684" cy="7338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110135-635B-4C97-8A52-B984994C0CD5}">
      <dsp:nvSpPr>
        <dsp:cNvPr id="0" name=""/>
        <dsp:cNvSpPr/>
      </dsp:nvSpPr>
      <dsp:spPr>
        <a:xfrm>
          <a:off x="1214762" y="0"/>
          <a:ext cx="1837674" cy="102093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cs typeface="+mj-cs"/>
            </a:rPr>
            <a:t>معالجة الطلبات</a:t>
          </a:r>
          <a:endParaRPr lang="en-US" sz="2400" b="1" kern="1200" dirty="0">
            <a:cs typeface="+mj-cs"/>
          </a:endParaRPr>
        </a:p>
      </dsp:txBody>
      <dsp:txXfrm>
        <a:off x="1244664" y="29902"/>
        <a:ext cx="1777870" cy="961126"/>
      </dsp:txXfrm>
    </dsp:sp>
    <dsp:sp modelId="{14E35BE9-A8BA-40C3-B223-52131856C814}">
      <dsp:nvSpPr>
        <dsp:cNvPr id="0" name=""/>
        <dsp:cNvSpPr/>
      </dsp:nvSpPr>
      <dsp:spPr>
        <a:xfrm rot="5400000">
          <a:off x="1942175" y="1046453"/>
          <a:ext cx="382848" cy="4594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b="1" kern="1200">
            <a:cs typeface="+mj-cs"/>
          </a:endParaRPr>
        </a:p>
      </dsp:txBody>
      <dsp:txXfrm rot="-5400000">
        <a:off x="1995774" y="1084738"/>
        <a:ext cx="275650" cy="267994"/>
      </dsp:txXfrm>
    </dsp:sp>
    <dsp:sp modelId="{4835C5BA-8997-4A7C-A26C-AF8AAB6EF873}">
      <dsp:nvSpPr>
        <dsp:cNvPr id="0" name=""/>
        <dsp:cNvSpPr/>
      </dsp:nvSpPr>
      <dsp:spPr>
        <a:xfrm>
          <a:off x="1214762" y="1531394"/>
          <a:ext cx="1837674" cy="102093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cs typeface="+mj-cs"/>
            </a:rPr>
            <a:t>فواتير</a:t>
          </a:r>
          <a:endParaRPr lang="en-US" sz="2400" b="1" kern="1200" dirty="0">
            <a:cs typeface="+mj-cs"/>
          </a:endParaRPr>
        </a:p>
      </dsp:txBody>
      <dsp:txXfrm>
        <a:off x="1244664" y="1561296"/>
        <a:ext cx="1777870" cy="961126"/>
      </dsp:txXfrm>
    </dsp:sp>
    <dsp:sp modelId="{E6B7E44F-6016-47D2-8391-2B3F61691D09}">
      <dsp:nvSpPr>
        <dsp:cNvPr id="0" name=""/>
        <dsp:cNvSpPr/>
      </dsp:nvSpPr>
      <dsp:spPr>
        <a:xfrm rot="5400000">
          <a:off x="1942175" y="2577848"/>
          <a:ext cx="382848" cy="4594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b="1" kern="1200">
            <a:cs typeface="+mj-cs"/>
          </a:endParaRPr>
        </a:p>
      </dsp:txBody>
      <dsp:txXfrm rot="-5400000">
        <a:off x="1995774" y="2616133"/>
        <a:ext cx="275650" cy="267994"/>
      </dsp:txXfrm>
    </dsp:sp>
    <dsp:sp modelId="{46645865-FCF2-479F-8E28-0C17512ADC56}">
      <dsp:nvSpPr>
        <dsp:cNvPr id="0" name=""/>
        <dsp:cNvSpPr/>
      </dsp:nvSpPr>
      <dsp:spPr>
        <a:xfrm>
          <a:off x="1214762" y="3062790"/>
          <a:ext cx="1837674" cy="102093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cs typeface="+mj-cs"/>
            </a:rPr>
            <a:t>العملاء</a:t>
          </a:r>
          <a:endParaRPr lang="en-US" sz="2400" b="1" kern="1200" dirty="0">
            <a:cs typeface="+mj-cs"/>
          </a:endParaRPr>
        </a:p>
      </dsp:txBody>
      <dsp:txXfrm>
        <a:off x="1244664" y="3092692"/>
        <a:ext cx="1777870" cy="9611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83C7D-6D8E-0618-1D82-D9DBF5C20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r" rtl="1">
              <a:buNone/>
            </a:pPr>
            <a:endParaRPr lang="ar-IQ" sz="3200" b="1" dirty="0"/>
          </a:p>
          <a:p>
            <a:pPr marL="114300" indent="0" algn="r" rtl="1">
              <a:buNone/>
            </a:pPr>
            <a:r>
              <a:rPr lang="ar-IQ" sz="3200" b="1"/>
              <a:t>فصل 3 </a:t>
            </a:r>
          </a:p>
          <a:p>
            <a:pPr marL="114300" indent="0" algn="r" rtl="1">
              <a:buNone/>
            </a:pPr>
            <a:r>
              <a:rPr lang="ar-IQ" sz="3200" b="1" dirty="0"/>
              <a:t>المعالجة في نظم المعلومات المحاسبية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03577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pPr marL="114300" indent="0" algn="r" rtl="1">
              <a:lnSpc>
                <a:spcPct val="150000"/>
              </a:lnSpc>
              <a:buNone/>
            </a:pPr>
            <a:r>
              <a:rPr lang="ar-SA" sz="2200" b="1" u="sng" dirty="0">
                <a:solidFill>
                  <a:srgbClr val="0070C0"/>
                </a:solidFill>
                <a:cs typeface="+mj-cs"/>
              </a:rPr>
              <a:t>خصائص نظم معالجة العمليات باختلافها:</a:t>
            </a:r>
          </a:p>
          <a:p>
            <a:pPr marL="5715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كمية كبيرة من البيانات المدخلة/ المخرجة و تخزينها</a:t>
            </a:r>
          </a:p>
          <a:p>
            <a:pPr marL="5715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استخدام عدد كبير من الموظفين</a:t>
            </a:r>
            <a:endParaRPr lang="ar-SA" sz="2200" dirty="0">
              <a:cs typeface="+mj-cs"/>
            </a:endParaRPr>
          </a:p>
          <a:p>
            <a:pPr marL="5715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الحاجة إلى المعالجة ذات الكفاءة العالية</a:t>
            </a:r>
          </a:p>
          <a:p>
            <a:pPr marL="5715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الحاجة إلى عمليات حسابية بسيطة ( جمع – طرح – قسمة – ضرب )</a:t>
            </a:r>
          </a:p>
          <a:p>
            <a:pPr marL="5715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درجة عالية من التكرار</a:t>
            </a:r>
          </a:p>
          <a:p>
            <a:pPr marL="5715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درجة عالية من الحماية</a:t>
            </a:r>
          </a:p>
          <a:p>
            <a:pPr marL="5715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آثار سلبية كبيرة على المؤسسة في حال توقف عمل النظام</a:t>
            </a:r>
          </a:p>
          <a:p>
            <a:pPr marL="571500" indent="-457200" algn="r" rtl="1">
              <a:lnSpc>
                <a:spcPct val="150000"/>
              </a:lnSpc>
              <a:buFont typeface="+mj-lt"/>
              <a:buAutoNum type="arabicPeriod"/>
            </a:pPr>
            <a:endParaRPr lang="en-US" sz="2200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نظم معالجة العمليات – خصائصها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6976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طرق معالجة العمليات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r" rtl="1">
              <a:buNone/>
            </a:pPr>
            <a:r>
              <a:rPr lang="ar-SA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يوجد ثلاث طرق لمعالجة العمليات </a:t>
            </a:r>
          </a:p>
          <a:p>
            <a:pPr marL="114300" indent="0" algn="r" rtl="1">
              <a:buNone/>
            </a:pPr>
            <a:endParaRPr lang="ar-SA" dirty="0">
              <a:solidFill>
                <a:schemeClr val="tx1"/>
              </a:solidFill>
              <a:cs typeface="+mj-cs"/>
            </a:endParaRPr>
          </a:p>
          <a:p>
            <a:pPr marL="571500" indent="-457200" algn="r" rtl="1">
              <a:buFont typeface="+mj-lt"/>
              <a:buAutoNum type="arabicPeriod"/>
            </a:pPr>
            <a:r>
              <a:rPr lang="ar-SA" dirty="0">
                <a:solidFill>
                  <a:schemeClr val="tx1"/>
                </a:solidFill>
                <a:cs typeface="+mj-cs"/>
              </a:rPr>
              <a:t>المعالجة التجميعية </a:t>
            </a:r>
            <a:r>
              <a:rPr lang="en-US" dirty="0">
                <a:solidFill>
                  <a:schemeClr val="tx1"/>
                </a:solidFill>
                <a:cs typeface="+mj-cs"/>
              </a:rPr>
              <a:t>Batch processing</a:t>
            </a:r>
          </a:p>
          <a:p>
            <a:pPr marL="571500" indent="-457200" algn="r" rtl="1">
              <a:buFont typeface="+mj-lt"/>
              <a:buAutoNum type="arabicPeriod"/>
            </a:pPr>
            <a:endParaRPr lang="en-US" dirty="0">
              <a:solidFill>
                <a:schemeClr val="tx1"/>
              </a:solidFill>
              <a:cs typeface="+mj-cs"/>
            </a:endParaRPr>
          </a:p>
          <a:p>
            <a:pPr marL="571500" indent="-457200" algn="r" rtl="1">
              <a:buFont typeface="+mj-lt"/>
              <a:buAutoNum type="arabicPeriod"/>
            </a:pPr>
            <a:r>
              <a:rPr lang="ar-SA" dirty="0">
                <a:solidFill>
                  <a:schemeClr val="tx1"/>
                </a:solidFill>
                <a:cs typeface="+mj-cs"/>
              </a:rPr>
              <a:t>المعالجة الفورية </a:t>
            </a:r>
            <a:r>
              <a:rPr lang="en-US" dirty="0">
                <a:solidFill>
                  <a:schemeClr val="tx1"/>
                </a:solidFill>
                <a:cs typeface="+mj-cs"/>
              </a:rPr>
              <a:t>On-line processing </a:t>
            </a:r>
          </a:p>
          <a:p>
            <a:pPr marL="571500" indent="-457200" algn="r" rtl="1">
              <a:buFont typeface="+mj-lt"/>
              <a:buAutoNum type="arabicPeriod"/>
            </a:pPr>
            <a:endParaRPr lang="en-US" dirty="0">
              <a:solidFill>
                <a:schemeClr val="tx1"/>
              </a:solidFill>
              <a:cs typeface="+mj-cs"/>
            </a:endParaRPr>
          </a:p>
          <a:p>
            <a:pPr marL="571500" indent="-457200" algn="r" rtl="1">
              <a:buFont typeface="+mj-lt"/>
              <a:buAutoNum type="arabicPeriod"/>
            </a:pPr>
            <a:r>
              <a:rPr lang="ar-SA" dirty="0">
                <a:solidFill>
                  <a:schemeClr val="tx1"/>
                </a:solidFill>
                <a:cs typeface="+mj-cs"/>
              </a:rPr>
              <a:t>الإدخال الفوري مع تأخير المعالجة </a:t>
            </a:r>
            <a:r>
              <a:rPr lang="en-US" dirty="0">
                <a:solidFill>
                  <a:schemeClr val="tx1"/>
                </a:solidFill>
                <a:cs typeface="+mj-cs"/>
              </a:rPr>
              <a:t>On-line entry with delayed processing</a:t>
            </a:r>
          </a:p>
          <a:p>
            <a:pPr marL="114300" indent="0" algn="r" rtl="1">
              <a:buNone/>
            </a:pP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47684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طرق معالجة العمليات – المعالجة التجميعية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0" algn="r" rtl="1">
              <a:lnSpc>
                <a:spcPct val="150000"/>
              </a:lnSpc>
              <a:buNone/>
            </a:pPr>
            <a:r>
              <a:rPr lang="ar-SA" sz="22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المعالجة التجميعية </a:t>
            </a:r>
            <a:r>
              <a:rPr lang="en-US" sz="2200" b="1" u="sng" dirty="0">
                <a:solidFill>
                  <a:srgbClr val="0070C0"/>
                </a:solidFill>
              </a:rPr>
              <a:t>Batch processing</a:t>
            </a:r>
            <a:r>
              <a:rPr lang="ar-SA" sz="2200" b="1" u="sng" dirty="0">
                <a:solidFill>
                  <a:srgbClr val="0070C0"/>
                </a:solidFill>
              </a:rPr>
              <a:t>:</a:t>
            </a:r>
            <a:endParaRPr lang="ar-SA" sz="2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أول طريقة مستخدمة لمعالجة العمليات المحوسبة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تجمع العمليات المتشابهة و تعالج دفعة واحدة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تجمع طلبات البيع خلال فترة معينة (أسبوع)، يتم معالجتها بعد فترة زمنية محددة (جزء من الساعة – أكثر من أسبوع) أو إذا بلغت عدداً معيناً (100 طلب) 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تختلف المعايير السابقة باختلاف نوع النشاط و حجمه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المرتبات / الفواتير</a:t>
            </a:r>
          </a:p>
        </p:txBody>
      </p:sp>
    </p:spTree>
    <p:extLst>
      <p:ext uri="{BB962C8B-B14F-4D97-AF65-F5344CB8AC3E}">
        <p14:creationId xmlns:p14="http://schemas.microsoft.com/office/powerpoint/2010/main" val="2246576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r" rtl="1">
              <a:lnSpc>
                <a:spcPct val="150000"/>
              </a:lnSpc>
              <a:buNone/>
            </a:pPr>
            <a:r>
              <a:rPr lang="ar-SA" sz="22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المعالجة الفورية </a:t>
            </a:r>
            <a:r>
              <a:rPr lang="en-US" sz="2200" b="1" u="sng" dirty="0">
                <a:solidFill>
                  <a:srgbClr val="0070C0"/>
                </a:solidFill>
              </a:rPr>
              <a:t>On-line processing </a:t>
            </a:r>
            <a:r>
              <a:rPr lang="ar-SA" sz="2200" b="1" u="sng" dirty="0">
                <a:solidFill>
                  <a:srgbClr val="0070C0"/>
                </a:solidFill>
              </a:rPr>
              <a:t>:</a:t>
            </a:r>
            <a:endParaRPr lang="ar-SA" sz="2200" dirty="0">
              <a:solidFill>
                <a:schemeClr val="tx1"/>
              </a:solidFill>
              <a:cs typeface="+mj-cs"/>
            </a:endParaRP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بعد تقدم تقنية المعلومات أمكن معالجة العملية فور حدوثها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تتطلب دعم فني متواصل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مشاكل الشبكات و الأمن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en-US" sz="2200" b="1" dirty="0">
                <a:solidFill>
                  <a:schemeClr val="tx1"/>
                </a:solidFill>
                <a:cs typeface="+mj-cs"/>
              </a:rPr>
              <a:t>A</a:t>
            </a:r>
            <a:r>
              <a:rPr lang="en-US" sz="2200" dirty="0">
                <a:solidFill>
                  <a:schemeClr val="tx1"/>
                </a:solidFill>
                <a:cs typeface="+mj-cs"/>
              </a:rPr>
              <a:t>utomated </a:t>
            </a:r>
            <a:r>
              <a:rPr lang="en-US" sz="2200" b="1" dirty="0">
                <a:solidFill>
                  <a:schemeClr val="tx1"/>
                </a:solidFill>
                <a:cs typeface="+mj-cs"/>
              </a:rPr>
              <a:t>T</a:t>
            </a:r>
            <a:r>
              <a:rPr lang="en-US" sz="2200" dirty="0">
                <a:solidFill>
                  <a:schemeClr val="tx1"/>
                </a:solidFill>
                <a:cs typeface="+mj-cs"/>
              </a:rPr>
              <a:t>eller </a:t>
            </a:r>
            <a:r>
              <a:rPr lang="en-US" sz="2200" b="1" dirty="0">
                <a:solidFill>
                  <a:schemeClr val="tx1"/>
                </a:solidFill>
                <a:cs typeface="+mj-cs"/>
              </a:rPr>
              <a:t>M</a:t>
            </a:r>
            <a:r>
              <a:rPr lang="en-US" sz="2200" dirty="0">
                <a:solidFill>
                  <a:schemeClr val="tx1"/>
                </a:solidFill>
                <a:cs typeface="+mj-cs"/>
              </a:rPr>
              <a:t>achine </a:t>
            </a:r>
            <a:endParaRPr lang="ar-SA" sz="2200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طرق معالجة العمليات – المعالجة الفورية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5847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 rtl="1">
              <a:lnSpc>
                <a:spcPct val="150000"/>
              </a:lnSpc>
              <a:buNone/>
            </a:pPr>
            <a:r>
              <a:rPr lang="ar-SA" sz="22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الإدخال الفوري و تأخير المعالجة:</a:t>
            </a:r>
            <a:endParaRPr lang="ar-SA" sz="2200" dirty="0">
              <a:solidFill>
                <a:schemeClr val="tx1"/>
              </a:solidFill>
              <a:cs typeface="+mj-cs"/>
            </a:endParaRP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طريقة وسط بين المعالجة الفورية و التجميعية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يتم تسجيل العمليات فور حدوثها و لكنها لا تعالج بصورة فورية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يتم تسجيل طلب منتج فور تقديمه و لكن المعالجة تتم في وقت آخر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تسجيل طلب  قرض المعالجة بعد 24 – 48 ساعة</a:t>
            </a:r>
          </a:p>
          <a:p>
            <a:pPr marL="114300" indent="0" algn="just" rtl="1">
              <a:lnSpc>
                <a:spcPct val="150000"/>
              </a:lnSpc>
              <a:buNone/>
            </a:pPr>
            <a:endParaRPr lang="en-US" sz="2200" dirty="0">
              <a:solidFill>
                <a:schemeClr val="tx1"/>
              </a:solidFill>
              <a:cs typeface="+mj-cs"/>
            </a:endParaRPr>
          </a:p>
          <a:p>
            <a:pPr algn="just" rtl="1">
              <a:lnSpc>
                <a:spcPct val="150000"/>
              </a:lnSpc>
              <a:buBlip>
                <a:blip r:embed="rId2"/>
              </a:buBlip>
            </a:pPr>
            <a:r>
              <a:rPr lang="ar-SA" sz="2200" dirty="0">
                <a:solidFill>
                  <a:srgbClr val="C00000"/>
                </a:solidFill>
                <a:cs typeface="+mj-cs"/>
              </a:rPr>
              <a:t>يتم اختيار طريقة المعالجة الأنسب حسب التطبيق المستخدم</a:t>
            </a:r>
          </a:p>
          <a:p>
            <a:pPr algn="just" rtl="1">
              <a:lnSpc>
                <a:spcPct val="150000"/>
              </a:lnSpc>
              <a:buBlip>
                <a:blip r:embed="rId2"/>
              </a:buBlip>
            </a:pPr>
            <a:endParaRPr lang="ar-SA" sz="2200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طرق معالجة العمليات – الإدخال الفوري و تأخير المعالجة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7685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تطبيقات معالجة العمليات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r" rtl="1">
              <a:buNone/>
            </a:pPr>
            <a:r>
              <a:rPr lang="ar-S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أبرز التطبيقات المستخدمة في معالجة العمليات:</a:t>
            </a:r>
          </a:p>
          <a:p>
            <a:pPr marL="114300" indent="0" algn="r" rtl="1">
              <a:buNone/>
            </a:pPr>
            <a:endParaRPr lang="ar-SA" dirty="0">
              <a:solidFill>
                <a:schemeClr val="tx1"/>
              </a:solidFill>
              <a:cs typeface="+mj-cs"/>
            </a:endParaRPr>
          </a:p>
          <a:p>
            <a:pPr algn="r" rtl="1">
              <a:buFontTx/>
              <a:buChar char="-"/>
            </a:pPr>
            <a:r>
              <a:rPr lang="ar-SA" dirty="0">
                <a:solidFill>
                  <a:schemeClr val="tx1"/>
                </a:solidFill>
                <a:cs typeface="+mj-cs"/>
              </a:rPr>
              <a:t>معالجة الطلبات                                                     - الأجور و المرتبات</a:t>
            </a:r>
          </a:p>
          <a:p>
            <a:pPr algn="r" rtl="1">
              <a:buFontTx/>
              <a:buChar char="-"/>
            </a:pPr>
            <a:r>
              <a:rPr lang="ar-SA" dirty="0">
                <a:solidFill>
                  <a:schemeClr val="tx1"/>
                </a:solidFill>
                <a:cs typeface="+mj-cs"/>
              </a:rPr>
              <a:t>الرقابة على المخزون                                              - الأستاذ العام</a:t>
            </a:r>
          </a:p>
          <a:p>
            <a:pPr algn="r" rtl="1">
              <a:buFontTx/>
              <a:buChar char="-"/>
            </a:pPr>
            <a:r>
              <a:rPr lang="ar-SA" dirty="0">
                <a:solidFill>
                  <a:schemeClr val="tx1"/>
                </a:solidFill>
                <a:cs typeface="+mj-cs"/>
              </a:rPr>
              <a:t>حسابات المدينين</a:t>
            </a:r>
          </a:p>
          <a:p>
            <a:pPr algn="r" rtl="1">
              <a:buFontTx/>
              <a:buChar char="-"/>
            </a:pPr>
            <a:r>
              <a:rPr lang="ar-SA" dirty="0">
                <a:solidFill>
                  <a:schemeClr val="tx1"/>
                </a:solidFill>
                <a:cs typeface="+mj-cs"/>
              </a:rPr>
              <a:t>حسابات الدائنين</a:t>
            </a:r>
          </a:p>
          <a:p>
            <a:pPr algn="r" rtl="1">
              <a:buFontTx/>
              <a:buChar char="-"/>
            </a:pPr>
            <a:r>
              <a:rPr lang="ar-SA" dirty="0">
                <a:solidFill>
                  <a:schemeClr val="tx1"/>
                </a:solidFill>
                <a:cs typeface="+mj-cs"/>
              </a:rPr>
              <a:t>المشتريات</a:t>
            </a:r>
          </a:p>
          <a:p>
            <a:pPr algn="r" rtl="1">
              <a:buFontTx/>
              <a:buChar char="-"/>
            </a:pPr>
            <a:r>
              <a:rPr lang="ar-SA" dirty="0">
                <a:solidFill>
                  <a:schemeClr val="tx1"/>
                </a:solidFill>
                <a:cs typeface="+mj-cs"/>
              </a:rPr>
              <a:t>الاستلام</a:t>
            </a:r>
          </a:p>
          <a:p>
            <a:pPr algn="r" rtl="1">
              <a:buFontTx/>
              <a:buChar char="-"/>
            </a:pPr>
            <a:r>
              <a:rPr lang="ar-SA" dirty="0">
                <a:solidFill>
                  <a:schemeClr val="tx1"/>
                </a:solidFill>
                <a:cs typeface="+mj-cs"/>
              </a:rPr>
              <a:t>الشحن</a:t>
            </a:r>
          </a:p>
        </p:txBody>
      </p:sp>
    </p:spTree>
    <p:extLst>
      <p:ext uri="{BB962C8B-B14F-4D97-AF65-F5344CB8AC3E}">
        <p14:creationId xmlns:p14="http://schemas.microsoft.com/office/powerpoint/2010/main" val="10936463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تطبيقات معالجة العمليات الداخلية – معالجة الطلبات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9732463"/>
              </p:ext>
            </p:extLst>
          </p:nvPr>
        </p:nvGraphicFramePr>
        <p:xfrm>
          <a:off x="1219200" y="1828800"/>
          <a:ext cx="6553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5046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2269914"/>
              </p:ext>
            </p:extLst>
          </p:nvPr>
        </p:nvGraphicFramePr>
        <p:xfrm>
          <a:off x="609600" y="2057401"/>
          <a:ext cx="4267200" cy="4083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تطبيقات معالجة العمليات الداخلية – الفواتير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28976" y="5529028"/>
            <a:ext cx="530244" cy="44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ight Arrow 6"/>
          <p:cNvSpPr/>
          <p:nvPr/>
        </p:nvSpPr>
        <p:spPr>
          <a:xfrm rot="16200000">
            <a:off x="-454145" y="4018898"/>
            <a:ext cx="2712120" cy="1532324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>
                <a:cs typeface="+mj-cs"/>
              </a:rPr>
              <a:t>تحسين الخدمة و متابعة المبيعات</a:t>
            </a:r>
            <a:endParaRPr lang="en-US" sz="2400" b="1" dirty="0"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35876" y="1752600"/>
            <a:ext cx="45720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rtl="1">
              <a:lnSpc>
                <a:spcPct val="150000"/>
              </a:lnSpc>
              <a:buFontTx/>
              <a:buChar char="-"/>
            </a:pPr>
            <a:r>
              <a:rPr lang="ar-SA" sz="2200" dirty="0">
                <a:cs typeface="+mj-cs"/>
              </a:rPr>
              <a:t>تقوم معظم برامج الفواتير بحساب الخصم و الضرائب</a:t>
            </a:r>
          </a:p>
          <a:p>
            <a:pPr algn="just" rtl="1">
              <a:lnSpc>
                <a:spcPct val="150000"/>
              </a:lnSpc>
            </a:pPr>
            <a:endParaRPr lang="ar-SA" sz="2200" dirty="0">
              <a:cs typeface="+mj-cs"/>
            </a:endParaRPr>
          </a:p>
          <a:p>
            <a:pPr marL="285750" indent="-285750" algn="just" rtl="1">
              <a:lnSpc>
                <a:spcPct val="150000"/>
              </a:lnSpc>
              <a:buFontTx/>
              <a:buChar char="-"/>
            </a:pPr>
            <a:r>
              <a:rPr lang="ar-SA" sz="2200" dirty="0">
                <a:cs typeface="+mj-cs"/>
              </a:rPr>
              <a:t>ترتبط برامج الفواتير بملفات العملاء (اختصار الادخال – الخصومات المستحقة)</a:t>
            </a:r>
          </a:p>
          <a:p>
            <a:pPr algn="just" rtl="1">
              <a:lnSpc>
                <a:spcPct val="150000"/>
              </a:lnSpc>
            </a:pPr>
            <a:endParaRPr lang="ar-SA" sz="2200" dirty="0">
              <a:cs typeface="+mj-cs"/>
            </a:endParaRPr>
          </a:p>
          <a:p>
            <a:pPr marL="285750" indent="-285750" algn="just" rtl="1">
              <a:lnSpc>
                <a:spcPct val="150000"/>
              </a:lnSpc>
              <a:buFontTx/>
              <a:buChar char="-"/>
            </a:pPr>
            <a:r>
              <a:rPr lang="ar-SA" sz="2200" dirty="0">
                <a:cs typeface="+mj-cs"/>
              </a:rPr>
              <a:t>ترسل الفواتير إما بالبريد أو إلكترونياً</a:t>
            </a:r>
          </a:p>
          <a:p>
            <a:pPr algn="just" rtl="1">
              <a:lnSpc>
                <a:spcPct val="150000"/>
              </a:lnSpc>
            </a:pPr>
            <a:endParaRPr lang="ar-SA" sz="2200" dirty="0">
              <a:cs typeface="+mj-cs"/>
            </a:endParaRPr>
          </a:p>
          <a:p>
            <a:pPr marL="285750" indent="-285750" algn="just" rtl="1">
              <a:lnSpc>
                <a:spcPct val="150000"/>
              </a:lnSpc>
              <a:buFontTx/>
              <a:buChar char="-"/>
            </a:pPr>
            <a:r>
              <a:rPr lang="ar-SA" sz="2200" dirty="0">
                <a:cs typeface="+mj-cs"/>
              </a:rPr>
              <a:t>إمكانية تحديد الطلبات المؤجلة </a:t>
            </a:r>
            <a:endParaRPr lang="en-US" sz="2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08418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تطبيقات معالجة العمليات الداخلية – الرقابة على المخزون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1676400"/>
            <a:ext cx="84582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rtl="1">
              <a:lnSpc>
                <a:spcPct val="150000"/>
              </a:lnSpc>
              <a:buFontTx/>
              <a:buChar char="-"/>
            </a:pPr>
            <a:r>
              <a:rPr lang="ar-SA" sz="2200" dirty="0">
                <a:cs typeface="+mj-cs"/>
              </a:rPr>
              <a:t>يعتبر إدخال الطلب واجهة تطبيق المخزون</a:t>
            </a:r>
          </a:p>
          <a:p>
            <a:pPr marL="285750" indent="-285750" algn="just" rtl="1">
              <a:lnSpc>
                <a:spcPct val="150000"/>
              </a:lnSpc>
              <a:buFontTx/>
              <a:buChar char="-"/>
            </a:pPr>
            <a:r>
              <a:rPr lang="ar-SA" sz="2200" dirty="0">
                <a:cs typeface="+mj-cs"/>
              </a:rPr>
              <a:t>جميع الطلبات تسجّل بوصفها مدخلات لبرنامج الرقابة على المخزون</a:t>
            </a:r>
          </a:p>
          <a:p>
            <a:pPr marL="285750" indent="-285750" algn="just" rtl="1">
              <a:lnSpc>
                <a:spcPct val="150000"/>
              </a:lnSpc>
              <a:buFontTx/>
              <a:buChar char="-"/>
            </a:pPr>
            <a:r>
              <a:rPr lang="ar-SA" sz="2200" u="sng" dirty="0">
                <a:solidFill>
                  <a:srgbClr val="C00000"/>
                </a:solidFill>
                <a:cs typeface="+mj-cs"/>
              </a:rPr>
              <a:t>يُنتج البرنامج عدة أنواع من التقارير منها:</a:t>
            </a:r>
          </a:p>
          <a:p>
            <a:pPr marL="342900" indent="-34290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200" b="1" dirty="0">
                <a:cs typeface="+mj-cs"/>
              </a:rPr>
              <a:t>أمر صرف المخزون: </a:t>
            </a:r>
            <a:r>
              <a:rPr lang="ar-SA" sz="2200" dirty="0">
                <a:cs typeface="+mj-cs"/>
              </a:rPr>
              <a:t>أمر لمسؤول المخازن بإرسال صنف معين لعميل معين (وصفاً كافياً للعميل و الشحنة)</a:t>
            </a:r>
          </a:p>
          <a:p>
            <a:pPr marL="342900" indent="-34290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200" b="1" dirty="0">
                <a:cs typeface="+mj-cs"/>
              </a:rPr>
              <a:t>تفاصيل الشحنة المرسلة/ المؤجلة</a:t>
            </a:r>
            <a:endParaRPr lang="ar-SA" sz="2200" dirty="0">
              <a:cs typeface="+mj-cs"/>
            </a:endParaRPr>
          </a:p>
          <a:p>
            <a:pPr marL="342900" indent="-34290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200" b="1" dirty="0">
                <a:cs typeface="+mj-cs"/>
              </a:rPr>
              <a:t>تقرير حالة المخزون: </a:t>
            </a:r>
            <a:r>
              <a:rPr lang="ar-SA" sz="2200" dirty="0">
                <a:cs typeface="+mj-cs"/>
              </a:rPr>
              <a:t>تقارير تلخص الأصناف التي تم شحنها خلال فترة معينة (الكمية – الوصف – المتاحة – المطلوب – المؤجل – متوسط التكلفة)، تستخدم لـ: تحليل عملية الانتاج - تقليل حجم المخزون - تقليل عدد الطلبات</a:t>
            </a:r>
          </a:p>
        </p:txBody>
      </p:sp>
    </p:spTree>
    <p:extLst>
      <p:ext uri="{BB962C8B-B14F-4D97-AF65-F5344CB8AC3E}">
        <p14:creationId xmlns:p14="http://schemas.microsoft.com/office/powerpoint/2010/main" val="7238867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73563"/>
          </a:xfrm>
        </p:spPr>
        <p:txBody>
          <a:bodyPr>
            <a:normAutofit fontScale="92500"/>
          </a:bodyPr>
          <a:lstStyle/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حساب المدينون أو العملاء هي </a:t>
            </a:r>
            <a:r>
              <a:rPr lang="ar-SA" sz="2200" b="1" dirty="0">
                <a:solidFill>
                  <a:schemeClr val="tx1"/>
                </a:solidFill>
                <a:cs typeface="+mj-cs"/>
              </a:rPr>
              <a:t>حقوق للمنشأة عند طرف الغير </a:t>
            </a:r>
            <a:r>
              <a:rPr lang="ar-SA" sz="2200" dirty="0">
                <a:solidFill>
                  <a:schemeClr val="tx1"/>
                </a:solidFill>
                <a:cs typeface="+mj-cs"/>
              </a:rPr>
              <a:t>نتيجة لعمليات تجارية تمت بين المنشأة و الغير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تقوم المنشأة بعملية جرد لأرصدة المدينين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الهدف منها :</a:t>
            </a:r>
          </a:p>
          <a:p>
            <a:pPr marL="571500" indent="-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متابعة نشاطات المبيعات</a:t>
            </a:r>
          </a:p>
          <a:p>
            <a:pPr marL="571500" indent="-457200" algn="just" rtl="1">
              <a:lnSpc>
                <a:spcPct val="150000"/>
              </a:lnSpc>
              <a:buAutoNum type="arabicPeriod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تحسين التدفق النقدي </a:t>
            </a:r>
            <a:r>
              <a:rPr lang="ar-SA" sz="2200" dirty="0">
                <a:solidFill>
                  <a:srgbClr val="C00000"/>
                </a:solidFill>
                <a:cs typeface="+mj-cs"/>
              </a:rPr>
              <a:t>(ماهو التدفق النقدي؟) </a:t>
            </a:r>
            <a:r>
              <a:rPr lang="ar-SA" sz="2200" dirty="0">
                <a:solidFill>
                  <a:schemeClr val="tx1"/>
                </a:solidFill>
                <a:cs typeface="+mj-cs"/>
              </a:rPr>
              <a:t>بتخفيض الفترة بين تسليم البضاعة و استلام القيمة </a:t>
            </a:r>
          </a:p>
          <a:p>
            <a:pPr marL="571500" indent="-457200" algn="just" rtl="1">
              <a:lnSpc>
                <a:spcPct val="150000"/>
              </a:lnSpc>
              <a:buAutoNum type="arabicPeriod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التقليل من الديون المعدومة (معدومة – مشكوك في تحصيلها - جيدة)</a:t>
            </a:r>
          </a:p>
          <a:p>
            <a:pPr marL="571500" indent="-457200" algn="just" rtl="1">
              <a:lnSpc>
                <a:spcPct val="150000"/>
              </a:lnSpc>
              <a:buAutoNum type="arabicPeriod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متابعة عمر الديون و تقليل فترة السداد</a:t>
            </a:r>
          </a:p>
          <a:p>
            <a:pPr marL="571500" indent="-457200" algn="just" rtl="1">
              <a:lnSpc>
                <a:spcPct val="150000"/>
              </a:lnSpc>
              <a:buAutoNum type="arabicPeriod"/>
            </a:pPr>
            <a:endParaRPr lang="en-US" sz="2200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تطبيقات معالجة العمليات الداخلية – حسابات المدينين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6213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 هذا الفصل سنتكلم عن: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>
                <a:solidFill>
                  <a:schemeClr val="tx1"/>
                </a:solidFill>
                <a:cs typeface="+mj-cs"/>
              </a:rPr>
              <a:t>طبيعة المحاسبة و نظم المعلومات المحاسبية </a:t>
            </a:r>
          </a:p>
          <a:p>
            <a:pPr algn="r" rtl="1"/>
            <a:endParaRPr lang="ar-SA" b="1" dirty="0">
              <a:solidFill>
                <a:schemeClr val="tx1"/>
              </a:solidFill>
              <a:cs typeface="+mj-cs"/>
            </a:endParaRPr>
          </a:p>
          <a:p>
            <a:pPr algn="r" rtl="1"/>
            <a:r>
              <a:rPr lang="ar-SA" b="1" dirty="0">
                <a:solidFill>
                  <a:schemeClr val="tx1"/>
                </a:solidFill>
                <a:cs typeface="+mj-cs"/>
              </a:rPr>
              <a:t>نظم معالجة العمليات ( أهدافها – خصائصها – طرقها – تطبيقاتها )</a:t>
            </a:r>
            <a:endParaRPr lang="en-US" b="1" dirty="0">
              <a:solidFill>
                <a:schemeClr val="tx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932367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  <a:buFontTx/>
              <a:buChar char="-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حسابات الدائنين هي شيكات </a:t>
            </a:r>
            <a:r>
              <a:rPr lang="ar-SA" sz="2200" b="1" dirty="0">
                <a:solidFill>
                  <a:schemeClr val="tx1"/>
                </a:solidFill>
                <a:cs typeface="+mj-cs"/>
              </a:rPr>
              <a:t>الدفع للموردين </a:t>
            </a:r>
            <a:r>
              <a:rPr lang="ar-SA" sz="2200" dirty="0">
                <a:solidFill>
                  <a:schemeClr val="tx1"/>
                </a:solidFill>
                <a:cs typeface="+mj-cs"/>
              </a:rPr>
              <a:t>نتيجة شراء سلعة أو خدمة</a:t>
            </a:r>
          </a:p>
          <a:p>
            <a:pPr marL="114300" indent="0" algn="r" rtl="1">
              <a:lnSpc>
                <a:spcPct val="150000"/>
              </a:lnSpc>
              <a:buNone/>
            </a:pPr>
            <a:endParaRPr lang="ar-SA" sz="2200" dirty="0">
              <a:solidFill>
                <a:schemeClr val="tx1"/>
              </a:solidFill>
              <a:cs typeface="+mj-cs"/>
            </a:endParaRP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الهدف منها:</a:t>
            </a:r>
          </a:p>
          <a:p>
            <a:pPr marL="5715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متابعة و تحسين التدفق النقدي </a:t>
            </a:r>
            <a:r>
              <a:rPr lang="ar-SA" sz="2200" dirty="0">
                <a:solidFill>
                  <a:srgbClr val="C00000"/>
                </a:solidFill>
                <a:cs typeface="+mj-cs"/>
              </a:rPr>
              <a:t>(ماهو التدفق النقدي؟)</a:t>
            </a:r>
            <a:r>
              <a:rPr lang="ar-SA" sz="2200" dirty="0">
                <a:solidFill>
                  <a:schemeClr val="tx1"/>
                </a:solidFill>
                <a:cs typeface="+mj-cs"/>
              </a:rPr>
              <a:t> للموردين </a:t>
            </a:r>
          </a:p>
          <a:p>
            <a:pPr marL="5715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تدعيم المشتريات بتقارير رسمية</a:t>
            </a:r>
          </a:p>
          <a:p>
            <a:pPr marL="5715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الرقابة على المشتريات</a:t>
            </a:r>
          </a:p>
          <a:p>
            <a:pPr marL="5715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التأكد من إتفاق المبالغ الظاهرة بالميزانية مع السجلات المحاسبية المؤيدة لتلك المبالغ </a:t>
            </a:r>
          </a:p>
          <a:p>
            <a:pPr marL="114300" indent="0" algn="r" rtl="1">
              <a:lnSpc>
                <a:spcPct val="150000"/>
              </a:lnSpc>
              <a:buNone/>
            </a:pPr>
            <a:endParaRPr lang="ar-SA" sz="2200" dirty="0">
              <a:solidFill>
                <a:schemeClr val="tx1"/>
              </a:solidFill>
              <a:cs typeface="+mj-cs"/>
            </a:endParaRPr>
          </a:p>
          <a:p>
            <a:pPr marL="114300" indent="0" algn="r" rtl="1">
              <a:lnSpc>
                <a:spcPct val="150000"/>
              </a:lnSpc>
              <a:buNone/>
            </a:pPr>
            <a:endParaRPr lang="ar-SA" sz="2200" dirty="0">
              <a:solidFill>
                <a:schemeClr val="tx1"/>
              </a:solidFill>
              <a:cs typeface="+mj-cs"/>
            </a:endParaRPr>
          </a:p>
          <a:p>
            <a:pPr algn="r" rtl="1">
              <a:lnSpc>
                <a:spcPct val="150000"/>
              </a:lnSpc>
            </a:pPr>
            <a:endParaRPr lang="en-US" sz="2200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ar-S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تطبيقات معالجة العمليات الداخلية – حسابات الدائنين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05056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SA" sz="2200" b="1" dirty="0">
                <a:solidFill>
                  <a:schemeClr val="tx1"/>
                </a:solidFill>
                <a:cs typeface="+mj-cs"/>
              </a:rPr>
              <a:t>المشتريات التي تقوم بها المنشأة </a:t>
            </a:r>
            <a:r>
              <a:rPr lang="ar-SA" sz="2200" dirty="0">
                <a:solidFill>
                  <a:schemeClr val="tx1"/>
                </a:solidFill>
                <a:cs typeface="+mj-cs"/>
              </a:rPr>
              <a:t>قد تحدد إجراءات الشراء ( طلب الشراء، أمر الشراء، الفاتورة، استلام البضاعة ) أو تحدد اختيار الموردين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الهدف من تطبيقات المشتريات مساعدة إدارة المشتريات على إكمال عمليات الشراء بسرعة و كفاءة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مرونة عمليات الشراء المباشر (الشراء بمكالمة هاتفية)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ربط المؤسسات بأجهزة الموردين</a:t>
            </a:r>
          </a:p>
          <a:p>
            <a:pPr algn="just" rtl="1">
              <a:lnSpc>
                <a:spcPct val="150000"/>
              </a:lnSpc>
              <a:buBlip>
                <a:blip r:embed="rId2"/>
              </a:buBlip>
            </a:pPr>
            <a:r>
              <a:rPr lang="ar-SA" sz="2200" dirty="0">
                <a:solidFill>
                  <a:srgbClr val="C00000"/>
                </a:solidFill>
                <a:cs typeface="+mj-cs"/>
              </a:rPr>
              <a:t>نراعي</a:t>
            </a:r>
            <a:r>
              <a:rPr lang="en-US" sz="2200" dirty="0">
                <a:solidFill>
                  <a:srgbClr val="C00000"/>
                </a:solidFill>
                <a:cs typeface="+mj-cs"/>
              </a:rPr>
              <a:t> </a:t>
            </a:r>
            <a:r>
              <a:rPr lang="ar-SA" sz="2200" dirty="0">
                <a:solidFill>
                  <a:srgbClr val="C00000"/>
                </a:solidFill>
                <a:cs typeface="+mj-cs"/>
              </a:rPr>
              <a:t>في عملية المشتريات الخصومات، الانحرافات عن أمر الشراء، مردودات المشتريات للتلف أو الانحراف .. الخ </a:t>
            </a:r>
            <a:endParaRPr lang="en-US" sz="2200" dirty="0">
              <a:solidFill>
                <a:srgbClr val="C00000"/>
              </a:solidFill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تطبيقات معالجة العمليات الداخلية – المشتريات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47473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  <a:buFontTx/>
              <a:buChar char="-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الاستلام المركزي هم القسم الذي يقوم </a:t>
            </a:r>
            <a:r>
              <a:rPr lang="ar-SA" sz="2200" b="1" dirty="0">
                <a:solidFill>
                  <a:schemeClr val="tx1"/>
                </a:solidFill>
                <a:cs typeface="+mj-cs"/>
              </a:rPr>
              <a:t>باستلام الواردات و يفحصها فنياً </a:t>
            </a:r>
            <a:r>
              <a:rPr lang="ar-SA" sz="2200" dirty="0">
                <a:solidFill>
                  <a:schemeClr val="tx1"/>
                </a:solidFill>
                <a:cs typeface="+mj-cs"/>
              </a:rPr>
              <a:t>(ضرورة وجود معايير للجودة) </a:t>
            </a:r>
            <a:r>
              <a:rPr lang="ar-SA" sz="2200" b="1" dirty="0">
                <a:solidFill>
                  <a:schemeClr val="tx1"/>
                </a:solidFill>
                <a:cs typeface="+mj-cs"/>
              </a:rPr>
              <a:t>ثم يرسلها للأقسام </a:t>
            </a:r>
            <a:r>
              <a:rPr lang="ar-SA" sz="2200" dirty="0">
                <a:solidFill>
                  <a:schemeClr val="tx1"/>
                </a:solidFill>
                <a:cs typeface="+mj-cs"/>
              </a:rPr>
              <a:t>التي طلبتها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يقوم القسم بإشعار المشتريات باستلام البضائع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في حال عدم تطابق الواردات مع المعايير (انحرافات كمية / نوعية أو أضرار)</a:t>
            </a:r>
          </a:p>
          <a:p>
            <a:pPr marL="5715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خصومات من سعر الشراء</a:t>
            </a:r>
          </a:p>
          <a:p>
            <a:pPr marL="5715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مردودات</a:t>
            </a:r>
          </a:p>
          <a:p>
            <a:pPr marL="5715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تبقى و يتم التفاوض مع المورد بشأنها</a:t>
            </a:r>
            <a:endParaRPr lang="en-US" sz="2200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تطبيقات معالجة العمليات الداخلية – الاستلام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63188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الشحن يمكّن من متابعة تدفق المنتجات التي تخرج من المؤسسة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الشحن الجوي، البري و البحري</a:t>
            </a:r>
            <a:endParaRPr lang="en-US" sz="2200" dirty="0">
              <a:solidFill>
                <a:schemeClr val="tx1"/>
              </a:solidFill>
              <a:cs typeface="+mj-cs"/>
            </a:endParaRPr>
          </a:p>
          <a:p>
            <a:pPr marL="114300" indent="0" algn="just" rtl="1">
              <a:lnSpc>
                <a:spcPct val="150000"/>
              </a:lnSpc>
              <a:buNone/>
            </a:pPr>
            <a:r>
              <a:rPr lang="ar-SA" sz="22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مهام قسم الشحن:</a:t>
            </a:r>
            <a:endParaRPr lang="ar-SA" sz="2200" b="1" u="sng" dirty="0">
              <a:solidFill>
                <a:srgbClr val="C00000"/>
              </a:solidFill>
              <a:cs typeface="+mj-cs"/>
            </a:endParaRPr>
          </a:p>
          <a:p>
            <a:pPr marL="571500" indent="-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تغليف البضائع</a:t>
            </a:r>
          </a:p>
          <a:p>
            <a:pPr marL="571500" indent="-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الفحص النهائي لجودة المنتج – في بعض المؤسسات –</a:t>
            </a:r>
          </a:p>
          <a:p>
            <a:pPr marL="571500" indent="-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التحقق من وصولها للعميل بحالة جيدة</a:t>
            </a:r>
          </a:p>
          <a:p>
            <a:pPr marL="571500" indent="-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استخدام نظام متابعة مواقع البضاعة و وقت</a:t>
            </a:r>
          </a:p>
          <a:p>
            <a:pPr marL="114300" indent="0" algn="just" rtl="1">
              <a:lnSpc>
                <a:spcPct val="150000"/>
              </a:lnSpc>
              <a:buNone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 وصولها </a:t>
            </a:r>
            <a:r>
              <a:rPr lang="en-US" sz="2200" dirty="0">
                <a:solidFill>
                  <a:schemeClr val="tx1"/>
                </a:solidFill>
                <a:cs typeface="+mj-cs"/>
              </a:rPr>
              <a:t>(Track shipment)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تطبيقات معالجة العمليات الداخلية – الشحن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05000"/>
            <a:ext cx="23622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6446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من أوائل التطبيقات التي تمت حوسبتها 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يساهم في الرقابة على تكاليف الأجور و المرتبات و التدفق النقدي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ارتباط مباشر بينه و بين أنشطة الانتاج و المخازن</a:t>
            </a:r>
          </a:p>
          <a:p>
            <a:pPr marL="114300" indent="0" algn="just" rtl="1">
              <a:lnSpc>
                <a:spcPct val="150000"/>
              </a:lnSpc>
              <a:buNone/>
            </a:pPr>
            <a:r>
              <a:rPr lang="ar-SA" sz="22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من مهام نظم الأجور و المرتبات </a:t>
            </a:r>
          </a:p>
          <a:p>
            <a:pPr marL="571500" indent="-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إعداد شيكات الموظفين (أسبوعي – نصف شهري - شهري)</a:t>
            </a:r>
          </a:p>
          <a:p>
            <a:pPr marL="571500" indent="-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توفير الحسابات الخاصة بالأجر الإضافي (حساب القطعة – حساب العمولات – حساب الحوافز)</a:t>
            </a:r>
          </a:p>
          <a:p>
            <a:pPr marL="571500" indent="-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حساب الخصومات و الاستقطاعات من الأجور و المرتبات</a:t>
            </a:r>
            <a:endParaRPr lang="en-US" sz="2200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تطبيقات معالجة العمليات الداخلية – الأجور و المرتبات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0331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r" rtl="1">
              <a:lnSpc>
                <a:spcPct val="150000"/>
              </a:lnSpc>
              <a:buNone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عبارة عن قوائم تفصيلية بالعمليات و الأنشطة التجارية</a:t>
            </a:r>
          </a:p>
          <a:p>
            <a:pPr marL="114300" indent="0" algn="r" rtl="1">
              <a:lnSpc>
                <a:spcPct val="150000"/>
              </a:lnSpc>
              <a:buNone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تستخدم للأغراض المالية و المحاسبية و لمتابعة الربح و التدفق النقدي</a:t>
            </a:r>
          </a:p>
          <a:p>
            <a:pPr marL="114300" indent="0" algn="r" rtl="1">
              <a:lnSpc>
                <a:spcPct val="150000"/>
              </a:lnSpc>
              <a:buNone/>
            </a:pPr>
            <a:endParaRPr lang="ar-SA" sz="2200" dirty="0">
              <a:solidFill>
                <a:schemeClr val="tx1"/>
              </a:solidFill>
              <a:cs typeface="+mj-cs"/>
            </a:endParaRPr>
          </a:p>
          <a:p>
            <a:pPr marL="114300" indent="0" algn="r" rtl="1">
              <a:lnSpc>
                <a:spcPct val="150000"/>
              </a:lnSpc>
              <a:buNone/>
            </a:pPr>
            <a:r>
              <a:rPr lang="ar-SA" sz="2200" b="1" dirty="0">
                <a:solidFill>
                  <a:schemeClr val="tx1"/>
                </a:solidFill>
                <a:cs typeface="+mj-cs"/>
              </a:rPr>
              <a:t>من التقارير التي تصدرها: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قائمة الأرباح و الخسائر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الميزانية العامة</a:t>
            </a:r>
          </a:p>
          <a:p>
            <a:pPr algn="r" rtl="1">
              <a:lnSpc>
                <a:spcPct val="150000"/>
              </a:lnSpc>
              <a:buFontTx/>
              <a:buChar char="-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حسابات المصروفات و الايرادات عن فترات مختلفة </a:t>
            </a:r>
            <a:endParaRPr lang="en-US" sz="2200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تطبيقات معالجة العمليات الداخلية – الأستاذ العام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9058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المحاسبة و نظم المعلومات المحاسبية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pPr marL="114300" indent="0" algn="just" rtl="1">
              <a:buNone/>
            </a:pPr>
            <a:r>
              <a:rPr lang="ar-SA" sz="22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طبيعة المحاسبة:</a:t>
            </a:r>
          </a:p>
          <a:p>
            <a:pPr marL="114300" indent="0" algn="just" rtl="1">
              <a:lnSpc>
                <a:spcPct val="150000"/>
              </a:lnSpc>
              <a:buNone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المبادئ و الطرق و القواعد التي يمكن بمقتضاها تسجيل و تحليل أثر العمليات الاقتصادية للمؤسسة كماً و قيمة، فعلياً و توقعاً، مصروفاً و إيراداً بهدف تحديد و تخطيط نتيجة العمليات من ربح و خسارة، و بيان أثرها في الماضي و الحاضر و المستقبل على المركز المالي و التشغيلي للمؤسسة بما في ذلك دائنيتها و مديونيتها</a:t>
            </a:r>
          </a:p>
          <a:p>
            <a:pPr marL="114300" indent="0" algn="just" rtl="1">
              <a:lnSpc>
                <a:spcPct val="150000"/>
              </a:lnSpc>
              <a:buNone/>
            </a:pPr>
            <a:endParaRPr lang="ar-SA" sz="1700" b="1" dirty="0">
              <a:solidFill>
                <a:srgbClr val="C00000"/>
              </a:solidFill>
              <a:cs typeface="+mj-cs"/>
            </a:endParaRPr>
          </a:p>
          <a:p>
            <a:pPr algn="just" rtl="1">
              <a:lnSpc>
                <a:spcPct val="150000"/>
              </a:lnSpc>
              <a:buFont typeface="Arial" charset="0"/>
              <a:buChar char="•"/>
            </a:pPr>
            <a:r>
              <a:rPr lang="ar-SA" sz="1800" b="1" dirty="0">
                <a:solidFill>
                  <a:srgbClr val="C00000"/>
                </a:solidFill>
                <a:cs typeface="+mj-cs"/>
              </a:rPr>
              <a:t>المركز المالي (الأصول و الإلتزامات) </a:t>
            </a:r>
          </a:p>
          <a:p>
            <a:pPr algn="just" rtl="1">
              <a:lnSpc>
                <a:spcPct val="150000"/>
              </a:lnSpc>
              <a:buFont typeface="Arial" charset="0"/>
              <a:buChar char="•"/>
            </a:pPr>
            <a:r>
              <a:rPr lang="ar-SA" sz="1800" b="1" dirty="0">
                <a:solidFill>
                  <a:srgbClr val="C00000"/>
                </a:solidFill>
                <a:cs typeface="+mj-cs"/>
              </a:rPr>
              <a:t>قائمة الدخل (إيرادات و مصرفات فترة لمعرفة الربح أو الخسارة)</a:t>
            </a:r>
          </a:p>
          <a:p>
            <a:pPr algn="just" rtl="1">
              <a:lnSpc>
                <a:spcPct val="150000"/>
              </a:lnSpc>
              <a:buFont typeface="Arial" charset="0"/>
              <a:buChar char="•"/>
            </a:pPr>
            <a:r>
              <a:rPr lang="ar-SA" sz="1800" b="1" dirty="0">
                <a:solidFill>
                  <a:srgbClr val="C00000"/>
                </a:solidFill>
                <a:cs typeface="+mj-cs"/>
              </a:rPr>
              <a:t>قائمة التفدقات النقدية (مصادر الحصول على النقود و أوجه استخداماتها في فترة محددة)</a:t>
            </a:r>
            <a:endParaRPr lang="en-US" sz="1800" b="1" dirty="0">
              <a:solidFill>
                <a:srgbClr val="C0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42886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marL="114300" indent="0" algn="just" rtl="1">
              <a:lnSpc>
                <a:spcPct val="150000"/>
              </a:lnSpc>
              <a:buNone/>
            </a:pPr>
            <a:r>
              <a:rPr lang="ar-SA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أقسام المحاسبة:</a:t>
            </a:r>
            <a:endParaRPr lang="ar-SA" dirty="0">
              <a:solidFill>
                <a:schemeClr val="tx1"/>
              </a:solidFill>
              <a:cs typeface="+mj-cs"/>
            </a:endParaRPr>
          </a:p>
          <a:p>
            <a:pPr marL="571500" indent="-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b="1" dirty="0">
                <a:solidFill>
                  <a:schemeClr val="tx1"/>
                </a:solidFill>
                <a:cs typeface="+mj-cs"/>
              </a:rPr>
              <a:t> المحاسبة المالية: </a:t>
            </a:r>
            <a:r>
              <a:rPr lang="ar-SA" dirty="0">
                <a:solidFill>
                  <a:schemeClr val="tx1"/>
                </a:solidFill>
                <a:cs typeface="+mj-cs"/>
              </a:rPr>
              <a:t>تعالج العمليات الروتينية اليومية و تختص بإعداد التقارير عن الوضع المالي و قائمة الدخل و التدفقات النقدية التي تهم الأطراف الخارجية.</a:t>
            </a:r>
          </a:p>
          <a:p>
            <a:pPr marL="571500" indent="-457200" algn="just" rtl="1">
              <a:lnSpc>
                <a:spcPct val="150000"/>
              </a:lnSpc>
              <a:buFont typeface="+mj-lt"/>
              <a:buAutoNum type="arabicPeriod"/>
            </a:pPr>
            <a:endParaRPr lang="ar-SA" dirty="0">
              <a:solidFill>
                <a:schemeClr val="tx1"/>
              </a:solidFill>
              <a:cs typeface="+mj-cs"/>
            </a:endParaRPr>
          </a:p>
          <a:p>
            <a:pPr marL="571500" indent="-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b="1" dirty="0">
                <a:solidFill>
                  <a:schemeClr val="tx1"/>
                </a:solidFill>
                <a:cs typeface="+mj-cs"/>
              </a:rPr>
              <a:t>المحاسبة الإدارية: </a:t>
            </a:r>
            <a:r>
              <a:rPr lang="ar-SA" dirty="0">
                <a:solidFill>
                  <a:schemeClr val="tx1"/>
                </a:solidFill>
                <a:cs typeface="+mj-cs"/>
              </a:rPr>
              <a:t>معلومات تستخدم داخل المؤسسة (غير معلنة) تهدف لدعم صانعي القرار، و تشمل:</a:t>
            </a:r>
          </a:p>
          <a:p>
            <a:pPr marL="114300" indent="0" algn="just" rtl="1">
              <a:lnSpc>
                <a:spcPct val="150000"/>
              </a:lnSpc>
              <a:buNone/>
            </a:pPr>
            <a:r>
              <a:rPr lang="ar-SA" dirty="0">
                <a:solidFill>
                  <a:schemeClr val="tx1"/>
                </a:solidFill>
                <a:cs typeface="+mj-cs"/>
              </a:rPr>
              <a:t>     2.1  </a:t>
            </a:r>
            <a:r>
              <a:rPr lang="ar-SA" u="sng" dirty="0">
                <a:solidFill>
                  <a:schemeClr val="tx1"/>
                </a:solidFill>
                <a:cs typeface="+mj-cs"/>
              </a:rPr>
              <a:t>تمويل الشركة بأقل تكلفة </a:t>
            </a:r>
            <a:r>
              <a:rPr lang="ar-SA" dirty="0">
                <a:solidFill>
                  <a:schemeClr val="tx1"/>
                </a:solidFill>
                <a:cs typeface="+mj-cs"/>
              </a:rPr>
              <a:t>(سندات - أسهم)</a:t>
            </a:r>
          </a:p>
          <a:p>
            <a:pPr marL="114300" indent="0" algn="just" rtl="1">
              <a:lnSpc>
                <a:spcPct val="150000"/>
              </a:lnSpc>
              <a:buNone/>
            </a:pPr>
            <a:r>
              <a:rPr lang="ar-SA" dirty="0">
                <a:solidFill>
                  <a:schemeClr val="tx1"/>
                </a:solidFill>
                <a:cs typeface="+mj-cs"/>
              </a:rPr>
              <a:t>     2.2 </a:t>
            </a:r>
            <a:r>
              <a:rPr lang="ar-SA" u="sng" dirty="0">
                <a:solidFill>
                  <a:schemeClr val="tx1"/>
                </a:solidFill>
                <a:cs typeface="+mj-cs"/>
              </a:rPr>
              <a:t>ضبط التكاليف و الموازنة</a:t>
            </a:r>
            <a:r>
              <a:rPr lang="ar-SA" dirty="0">
                <a:solidFill>
                  <a:schemeClr val="tx1"/>
                </a:solidFill>
                <a:cs typeface="+mj-cs"/>
              </a:rPr>
              <a:t> بين أهداف الشركة و الموارد المالية المتاحة (دراسة الإنحرافات و نتائجها على الأداء المالي و التشغيلي للشركة)</a:t>
            </a:r>
            <a:endParaRPr lang="en-US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المحاسبة و نظم المعلومات المحاسبية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9282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r" rtl="1">
              <a:buNone/>
            </a:pPr>
            <a:r>
              <a:rPr lang="ar-SA" sz="22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حدود المحاسبة في توفير و معالجة المعلومات:</a:t>
            </a:r>
          </a:p>
          <a:p>
            <a:pPr marL="571500" indent="-457200" algn="r" rtl="1">
              <a:buFont typeface="+mj-lt"/>
              <a:buAutoNum type="arabicPeriod"/>
            </a:pPr>
            <a:endParaRPr lang="en-US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المحاسبة و نظم المعلومات المحاسبية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974119"/>
              </p:ext>
            </p:extLst>
          </p:nvPr>
        </p:nvGraphicFramePr>
        <p:xfrm>
          <a:off x="381000" y="2362202"/>
          <a:ext cx="8305800" cy="3962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4129">
                <a:tc>
                  <a:txBody>
                    <a:bodyPr/>
                    <a:lstStyle/>
                    <a:p>
                      <a:pPr algn="ctr"/>
                      <a:r>
                        <a:rPr lang="ar-SA" sz="2200" b="1" dirty="0">
                          <a:solidFill>
                            <a:schemeClr val="bg1"/>
                          </a:solidFill>
                          <a:cs typeface="+mj-cs"/>
                        </a:rPr>
                        <a:t>لا تقدم </a:t>
                      </a:r>
                      <a:endParaRPr lang="en-US" sz="2200" b="1" dirty="0">
                        <a:solidFill>
                          <a:schemeClr val="bg1"/>
                        </a:solidFill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200" b="1" dirty="0">
                          <a:solidFill>
                            <a:schemeClr val="bg1"/>
                          </a:solidFill>
                          <a:cs typeface="+mj-cs"/>
                        </a:rPr>
                        <a:t>تقدم</a:t>
                      </a:r>
                      <a:endParaRPr lang="en-US" sz="2200" b="1" dirty="0">
                        <a:solidFill>
                          <a:schemeClr val="bg1"/>
                        </a:solidFill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0005">
                <a:tc>
                  <a:txBody>
                    <a:bodyPr/>
                    <a:lstStyle/>
                    <a:p>
                      <a:pPr algn="ctr"/>
                      <a:r>
                        <a:rPr lang="ar-SA" sz="2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cs typeface="+mj-cs"/>
                        </a:rPr>
                        <a:t>معلومات عن دراسة</a:t>
                      </a:r>
                      <a:r>
                        <a:rPr lang="ar-SA" sz="22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cs typeface="+mj-cs"/>
                        </a:rPr>
                        <a:t> السوق أو التغيرات الاقتصادية</a:t>
                      </a:r>
                      <a:endParaRPr lang="en-US" sz="2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cs typeface="+mj-cs"/>
                        </a:rPr>
                        <a:t>معالجة العمليات التي تكون المؤسسة طرفاً مباشراً فيها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129">
                <a:tc>
                  <a:txBody>
                    <a:bodyPr/>
                    <a:lstStyle/>
                    <a:p>
                      <a:pPr algn="ctr"/>
                      <a:r>
                        <a:rPr lang="ar-SA" sz="2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cs typeface="+mj-cs"/>
                        </a:rPr>
                        <a:t>معلومات عن المهارات البشرية المتاحة</a:t>
                      </a:r>
                      <a:endParaRPr lang="en-US" sz="2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cs typeface="+mj-cs"/>
                        </a:rPr>
                        <a:t>معالجة العمليات النقدية</a:t>
                      </a:r>
                      <a:endParaRPr lang="en-US" sz="2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0005">
                <a:tc>
                  <a:txBody>
                    <a:bodyPr/>
                    <a:lstStyle/>
                    <a:p>
                      <a:pPr algn="ctr"/>
                      <a:r>
                        <a:rPr lang="ar-SA" sz="2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cs typeface="+mj-cs"/>
                        </a:rPr>
                        <a:t> معلومات عن حركة الأسعار و أثر التضخم</a:t>
                      </a:r>
                      <a:endParaRPr lang="en-US" sz="2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cs typeface="+mj-cs"/>
                        </a:rPr>
                        <a:t>المعالجة وفق افتراضات النظرية</a:t>
                      </a:r>
                      <a:r>
                        <a:rPr lang="ar-SA" sz="22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cs typeface="+mj-cs"/>
                        </a:rPr>
                        <a:t> المحاسبية</a:t>
                      </a:r>
                      <a:endParaRPr lang="en-US" sz="2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4129">
                <a:tc>
                  <a:txBody>
                    <a:bodyPr/>
                    <a:lstStyle/>
                    <a:p>
                      <a:pPr algn="ctr"/>
                      <a:r>
                        <a:rPr lang="ar-SA" sz="2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cs typeface="+mj-cs"/>
                        </a:rPr>
                        <a:t>معلومات</a:t>
                      </a:r>
                      <a:r>
                        <a:rPr lang="ar-SA" sz="22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cs typeface="+mj-cs"/>
                        </a:rPr>
                        <a:t> عن السلوك الإنساني</a:t>
                      </a:r>
                      <a:endParaRPr lang="en-US" sz="2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cs typeface="+mj-cs"/>
                        </a:rPr>
                        <a:t>المعلومات</a:t>
                      </a:r>
                      <a:r>
                        <a:rPr lang="ar-SA" sz="22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cs typeface="+mj-cs"/>
                        </a:rPr>
                        <a:t> الملموسة</a:t>
                      </a:r>
                      <a:endParaRPr lang="en-US" sz="2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462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نظم المعلومات المحاسبية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pPr marL="114300" indent="0" algn="just" rtl="1">
              <a:lnSpc>
                <a:spcPct val="150000"/>
              </a:lnSpc>
              <a:buNone/>
            </a:pPr>
            <a:r>
              <a:rPr lang="ar-SA" sz="22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تعريف نظم المعلومات المحاسبية</a:t>
            </a:r>
          </a:p>
          <a:p>
            <a:pPr marL="114300" indent="0" algn="just" rtl="1">
              <a:lnSpc>
                <a:spcPct val="150000"/>
              </a:lnSpc>
              <a:buNone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إحدى مكونات التنظيم الإداري الذي يختص بتجميع و تبويب و معالجة و تحليل المعلومات المالية المناسبة لإتخاذ القرارات و توصيلها إلى الأطراف الخارجية (المستثمرين - الدائنين) و إدارة المؤسسة.</a:t>
            </a:r>
          </a:p>
          <a:p>
            <a:pPr marL="114300" indent="0" algn="just" rtl="1">
              <a:lnSpc>
                <a:spcPct val="150000"/>
              </a:lnSpc>
              <a:buNone/>
            </a:pPr>
            <a:endParaRPr lang="ar-SA" sz="2200" dirty="0">
              <a:solidFill>
                <a:schemeClr val="tx1"/>
              </a:solidFill>
              <a:cs typeface="+mj-cs"/>
            </a:endParaRP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التمييز بين معلومات </a:t>
            </a:r>
            <a:r>
              <a:rPr lang="ar-SA" sz="2200" b="1" dirty="0">
                <a:solidFill>
                  <a:schemeClr val="tx1"/>
                </a:solidFill>
                <a:cs typeface="+mj-cs"/>
              </a:rPr>
              <a:t>المحاسبة المالية </a:t>
            </a:r>
            <a:r>
              <a:rPr lang="ar-SA" sz="2200" dirty="0">
                <a:solidFill>
                  <a:schemeClr val="tx1"/>
                </a:solidFill>
                <a:cs typeface="+mj-cs"/>
              </a:rPr>
              <a:t>و التي تخدم صانعي القرارات خارج المؤسسة، بينما معلومات </a:t>
            </a:r>
            <a:r>
              <a:rPr lang="ar-SA" sz="2200" b="1" dirty="0">
                <a:solidFill>
                  <a:schemeClr val="tx1"/>
                </a:solidFill>
                <a:cs typeface="+mj-cs"/>
              </a:rPr>
              <a:t>المحاسبة الإدارية </a:t>
            </a:r>
            <a:r>
              <a:rPr lang="ar-SA" sz="2200" dirty="0">
                <a:solidFill>
                  <a:schemeClr val="tx1"/>
                </a:solidFill>
                <a:cs typeface="+mj-cs"/>
              </a:rPr>
              <a:t>فتخدم صانعي القرار داخل المؤسسة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تعتبر نظم المعلومات المحاسبية جزء من نظم المعلومات الإدارية</a:t>
            </a:r>
          </a:p>
          <a:p>
            <a:pPr marL="114300" indent="0" algn="just" rtl="1">
              <a:lnSpc>
                <a:spcPct val="150000"/>
              </a:lnSpc>
              <a:buNone/>
            </a:pPr>
            <a:endParaRPr lang="en-US" sz="2200" dirty="0">
              <a:solidFill>
                <a:schemeClr val="tx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10271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نظم معالجة العمليات 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Autofit/>
          </a:bodyPr>
          <a:lstStyle/>
          <a:p>
            <a:pPr marL="114300" indent="0" algn="r" rtl="1">
              <a:lnSpc>
                <a:spcPct val="150000"/>
              </a:lnSpc>
              <a:buNone/>
            </a:pPr>
            <a:r>
              <a:rPr lang="ar-SA" sz="22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تعريف نظم معالجة العمليات </a:t>
            </a:r>
            <a:r>
              <a:rPr lang="en-US" sz="22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Transaction Processing Systems</a:t>
            </a:r>
          </a:p>
          <a:p>
            <a:pPr marL="114300" indent="0" algn="just" rtl="1">
              <a:lnSpc>
                <a:spcPct val="150000"/>
              </a:lnSpc>
              <a:buNone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نظم محوسبة تقوم بتوثيق جميع العمليات داخل المنظمة و بين المنظمة و البيئة الخارجية (تسجيل معاملات البيع و الشراء). كما تقوم بجمع و تخزين البيانات كمدخلات و معالجتها و إعطاؤها شكل وثائق (فواتير) أو تقارير (تقارير عن المبيعات) لتساعد في اتخاذ القرارات</a:t>
            </a:r>
            <a:endParaRPr lang="ar-SA" sz="2200" b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114300" indent="0" algn="r" rtl="1">
              <a:lnSpc>
                <a:spcPct val="150000"/>
              </a:lnSpc>
              <a:buNone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نظام الرواتب </a:t>
            </a:r>
            <a:r>
              <a:rPr lang="en-US" sz="2200" dirty="0">
                <a:solidFill>
                  <a:schemeClr val="tx1"/>
                </a:solidFill>
                <a:cs typeface="+mj-cs"/>
              </a:rPr>
              <a:t>Payroll</a:t>
            </a:r>
          </a:p>
          <a:p>
            <a:pPr marL="114300" indent="0" algn="r" rtl="1">
              <a:lnSpc>
                <a:spcPct val="150000"/>
              </a:lnSpc>
              <a:buNone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نظام المخزون </a:t>
            </a:r>
            <a:r>
              <a:rPr lang="en-US" sz="2200" dirty="0">
                <a:solidFill>
                  <a:schemeClr val="tx1"/>
                </a:solidFill>
                <a:cs typeface="+mj-cs"/>
              </a:rPr>
              <a:t>Inventory</a:t>
            </a:r>
          </a:p>
          <a:p>
            <a:pPr marL="114300" indent="0" algn="r" rtl="1">
              <a:lnSpc>
                <a:spcPct val="150000"/>
              </a:lnSpc>
              <a:buNone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نظام الشحن </a:t>
            </a:r>
            <a:r>
              <a:rPr lang="en-US" sz="2200" dirty="0">
                <a:solidFill>
                  <a:schemeClr val="tx1"/>
                </a:solidFill>
                <a:cs typeface="+mj-cs"/>
              </a:rPr>
              <a:t>Shipping</a:t>
            </a:r>
          </a:p>
          <a:p>
            <a:pPr marL="114300" indent="0" algn="r" rtl="1">
              <a:lnSpc>
                <a:spcPct val="150000"/>
              </a:lnSpc>
              <a:buNone/>
            </a:pPr>
            <a:r>
              <a:rPr lang="ar-SA" sz="2200" dirty="0">
                <a:solidFill>
                  <a:schemeClr val="tx1"/>
                </a:solidFill>
                <a:cs typeface="+mj-cs"/>
              </a:rPr>
              <a:t>نظام الاستلام </a:t>
            </a:r>
            <a:r>
              <a:rPr lang="en-US" sz="2200" dirty="0">
                <a:solidFill>
                  <a:schemeClr val="tx1"/>
                </a:solidFill>
                <a:cs typeface="+mj-cs"/>
              </a:rPr>
              <a:t>Receiving </a:t>
            </a:r>
            <a:endParaRPr lang="ar-SA" sz="2200" dirty="0">
              <a:solidFill>
                <a:schemeClr val="tx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81283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8229600" cy="354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نظم معالجة العمليات 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58674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b="1" dirty="0">
                <a:cs typeface="+mj-cs"/>
              </a:rPr>
              <a:t>نموذج توضيحي لنظام الرواتب</a:t>
            </a:r>
            <a:endParaRPr lang="en-US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68270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نظم معالجة العمليات – أهدافها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pPr marL="114300" lvl="0" indent="0" algn="r" rtl="1">
              <a:lnSpc>
                <a:spcPct val="150000"/>
              </a:lnSpc>
              <a:buClr>
                <a:srgbClr val="797B7E"/>
              </a:buClr>
              <a:buNone/>
            </a:pPr>
            <a:r>
              <a:rPr lang="ar-SA" sz="22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أهداف معالجة العمليات</a:t>
            </a:r>
          </a:p>
          <a:p>
            <a:pPr marL="571500" lvl="0" indent="-457200" algn="r" rtl="1">
              <a:lnSpc>
                <a:spcPct val="150000"/>
              </a:lnSpc>
              <a:buClr>
                <a:srgbClr val="797B7E"/>
              </a:buClr>
              <a:buFont typeface="+mj-lt"/>
              <a:buAutoNum type="arabicPeriod"/>
            </a:pPr>
            <a:r>
              <a:rPr lang="ar-SA" sz="2200" dirty="0">
                <a:solidFill>
                  <a:srgbClr val="000000"/>
                </a:solidFill>
                <a:cs typeface="Times New Roman"/>
              </a:rPr>
              <a:t>تحقيق درجة أعلى من الدقة (خلو العمليات من الأخطاء)</a:t>
            </a:r>
          </a:p>
          <a:p>
            <a:pPr marL="571500" lvl="0" indent="-457200" algn="r" rtl="1">
              <a:lnSpc>
                <a:spcPct val="150000"/>
              </a:lnSpc>
              <a:buClr>
                <a:srgbClr val="797B7E"/>
              </a:buClr>
              <a:buFont typeface="+mj-lt"/>
              <a:buAutoNum type="arabicPeriod"/>
            </a:pPr>
            <a:r>
              <a:rPr lang="ar-SA" sz="2200" dirty="0">
                <a:solidFill>
                  <a:srgbClr val="000000"/>
                </a:solidFill>
                <a:cs typeface="Times New Roman"/>
              </a:rPr>
              <a:t>التوليد الفوري للتقارير و المستندات (الرقابة على المخزون - المرتبات )</a:t>
            </a:r>
          </a:p>
          <a:p>
            <a:pPr marL="571500" lvl="0" indent="-457200" algn="r" rtl="1">
              <a:lnSpc>
                <a:spcPct val="150000"/>
              </a:lnSpc>
              <a:buClr>
                <a:srgbClr val="797B7E"/>
              </a:buClr>
              <a:buFont typeface="+mj-lt"/>
              <a:buAutoNum type="arabicPeriod"/>
            </a:pPr>
            <a:r>
              <a:rPr lang="ar-SA" sz="2200" dirty="0">
                <a:solidFill>
                  <a:srgbClr val="000000"/>
                </a:solidFill>
                <a:cs typeface="Times New Roman"/>
              </a:rPr>
              <a:t>زيادة الخدمة و تحسينها (طلب المنتجات تلقائياً)</a:t>
            </a:r>
          </a:p>
          <a:p>
            <a:pPr marL="571500" lvl="0" indent="-457200" algn="r" rtl="1">
              <a:lnSpc>
                <a:spcPct val="150000"/>
              </a:lnSpc>
              <a:buClr>
                <a:srgbClr val="797B7E"/>
              </a:buClr>
              <a:buFont typeface="+mj-lt"/>
              <a:buAutoNum type="arabicPeriod"/>
            </a:pPr>
            <a:r>
              <a:rPr lang="ar-SA" sz="2200" dirty="0">
                <a:solidFill>
                  <a:srgbClr val="000000"/>
                </a:solidFill>
                <a:cs typeface="Times New Roman"/>
              </a:rPr>
              <a:t>الاقتصاد في العمالة (المعالجة اليدوية تتطلب عدد كبير من العمالة)</a:t>
            </a:r>
          </a:p>
          <a:p>
            <a:pPr marL="571500" lvl="0" indent="-457200" algn="r" rtl="1">
              <a:lnSpc>
                <a:spcPct val="150000"/>
              </a:lnSpc>
              <a:buClr>
                <a:srgbClr val="797B7E"/>
              </a:buClr>
              <a:buFont typeface="+mj-lt"/>
              <a:buAutoNum type="arabicPeriod"/>
            </a:pPr>
            <a:r>
              <a:rPr lang="ar-SA" sz="2200" dirty="0">
                <a:solidFill>
                  <a:srgbClr val="000000"/>
                </a:solidFill>
                <a:cs typeface="Times New Roman"/>
              </a:rPr>
              <a:t>تكامل البيانات و المعلومات (التأكد من صحة، دقة و حداثة المعلومات)</a:t>
            </a:r>
            <a:endParaRPr lang="en-US" sz="2200" dirty="0">
              <a:solidFill>
                <a:srgbClr val="000000"/>
              </a:solidFill>
            </a:endParaRPr>
          </a:p>
          <a:p>
            <a:pPr marL="114300" indent="0" algn="r" rtl="1">
              <a:lnSpc>
                <a:spcPct val="150000"/>
              </a:lnSpc>
              <a:buNone/>
            </a:pPr>
            <a:endParaRPr lang="ar-SA" sz="2200" dirty="0">
              <a:cs typeface="+mj-cs"/>
            </a:endParaRPr>
          </a:p>
          <a:p>
            <a:pPr marL="114300" indent="0" algn="r" rtl="1">
              <a:lnSpc>
                <a:spcPct val="150000"/>
              </a:lnSpc>
              <a:buNone/>
            </a:pPr>
            <a:endParaRPr lang="ar-SA" sz="2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811166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919</TotalTime>
  <Words>1408</Words>
  <Application>Microsoft Office PowerPoint</Application>
  <PresentationFormat>On-screen Show (4:3)</PresentationFormat>
  <Paragraphs>192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Book Antiqua</vt:lpstr>
      <vt:lpstr>Century Gothic</vt:lpstr>
      <vt:lpstr>Apothecary</vt:lpstr>
      <vt:lpstr>PowerPoint Presentation</vt:lpstr>
      <vt:lpstr>في هذا الفصل سنتكلم عن:</vt:lpstr>
      <vt:lpstr>المحاسبة و نظم المعلومات المحاسبية</vt:lpstr>
      <vt:lpstr>المحاسبة و نظم المعلومات المحاسبية</vt:lpstr>
      <vt:lpstr>المحاسبة و نظم المعلومات المحاسبية</vt:lpstr>
      <vt:lpstr>نظم المعلومات المحاسبية</vt:lpstr>
      <vt:lpstr>نظم معالجة العمليات </vt:lpstr>
      <vt:lpstr>نظم معالجة العمليات </vt:lpstr>
      <vt:lpstr>نظم معالجة العمليات – أهدافها</vt:lpstr>
      <vt:lpstr>نظم معالجة العمليات – خصائصها</vt:lpstr>
      <vt:lpstr>طرق معالجة العمليات</vt:lpstr>
      <vt:lpstr>طرق معالجة العمليات – المعالجة التجميعية</vt:lpstr>
      <vt:lpstr>طرق معالجة العمليات – المعالجة الفورية</vt:lpstr>
      <vt:lpstr>طرق معالجة العمليات – الإدخال الفوري و تأخير المعالجة</vt:lpstr>
      <vt:lpstr>تطبيقات معالجة العمليات</vt:lpstr>
      <vt:lpstr>تطبيقات معالجة العمليات الداخلية – معالجة الطلبات</vt:lpstr>
      <vt:lpstr>تطبيقات معالجة العمليات الداخلية – الفواتير</vt:lpstr>
      <vt:lpstr>تطبيقات معالجة العمليات الداخلية – الرقابة على المخزون</vt:lpstr>
      <vt:lpstr>تطبيقات معالجة العمليات الداخلية – حسابات المدينين</vt:lpstr>
      <vt:lpstr>تطبيقات معالجة العمليات الداخلية – حسابات الدائنين</vt:lpstr>
      <vt:lpstr>تطبيقات معالجة العمليات الداخلية – المشتريات</vt:lpstr>
      <vt:lpstr>تطبيقات معالجة العمليات الداخلية – الاستلام</vt:lpstr>
      <vt:lpstr>تطبيقات معالجة العمليات الداخلية – الشحن</vt:lpstr>
      <vt:lpstr>تطبيقات معالجة العمليات الداخلية – الأجور و المرتبات</vt:lpstr>
      <vt:lpstr>تطبيقات معالجة العمليات الداخلية – الأستاذ العام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manal</dc:creator>
  <cp:lastModifiedBy>111</cp:lastModifiedBy>
  <cp:revision>52</cp:revision>
  <dcterms:created xsi:type="dcterms:W3CDTF">2006-08-16T00:00:00Z</dcterms:created>
  <dcterms:modified xsi:type="dcterms:W3CDTF">2024-02-11T20:14:26Z</dcterms:modified>
</cp:coreProperties>
</file>