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96" r:id="rId2"/>
    <p:sldId id="316" r:id="rId3"/>
    <p:sldId id="317" r:id="rId4"/>
    <p:sldId id="318" r:id="rId5"/>
    <p:sldId id="279" r:id="rId6"/>
    <p:sldId id="269" r:id="rId7"/>
    <p:sldId id="281" r:id="rId8"/>
    <p:sldId id="283" r:id="rId9"/>
    <p:sldId id="282" r:id="rId10"/>
    <p:sldId id="289" r:id="rId11"/>
    <p:sldId id="290" r:id="rId12"/>
    <p:sldId id="285" r:id="rId13"/>
    <p:sldId id="288" r:id="rId14"/>
    <p:sldId id="284" r:id="rId15"/>
    <p:sldId id="319" r:id="rId16"/>
    <p:sldId id="320" r:id="rId17"/>
    <p:sldId id="321" r:id="rId18"/>
    <p:sldId id="32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50" d="100"/>
          <a:sy n="50" d="100"/>
        </p:scale>
        <p:origin x="6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E8F05A-E7A7-45FC-8B81-432C898A608F}"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311818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E8F05A-E7A7-45FC-8B81-432C898A608F}"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925195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E8F05A-E7A7-45FC-8B81-432C898A608F}"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177939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E8F05A-E7A7-45FC-8B81-432C898A608F}"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CD7E1-838D-4EEB-91CB-F7761BD8A8E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37998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E8F05A-E7A7-45FC-8B81-432C898A608F}"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997517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DE8F05A-E7A7-45FC-8B81-432C898A608F}" type="datetimeFigureOut">
              <a:rPr lang="en-US" smtClean="0"/>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888461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DE8F05A-E7A7-45FC-8B81-432C898A608F}" type="datetimeFigureOut">
              <a:rPr lang="en-US" smtClean="0"/>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3263087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8F05A-E7A7-45FC-8B81-432C898A608F}"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3689177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8F05A-E7A7-45FC-8B81-432C898A608F}"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38816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30DDC-C72F-C88F-F01F-E3C16703C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1A9A84-BB7C-5359-9EE2-0F95FB93FF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F7BA0D-566D-A599-69DF-83166CAA0324}"/>
              </a:ext>
            </a:extLst>
          </p:cNvPr>
          <p:cNvSpPr>
            <a:spLocks noGrp="1"/>
          </p:cNvSpPr>
          <p:nvPr>
            <p:ph type="dt" sz="half" idx="10"/>
          </p:nvPr>
        </p:nvSpPr>
        <p:spPr/>
        <p:txBody>
          <a:bodyPr/>
          <a:lstStyle/>
          <a:p>
            <a:fld id="{6DE8F05A-E7A7-45FC-8B81-432C898A608F}" type="datetimeFigureOut">
              <a:rPr lang="en-US" smtClean="0"/>
              <a:t>2/11/2024</a:t>
            </a:fld>
            <a:endParaRPr lang="en-US"/>
          </a:p>
        </p:txBody>
      </p:sp>
      <p:sp>
        <p:nvSpPr>
          <p:cNvPr id="5" name="Footer Placeholder 4">
            <a:extLst>
              <a:ext uri="{FF2B5EF4-FFF2-40B4-BE49-F238E27FC236}">
                <a16:creationId xmlns:a16="http://schemas.microsoft.com/office/drawing/2014/main" id="{5EEE2912-6762-2EF0-37AA-18C7481ACE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3C5BBF-03E6-5A2C-5CA0-B90A97FABE93}"/>
              </a:ext>
            </a:extLst>
          </p:cNvPr>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1798153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8F05A-E7A7-45FC-8B81-432C898A608F}"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276735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E8F05A-E7A7-45FC-8B81-432C898A608F}" type="datetimeFigureOut">
              <a:rPr lang="en-US" smtClean="0"/>
              <a:t>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1972228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E8F05A-E7A7-45FC-8B81-432C898A608F}"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21904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E8F05A-E7A7-45FC-8B81-432C898A608F}" type="datetimeFigureOut">
              <a:rPr lang="en-US" smtClean="0"/>
              <a:t>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2847375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E8F05A-E7A7-45FC-8B81-432C898A608F}" type="datetimeFigureOut">
              <a:rPr lang="en-US" smtClean="0"/>
              <a:t>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381200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DE8F05A-E7A7-45FC-8B81-432C898A608F}" type="datetimeFigureOut">
              <a:rPr lang="en-US" smtClean="0"/>
              <a:t>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3423333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E8F05A-E7A7-45FC-8B81-432C898A608F}"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3301988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E8F05A-E7A7-45FC-8B81-432C898A608F}" type="datetimeFigureOut">
              <a:rPr lang="en-US" smtClean="0"/>
              <a:t>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CD7E1-838D-4EEB-91CB-F7761BD8A8EF}" type="slidenum">
              <a:rPr lang="en-US" smtClean="0"/>
              <a:t>‹#›</a:t>
            </a:fld>
            <a:endParaRPr lang="en-US"/>
          </a:p>
        </p:txBody>
      </p:sp>
    </p:spTree>
    <p:extLst>
      <p:ext uri="{BB962C8B-B14F-4D97-AF65-F5344CB8AC3E}">
        <p14:creationId xmlns:p14="http://schemas.microsoft.com/office/powerpoint/2010/main" val="139087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DE8F05A-E7A7-45FC-8B81-432C898A608F}" type="datetimeFigureOut">
              <a:rPr lang="en-US" smtClean="0"/>
              <a:t>2/11/2024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95CD7E1-838D-4EEB-91CB-F7761BD8A8EF}" type="slidenum">
              <a:rPr lang="en-US" smtClean="0"/>
              <a:t>‹#›</a:t>
            </a:fld>
            <a:endParaRPr lang="en-US"/>
          </a:p>
        </p:txBody>
      </p:sp>
    </p:spTree>
    <p:extLst>
      <p:ext uri="{BB962C8B-B14F-4D97-AF65-F5344CB8AC3E}">
        <p14:creationId xmlns:p14="http://schemas.microsoft.com/office/powerpoint/2010/main" val="396432644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59016-5FDF-B223-DFD7-711F650D09DD}"/>
              </a:ext>
            </a:extLst>
          </p:cNvPr>
          <p:cNvSpPr>
            <a:spLocks noGrp="1"/>
          </p:cNvSpPr>
          <p:nvPr>
            <p:ph type="ctrTitle"/>
          </p:nvPr>
        </p:nvSpPr>
        <p:spPr>
          <a:xfrm>
            <a:off x="1524000" y="1032386"/>
            <a:ext cx="9144000" cy="2079524"/>
          </a:xfrm>
        </p:spPr>
        <p:txBody>
          <a:bodyPr>
            <a:noAutofit/>
          </a:bodyPr>
          <a:lstStyle/>
          <a:p>
            <a:pPr marL="0" marR="0" algn="r" rtl="1">
              <a:spcBef>
                <a:spcPts val="0"/>
              </a:spcBef>
              <a:spcAft>
                <a:spcPts val="0"/>
              </a:spcAft>
            </a:pPr>
            <a:r>
              <a:rPr lang="ar-SY" sz="2800" b="1" dirty="0">
                <a:effectLst/>
                <a:latin typeface="Times New Roman" panose="02020603050405020304" pitchFamily="18" charset="0"/>
                <a:ea typeface="Times New Roman" panose="02020603050405020304" pitchFamily="18" charset="0"/>
                <a:cs typeface="Ali-A-Alwand" pitchFamily="2" charset="-78"/>
              </a:rPr>
              <a:t>وزارة التعليم العالي و البحث العلمي</a:t>
            </a:r>
            <a:br>
              <a:rPr lang="en-US" sz="2800" dirty="0">
                <a:effectLst/>
                <a:latin typeface="Times New Roman" panose="02020603050405020304" pitchFamily="18" charset="0"/>
                <a:ea typeface="Times New Roman" panose="02020603050405020304" pitchFamily="18" charset="0"/>
              </a:rPr>
            </a:br>
            <a:r>
              <a:rPr lang="ar-SY" sz="2800" b="1" dirty="0">
                <a:effectLst/>
                <a:latin typeface="Times New Roman" panose="02020603050405020304" pitchFamily="18" charset="0"/>
                <a:ea typeface="Times New Roman" panose="02020603050405020304" pitchFamily="18" charset="0"/>
                <a:cs typeface="Ali-A-Alwand" pitchFamily="2" charset="-78"/>
              </a:rPr>
              <a:t>جامعة صلاح الدين - أربيل </a:t>
            </a:r>
            <a:br>
              <a:rPr lang="en-US" sz="2800" dirty="0">
                <a:effectLst/>
                <a:latin typeface="Times New Roman" panose="02020603050405020304" pitchFamily="18" charset="0"/>
                <a:ea typeface="Times New Roman" panose="02020603050405020304" pitchFamily="18" charset="0"/>
              </a:rPr>
            </a:br>
            <a:r>
              <a:rPr lang="ar-SY" sz="2800" b="1" dirty="0">
                <a:effectLst/>
                <a:latin typeface="Times New Roman" panose="02020603050405020304" pitchFamily="18" charset="0"/>
                <a:ea typeface="Times New Roman" panose="02020603050405020304" pitchFamily="18" charset="0"/>
                <a:cs typeface="Ali-A-Alwand" pitchFamily="2" charset="-78"/>
              </a:rPr>
              <a:t>كلية الإدارة و الاقتصاد</a:t>
            </a:r>
            <a:r>
              <a:rPr lang="en-US" sz="2800" b="1" dirty="0">
                <a:effectLst/>
                <a:latin typeface="Times New Roman" panose="02020603050405020304" pitchFamily="18" charset="0"/>
                <a:ea typeface="Times New Roman" panose="02020603050405020304" pitchFamily="18" charset="0"/>
                <a:cs typeface="Ali-A-Alwand" pitchFamily="2" charset="-78"/>
              </a:rPr>
              <a:t> </a:t>
            </a:r>
            <a:br>
              <a:rPr lang="en-US" sz="2800" b="1" dirty="0">
                <a:effectLst/>
                <a:latin typeface="Times New Roman" panose="02020603050405020304" pitchFamily="18" charset="0"/>
                <a:ea typeface="Times New Roman" panose="02020603050405020304" pitchFamily="18" charset="0"/>
                <a:cs typeface="Ali-A-Alwand" pitchFamily="2" charset="-78"/>
              </a:rPr>
            </a:br>
            <a:r>
              <a:rPr lang="ar-IQ" sz="2800" b="1" dirty="0">
                <a:effectLst/>
                <a:latin typeface="Times New Roman" panose="02020603050405020304" pitchFamily="18" charset="0"/>
                <a:ea typeface="Times New Roman" panose="02020603050405020304" pitchFamily="18" charset="0"/>
                <a:cs typeface="Ali-A-Alwand" pitchFamily="2" charset="-78"/>
              </a:rPr>
              <a:t>المرحلة الثالثة</a:t>
            </a:r>
            <a:br>
              <a:rPr lang="en-US" sz="2800" dirty="0">
                <a:effectLst/>
                <a:latin typeface="Times New Roman" panose="02020603050405020304" pitchFamily="18" charset="0"/>
                <a:ea typeface="Times New Roman" panose="02020603050405020304" pitchFamily="18" charset="0"/>
              </a:rPr>
            </a:br>
            <a:r>
              <a:rPr lang="ar-SA" sz="2800" b="1" dirty="0">
                <a:effectLst/>
                <a:latin typeface="Calibri" panose="020F0502020204030204" pitchFamily="34" charset="0"/>
                <a:ea typeface="Times New Roman" panose="02020603050405020304" pitchFamily="18" charset="0"/>
                <a:cs typeface="Ali-A-Alwand" pitchFamily="2" charset="-78"/>
              </a:rPr>
              <a:t>قسم: </a:t>
            </a:r>
            <a:r>
              <a:rPr lang="ar-IQ" sz="2800" b="1" dirty="0">
                <a:effectLst/>
                <a:latin typeface="Calibri" panose="020F0502020204030204" pitchFamily="34" charset="0"/>
                <a:ea typeface="Times New Roman" panose="02020603050405020304" pitchFamily="18" charset="0"/>
                <a:cs typeface="Ali-A-Alwand" pitchFamily="2" charset="-78"/>
              </a:rPr>
              <a:t>المحاسبة</a:t>
            </a:r>
            <a:endParaRPr lang="en-US" sz="2800" dirty="0"/>
          </a:p>
        </p:txBody>
      </p:sp>
      <p:sp>
        <p:nvSpPr>
          <p:cNvPr id="3" name="Subtitle 2">
            <a:extLst>
              <a:ext uri="{FF2B5EF4-FFF2-40B4-BE49-F238E27FC236}">
                <a16:creationId xmlns:a16="http://schemas.microsoft.com/office/drawing/2014/main" id="{51431087-C9D2-1F2C-6C72-24D84856B3A4}"/>
              </a:ext>
            </a:extLst>
          </p:cNvPr>
          <p:cNvSpPr>
            <a:spLocks noGrp="1"/>
          </p:cNvSpPr>
          <p:nvPr>
            <p:ph type="subTitle" idx="1"/>
          </p:nvPr>
        </p:nvSpPr>
        <p:spPr>
          <a:xfrm>
            <a:off x="575187" y="2967335"/>
            <a:ext cx="11061289" cy="3418717"/>
          </a:xfrm>
        </p:spPr>
        <p:txBody>
          <a:bodyPr>
            <a:normAutofit/>
          </a:bodyPr>
          <a:lstStyle/>
          <a:p>
            <a:pPr algn="r" rtl="1"/>
            <a:endParaRPr lang="ar-IQ" b="1" dirty="0">
              <a:solidFill>
                <a:schemeClr val="tx1"/>
              </a:solidFill>
            </a:endParaRPr>
          </a:p>
          <a:p>
            <a:pPr algn="r" rtl="1"/>
            <a:endParaRPr lang="ar-IQ" b="1" dirty="0">
              <a:solidFill>
                <a:schemeClr val="tx1"/>
              </a:solidFill>
            </a:endParaRPr>
          </a:p>
          <a:p>
            <a:pPr algn="r" rtl="1"/>
            <a:endParaRPr lang="ar-IQ" b="1" dirty="0">
              <a:solidFill>
                <a:schemeClr val="tx1"/>
              </a:solidFill>
            </a:endParaRPr>
          </a:p>
          <a:p>
            <a:pPr algn="r" rtl="1"/>
            <a:endParaRPr lang="ar-IQ" b="1" dirty="0">
              <a:solidFill>
                <a:schemeClr val="tx1"/>
              </a:solidFill>
            </a:endParaRPr>
          </a:p>
          <a:p>
            <a:pPr algn="r" rtl="1"/>
            <a:endParaRPr lang="ar-IQ" b="1" dirty="0">
              <a:solidFill>
                <a:schemeClr val="tx1"/>
              </a:solidFill>
            </a:endParaRPr>
          </a:p>
          <a:p>
            <a:pPr algn="r" rtl="1"/>
            <a:endParaRPr lang="ar-IQ" b="1" dirty="0">
              <a:solidFill>
                <a:schemeClr val="tx1"/>
              </a:solidFill>
            </a:endParaRPr>
          </a:p>
          <a:p>
            <a:pPr algn="r" rtl="1"/>
            <a:endParaRPr lang="ar-IQ" b="1" dirty="0">
              <a:solidFill>
                <a:schemeClr val="tx1"/>
              </a:solidFill>
            </a:endParaRPr>
          </a:p>
          <a:p>
            <a:endParaRPr lang="en-US" dirty="0"/>
          </a:p>
        </p:txBody>
      </p:sp>
      <p:pic>
        <p:nvPicPr>
          <p:cNvPr id="4" name="Picture 3">
            <a:extLst>
              <a:ext uri="{FF2B5EF4-FFF2-40B4-BE49-F238E27FC236}">
                <a16:creationId xmlns:a16="http://schemas.microsoft.com/office/drawing/2014/main" id="{92E92ABD-CAC2-20FF-3688-FC0D273969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3030" y="1032386"/>
            <a:ext cx="1995009" cy="1710814"/>
          </a:xfrm>
          <a:prstGeom prst="rect">
            <a:avLst/>
          </a:prstGeom>
          <a:noFill/>
        </p:spPr>
      </p:pic>
      <p:sp>
        <p:nvSpPr>
          <p:cNvPr id="5" name="Rectangle 4">
            <a:extLst>
              <a:ext uri="{FF2B5EF4-FFF2-40B4-BE49-F238E27FC236}">
                <a16:creationId xmlns:a16="http://schemas.microsoft.com/office/drawing/2014/main" id="{7FE2E30A-63EA-A7FA-8DA1-EE5ED9ABC1A0}"/>
              </a:ext>
            </a:extLst>
          </p:cNvPr>
          <p:cNvSpPr/>
          <p:nvPr/>
        </p:nvSpPr>
        <p:spPr>
          <a:xfrm>
            <a:off x="555524" y="3336045"/>
            <a:ext cx="11596598" cy="923330"/>
          </a:xfrm>
          <a:prstGeom prst="rect">
            <a:avLst/>
          </a:prstGeom>
          <a:noFill/>
        </p:spPr>
        <p:txBody>
          <a:bodyPr wrap="square" lIns="91440" tIns="45720" rIns="91440" bIns="45720">
            <a:spAutoFit/>
          </a:bodyPr>
          <a:lstStyle/>
          <a:p>
            <a:pPr algn="ctr"/>
            <a:r>
              <a:rPr lang="ar-IQ"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تحليل وتصميم نظم المعلومات المحاسبية</a:t>
            </a:r>
            <a:r>
              <a:rPr lang="ar-IQ"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323612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7FB06C-98D3-BCD4-FD2C-1906B19371D7}"/>
              </a:ext>
            </a:extLst>
          </p:cNvPr>
          <p:cNvSpPr>
            <a:spLocks noGrp="1"/>
          </p:cNvSpPr>
          <p:nvPr>
            <p:ph idx="1"/>
          </p:nvPr>
        </p:nvSpPr>
        <p:spPr>
          <a:xfrm>
            <a:off x="838200" y="339213"/>
            <a:ext cx="10515600" cy="5837750"/>
          </a:xfrm>
        </p:spPr>
        <p:txBody>
          <a:bodyPr>
            <a:normAutofit lnSpcReduction="10000"/>
          </a:bodyPr>
          <a:lstStyle/>
          <a:p>
            <a:pPr marL="0" indent="0" algn="r" rtl="1">
              <a:buNone/>
            </a:pPr>
            <a:r>
              <a:rPr lang="ar-IQ" sz="3200" b="1" dirty="0">
                <a:solidFill>
                  <a:schemeClr val="accent2">
                    <a:lumMod val="75000"/>
                  </a:schemeClr>
                </a:solidFill>
              </a:rPr>
              <a:t> ثالثا:</a:t>
            </a:r>
            <a:r>
              <a:rPr lang="ku-Arab-IQ" sz="3200" b="1" dirty="0">
                <a:solidFill>
                  <a:schemeClr val="accent2">
                    <a:lumMod val="75000"/>
                  </a:schemeClr>
                </a:solidFill>
              </a:rPr>
              <a:t>مرحلة تصميم النظام </a:t>
            </a:r>
            <a:r>
              <a:rPr lang="en-US" sz="3200" b="1" dirty="0">
                <a:solidFill>
                  <a:schemeClr val="accent2">
                    <a:lumMod val="75000"/>
                  </a:schemeClr>
                </a:solidFill>
              </a:rPr>
              <a:t>Systems Design </a:t>
            </a:r>
            <a:r>
              <a:rPr lang="ar-IQ" dirty="0"/>
              <a:t> </a:t>
            </a:r>
          </a:p>
          <a:p>
            <a:pPr marL="0" indent="0" algn="just" rtl="1">
              <a:buNone/>
            </a:pPr>
            <a:r>
              <a:rPr lang="ku-Arab-IQ" sz="3200" b="1" dirty="0"/>
              <a:t>تهتم عملية التحليل بدراسة تركيب النظام ومكوناته وطريقة عملها والعلاقات فيما بينها من اجل الوصول الى تحديد دقيق للمشكلات التي تواجه النظام وايجاد افضل الحلول لها، وتعد مخرجات هذه العملية بمثابة مدخلات لعملية لاحقة هي عملية التصميم </a:t>
            </a:r>
            <a:r>
              <a:rPr lang="en-US" sz="3200" b="1" dirty="0"/>
              <a:t>Design </a:t>
            </a:r>
            <a:r>
              <a:rPr lang="ku-Arab-IQ" sz="3200" b="1" dirty="0"/>
              <a:t>الذي يعني تشكيل ترتيب الاجزاء والمكونات والنظم الفرعيه لاي نظام في كل واحد حاسوبي ومتكامل بمواصفات معينة لتحقيق الاهداف المطلوبة من النظام في تلبية احتياجات المستخدم باستخدام النماذج </a:t>
            </a:r>
            <a:r>
              <a:rPr lang="en-US" sz="3200" b="1" dirty="0"/>
              <a:t>Models </a:t>
            </a:r>
            <a:r>
              <a:rPr lang="ku-Arab-IQ" sz="3200" b="1" dirty="0"/>
              <a:t>والبرمجيات </a:t>
            </a:r>
            <a:r>
              <a:rPr lang="en-US" sz="3200" b="1" dirty="0"/>
              <a:t>Software </a:t>
            </a:r>
            <a:r>
              <a:rPr lang="ku-Arab-IQ" sz="3200" b="1" dirty="0"/>
              <a:t>وعتاد التكنلوجي </a:t>
            </a:r>
            <a:r>
              <a:rPr lang="en-US" sz="3200" b="1" dirty="0"/>
              <a:t>Hard Ware </a:t>
            </a:r>
            <a:r>
              <a:rPr lang="ku-Arab-IQ" sz="3200" b="1" dirty="0"/>
              <a:t>لاستكمال صورة النظام النهائي</a:t>
            </a:r>
            <a:r>
              <a:rPr lang="ar-IQ" sz="3200" b="1" dirty="0"/>
              <a:t>ة</a:t>
            </a:r>
            <a:r>
              <a:rPr lang="ku-Arab-IQ" sz="3200" b="1" dirty="0"/>
              <a:t>، وتنطلق عملية التصميم بعد استكمال النموذج المنطقي والمادي الأمثل للنظام والذي تم التوصيل اليه من مرحلة</a:t>
            </a:r>
            <a:r>
              <a:rPr lang="en-US" sz="3200" b="1" dirty="0"/>
              <a:t> </a:t>
            </a:r>
            <a:r>
              <a:rPr lang="ar-IQ" sz="3200" b="1" dirty="0"/>
              <a:t> تحليل</a:t>
            </a:r>
            <a:endParaRPr lang="en-US" sz="3200" b="1" dirty="0"/>
          </a:p>
        </p:txBody>
      </p:sp>
    </p:spTree>
    <p:extLst>
      <p:ext uri="{BB962C8B-B14F-4D97-AF65-F5344CB8AC3E}">
        <p14:creationId xmlns:p14="http://schemas.microsoft.com/office/powerpoint/2010/main" val="1287314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DDD157-5219-4D4E-5EA7-A79D6CB54BFE}"/>
              </a:ext>
            </a:extLst>
          </p:cNvPr>
          <p:cNvSpPr>
            <a:spLocks noGrp="1"/>
          </p:cNvSpPr>
          <p:nvPr>
            <p:ph idx="1"/>
          </p:nvPr>
        </p:nvSpPr>
        <p:spPr>
          <a:xfrm>
            <a:off x="838200" y="604684"/>
            <a:ext cx="10515600" cy="5572279"/>
          </a:xfrm>
        </p:spPr>
        <p:txBody>
          <a:bodyPr>
            <a:normAutofit fontScale="77500" lnSpcReduction="20000"/>
          </a:bodyPr>
          <a:lstStyle/>
          <a:p>
            <a:pPr marL="0" indent="0" algn="r" rtl="1">
              <a:buNone/>
            </a:pPr>
            <a:r>
              <a:rPr lang="ar-IQ" sz="4000" b="1" dirty="0"/>
              <a:t> </a:t>
            </a:r>
            <a:r>
              <a:rPr lang="ar-IQ" sz="4000" b="1" dirty="0">
                <a:solidFill>
                  <a:srgbClr val="C00000"/>
                </a:solidFill>
              </a:rPr>
              <a:t>ومن اهم عمليات التصميم التي يتطلبها النظام </a:t>
            </a:r>
            <a:r>
              <a:rPr lang="ar-IQ" sz="4000" b="1" dirty="0"/>
              <a:t>:</a:t>
            </a:r>
            <a:endParaRPr lang="en-US" sz="4000" b="1" dirty="0"/>
          </a:p>
          <a:p>
            <a:pPr marL="0" indent="0" algn="r" rtl="1">
              <a:buNone/>
            </a:pPr>
            <a:r>
              <a:rPr lang="en-US" sz="4000" b="1" dirty="0"/>
              <a:t>1</a:t>
            </a:r>
            <a:r>
              <a:rPr lang="ar-IQ" sz="4000" b="1" dirty="0"/>
              <a:t>- تصميم العام</a:t>
            </a:r>
          </a:p>
          <a:p>
            <a:pPr marL="0" indent="0" algn="r" rtl="1">
              <a:buNone/>
            </a:pPr>
            <a:r>
              <a:rPr lang="ar-IQ" sz="4000" b="1" dirty="0"/>
              <a:t>-تصميم نموذج منطقي لنظام جديد.</a:t>
            </a:r>
          </a:p>
          <a:p>
            <a:pPr marL="0" indent="0" algn="r" rtl="1">
              <a:buNone/>
            </a:pPr>
            <a:r>
              <a:rPr lang="ar-IQ" sz="4000" b="1" dirty="0"/>
              <a:t>-تصميم نموذج المادي للنظام الجديد.</a:t>
            </a:r>
          </a:p>
          <a:p>
            <a:pPr marL="0" indent="0" algn="r" rtl="1">
              <a:buNone/>
            </a:pPr>
            <a:r>
              <a:rPr lang="ar-IQ" sz="4000" b="1" dirty="0"/>
              <a:t>2- تصميم التفصيلي </a:t>
            </a:r>
          </a:p>
          <a:p>
            <a:pPr marL="0" indent="0" algn="r" rtl="1">
              <a:buNone/>
            </a:pPr>
            <a:r>
              <a:rPr lang="ar-IQ" sz="4000" b="1" dirty="0"/>
              <a:t>-تصميم المخرجات</a:t>
            </a:r>
          </a:p>
          <a:p>
            <a:pPr marL="0" indent="0" algn="r" rtl="1">
              <a:buNone/>
            </a:pPr>
            <a:r>
              <a:rPr lang="ar-IQ" sz="4000" b="1" dirty="0"/>
              <a:t>- تصميم التقارير</a:t>
            </a:r>
          </a:p>
          <a:p>
            <a:pPr marL="0" indent="0" algn="r" rtl="1">
              <a:buNone/>
            </a:pPr>
            <a:r>
              <a:rPr lang="ar-IQ" sz="4000" b="1" dirty="0"/>
              <a:t>- تصميم المدخلات</a:t>
            </a:r>
          </a:p>
          <a:p>
            <a:pPr marL="0" indent="0" algn="r" rtl="1">
              <a:buNone/>
            </a:pPr>
            <a:r>
              <a:rPr lang="ar-IQ" sz="4000" b="1" dirty="0"/>
              <a:t>-تصميم شاشات الادخال.</a:t>
            </a:r>
            <a:endParaRPr lang="en-US" sz="4000" b="1" dirty="0"/>
          </a:p>
        </p:txBody>
      </p:sp>
    </p:spTree>
    <p:extLst>
      <p:ext uri="{BB962C8B-B14F-4D97-AF65-F5344CB8AC3E}">
        <p14:creationId xmlns:p14="http://schemas.microsoft.com/office/powerpoint/2010/main" val="2149005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7FA40D-4FD6-0001-A24B-B2462B4559CA}"/>
              </a:ext>
            </a:extLst>
          </p:cNvPr>
          <p:cNvSpPr>
            <a:spLocks noGrp="1"/>
          </p:cNvSpPr>
          <p:nvPr>
            <p:ph idx="1"/>
          </p:nvPr>
        </p:nvSpPr>
        <p:spPr>
          <a:xfrm>
            <a:off x="838200" y="368710"/>
            <a:ext cx="10515600" cy="5808253"/>
          </a:xfrm>
        </p:spPr>
        <p:txBody>
          <a:bodyPr>
            <a:normAutofit fontScale="77500" lnSpcReduction="20000"/>
          </a:bodyPr>
          <a:lstStyle/>
          <a:p>
            <a:pPr marL="0" indent="0" algn="r" rtl="1">
              <a:buNone/>
            </a:pPr>
            <a:r>
              <a:rPr lang="ar-IQ" sz="3600" b="1" dirty="0">
                <a:ln w="22225">
                  <a:solidFill>
                    <a:schemeClr val="accent2"/>
                  </a:solidFill>
                  <a:prstDash val="solid"/>
                </a:ln>
                <a:solidFill>
                  <a:schemeClr val="accent2">
                    <a:lumMod val="40000"/>
                    <a:lumOff val="60000"/>
                  </a:schemeClr>
                </a:solidFill>
              </a:rPr>
              <a:t>رابعا :</a:t>
            </a:r>
            <a:r>
              <a:rPr lang="ku-Arab-IQ" sz="3600" b="1" dirty="0">
                <a:ln w="22225">
                  <a:solidFill>
                    <a:schemeClr val="accent2"/>
                  </a:solidFill>
                  <a:prstDash val="solid"/>
                </a:ln>
                <a:solidFill>
                  <a:schemeClr val="accent2">
                    <a:lumMod val="40000"/>
                    <a:lumOff val="60000"/>
                  </a:schemeClr>
                </a:solidFill>
              </a:rPr>
              <a:t>مرحلة التطبيق </a:t>
            </a:r>
            <a:r>
              <a:rPr lang="en-US" sz="3600" b="1" dirty="0">
                <a:ln w="22225">
                  <a:solidFill>
                    <a:schemeClr val="accent2"/>
                  </a:solidFill>
                  <a:prstDash val="solid"/>
                </a:ln>
                <a:solidFill>
                  <a:schemeClr val="accent2">
                    <a:lumMod val="40000"/>
                    <a:lumOff val="60000"/>
                  </a:schemeClr>
                </a:solidFill>
              </a:rPr>
              <a:t>Implementation</a:t>
            </a:r>
            <a:r>
              <a:rPr lang="en-US" dirty="0"/>
              <a:t> </a:t>
            </a:r>
            <a:r>
              <a:rPr lang="ar-IQ" dirty="0"/>
              <a:t>  </a:t>
            </a:r>
          </a:p>
          <a:p>
            <a:pPr marL="0" indent="0" algn="just" rtl="1">
              <a:buNone/>
            </a:pPr>
            <a:r>
              <a:rPr lang="ku-Arab-IQ" sz="3200" b="1" dirty="0"/>
              <a:t>تضم مرحلة التطبيق</a:t>
            </a:r>
            <a:r>
              <a:rPr lang="ar-IQ" sz="3200" b="1" dirty="0"/>
              <a:t>(التنفيذ)</a:t>
            </a:r>
            <a:r>
              <a:rPr lang="ku-Arab-IQ" sz="3200" b="1" dirty="0"/>
              <a:t> حزمة من الأنشطة الفرعية المتكاملة التي تبدأ بنشاط وضع خطة التطبيق و تدريب المستفيدين والعاملين في نظام المعلومات الى استكمال أنشطة البرمجة و نصب الأجهزة و شبكة الحاسوب و تحميل البرامج وتشغيل النظام. فضلا عن ذلك، تتضمن مرحلة التطبيق الأنشطة</a:t>
            </a:r>
            <a:r>
              <a:rPr lang="ar-IQ" sz="3200" b="1" dirty="0"/>
              <a:t> </a:t>
            </a:r>
            <a:r>
              <a:rPr lang="ku-Arab-IQ" sz="3200" b="1" dirty="0"/>
              <a:t>الخاصة بإعداد الإجراءات التفصيلية و تصميم دليل شامل لها و استكمال اجراءات التغيير الضرورية لعمل نظام المعلومات الجديد بالإضافة الى ماتقدم، تتضمن مرحلة التطبيق اختبار نظام المعلومات الجديد . يتصل نشاط الاختبار </a:t>
            </a:r>
            <a:r>
              <a:rPr lang="en-US" sz="3200" b="1" dirty="0"/>
              <a:t>Testing </a:t>
            </a:r>
            <a:r>
              <a:rPr lang="ku-Arab-IQ" sz="3200" b="1" dirty="0"/>
              <a:t>بسلسلة من أنشطة فحص وقياس جودة أداء نظام المعلومات الذي يوضع موضع التنفيذ التشغيل التجريبي لمعرفة مستوى استجابته لحاجات المستفيدين و يمتد نشاط الإختبار إلى فحص و اختبار نظام المعلومات من خلال أربعة مستويات هي :</a:t>
            </a:r>
            <a:endParaRPr lang="ar-IQ" sz="3200" b="1" dirty="0"/>
          </a:p>
          <a:p>
            <a:pPr marL="0" indent="0" algn="just" rtl="1">
              <a:buNone/>
            </a:pPr>
            <a:r>
              <a:rPr lang="ar-IQ" sz="3200" b="1" dirty="0"/>
              <a:t>-</a:t>
            </a:r>
            <a:r>
              <a:rPr lang="ku-Arab-IQ" sz="3200" b="1" dirty="0"/>
              <a:t> اختبار المكونات </a:t>
            </a:r>
            <a:r>
              <a:rPr lang="en-US" sz="3200" b="1" dirty="0"/>
              <a:t>Components </a:t>
            </a:r>
            <a:endParaRPr lang="ar-IQ" sz="3200" b="1" dirty="0"/>
          </a:p>
          <a:p>
            <a:pPr marL="0" indent="0" algn="just" rtl="1">
              <a:buNone/>
            </a:pPr>
            <a:r>
              <a:rPr lang="ar-IQ" sz="3200" b="1" dirty="0"/>
              <a:t>-</a:t>
            </a:r>
            <a:r>
              <a:rPr lang="en-US" sz="3200" b="1" dirty="0"/>
              <a:t> </a:t>
            </a:r>
            <a:r>
              <a:rPr lang="ku-Arab-IQ" sz="3200" b="1" dirty="0"/>
              <a:t>اختبار الوظائف </a:t>
            </a:r>
            <a:r>
              <a:rPr lang="en-US" sz="3200" b="1" dirty="0"/>
              <a:t>Functions  </a:t>
            </a:r>
            <a:endParaRPr lang="ar-IQ" sz="3200" b="1" dirty="0"/>
          </a:p>
          <a:p>
            <a:pPr marL="0" indent="0" algn="just" rtl="1">
              <a:buNone/>
            </a:pPr>
            <a:r>
              <a:rPr lang="ar-IQ" sz="3200" b="1" dirty="0"/>
              <a:t>-</a:t>
            </a:r>
            <a:r>
              <a:rPr lang="ku-Arab-IQ" sz="3200" b="1" dirty="0"/>
              <a:t>اختبار النظم الفرعية </a:t>
            </a:r>
            <a:r>
              <a:rPr lang="en-US" sz="3200" b="1" dirty="0"/>
              <a:t>Subsystems </a:t>
            </a:r>
            <a:endParaRPr lang="ar-IQ" sz="3200" b="1" dirty="0"/>
          </a:p>
          <a:p>
            <a:pPr marL="0" indent="0" algn="just" rtl="1">
              <a:buNone/>
            </a:pPr>
            <a:r>
              <a:rPr lang="ar-IQ" sz="3200" b="1" dirty="0"/>
              <a:t>-</a:t>
            </a:r>
            <a:r>
              <a:rPr lang="en-US" sz="3200" b="1" dirty="0"/>
              <a:t> </a:t>
            </a:r>
            <a:r>
              <a:rPr lang="ku-Arab-IQ" sz="3200" b="1" dirty="0"/>
              <a:t>و اختبار الأداء الكلي للنظام</a:t>
            </a:r>
            <a:endParaRPr lang="en-US" sz="3200" b="1" dirty="0"/>
          </a:p>
        </p:txBody>
      </p:sp>
    </p:spTree>
    <p:extLst>
      <p:ext uri="{BB962C8B-B14F-4D97-AF65-F5344CB8AC3E}">
        <p14:creationId xmlns:p14="http://schemas.microsoft.com/office/powerpoint/2010/main" val="1248949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7FA40D-4FD6-0001-A24B-B2462B4559CA}"/>
              </a:ext>
            </a:extLst>
          </p:cNvPr>
          <p:cNvSpPr>
            <a:spLocks noGrp="1"/>
          </p:cNvSpPr>
          <p:nvPr>
            <p:ph idx="1"/>
          </p:nvPr>
        </p:nvSpPr>
        <p:spPr>
          <a:xfrm>
            <a:off x="838200" y="672357"/>
            <a:ext cx="10515600" cy="5513286"/>
          </a:xfrm>
        </p:spPr>
        <p:txBody>
          <a:bodyPr>
            <a:normAutofit fontScale="92500" lnSpcReduction="20000"/>
          </a:bodyPr>
          <a:lstStyle/>
          <a:p>
            <a:pPr marL="0" indent="0" algn="r" rtl="1">
              <a:buNone/>
            </a:pPr>
            <a:r>
              <a:rPr lang="ar-IQ"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خامسا: </a:t>
            </a:r>
            <a:r>
              <a:rPr lang="ku-Arab-IQ" dirty="0"/>
              <a:t> </a:t>
            </a:r>
            <a:r>
              <a:rPr lang="ku-Arab-IQ"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مرحلة التقييم </a:t>
            </a:r>
            <a:r>
              <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Evaluation </a:t>
            </a:r>
            <a:r>
              <a:rPr lang="ar-IQ"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p>
          <a:p>
            <a:pPr marL="0" indent="0" algn="just" rtl="1">
              <a:buNone/>
            </a:pPr>
            <a:r>
              <a:rPr lang="ku-Arab-IQ" sz="3200" b="1" dirty="0"/>
              <a:t>تعتبر مرحلة التقييم قاعدة انطلاق نظام المعلومات للعمل في المنظمة وفق الأهداف المنشودة منذ بداية دورة حياة تطوير النظم . و في هذه المرحلة تحديدا تنتقل مسئولية إدارة النظام من فريق التطوير أو من </a:t>
            </a:r>
            <a:r>
              <a:rPr lang="ku-Arab-IQ" sz="3200" b="1" dirty="0">
                <a:solidFill>
                  <a:srgbClr val="C00000"/>
                </a:solidFill>
              </a:rPr>
              <a:t>إدارة المشروع </a:t>
            </a:r>
            <a:r>
              <a:rPr lang="ku-Arab-IQ" sz="3200" b="1" dirty="0"/>
              <a:t>الى </a:t>
            </a:r>
            <a:r>
              <a:rPr lang="ku-Arab-IQ" sz="3200" b="1" dirty="0">
                <a:solidFill>
                  <a:srgbClr val="C00000"/>
                </a:solidFill>
              </a:rPr>
              <a:t>إدارة النظام </a:t>
            </a:r>
            <a:r>
              <a:rPr lang="ku-Arab-IQ" sz="3200" b="1" dirty="0"/>
              <a:t>التي سوف تتولى بصورة مباشرة مهام التشغيل النهائي و التقييم. التشغيل النهائي يبدأ بعد أن تستكمل كل أنشطة تحليل و تصمیم و تحویل و اختبار نظام المعلومات الجديد . أما فيما يخص تقييم نظام المعلومات الجديد ففي الواقع توجد </a:t>
            </a:r>
            <a:r>
              <a:rPr lang="ku-Arab-IQ" sz="3200" b="1" dirty="0">
                <a:solidFill>
                  <a:srgbClr val="C00000"/>
                </a:solidFill>
              </a:rPr>
              <a:t>أساليب</a:t>
            </a:r>
            <a:r>
              <a:rPr lang="ku-Arab-IQ" sz="3200" b="1" dirty="0"/>
              <a:t> عديدة لتقييم نظم المعلومات بعضها مفيد </a:t>
            </a:r>
            <a:r>
              <a:rPr lang="ku-Arab-IQ" sz="3200" b="1" dirty="0">
                <a:solidFill>
                  <a:srgbClr val="C00000"/>
                </a:solidFill>
              </a:rPr>
              <a:t>لأغراض التقييم المباشر </a:t>
            </a:r>
            <a:r>
              <a:rPr lang="ku-Arab-IQ" sz="3200" b="1" dirty="0"/>
              <a:t>والبعض الآخر </a:t>
            </a:r>
            <a:r>
              <a:rPr lang="ku-Arab-IQ" sz="3200" b="1" dirty="0">
                <a:solidFill>
                  <a:srgbClr val="C00000"/>
                </a:solidFill>
              </a:rPr>
              <a:t>مفيد لتقييم النظام على المدى الطويل</a:t>
            </a:r>
            <a:r>
              <a:rPr lang="ku-Arab-IQ" sz="3200" b="1" dirty="0"/>
              <a:t>. هذه المراحل الأساسية لدورة تطوير حياة النظم تمثل خارطة طريق لتحليل و تصميم و تشغيل نظم المعلومات</a:t>
            </a:r>
            <a:r>
              <a:rPr lang="ar-IQ" sz="3200" b="1" dirty="0"/>
              <a:t>،</a:t>
            </a:r>
            <a:r>
              <a:rPr lang="ku-Arab-IQ" sz="3200" b="1" dirty="0"/>
              <a:t>و بالتالي من غير الممكن تجاوز هذه المنهجية حتى و لو استخدمنا مداخل حديثة أخرى لتطوير وبناء نظم المعلومات</a:t>
            </a:r>
            <a:r>
              <a:rPr lang="ar-IQ" sz="3200" b="1" dirty="0"/>
              <a:t>.</a:t>
            </a:r>
            <a:r>
              <a:rPr lang="ku-Arab-IQ" sz="3200" b="1" dirty="0"/>
              <a:t> </a:t>
            </a:r>
            <a:endParaRPr lang="ar-IQ" sz="3200" b="1" dirty="0"/>
          </a:p>
        </p:txBody>
      </p:sp>
    </p:spTree>
    <p:extLst>
      <p:ext uri="{BB962C8B-B14F-4D97-AF65-F5344CB8AC3E}">
        <p14:creationId xmlns:p14="http://schemas.microsoft.com/office/powerpoint/2010/main" val="3478054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5CA292-B86A-2253-A8DA-EF59F5C08D99}"/>
              </a:ext>
            </a:extLst>
          </p:cNvPr>
          <p:cNvSpPr>
            <a:spLocks noGrp="1"/>
          </p:cNvSpPr>
          <p:nvPr>
            <p:ph idx="1"/>
          </p:nvPr>
        </p:nvSpPr>
        <p:spPr>
          <a:xfrm>
            <a:off x="838200" y="516194"/>
            <a:ext cx="10515600" cy="5660769"/>
          </a:xfrm>
        </p:spPr>
        <p:txBody>
          <a:bodyPr>
            <a:noAutofit/>
          </a:bodyPr>
          <a:lstStyle/>
          <a:p>
            <a:pPr marL="0" indent="0" algn="r" rtl="1">
              <a:buNone/>
            </a:pPr>
            <a:r>
              <a:rPr lang="ar-IQ" sz="3600" b="1" dirty="0">
                <a:solidFill>
                  <a:srgbClr val="C00000"/>
                </a:solidFill>
              </a:rPr>
              <a:t>وأخيرا</a:t>
            </a:r>
            <a:r>
              <a:rPr lang="ar-IQ" sz="3600" b="1" dirty="0"/>
              <a:t> المصمم يقدم</a:t>
            </a:r>
            <a:r>
              <a:rPr lang="ku-Arab-IQ" sz="3600" b="1" dirty="0"/>
              <a:t> </a:t>
            </a:r>
            <a:r>
              <a:rPr lang="ku-Arab-IQ" sz="3600" b="1" dirty="0">
                <a:solidFill>
                  <a:srgbClr val="C00000"/>
                </a:solidFill>
              </a:rPr>
              <a:t>تقرير للإدارة </a:t>
            </a:r>
            <a:r>
              <a:rPr lang="ku-Arab-IQ" sz="3600" b="1" dirty="0"/>
              <a:t>بعد الانتهاء من الخطوات</a:t>
            </a:r>
            <a:r>
              <a:rPr lang="ar-IQ" sz="3600" b="1" dirty="0"/>
              <a:t> السابقة التي تم ذكرها </a:t>
            </a:r>
            <a:r>
              <a:rPr lang="ku-Arab-IQ" sz="3600" b="1" dirty="0"/>
              <a:t>، تكون مهمة مصمم النظام قد انتهت وعليه أن يقدم تقريراً نهائياً لعملية الإدارة، حيث يتضمن هذا التقرير - </a:t>
            </a:r>
            <a:r>
              <a:rPr lang="ku-Arab-IQ" sz="3600" b="1" dirty="0">
                <a:solidFill>
                  <a:schemeClr val="accent2">
                    <a:lumMod val="75000"/>
                  </a:schemeClr>
                </a:solidFill>
              </a:rPr>
              <a:t>في الغالب </a:t>
            </a:r>
            <a:r>
              <a:rPr lang="ku-Arab-IQ" sz="3600" b="1" dirty="0"/>
              <a:t>- ملخصاً بالآتي:</a:t>
            </a:r>
            <a:endParaRPr lang="ar-IQ" sz="3600" b="1" dirty="0"/>
          </a:p>
          <a:p>
            <a:pPr marL="0" indent="0" algn="r" rtl="1">
              <a:buNone/>
            </a:pPr>
            <a:r>
              <a:rPr lang="ku-Arab-IQ" sz="3600" b="1" dirty="0"/>
              <a:t> </a:t>
            </a:r>
            <a:r>
              <a:rPr lang="ar-IQ" sz="3600" b="1" dirty="0"/>
              <a:t>-</a:t>
            </a:r>
            <a:r>
              <a:rPr lang="ku-Arab-IQ" sz="3600" b="1" dirty="0"/>
              <a:t>استعراضاً للعمل الذي قام به المصمم. </a:t>
            </a:r>
            <a:endParaRPr lang="ar-IQ" sz="3600" b="1" dirty="0"/>
          </a:p>
          <a:p>
            <a:pPr marL="0" indent="0" algn="r" rtl="1">
              <a:buNone/>
            </a:pPr>
            <a:r>
              <a:rPr lang="ar-IQ" sz="3600" b="1" dirty="0"/>
              <a:t>-</a:t>
            </a:r>
            <a:r>
              <a:rPr lang="ku-Arab-IQ" sz="3600" b="1" dirty="0"/>
              <a:t>دليلاً مفصلاً بالإجراءات المحاسبية الجديدة التي سوف تستخدم.</a:t>
            </a:r>
            <a:endParaRPr lang="ar-IQ" sz="3600" b="1" dirty="0"/>
          </a:p>
          <a:p>
            <a:pPr marL="0" indent="0" algn="r" rtl="1">
              <a:buNone/>
            </a:pPr>
            <a:r>
              <a:rPr lang="ku-Arab-IQ" sz="3600" b="1" dirty="0"/>
              <a:t> </a:t>
            </a:r>
            <a:r>
              <a:rPr lang="ar-IQ" sz="3600" b="1" dirty="0"/>
              <a:t>-</a:t>
            </a:r>
            <a:r>
              <a:rPr lang="ku-Arab-IQ" sz="3600" b="1" dirty="0"/>
              <a:t> قائمة بنماذج المستندات والدفاتر والتقارير والقوائم المالية التي يقتضي استخدامها وفقا للنظام الجديد.</a:t>
            </a:r>
            <a:endParaRPr lang="en-US" sz="3600" b="1" dirty="0"/>
          </a:p>
        </p:txBody>
      </p:sp>
    </p:spTree>
    <p:extLst>
      <p:ext uri="{BB962C8B-B14F-4D97-AF65-F5344CB8AC3E}">
        <p14:creationId xmlns:p14="http://schemas.microsoft.com/office/powerpoint/2010/main" val="1209265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6DBFA7-6447-3575-7F63-1265775DD730}"/>
              </a:ext>
            </a:extLst>
          </p:cNvPr>
          <p:cNvSpPr>
            <a:spLocks noGrp="1"/>
          </p:cNvSpPr>
          <p:nvPr>
            <p:ph idx="1"/>
          </p:nvPr>
        </p:nvSpPr>
        <p:spPr>
          <a:xfrm>
            <a:off x="913775" y="427513"/>
            <a:ext cx="10364452" cy="5783282"/>
          </a:xfrm>
        </p:spPr>
        <p:txBody>
          <a:bodyPr>
            <a:normAutofit/>
          </a:bodyPr>
          <a:lstStyle/>
          <a:p>
            <a:pPr marL="0" indent="0" algn="ctr" rtl="1">
              <a:buNone/>
            </a:pPr>
            <a:r>
              <a:rPr lang="ku-Arab-IQ" sz="2400" b="1" dirty="0">
                <a:solidFill>
                  <a:srgbClr val="C00000"/>
                </a:solidFill>
              </a:rPr>
              <a:t>أهم المستويات التي يتعلق بها نظام المعلومات المحاسبية</a:t>
            </a:r>
            <a:endParaRPr lang="en-US" sz="2400" b="1" dirty="0">
              <a:solidFill>
                <a:srgbClr val="C00000"/>
              </a:solidFill>
            </a:endParaRPr>
          </a:p>
          <a:p>
            <a:pPr marL="0" indent="0" algn="r" rtl="1">
              <a:buNone/>
            </a:pPr>
            <a:r>
              <a:rPr lang="ku-Arab-IQ" b="1" dirty="0"/>
              <a:t>نظام المعلومات المحاسبية (نظام المعلومات المالية والمحاسبية) هو نظام تخزين وتحليل البيانات المالية والمحاسبية للمؤسسات. يقوم بتجميع البيانات وتحليلها وإنتاج المعلومات المحاسبية الضرورية. هذا النظام يعتمد على تكنولوجيا الحاسب الآلي ويتمتع بمستويات عالية في تنظيم وإيصال المعلومات.</a:t>
            </a:r>
          </a:p>
          <a:p>
            <a:pPr marL="0" indent="0" algn="r" rtl="1">
              <a:buNone/>
            </a:pPr>
            <a:r>
              <a:rPr lang="ku-Arab-IQ" b="1" dirty="0"/>
              <a:t>من أهم المستويات التي يتعلق بها نظام المعلومات المحاسبية:</a:t>
            </a:r>
          </a:p>
          <a:p>
            <a:pPr marL="0" indent="0" algn="r" rtl="1">
              <a:buNone/>
            </a:pPr>
            <a:r>
              <a:rPr lang="ku-Arab-IQ" b="1" dirty="0"/>
              <a:t>تحليل وتطوير النظام: تتمتع بتقديم تقييم شامل للنظام المحاسبي للشركة وتحليل وتطوير للتحسين كفاءة الإدارة المالية والمحاسبية.</a:t>
            </a:r>
          </a:p>
          <a:p>
            <a:pPr marL="0" indent="0" algn="r" rtl="1">
              <a:buNone/>
            </a:pPr>
            <a:r>
              <a:rPr lang="ku-Arab-IQ" b="1" dirty="0"/>
              <a:t>تنظيم المعلومات: يتمتع بهياكل تنظيمية تتوافق مع معايير الحوكمة والرقابة الداخلية.</a:t>
            </a:r>
          </a:p>
          <a:p>
            <a:pPr marL="0" indent="0" algn="r" rtl="1">
              <a:buNone/>
            </a:pPr>
            <a:r>
              <a:rPr lang="ku-Arab-IQ" b="1" dirty="0"/>
              <a:t>تحقيق الأهمية: يعتمد على الخصائص المتعلقة بالمعلومات وخصائص أخرى تتعلق بالمستخدمين.</a:t>
            </a:r>
          </a:p>
          <a:p>
            <a:pPr marL="0" indent="0" algn="r" rtl="1">
              <a:buNone/>
            </a:pPr>
            <a:r>
              <a:rPr lang="ku-Arab-IQ" b="1" dirty="0"/>
              <a:t>تحليل وتطوير العمليات المحاسبية: يساعد الشركة على الالامتثال للقوانين وتحقيق تسجيل محاسبي دقيق.</a:t>
            </a:r>
          </a:p>
          <a:p>
            <a:pPr marL="0" indent="0" algn="r" rtl="1">
              <a:buNone/>
            </a:pPr>
            <a:r>
              <a:rPr lang="ku-Arab-IQ" b="1" dirty="0"/>
              <a:t>نظام المعلومات المحاسبية يساعد في تحسين كفاءة الإدارة مالية والمحاسبية وتقديم المعلومات الضرورية للمستفيدين. تتمتع بمستويات عالية في تنظيم وإيصال المعلومات وتحليلها باستخدام التكنولوجيا الحاسب الآلي.</a:t>
            </a:r>
            <a:endParaRPr lang="en-US" b="1" dirty="0"/>
          </a:p>
        </p:txBody>
      </p:sp>
    </p:spTree>
    <p:extLst>
      <p:ext uri="{BB962C8B-B14F-4D97-AF65-F5344CB8AC3E}">
        <p14:creationId xmlns:p14="http://schemas.microsoft.com/office/powerpoint/2010/main" val="1545105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DF03D5-0B8A-D877-B0A2-CD418B68E79E}"/>
              </a:ext>
            </a:extLst>
          </p:cNvPr>
          <p:cNvSpPr>
            <a:spLocks noGrp="1"/>
          </p:cNvSpPr>
          <p:nvPr>
            <p:ph idx="1"/>
          </p:nvPr>
        </p:nvSpPr>
        <p:spPr>
          <a:xfrm>
            <a:off x="913775" y="427513"/>
            <a:ext cx="10364452" cy="6032664"/>
          </a:xfrm>
        </p:spPr>
        <p:txBody>
          <a:bodyPr>
            <a:normAutofit fontScale="77500" lnSpcReduction="20000"/>
          </a:bodyPr>
          <a:lstStyle/>
          <a:p>
            <a:pPr marL="0" indent="0" algn="ctr" rtl="1">
              <a:buNone/>
            </a:pPr>
            <a:r>
              <a:rPr lang="ku-Arab-IQ" sz="2600" b="1" dirty="0">
                <a:solidFill>
                  <a:srgbClr val="C00000"/>
                </a:solidFill>
              </a:rPr>
              <a:t>تحليل نظام المعلومات المحاسبية يتم من خلال الخطوات التالية</a:t>
            </a:r>
            <a:r>
              <a:rPr lang="ku-Arab-IQ" dirty="0"/>
              <a:t>:</a:t>
            </a:r>
          </a:p>
          <a:p>
            <a:pPr marL="0" indent="0" algn="r" rtl="1">
              <a:buNone/>
            </a:pPr>
            <a:endParaRPr lang="ku-Arab-IQ" dirty="0"/>
          </a:p>
          <a:p>
            <a:pPr marL="0" indent="0" algn="r" rtl="1">
              <a:buNone/>
            </a:pPr>
            <a:r>
              <a:rPr lang="ku-Arab-IQ" dirty="0"/>
              <a:t>1- </a:t>
            </a:r>
            <a:r>
              <a:rPr lang="ku-Arab-IQ" sz="2300" b="1" dirty="0"/>
              <a:t>جمع المعلومات اللازمة عن النظام المحاسبي ومحتوياته ووظائفه.</a:t>
            </a:r>
          </a:p>
          <a:p>
            <a:pPr marL="0" indent="0" algn="r" rtl="1">
              <a:buNone/>
            </a:pPr>
            <a:endParaRPr lang="ku-Arab-IQ" sz="2300" b="1" dirty="0"/>
          </a:p>
          <a:p>
            <a:pPr marL="0" indent="0" algn="r" rtl="1">
              <a:buNone/>
            </a:pPr>
            <a:r>
              <a:rPr lang="ku-Arab-IQ" sz="2300" b="1" dirty="0"/>
              <a:t>2- تقييم النظام المحاسبي ومدى تلبيته لاحتياجات الشركة ومطالب المسؤولين.</a:t>
            </a:r>
          </a:p>
          <a:p>
            <a:pPr marL="0" indent="0" algn="r" rtl="1">
              <a:buNone/>
            </a:pPr>
            <a:endParaRPr lang="ku-Arab-IQ" sz="2300" b="1" dirty="0"/>
          </a:p>
          <a:p>
            <a:pPr marL="0" indent="0" algn="r" rtl="1">
              <a:buNone/>
            </a:pPr>
            <a:r>
              <a:rPr lang="ku-Arab-IQ" sz="2300" b="1" dirty="0"/>
              <a:t>3- تحليل مدى فعالية وكفاءة النظام المحاسبي في جمع وتنظيم وتصنيف وتحليل البيانات المالية.</a:t>
            </a:r>
          </a:p>
          <a:p>
            <a:pPr marL="0" indent="0" algn="r" rtl="1">
              <a:buNone/>
            </a:pPr>
            <a:endParaRPr lang="ku-Arab-IQ" sz="2300" b="1" dirty="0"/>
          </a:p>
          <a:p>
            <a:pPr marL="0" indent="0" algn="r" rtl="1">
              <a:buNone/>
            </a:pPr>
            <a:r>
              <a:rPr lang="ku-Arab-IQ" sz="2300" b="1" dirty="0"/>
              <a:t>4- تحليل مدى دقة وموثوقية المعلومات التي ينتجها النظام المحاسبي.</a:t>
            </a:r>
          </a:p>
          <a:p>
            <a:pPr marL="0" indent="0" algn="r" rtl="1">
              <a:buNone/>
            </a:pPr>
            <a:endParaRPr lang="ku-Arab-IQ" sz="2300" b="1" dirty="0"/>
          </a:p>
          <a:p>
            <a:pPr marL="0" indent="0" algn="r" rtl="1">
              <a:buNone/>
            </a:pPr>
            <a:r>
              <a:rPr lang="ku-Arab-IQ" sz="2300" b="1" dirty="0"/>
              <a:t>5- تحديد المشكلات الموجودة في النظام المحاسبي وتقديم الحلول لحل هذه المشكلات.</a:t>
            </a:r>
          </a:p>
          <a:p>
            <a:pPr marL="0" indent="0" algn="r" rtl="1">
              <a:buNone/>
            </a:pPr>
            <a:endParaRPr lang="ku-Arab-IQ" sz="2300" b="1" dirty="0"/>
          </a:p>
          <a:p>
            <a:pPr marL="0" indent="0" algn="r" rtl="1">
              <a:buNone/>
            </a:pPr>
            <a:r>
              <a:rPr lang="ku-Arab-IQ" sz="2300" b="1" dirty="0"/>
              <a:t>6- تحليل مدى توافر التقارير والمعلومات المحاسبية اللازمة لاتخاذ القرارات الاستراتيجية.</a:t>
            </a:r>
          </a:p>
          <a:p>
            <a:pPr marL="0" indent="0" algn="r" rtl="1">
              <a:buNone/>
            </a:pPr>
            <a:endParaRPr lang="ku-Arab-IQ" sz="2300" b="1" dirty="0"/>
          </a:p>
          <a:p>
            <a:pPr marL="0" indent="0" algn="r" rtl="1">
              <a:buNone/>
            </a:pPr>
            <a:r>
              <a:rPr lang="ku-Arab-IQ" sz="2300" b="1" dirty="0"/>
              <a:t>7- تحليل مدى اتساق النظام المحاسبي مع المعايير المحاسبية والضوابط المالية والقوانين المحلية والدولية.</a:t>
            </a:r>
            <a:endParaRPr lang="en-US" sz="2300" b="1" dirty="0"/>
          </a:p>
        </p:txBody>
      </p:sp>
    </p:spTree>
    <p:extLst>
      <p:ext uri="{BB962C8B-B14F-4D97-AF65-F5344CB8AC3E}">
        <p14:creationId xmlns:p14="http://schemas.microsoft.com/office/powerpoint/2010/main" val="3402895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63198C-6E9B-BFFB-CAB2-B03BFB9AAD30}"/>
              </a:ext>
            </a:extLst>
          </p:cNvPr>
          <p:cNvSpPr>
            <a:spLocks noGrp="1"/>
          </p:cNvSpPr>
          <p:nvPr>
            <p:ph idx="1"/>
          </p:nvPr>
        </p:nvSpPr>
        <p:spPr>
          <a:xfrm>
            <a:off x="913775" y="427513"/>
            <a:ext cx="10364452" cy="5363688"/>
          </a:xfrm>
        </p:spPr>
        <p:txBody>
          <a:bodyPr/>
          <a:lstStyle/>
          <a:p>
            <a:pPr marL="0" indent="0" algn="ctr" rtl="1">
              <a:buNone/>
            </a:pPr>
            <a:r>
              <a:rPr lang="ar-IQ" sz="2800" b="1" dirty="0">
                <a:solidFill>
                  <a:srgbClr val="C00000"/>
                </a:solidFill>
              </a:rPr>
              <a:t>مثال عملي على مخطط حالة الاستخدام </a:t>
            </a:r>
            <a:r>
              <a:rPr lang="en-US" sz="2800" b="1" dirty="0">
                <a:solidFill>
                  <a:srgbClr val="C00000"/>
                </a:solidFill>
              </a:rPr>
              <a:t>use case diagram</a:t>
            </a:r>
          </a:p>
          <a:p>
            <a:pPr marL="0" indent="0" algn="just" rtl="1">
              <a:buNone/>
            </a:pPr>
            <a:r>
              <a:rPr lang="ku-Arab-IQ" sz="2800" b="1" dirty="0"/>
              <a:t>قسم المخازن يقوم الموظف في قسم المخازن بتسجيل بيانات الأدوية الموجودة في المخزن في السجل الخاص بالمخزن، ويعمل بشكل دوري على فحص صلاحية الأدوية واتلاف الأدوية منتهية الصلاحية بالإضافة إلى ذلك يقوم باستقبال طلبات صرف الأدوية الخاصة بالصيدليات من قسم ال</a:t>
            </a:r>
            <a:r>
              <a:rPr lang="ar-IQ" sz="2800" b="1" dirty="0" err="1"/>
              <a:t>مب</a:t>
            </a:r>
            <a:r>
              <a:rPr lang="ku-Arab-IQ" sz="2800" b="1" dirty="0"/>
              <a:t>يعات وتجهيزها وتحميل كمية الأدوية في سجل الم</a:t>
            </a:r>
            <a:r>
              <a:rPr lang="ar-IQ" sz="2800" b="1" dirty="0"/>
              <a:t>خ</a:t>
            </a:r>
            <a:r>
              <a:rPr lang="ku-Arab-IQ" sz="2800" b="1" dirty="0"/>
              <a:t>زن وفي حالة وجود أدوية شارفت على الانتهاء أو أدوية غير موجودة في المحزن يقوم موظف المخزن بإرسال طلب شراء القسم المشتريات لشراء الأدوية يقوم باستقبال الأدوية الواردة من القسم المشتريات وتسجيل بيانات الأدوية في سجل المخزن وترتيبها حسب أماكنها المخصصة يقوم باستقبال الأدوية المرجعة من قسم المبيعات واعادتها في المخزن مع تعديل كمية الدواء المرجع في السجل الخاص بالم</a:t>
            </a:r>
            <a:r>
              <a:rPr lang="ar-IQ" sz="2800" b="1" dirty="0"/>
              <a:t>خ</a:t>
            </a:r>
            <a:r>
              <a:rPr lang="ku-Arab-IQ" sz="2800" b="1" dirty="0"/>
              <a:t>زن</a:t>
            </a:r>
            <a:endParaRPr lang="en-US" sz="2800" b="1" dirty="0"/>
          </a:p>
        </p:txBody>
      </p:sp>
    </p:spTree>
    <p:extLst>
      <p:ext uri="{BB962C8B-B14F-4D97-AF65-F5344CB8AC3E}">
        <p14:creationId xmlns:p14="http://schemas.microsoft.com/office/powerpoint/2010/main" val="3497950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975A19C-E9B1-4346-6EFF-5134482BAF05}"/>
              </a:ext>
            </a:extLst>
          </p:cNvPr>
          <p:cNvPicPr>
            <a:picLocks noGrp="1" noChangeAspect="1"/>
          </p:cNvPicPr>
          <p:nvPr>
            <p:ph idx="1"/>
          </p:nvPr>
        </p:nvPicPr>
        <p:blipFill>
          <a:blip r:embed="rId2"/>
          <a:stretch>
            <a:fillRect/>
          </a:stretch>
        </p:blipFill>
        <p:spPr>
          <a:xfrm>
            <a:off x="570016" y="676894"/>
            <a:ext cx="10996549" cy="5890161"/>
          </a:xfrm>
        </p:spPr>
      </p:pic>
    </p:spTree>
    <p:extLst>
      <p:ext uri="{BB962C8B-B14F-4D97-AF65-F5344CB8AC3E}">
        <p14:creationId xmlns:p14="http://schemas.microsoft.com/office/powerpoint/2010/main" val="8523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0E4A6-41EC-2078-94FC-66356B91871D}"/>
              </a:ext>
            </a:extLst>
          </p:cNvPr>
          <p:cNvSpPr>
            <a:spLocks noGrp="1"/>
          </p:cNvSpPr>
          <p:nvPr>
            <p:ph idx="1"/>
          </p:nvPr>
        </p:nvSpPr>
        <p:spPr>
          <a:xfrm>
            <a:off x="913775" y="783771"/>
            <a:ext cx="10364452" cy="5007429"/>
          </a:xfrm>
        </p:spPr>
        <p:txBody>
          <a:bodyPr>
            <a:noAutofit/>
          </a:bodyPr>
          <a:lstStyle/>
          <a:p>
            <a:pPr marL="0" indent="0" algn="ctr" rtl="1">
              <a:buNone/>
            </a:pPr>
            <a:r>
              <a:rPr lang="ar-IQ" b="1" dirty="0">
                <a:solidFill>
                  <a:srgbClr val="FF0000"/>
                </a:solidFill>
              </a:rPr>
              <a:t>مبادئ تصميم نظم المعلومات المحاسبية </a:t>
            </a:r>
          </a:p>
          <a:p>
            <a:pPr marL="0" indent="0" algn="r" rtl="1">
              <a:buNone/>
            </a:pPr>
            <a:r>
              <a:rPr lang="ku-Arab-IQ" b="1" dirty="0"/>
              <a:t>تحليل إختياراتِ نظامِ ا</a:t>
            </a:r>
            <a:r>
              <a:rPr lang="ar-IQ" b="1" dirty="0"/>
              <a:t>لمعلومات المحاسبية</a:t>
            </a:r>
            <a:r>
              <a:rPr lang="ku-Arab-IQ" b="1" dirty="0"/>
              <a:t> يَبْدأُ بأربعة مبادئِ عامّةِ مِنْ تصميمِ نظامِ المحاسبة وهي كالاتي :</a:t>
            </a:r>
          </a:p>
          <a:p>
            <a:pPr marL="0" indent="0" algn="r" rtl="1">
              <a:buNone/>
            </a:pPr>
            <a:endParaRPr lang="ku-Arab-IQ" b="1" dirty="0"/>
          </a:p>
          <a:p>
            <a:pPr marL="0" indent="0" algn="r" rtl="1">
              <a:buNone/>
            </a:pPr>
            <a:r>
              <a:rPr lang="ku-Arab-IQ" b="1" dirty="0"/>
              <a:t>1. مبدا منفعة التكلفة </a:t>
            </a:r>
            <a:r>
              <a:rPr lang="en-US" b="1" dirty="0"/>
              <a:t>Cost – Benefit Principle</a:t>
            </a:r>
          </a:p>
          <a:p>
            <a:pPr marL="0" indent="0" algn="r" rtl="1">
              <a:buNone/>
            </a:pPr>
            <a:endParaRPr lang="en-US" b="1" dirty="0"/>
          </a:p>
          <a:p>
            <a:pPr marL="0" indent="0" algn="r" rtl="1">
              <a:buNone/>
            </a:pPr>
            <a:r>
              <a:rPr lang="en-US" b="1" dirty="0"/>
              <a:t>2. </a:t>
            </a:r>
            <a:r>
              <a:rPr lang="ku-Arab-IQ" b="1" dirty="0"/>
              <a:t>مبدأ الرقابة </a:t>
            </a:r>
            <a:r>
              <a:rPr lang="en-US" b="1" dirty="0"/>
              <a:t>Control Principle</a:t>
            </a:r>
          </a:p>
          <a:p>
            <a:pPr marL="0" indent="0" algn="r" rtl="1">
              <a:buNone/>
            </a:pPr>
            <a:endParaRPr lang="en-US" b="1" dirty="0"/>
          </a:p>
          <a:p>
            <a:pPr marL="0" indent="0" algn="r" rtl="1">
              <a:buNone/>
            </a:pPr>
            <a:r>
              <a:rPr lang="en-US" b="1" dirty="0"/>
              <a:t>3. </a:t>
            </a:r>
            <a:r>
              <a:rPr lang="ku-Arab-IQ" b="1" dirty="0"/>
              <a:t>مبدأ التوافق </a:t>
            </a:r>
            <a:r>
              <a:rPr lang="en-US" b="1" dirty="0"/>
              <a:t>Compatibility Principle</a:t>
            </a:r>
          </a:p>
          <a:p>
            <a:pPr marL="0" indent="0" algn="r" rtl="1">
              <a:buNone/>
            </a:pPr>
            <a:endParaRPr lang="en-US" b="1" dirty="0"/>
          </a:p>
          <a:p>
            <a:pPr marL="0" indent="0" algn="r" rtl="1">
              <a:buNone/>
            </a:pPr>
            <a:r>
              <a:rPr lang="en-US" b="1" dirty="0"/>
              <a:t>4. </a:t>
            </a:r>
            <a:r>
              <a:rPr lang="ku-Arab-IQ" b="1" dirty="0"/>
              <a:t>مبدأ المرونة </a:t>
            </a:r>
            <a:r>
              <a:rPr lang="en-US" b="1" dirty="0"/>
              <a:t>Flexibility Principle</a:t>
            </a:r>
          </a:p>
          <a:p>
            <a:pPr algn="r" rtl="1"/>
            <a:endParaRPr lang="en-US" sz="900" dirty="0"/>
          </a:p>
        </p:txBody>
      </p:sp>
    </p:spTree>
    <p:extLst>
      <p:ext uri="{BB962C8B-B14F-4D97-AF65-F5344CB8AC3E}">
        <p14:creationId xmlns:p14="http://schemas.microsoft.com/office/powerpoint/2010/main" val="4090514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D4918-B392-3DAE-FD5A-D042A7C29866}"/>
              </a:ext>
            </a:extLst>
          </p:cNvPr>
          <p:cNvSpPr>
            <a:spLocks noGrp="1"/>
          </p:cNvSpPr>
          <p:nvPr>
            <p:ph idx="1"/>
          </p:nvPr>
        </p:nvSpPr>
        <p:spPr>
          <a:xfrm>
            <a:off x="913775" y="522514"/>
            <a:ext cx="10364452" cy="5985163"/>
          </a:xfrm>
        </p:spPr>
        <p:txBody>
          <a:bodyPr>
            <a:normAutofit fontScale="85000" lnSpcReduction="10000"/>
          </a:bodyPr>
          <a:lstStyle/>
          <a:p>
            <a:pPr marL="0" indent="0" algn="r" rtl="1">
              <a:buNone/>
            </a:pPr>
            <a:r>
              <a:rPr lang="en-US" sz="2000" dirty="0"/>
              <a:t>• </a:t>
            </a:r>
            <a:r>
              <a:rPr lang="ku-Arab-IQ" sz="2000" b="1" dirty="0"/>
              <a:t>مبدأ المنفعة التكلفة : وأهم مبدا في نظام المحاسبة مبد منفعة التكلفة </a:t>
            </a:r>
            <a:r>
              <a:rPr lang="en-US" sz="2000" b="1" dirty="0"/>
              <a:t>Cost benefit Principle </a:t>
            </a:r>
            <a:r>
              <a:rPr lang="ku-Arab-IQ" sz="2000" b="1" dirty="0"/>
              <a:t>والذي ينص على ان المنفعة الناتجة من استعمال نظام المحاسبة تساوى او اكثر من تكلفة النظام المحاسبي .</a:t>
            </a:r>
          </a:p>
          <a:p>
            <a:pPr marL="0" indent="0" algn="r" rtl="1">
              <a:buNone/>
            </a:pPr>
            <a:endParaRPr lang="ku-Arab-IQ" sz="2000" b="1" dirty="0"/>
          </a:p>
          <a:p>
            <a:pPr marL="0" indent="0" algn="r" rtl="1">
              <a:buNone/>
            </a:pPr>
            <a:r>
              <a:rPr lang="ku-Arab-IQ" sz="2000" b="1" dirty="0"/>
              <a:t>• نظام الرقابة </a:t>
            </a:r>
            <a:r>
              <a:rPr lang="en-US" sz="2000" b="1" dirty="0"/>
              <a:t>Control Principle </a:t>
            </a:r>
            <a:r>
              <a:rPr lang="ku-Arab-IQ" sz="2000" b="1" dirty="0"/>
              <a:t>ينص على ان كل برنامج محاسبي يجب ان يتوفر فيه نظام الرقابة الداخلي الذي يحمي أصول الشركة والذي يؤكد على صحة البيانات الموجودة فيه.</a:t>
            </a:r>
          </a:p>
          <a:p>
            <a:pPr marL="0" indent="0" algn="r" rtl="1">
              <a:buNone/>
            </a:pPr>
            <a:endParaRPr lang="ku-Arab-IQ" sz="2000" b="1" dirty="0"/>
          </a:p>
          <a:p>
            <a:pPr marL="0" indent="0" algn="r" rtl="1">
              <a:buNone/>
            </a:pPr>
            <a:r>
              <a:rPr lang="ku-Arab-IQ" sz="2000" b="1" dirty="0"/>
              <a:t>• نظام التوافق </a:t>
            </a:r>
            <a:r>
              <a:rPr lang="en-US" sz="2000" b="1" dirty="0"/>
              <a:t>Compatibility Principle </a:t>
            </a:r>
            <a:r>
              <a:rPr lang="ku-Arab-IQ" sz="2000" b="1" dirty="0"/>
              <a:t>يجب على أن يكون تصميم نظام المحاسبة يتناغم مع طبيعة نشاط المنشاة والعنصر البشري .</a:t>
            </a:r>
          </a:p>
          <a:p>
            <a:pPr marL="0" indent="0" algn="r" rtl="1">
              <a:buNone/>
            </a:pPr>
            <a:endParaRPr lang="ku-Arab-IQ" sz="2000" b="1" dirty="0"/>
          </a:p>
          <a:p>
            <a:pPr marL="0" indent="0" algn="r" rtl="1">
              <a:buNone/>
            </a:pPr>
            <a:r>
              <a:rPr lang="ku-Arab-IQ" sz="2000" b="1" dirty="0"/>
              <a:t>• يجب أن يتوفر في نظام المحاسبة عنصر المرونة </a:t>
            </a:r>
            <a:r>
              <a:rPr lang="en-US" sz="2000" b="1" dirty="0"/>
              <a:t>Flexibility Principle </a:t>
            </a:r>
            <a:r>
              <a:rPr lang="ku-Arab-IQ" sz="2000" b="1" dirty="0"/>
              <a:t>ليواكب التطورات التي ممكن أن تنشأ عن تطور المنشأة والمتغيرات التي ممكن أن تحدث.</a:t>
            </a:r>
          </a:p>
          <a:p>
            <a:pPr marL="0" indent="0" algn="r" rtl="1">
              <a:buNone/>
            </a:pPr>
            <a:endParaRPr lang="ku-Arab-IQ" sz="2000" b="1" dirty="0"/>
          </a:p>
          <a:p>
            <a:pPr marL="0" indent="0" algn="r" rtl="1">
              <a:buNone/>
            </a:pPr>
            <a:r>
              <a:rPr lang="ku-Arab-IQ" sz="2000" b="1" dirty="0"/>
              <a:t>برامج محاسبة للحاسوب </a:t>
            </a:r>
            <a:r>
              <a:rPr lang="en-US" sz="2000" b="1" dirty="0"/>
              <a:t>Computer Software for Accounting</a:t>
            </a:r>
          </a:p>
          <a:p>
            <a:pPr marL="0" indent="0" algn="r" rtl="1">
              <a:buNone/>
            </a:pPr>
            <a:endParaRPr lang="en-US" sz="2000" b="1" dirty="0"/>
          </a:p>
          <a:p>
            <a:pPr marL="0" indent="0" algn="r" rtl="1">
              <a:buNone/>
            </a:pPr>
            <a:r>
              <a:rPr lang="ku-Arab-IQ" sz="2000" b="1" dirty="0"/>
              <a:t>يستعمل غالبية المحاسبين برامج جاهزة لمساعدتهم في تنفيذ المهام الموكله لهم من أهم هذه البرامج التي تحتوي على برنامج الأستاذ العام </a:t>
            </a:r>
            <a:r>
              <a:rPr lang="en-US" sz="2000" b="1" dirty="0"/>
              <a:t>General Ledger </a:t>
            </a:r>
            <a:r>
              <a:rPr lang="ku-Arab-IQ" sz="2000" b="1" dirty="0"/>
              <a:t>او أي برامج جداول </a:t>
            </a:r>
            <a:r>
              <a:rPr lang="en-US" sz="2000" b="1" dirty="0"/>
              <a:t>Spreadsheet </a:t>
            </a:r>
            <a:r>
              <a:rPr lang="ku-Arab-IQ" sz="2000" b="1" dirty="0"/>
              <a:t>مثل برنامج الأكسل اللوتس </a:t>
            </a:r>
            <a:r>
              <a:rPr lang="ku-Arab-IQ" sz="2000" dirty="0"/>
              <a:t>.</a:t>
            </a:r>
            <a:endParaRPr lang="en-US" sz="2000" dirty="0"/>
          </a:p>
          <a:p>
            <a:pPr algn="r" rtl="1"/>
            <a:endParaRPr lang="en-US" dirty="0"/>
          </a:p>
        </p:txBody>
      </p:sp>
    </p:spTree>
    <p:extLst>
      <p:ext uri="{BB962C8B-B14F-4D97-AF65-F5344CB8AC3E}">
        <p14:creationId xmlns:p14="http://schemas.microsoft.com/office/powerpoint/2010/main" val="164801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4F63F-3CF9-59CB-FFFA-9FDB6A4C7EB5}"/>
              </a:ext>
            </a:extLst>
          </p:cNvPr>
          <p:cNvSpPr>
            <a:spLocks noGrp="1"/>
          </p:cNvSpPr>
          <p:nvPr>
            <p:ph type="title"/>
          </p:nvPr>
        </p:nvSpPr>
        <p:spPr>
          <a:xfrm>
            <a:off x="913775" y="618518"/>
            <a:ext cx="10364451" cy="735270"/>
          </a:xfrm>
        </p:spPr>
        <p:txBody>
          <a:bodyPr/>
          <a:lstStyle/>
          <a:p>
            <a:r>
              <a:rPr lang="ar-IQ" dirty="0"/>
              <a:t>أهمية تصميم نظم المعلومات المحاسبية </a:t>
            </a:r>
            <a:endParaRPr lang="en-US" dirty="0"/>
          </a:p>
        </p:txBody>
      </p:sp>
      <p:sp>
        <p:nvSpPr>
          <p:cNvPr id="3" name="Content Placeholder 2">
            <a:extLst>
              <a:ext uri="{FF2B5EF4-FFF2-40B4-BE49-F238E27FC236}">
                <a16:creationId xmlns:a16="http://schemas.microsoft.com/office/drawing/2014/main" id="{10926E0D-21AA-5F78-60E8-24FA579C3711}"/>
              </a:ext>
            </a:extLst>
          </p:cNvPr>
          <p:cNvSpPr>
            <a:spLocks noGrp="1"/>
          </p:cNvSpPr>
          <p:nvPr>
            <p:ph idx="1"/>
          </p:nvPr>
        </p:nvSpPr>
        <p:spPr>
          <a:xfrm>
            <a:off x="913775" y="1448790"/>
            <a:ext cx="10364452" cy="5130139"/>
          </a:xfrm>
        </p:spPr>
        <p:txBody>
          <a:bodyPr>
            <a:normAutofit/>
          </a:bodyPr>
          <a:lstStyle/>
          <a:p>
            <a:pPr marL="0" indent="0" algn="r" rtl="1">
              <a:buNone/>
            </a:pPr>
            <a:r>
              <a:rPr lang="ku-Arab-IQ" dirty="0"/>
              <a:t>تصميم نظم المعلومات المحاسبية ذو أهمية كبيرة للشركات والمؤسسات، حيث يساهم في</a:t>
            </a:r>
            <a:r>
              <a:rPr lang="ar-IQ" dirty="0"/>
              <a:t>:</a:t>
            </a:r>
          </a:p>
          <a:p>
            <a:pPr marL="0" indent="0" algn="r" rtl="1">
              <a:buNone/>
            </a:pPr>
            <a:r>
              <a:rPr lang="ar-IQ" dirty="0"/>
              <a:t>-</a:t>
            </a:r>
            <a:r>
              <a:rPr lang="ku-Arab-IQ" dirty="0"/>
              <a:t> تحسين كفاءة العمليات المحاسبية واتخاذ قرارات مالية دقيقة. </a:t>
            </a:r>
            <a:endParaRPr lang="ar-IQ" dirty="0"/>
          </a:p>
          <a:p>
            <a:pPr marL="0" indent="0" algn="r" rtl="1">
              <a:buNone/>
            </a:pPr>
            <a:r>
              <a:rPr lang="ar-IQ" dirty="0"/>
              <a:t>-</a:t>
            </a:r>
            <a:r>
              <a:rPr lang="ku-Arab-IQ" dirty="0"/>
              <a:t>كما يساعد في تخزين ومعالجة البيانات المالية بشكل آمن وفعال</a:t>
            </a:r>
            <a:r>
              <a:rPr lang="ar-IQ" dirty="0"/>
              <a:t>.</a:t>
            </a:r>
          </a:p>
          <a:p>
            <a:pPr marL="0" indent="0" algn="r" rtl="1">
              <a:buNone/>
            </a:pPr>
            <a:r>
              <a:rPr lang="ar-IQ" dirty="0"/>
              <a:t>-</a:t>
            </a:r>
            <a:r>
              <a:rPr lang="ku-Arab-IQ" dirty="0"/>
              <a:t>ويقدم مزايا مثل الأتمتة وتحسين سير العمل</a:t>
            </a:r>
            <a:r>
              <a:rPr lang="ar-IQ" dirty="0"/>
              <a:t>.</a:t>
            </a:r>
          </a:p>
          <a:p>
            <a:pPr marL="0" indent="0" algn="r" rtl="1">
              <a:buNone/>
            </a:pPr>
            <a:r>
              <a:rPr lang="ar-IQ" dirty="0"/>
              <a:t>-</a:t>
            </a:r>
            <a:r>
              <a:rPr lang="ku-Arab-IQ" dirty="0"/>
              <a:t> يساعد نظام المعلومات المحاسبية في قياس قيمة الموارد البشرية وتقييم الأصول، مما يسهم في تحقيق كفاءة استخدام القوى العاملة المتاحة</a:t>
            </a:r>
            <a:r>
              <a:rPr lang="ar-IQ" dirty="0"/>
              <a:t> </a:t>
            </a:r>
            <a:r>
              <a:rPr lang="ku-Arab-IQ" dirty="0"/>
              <a:t>تصميم نظم المعلومات المحاسبية يعتمد على تطبيق تكنولوجيا المعلومات، مما يجعلها سلسة وسهلة الاستخدام، وتساهم في تقييم الأصول وربحية المؤسسة.</a:t>
            </a:r>
            <a:endParaRPr lang="ar-IQ" dirty="0"/>
          </a:p>
          <a:p>
            <a:pPr marL="0" indent="0" algn="r" rtl="1">
              <a:buNone/>
            </a:pPr>
            <a:r>
              <a:rPr lang="ar-IQ" dirty="0"/>
              <a:t>-</a:t>
            </a:r>
            <a:r>
              <a:rPr lang="ku-Arab-IQ" dirty="0"/>
              <a:t> إن النظام المحاسبي الإلكتروني يلعب دوراً هاماً في تصميم صيغ محاسبية إلكترونية وتقييم الأصول والحالة المالية للمؤسسة</a:t>
            </a:r>
            <a:r>
              <a:rPr lang="ar-IQ" dirty="0"/>
              <a:t>.</a:t>
            </a:r>
            <a:endParaRPr lang="ku-Arab-IQ" dirty="0"/>
          </a:p>
          <a:p>
            <a:pPr marL="0" indent="0" algn="r" rtl="1">
              <a:buNone/>
            </a:pPr>
            <a:r>
              <a:rPr lang="ku-Arab-IQ" b="1" dirty="0">
                <a:solidFill>
                  <a:srgbClr val="FF0000"/>
                </a:solidFill>
              </a:rPr>
              <a:t>بشكل عام، يمكن القول إن تصميم نظم المعلومات المحاسبية يساهم في تحسين كفاءة العمليات المحاسبية واتخاذ قرارات مالية دقيقة، ويعتمد على تطبيق تكنولوجيا المعلومات لتحقيق ذلك</a:t>
            </a:r>
            <a:endParaRPr lang="en-US" b="1" dirty="0">
              <a:solidFill>
                <a:srgbClr val="FF0000"/>
              </a:solidFill>
            </a:endParaRPr>
          </a:p>
        </p:txBody>
      </p:sp>
    </p:spTree>
    <p:extLst>
      <p:ext uri="{BB962C8B-B14F-4D97-AF65-F5344CB8AC3E}">
        <p14:creationId xmlns:p14="http://schemas.microsoft.com/office/powerpoint/2010/main" val="84173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D7740C-10F0-4B52-18A3-682D455BEB64}"/>
              </a:ext>
            </a:extLst>
          </p:cNvPr>
          <p:cNvSpPr>
            <a:spLocks noGrp="1"/>
          </p:cNvSpPr>
          <p:nvPr>
            <p:ph idx="1"/>
          </p:nvPr>
        </p:nvSpPr>
        <p:spPr>
          <a:xfrm>
            <a:off x="838200" y="501445"/>
            <a:ext cx="10515600" cy="5675518"/>
          </a:xfrm>
        </p:spPr>
        <p:txBody>
          <a:bodyPr>
            <a:normAutofit fontScale="92500"/>
          </a:bodyPr>
          <a:lstStyle/>
          <a:p>
            <a:pPr marL="0" indent="0" algn="r" rtl="1">
              <a:buNone/>
            </a:pPr>
            <a:r>
              <a:rPr lang="ku-Arab-IQ" sz="3600" b="1" dirty="0">
                <a:ln w="22225">
                  <a:solidFill>
                    <a:schemeClr val="accent2"/>
                  </a:solidFill>
                  <a:prstDash val="solid"/>
                </a:ln>
                <a:solidFill>
                  <a:schemeClr val="accent2">
                    <a:lumMod val="40000"/>
                    <a:lumOff val="60000"/>
                  </a:schemeClr>
                </a:solidFill>
              </a:rPr>
              <a:t>دورة تطوير حياة النظام </a:t>
            </a:r>
            <a:r>
              <a:rPr lang="en-US" sz="3600" b="1" dirty="0">
                <a:ln w="22225">
                  <a:solidFill>
                    <a:schemeClr val="accent2"/>
                  </a:solidFill>
                  <a:prstDash val="solid"/>
                </a:ln>
                <a:solidFill>
                  <a:schemeClr val="accent2">
                    <a:lumMod val="40000"/>
                    <a:lumOff val="60000"/>
                  </a:schemeClr>
                </a:solidFill>
              </a:rPr>
              <a:t>Systems Development Life Cycle</a:t>
            </a:r>
          </a:p>
          <a:p>
            <a:pPr marL="0" indent="0" algn="just" rtl="1">
              <a:buNone/>
            </a:pPr>
            <a:r>
              <a:rPr lang="ku-Arab-IQ" dirty="0"/>
              <a:t> </a:t>
            </a:r>
            <a:r>
              <a:rPr lang="ar-IQ" sz="4400" dirty="0"/>
              <a:t>و</a:t>
            </a:r>
            <a:r>
              <a:rPr lang="ku-Arab-IQ" sz="4400" dirty="0"/>
              <a:t>هي من أقدم و أهم الطرق المنهجية لتحليل و تصميم وتطوير نظم المعلومات بوجه عام و نظم المعلومات الإدارية على وجه الخصوص. هذه الطريقة المنهجية ذات طابع هيكلي منظم يتكون من مراحل أساسية مترابطة و متكاملة و يمكن تمثيل دورة تطوير حياة النظم بالنموذج التدفقي </a:t>
            </a:r>
            <a:r>
              <a:rPr lang="ar-IQ" sz="4400" dirty="0"/>
              <a:t>و</a:t>
            </a:r>
            <a:r>
              <a:rPr lang="ku-Arab-IQ" sz="4400" dirty="0"/>
              <a:t>كما هو واضح في الشكل التالي</a:t>
            </a:r>
            <a:r>
              <a:rPr lang="ar-IQ" sz="4400" dirty="0"/>
              <a:t>:-</a:t>
            </a:r>
            <a:endParaRPr lang="en-US" sz="4400" dirty="0"/>
          </a:p>
        </p:txBody>
      </p:sp>
    </p:spTree>
    <p:extLst>
      <p:ext uri="{BB962C8B-B14F-4D97-AF65-F5344CB8AC3E}">
        <p14:creationId xmlns:p14="http://schemas.microsoft.com/office/powerpoint/2010/main" val="1481015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ACC62D9-2F4C-6B5B-48CB-F331AD7FD07E}"/>
              </a:ext>
            </a:extLst>
          </p:cNvPr>
          <p:cNvSpPr>
            <a:spLocks noGrp="1"/>
          </p:cNvSpPr>
          <p:nvPr>
            <p:ph type="subTitle" idx="1"/>
          </p:nvPr>
        </p:nvSpPr>
        <p:spPr>
          <a:xfrm>
            <a:off x="211015" y="534571"/>
            <a:ext cx="11690253" cy="5922499"/>
          </a:xfrm>
        </p:spPr>
        <p:txBody>
          <a:bodyPr/>
          <a:lstStyle/>
          <a:p>
            <a:pPr algn="r" rtl="1"/>
            <a:r>
              <a:rPr lang="ar-IQ" dirty="0"/>
              <a:t> </a:t>
            </a:r>
          </a:p>
          <a:p>
            <a:pPr algn="r" rtl="1"/>
            <a:endParaRPr lang="en-US" dirty="0"/>
          </a:p>
        </p:txBody>
      </p:sp>
      <p:pic>
        <p:nvPicPr>
          <p:cNvPr id="6" name="Picture 5">
            <a:extLst>
              <a:ext uri="{FF2B5EF4-FFF2-40B4-BE49-F238E27FC236}">
                <a16:creationId xmlns:a16="http://schemas.microsoft.com/office/drawing/2014/main" id="{E69004A2-103C-4FB6-EA10-B9EA1FB3329E}"/>
              </a:ext>
            </a:extLst>
          </p:cNvPr>
          <p:cNvPicPr>
            <a:picLocks noChangeAspect="1"/>
          </p:cNvPicPr>
          <p:nvPr/>
        </p:nvPicPr>
        <p:blipFill>
          <a:blip r:embed="rId2"/>
          <a:stretch>
            <a:fillRect/>
          </a:stretch>
        </p:blipFill>
        <p:spPr>
          <a:xfrm>
            <a:off x="1209368" y="707923"/>
            <a:ext cx="9925664" cy="5615506"/>
          </a:xfrm>
          <a:prstGeom prst="rect">
            <a:avLst/>
          </a:prstGeom>
        </p:spPr>
      </p:pic>
    </p:spTree>
    <p:extLst>
      <p:ext uri="{BB962C8B-B14F-4D97-AF65-F5344CB8AC3E}">
        <p14:creationId xmlns:p14="http://schemas.microsoft.com/office/powerpoint/2010/main" val="1761677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4D377-930E-742F-248F-DD34592EA315}"/>
              </a:ext>
            </a:extLst>
          </p:cNvPr>
          <p:cNvSpPr>
            <a:spLocks noGrp="1"/>
          </p:cNvSpPr>
          <p:nvPr>
            <p:ph idx="1"/>
          </p:nvPr>
        </p:nvSpPr>
        <p:spPr>
          <a:xfrm>
            <a:off x="838200" y="221226"/>
            <a:ext cx="10515600" cy="5955737"/>
          </a:xfrm>
        </p:spPr>
        <p:txBody>
          <a:bodyPr>
            <a:normAutofit/>
          </a:bodyPr>
          <a:lstStyle/>
          <a:p>
            <a:pPr marL="0" indent="0" algn="r" rtl="1">
              <a:buNone/>
            </a:pPr>
            <a:r>
              <a:rPr lang="ar-IQ" sz="3200" b="1" dirty="0">
                <a:ln w="0"/>
                <a:solidFill>
                  <a:schemeClr val="accent1"/>
                </a:solidFill>
                <a:effectLst>
                  <a:outerShdw blurRad="38100" dist="25400" dir="5400000" algn="ctr" rotWithShape="0">
                    <a:srgbClr val="6E747A">
                      <a:alpha val="43000"/>
                    </a:srgbClr>
                  </a:outerShdw>
                </a:effectLst>
              </a:rPr>
              <a:t>أولا:</a:t>
            </a:r>
            <a:r>
              <a:rPr lang="ku-Arab-IQ" sz="3200" b="1" dirty="0">
                <a:ln w="0"/>
                <a:solidFill>
                  <a:schemeClr val="accent1"/>
                </a:solidFill>
                <a:effectLst>
                  <a:outerShdw blurRad="38100" dist="25400" dir="5400000" algn="ctr" rotWithShape="0">
                    <a:srgbClr val="6E747A">
                      <a:alpha val="43000"/>
                    </a:srgbClr>
                  </a:outerShdw>
                </a:effectLst>
              </a:rPr>
              <a:t> تحديد المشكلات </a:t>
            </a:r>
            <a:r>
              <a:rPr lang="ar-IQ" sz="3200" b="1" dirty="0">
                <a:ln w="0"/>
                <a:solidFill>
                  <a:schemeClr val="accent1"/>
                </a:solidFill>
                <a:effectLst>
                  <a:outerShdw blurRad="38100" dist="25400" dir="5400000" algn="ctr" rotWithShape="0">
                    <a:srgbClr val="6E747A">
                      <a:alpha val="43000"/>
                    </a:srgbClr>
                  </a:outerShdw>
                </a:effectLst>
              </a:rPr>
              <a:t>ودراسة الجدوى</a:t>
            </a:r>
          </a:p>
          <a:p>
            <a:pPr marL="0" indent="0" algn="r" rtl="1">
              <a:buNone/>
            </a:pPr>
            <a:r>
              <a:rPr lang="ar-IQ" sz="3200" b="1" dirty="0">
                <a:ln w="0"/>
                <a:solidFill>
                  <a:schemeClr val="accent1"/>
                </a:solidFill>
                <a:effectLst>
                  <a:outerShdw blurRad="38100" dist="25400" dir="5400000" algn="ctr" rotWithShape="0">
                    <a:srgbClr val="6E747A">
                      <a:alpha val="43000"/>
                    </a:srgbClr>
                  </a:outerShdw>
                </a:effectLst>
              </a:rPr>
              <a:t>1- </a:t>
            </a:r>
            <a:r>
              <a:rPr lang="ku-Arab-IQ" sz="3200" b="1" dirty="0">
                <a:ln w="0"/>
                <a:solidFill>
                  <a:schemeClr val="accent1"/>
                </a:solidFill>
                <a:effectLst>
                  <a:outerShdw blurRad="38100" dist="25400" dir="5400000" algn="ctr" rotWithShape="0">
                    <a:srgbClr val="6E747A">
                      <a:alpha val="43000"/>
                    </a:srgbClr>
                  </a:outerShdw>
                </a:effectLst>
              </a:rPr>
              <a:t>تحديد المشكلات </a:t>
            </a:r>
            <a:r>
              <a:rPr lang="en-US" sz="3200" b="1" dirty="0">
                <a:ln w="0"/>
                <a:solidFill>
                  <a:schemeClr val="accent1"/>
                </a:solidFill>
                <a:effectLst>
                  <a:outerShdw blurRad="38100" dist="25400" dir="5400000" algn="ctr" rotWithShape="0">
                    <a:srgbClr val="6E747A">
                      <a:alpha val="43000"/>
                    </a:srgbClr>
                  </a:outerShdw>
                </a:effectLst>
              </a:rPr>
              <a:t>Identifying Problems </a:t>
            </a:r>
            <a:endParaRPr lang="ar-IQ" sz="3200" b="1" dirty="0">
              <a:ln w="0"/>
              <a:solidFill>
                <a:schemeClr val="accent1"/>
              </a:solidFill>
              <a:effectLst>
                <a:outerShdw blurRad="38100" dist="25400" dir="5400000" algn="ctr" rotWithShape="0">
                  <a:srgbClr val="6E747A">
                    <a:alpha val="43000"/>
                  </a:srgbClr>
                </a:outerShdw>
              </a:effectLst>
            </a:endParaRPr>
          </a:p>
          <a:p>
            <a:pPr marL="0" indent="0" algn="just" rtl="1">
              <a:buNone/>
            </a:pPr>
            <a:r>
              <a:rPr lang="ar-IQ" b="1" dirty="0"/>
              <a:t>تبدأ مرحلة التحليل بتشخيص </a:t>
            </a:r>
            <a:r>
              <a:rPr lang="ar-IQ" b="1" dirty="0">
                <a:solidFill>
                  <a:srgbClr val="FF0000"/>
                </a:solidFill>
              </a:rPr>
              <a:t>الأهداف التنظيمية </a:t>
            </a:r>
            <a:r>
              <a:rPr lang="ar-IQ" b="1" dirty="0"/>
              <a:t>وتحديد من </a:t>
            </a:r>
            <a:r>
              <a:rPr lang="ar-IQ" b="1" dirty="0">
                <a:solidFill>
                  <a:srgbClr val="FF0000"/>
                </a:solidFill>
              </a:rPr>
              <a:t>أين تبدأ المشكلة</a:t>
            </a:r>
            <a:r>
              <a:rPr lang="ar-IQ" b="1" dirty="0"/>
              <a:t>. حيث تبدأ المشكلة عندما يظهر الفارق بين ما هو محقق وما هو مطلوب تحقيقه من النقاط الأساسية التي يمكن للمحلل أن يبحث عنها في النظام هي:-</a:t>
            </a:r>
          </a:p>
          <a:p>
            <a:pPr marL="0" indent="0" algn="just" rtl="1">
              <a:buNone/>
            </a:pPr>
            <a:r>
              <a:rPr lang="ar-IQ" b="1" dirty="0"/>
              <a:t>- وجود مشكلات في نظام المعلومات الحالي تجعله غير مناسب وتستدعي تطويره أو استبداله بشكل كامل كالتكلفة العالية وبطء الإجراءات ونقص المعلومات وغيرها. </a:t>
            </a:r>
          </a:p>
          <a:p>
            <a:pPr marL="0" indent="0" algn="just" rtl="1">
              <a:buNone/>
            </a:pPr>
            <a:r>
              <a:rPr lang="ar-IQ" b="1" dirty="0"/>
              <a:t>-دراسة مدى الاستفادة من الفرص التي يتيحها استخدام تقنيات المعلومات في تحسين الأداء في المنظمة وتحقيق مزايا تنافسية تحسين النظام الحالي بهدف تحسين الأداء وزيادة الإنتاجية أو تحقيق مزايا تنافسية للمنظمة.</a:t>
            </a:r>
          </a:p>
          <a:p>
            <a:pPr marL="0" indent="0" algn="just" rtl="1">
              <a:buNone/>
            </a:pPr>
            <a:r>
              <a:rPr lang="ar-IQ" b="1" dirty="0"/>
              <a:t>- ظهور احتياجات جديدة في المنظمة تتطلب تعديل في نظام المعلومات الحالي. </a:t>
            </a:r>
          </a:p>
          <a:p>
            <a:pPr marL="0" indent="0" algn="just" rtl="1">
              <a:buNone/>
            </a:pPr>
            <a:r>
              <a:rPr lang="ar-IQ" b="1" dirty="0"/>
              <a:t>-ظهور تقنيات جديدة يمكن أن تساهم في تحديث أنظمة المعلومات الحالية وتساعد في تقليل التكلفة أو تحسين مخرجات هذه الأنظمة أو توفير خدمات معلوماتية أفضل تطبيق تعليمات أو توجيهات إدارية عليا لتوفير معلومات معينة وتزويد الجهات ذات العلاقة بها.</a:t>
            </a:r>
          </a:p>
        </p:txBody>
      </p:sp>
    </p:spTree>
    <p:extLst>
      <p:ext uri="{BB962C8B-B14F-4D97-AF65-F5344CB8AC3E}">
        <p14:creationId xmlns:p14="http://schemas.microsoft.com/office/powerpoint/2010/main" val="144091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A8125-8589-0E92-32EB-C79BB0459143}"/>
              </a:ext>
            </a:extLst>
          </p:cNvPr>
          <p:cNvSpPr>
            <a:spLocks noGrp="1"/>
          </p:cNvSpPr>
          <p:nvPr>
            <p:ph idx="1"/>
          </p:nvPr>
        </p:nvSpPr>
        <p:spPr>
          <a:xfrm>
            <a:off x="838200" y="530942"/>
            <a:ext cx="10515600" cy="5646021"/>
          </a:xfrm>
        </p:spPr>
        <p:txBody>
          <a:bodyPr>
            <a:normAutofit/>
          </a:bodyPr>
          <a:lstStyle/>
          <a:p>
            <a:pPr marL="0" indent="0" algn="r" rtl="1">
              <a:buNone/>
            </a:pPr>
            <a:r>
              <a:rPr lang="ku-Arab-IQ" sz="3900" b="1" dirty="0">
                <a:ln w="22225">
                  <a:solidFill>
                    <a:schemeClr val="accent2"/>
                  </a:solidFill>
                  <a:prstDash val="solid"/>
                </a:ln>
                <a:solidFill>
                  <a:schemeClr val="accent2">
                    <a:lumMod val="40000"/>
                    <a:lumOff val="60000"/>
                  </a:schemeClr>
                </a:solidFill>
              </a:rPr>
              <a:t>دراسة الجدوى </a:t>
            </a:r>
            <a:r>
              <a:rPr lang="en-US" sz="3900" b="1" dirty="0">
                <a:ln w="22225">
                  <a:solidFill>
                    <a:schemeClr val="accent2"/>
                  </a:solidFill>
                  <a:prstDash val="solid"/>
                </a:ln>
                <a:solidFill>
                  <a:schemeClr val="accent2">
                    <a:lumMod val="40000"/>
                    <a:lumOff val="60000"/>
                  </a:schemeClr>
                </a:solidFill>
              </a:rPr>
              <a:t>Feasibility Study </a:t>
            </a:r>
            <a:endParaRPr lang="ar-IQ" sz="3900" b="1" dirty="0">
              <a:ln w="22225">
                <a:solidFill>
                  <a:schemeClr val="accent2"/>
                </a:solidFill>
                <a:prstDash val="solid"/>
              </a:ln>
              <a:solidFill>
                <a:schemeClr val="accent2">
                  <a:lumMod val="40000"/>
                  <a:lumOff val="60000"/>
                </a:schemeClr>
              </a:solidFill>
            </a:endParaRPr>
          </a:p>
          <a:p>
            <a:pPr marL="0" indent="0" algn="just" rtl="1">
              <a:buNone/>
            </a:pPr>
            <a:r>
              <a:rPr lang="ku-Arab-IQ" b="1" dirty="0"/>
              <a:t>تتناول دراسة الجدوى تحديد ما إذا كان لنظام المعلومات الجديد جدوى اقتصادية و تنظيمية و تقنية أم لا و يقدم فريق دراسة الجدوى توصياته للإدارة بخصوص مشروع الإستثمار في نظم المعلومات . و تهتم دراسة الجدوى بصورة استثنائية في تحديد </a:t>
            </a:r>
            <a:r>
              <a:rPr lang="ku-Arab-IQ" b="1" dirty="0">
                <a:solidFill>
                  <a:srgbClr val="C00000"/>
                </a:solidFill>
              </a:rPr>
              <a:t>التكاليف الإجمالية </a:t>
            </a:r>
            <a:r>
              <a:rPr lang="ku-Arab-IQ" b="1" dirty="0"/>
              <a:t>للنظام ومقارنتها </a:t>
            </a:r>
            <a:r>
              <a:rPr lang="ku-Arab-IQ" b="1" dirty="0">
                <a:solidFill>
                  <a:srgbClr val="C00000"/>
                </a:solidFill>
              </a:rPr>
              <a:t>بالمزايا و المنافع المنظورة و غير المنظورة </a:t>
            </a:r>
            <a:r>
              <a:rPr lang="ku-Arab-IQ" b="1" dirty="0"/>
              <a:t>في </a:t>
            </a:r>
            <a:r>
              <a:rPr lang="ku-Arab-IQ" b="1" dirty="0">
                <a:solidFill>
                  <a:srgbClr val="C00000"/>
                </a:solidFill>
              </a:rPr>
              <a:t>المستقبل القريب والبعيد </a:t>
            </a:r>
            <a:r>
              <a:rPr lang="ku-Arab-IQ" b="1" dirty="0"/>
              <a:t>، أي تحديد </a:t>
            </a:r>
            <a:r>
              <a:rPr lang="ku-Arab-IQ" b="1" dirty="0">
                <a:solidFill>
                  <a:srgbClr val="C00000"/>
                </a:solidFill>
              </a:rPr>
              <a:t>الجدوى الاقتصادية </a:t>
            </a:r>
            <a:r>
              <a:rPr lang="ku-Arab-IQ" b="1" dirty="0"/>
              <a:t>للنظام </a:t>
            </a:r>
            <a:r>
              <a:rPr lang="en-US" b="1" dirty="0"/>
              <a:t>Economic Feasibility </a:t>
            </a:r>
            <a:r>
              <a:rPr lang="ku-Arab-IQ" b="1" dirty="0"/>
              <a:t>و كما تهتم الدراسة </a:t>
            </a:r>
            <a:r>
              <a:rPr lang="ku-Arab-IQ" b="1" dirty="0">
                <a:solidFill>
                  <a:srgbClr val="C00000"/>
                </a:solidFill>
              </a:rPr>
              <a:t>بمعرفة الإمكانيات و القدرات التق</a:t>
            </a:r>
            <a:r>
              <a:rPr lang="ku-Arab-IQ" b="1" dirty="0"/>
              <a:t>نية التي سيوفرها النظام و درجة حاجة المنظمة لها و كذلك درجة ملائمتها مع </a:t>
            </a:r>
            <a:r>
              <a:rPr lang="ku-Arab-IQ" b="1" dirty="0">
                <a:solidFill>
                  <a:srgbClr val="C00000"/>
                </a:solidFill>
              </a:rPr>
              <a:t>الطاقة التشغيلية </a:t>
            </a:r>
            <a:r>
              <a:rPr lang="ku-Arab-IQ" b="1" dirty="0"/>
              <a:t>الموجودة أصلا هذا ما يعرف </a:t>
            </a:r>
            <a:r>
              <a:rPr lang="ku-Arab-IQ" b="1" dirty="0">
                <a:solidFill>
                  <a:srgbClr val="C00000"/>
                </a:solidFill>
              </a:rPr>
              <a:t>بالجدوى التقنية </a:t>
            </a:r>
            <a:r>
              <a:rPr lang="ku-Arab-IQ" b="1" dirty="0"/>
              <a:t>لنظام المعلومات </a:t>
            </a:r>
            <a:r>
              <a:rPr lang="en-US" b="1" dirty="0"/>
              <a:t>Technical Feasibility ، </a:t>
            </a:r>
            <a:r>
              <a:rPr lang="ku-Arab-IQ" b="1" dirty="0"/>
              <a:t>أو بتعبير آخر المنافع التقنية المنظورة و المستقبلية للنظام. و تتكامل الدراسة </a:t>
            </a:r>
            <a:r>
              <a:rPr lang="ku-Arab-IQ" b="1" dirty="0">
                <a:solidFill>
                  <a:srgbClr val="C00000"/>
                </a:solidFill>
              </a:rPr>
              <a:t>بتحليل الجدوى التنظيمية لنظام المعلومات </a:t>
            </a:r>
            <a:r>
              <a:rPr lang="en-US" b="1" dirty="0"/>
              <a:t>Organizational Feasibility </a:t>
            </a:r>
            <a:r>
              <a:rPr lang="ku-Arab-IQ" b="1" dirty="0"/>
              <a:t>من خلال معرفة درجة التوافق بين التنظيم ومستلزمات تشغيل نظام المعلومات بكفاءة وفاعلية بالإضافة الى تحليل القدرات التي يوفرها النظام الجديد للمنظمة وبما يساعدها على تحقيق الميزة التنافسية. باختصار تأخذ دراسة الجدوى ثلاثة أبعاد أساسية هي: البعد الاقتصادي لضمان أن تكون المنافع المتوقعة أكبر من التكاليف ، و البعد التنظيمي للتأكد من وجود امكانية في تشغيل النظام وفي استيعاب قدراته الكبيرة على المعالجة و انتاج المعلومات ، و الجدوى التقنية لضمان وجود تكنولوجيا معلوماتية راقية وقابلة المتطور والتحديث عند الضرورة</a:t>
            </a:r>
            <a:r>
              <a:rPr lang="ku-Arab-IQ" dirty="0"/>
              <a:t>.</a:t>
            </a:r>
            <a:endParaRPr lang="en-US" dirty="0"/>
          </a:p>
        </p:txBody>
      </p:sp>
    </p:spTree>
    <p:extLst>
      <p:ext uri="{BB962C8B-B14F-4D97-AF65-F5344CB8AC3E}">
        <p14:creationId xmlns:p14="http://schemas.microsoft.com/office/powerpoint/2010/main" val="719650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06A15-3797-889B-F89F-AFF0D6117F08}"/>
              </a:ext>
            </a:extLst>
          </p:cNvPr>
          <p:cNvSpPr>
            <a:spLocks noGrp="1"/>
          </p:cNvSpPr>
          <p:nvPr>
            <p:ph idx="1"/>
          </p:nvPr>
        </p:nvSpPr>
        <p:spPr>
          <a:xfrm>
            <a:off x="838200" y="486697"/>
            <a:ext cx="10515600" cy="5690266"/>
          </a:xfrm>
        </p:spPr>
        <p:txBody>
          <a:bodyPr>
            <a:normAutofit fontScale="92500"/>
          </a:bodyPr>
          <a:lstStyle/>
          <a:p>
            <a:pPr marL="0" indent="0" algn="r" rtl="1">
              <a:buNone/>
            </a:pPr>
            <a:endParaRPr lang="ar-IQ" dirty="0"/>
          </a:p>
          <a:p>
            <a:pPr marL="0" indent="0" algn="r" rtl="1">
              <a:buNone/>
            </a:pPr>
            <a:endParaRPr lang="ar-IQ" dirty="0"/>
          </a:p>
          <a:p>
            <a:pPr marL="0" indent="0" algn="just" rtl="1">
              <a:buNone/>
            </a:pPr>
            <a:r>
              <a:rPr lang="ku-Arab-IQ" b="1" dirty="0"/>
              <a:t>يستخدم عادة مصطلح تحليل النظم كمدخل أساسي في عملية إعداد نظام المعلومات أن استخدام مصطلح التحليل يدل على تجزئة المشكلة المدروسة إلى أجزاء بسيطة يسهل فهمها وبالتالي وضع حلول لها.</a:t>
            </a:r>
            <a:endParaRPr lang="ar-IQ" b="1" dirty="0"/>
          </a:p>
          <a:p>
            <a:pPr marL="0" indent="0" algn="just" rtl="1">
              <a:buNone/>
            </a:pPr>
            <a:r>
              <a:rPr lang="ku-Arab-IQ" b="1" dirty="0"/>
              <a:t>تتضمن مرحلة تحليل النظم حزمة من الأنشطة المتكاملة التي تبدأ بتحليل احتياجات المستفيدين ، و تحديد أهداف النظام الجديد ومواصفاته و حدوده والقيود التي يعمل في إطارها . و ينتج عن مرحلة تحليل النظم وصف منطقي بمكونات و متطلبات النظام و هي : </a:t>
            </a:r>
            <a:endParaRPr lang="ar-IQ" b="1" dirty="0"/>
          </a:p>
          <a:p>
            <a:pPr marL="0" indent="0" algn="just" rtl="1">
              <a:buNone/>
            </a:pPr>
            <a:r>
              <a:rPr lang="ar-IQ" b="1" dirty="0"/>
              <a:t>-</a:t>
            </a:r>
            <a:r>
              <a:rPr lang="ku-Arab-IQ" b="1" dirty="0"/>
              <a:t>المخرجات التي يقوم النظام بإنتاجها وتقديمها للمستفيدين في ضوء إحتياجاتهم .</a:t>
            </a:r>
            <a:endParaRPr lang="ar-IQ" b="1" dirty="0"/>
          </a:p>
          <a:p>
            <a:pPr marL="0" indent="0" algn="just" rtl="1">
              <a:buNone/>
            </a:pPr>
            <a:r>
              <a:rPr lang="ar-IQ" b="1" dirty="0"/>
              <a:t>-</a:t>
            </a:r>
            <a:r>
              <a:rPr lang="ku-Arab-IQ" b="1" dirty="0"/>
              <a:t> العمليات والأنشطة التي يجب أن تنفذ للحصول على المخرجات .</a:t>
            </a:r>
            <a:endParaRPr lang="ar-IQ" b="1" dirty="0"/>
          </a:p>
          <a:p>
            <a:pPr marL="0" indent="0" algn="just" rtl="1">
              <a:buNone/>
            </a:pPr>
            <a:r>
              <a:rPr lang="ar-IQ" b="1" dirty="0"/>
              <a:t>-</a:t>
            </a:r>
            <a:r>
              <a:rPr lang="ku-Arab-IQ" b="1" dirty="0"/>
              <a:t> مدخلات النظام الضرورية من أجل الحصول على المخرجات. .</a:t>
            </a:r>
            <a:endParaRPr lang="ar-IQ" b="1" dirty="0"/>
          </a:p>
          <a:p>
            <a:pPr marL="0" indent="0" algn="just" rtl="1">
              <a:buNone/>
            </a:pPr>
            <a:r>
              <a:rPr lang="ar-IQ" b="1" dirty="0"/>
              <a:t>-</a:t>
            </a:r>
            <a:r>
              <a:rPr lang="ku-Arab-IQ" b="1" dirty="0"/>
              <a:t> الموارد الضرورية لعمل النظام. . الإجراءات وقواعد عمل النظام. </a:t>
            </a:r>
            <a:endParaRPr lang="ar-IQ" b="1" dirty="0"/>
          </a:p>
          <a:p>
            <a:pPr marL="0" indent="0" algn="just" rtl="1">
              <a:buNone/>
            </a:pPr>
            <a:r>
              <a:rPr lang="ku-Arab-IQ" b="1" dirty="0">
                <a:solidFill>
                  <a:srgbClr val="FF0000"/>
                </a:solidFill>
              </a:rPr>
              <a:t>باختصار</a:t>
            </a:r>
            <a:r>
              <a:rPr lang="ku-Arab-IQ" b="1" dirty="0"/>
              <a:t> </a:t>
            </a:r>
            <a:r>
              <a:rPr lang="ku-Arab-IQ" b="1" dirty="0">
                <a:solidFill>
                  <a:srgbClr val="0070C0"/>
                </a:solidFill>
              </a:rPr>
              <a:t>يجري في مرحلة تحليل النظم تحديد مواصفات النظام من حيث مكوناته المادية ( الملموسة ) و مكوناته البرمجية (غير الملموسة ) و أن الخطوة الحيوية في هذه المرحلة هو اختيار المنهجية المناسبة لتحليل احتياجات المستفيدين من المعلومات و من بين الأنشطة التي تتكون منها مرحلة تحليل النظم تذكر ما يلي :</a:t>
            </a:r>
            <a:endParaRPr lang="en-US" b="1" dirty="0">
              <a:solidFill>
                <a:srgbClr val="0070C0"/>
              </a:solidFill>
            </a:endParaRPr>
          </a:p>
        </p:txBody>
      </p:sp>
      <p:sp>
        <p:nvSpPr>
          <p:cNvPr id="4" name="Rectangle 3">
            <a:extLst>
              <a:ext uri="{FF2B5EF4-FFF2-40B4-BE49-F238E27FC236}">
                <a16:creationId xmlns:a16="http://schemas.microsoft.com/office/drawing/2014/main" id="{D71BC179-2F4A-5A32-FACE-1930979E1D35}"/>
              </a:ext>
            </a:extLst>
          </p:cNvPr>
          <p:cNvSpPr/>
          <p:nvPr/>
        </p:nvSpPr>
        <p:spPr>
          <a:xfrm>
            <a:off x="4400200" y="486697"/>
            <a:ext cx="4011034" cy="923330"/>
          </a:xfrm>
          <a:prstGeom prst="rect">
            <a:avLst/>
          </a:prstGeom>
          <a:noFill/>
        </p:spPr>
        <p:txBody>
          <a:bodyPr wrap="none" lIns="91440" tIns="45720" rIns="91440" bIns="45720">
            <a:spAutoFit/>
          </a:bodyPr>
          <a:lstStyle/>
          <a:p>
            <a:pPr algn="ctr"/>
            <a:r>
              <a:rPr lang="ar-IQ" sz="5400" b="1" cap="none" spc="0" dirty="0">
                <a:ln w="22225">
                  <a:solidFill>
                    <a:schemeClr val="accent2"/>
                  </a:solidFill>
                  <a:prstDash val="solid"/>
                </a:ln>
                <a:solidFill>
                  <a:schemeClr val="accent2">
                    <a:lumMod val="40000"/>
                    <a:lumOff val="60000"/>
                  </a:schemeClr>
                </a:solidFill>
                <a:effectLst/>
              </a:rPr>
              <a:t>ثانيا:</a:t>
            </a:r>
            <a:r>
              <a:rPr lang="ku-Arab-IQ" sz="5400" b="1" cap="none" spc="0" dirty="0">
                <a:ln w="22225">
                  <a:solidFill>
                    <a:schemeClr val="accent2"/>
                  </a:solidFill>
                  <a:prstDash val="solid"/>
                </a:ln>
                <a:solidFill>
                  <a:schemeClr val="accent2">
                    <a:lumMod val="40000"/>
                    <a:lumOff val="60000"/>
                  </a:schemeClr>
                </a:solidFill>
                <a:effectLst/>
              </a:rPr>
              <a:t> تحليل النظم</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3029186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969</TotalTime>
  <Words>1853</Words>
  <Application>Microsoft Office PowerPoint</Application>
  <PresentationFormat>Widescreen</PresentationFormat>
  <Paragraphs>107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Tw Cen MT</vt:lpstr>
      <vt:lpstr>Droplet</vt:lpstr>
      <vt:lpstr>وزارة التعليم العالي و البحث العلمي جامعة صلاح الدين - أربيل  كلية الإدارة و الاقتصاد  المرحلة الثالثة قسم: المحاسبة</vt:lpstr>
      <vt:lpstr>PowerPoint Presentation</vt:lpstr>
      <vt:lpstr>PowerPoint Presentation</vt:lpstr>
      <vt:lpstr>أهمية تصميم نظم المعلومات المحاسبية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111</dc:creator>
  <cp:lastModifiedBy>111</cp:lastModifiedBy>
  <cp:revision>199</cp:revision>
  <dcterms:created xsi:type="dcterms:W3CDTF">2023-09-08T21:12:29Z</dcterms:created>
  <dcterms:modified xsi:type="dcterms:W3CDTF">2024-02-11T09:08:49Z</dcterms:modified>
</cp:coreProperties>
</file>