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6" r:id="rId2"/>
    <p:sldId id="257" r:id="rId3"/>
    <p:sldId id="258" r:id="rId4"/>
    <p:sldId id="259" r:id="rId5"/>
    <p:sldId id="262" r:id="rId6"/>
    <p:sldId id="263" r:id="rId7"/>
    <p:sldId id="264" r:id="rId8"/>
    <p:sldId id="267" r:id="rId9"/>
    <p:sldId id="269" r:id="rId10"/>
    <p:sldId id="268" r:id="rId11"/>
    <p:sldId id="265" r:id="rId12"/>
    <p:sldId id="260" r:id="rId13"/>
    <p:sldId id="270" r:id="rId14"/>
    <p:sldId id="271" r:id="rId15"/>
    <p:sldId id="279" r:id="rId16"/>
    <p:sldId id="280" r:id="rId17"/>
    <p:sldId id="274" r:id="rId18"/>
    <p:sldId id="273" r:id="rId19"/>
    <p:sldId id="275" r:id="rId20"/>
    <p:sldId id="276" r:id="rId21"/>
    <p:sldId id="277" r:id="rId22"/>
    <p:sldId id="278" r:id="rId23"/>
    <p:sldId id="281" r:id="rId24"/>
    <p:sldId id="282" r:id="rId25"/>
    <p:sldId id="283" r:id="rId26"/>
    <p:sldId id="284" r:id="rId27"/>
    <p:sldId id="286" r:id="rId28"/>
    <p:sldId id="287" r:id="rId29"/>
    <p:sldId id="288" r:id="rId30"/>
    <p:sldId id="289" r:id="rId31"/>
    <p:sldId id="294" r:id="rId32"/>
    <p:sldId id="295" r:id="rId33"/>
    <p:sldId id="296" r:id="rId34"/>
    <p:sldId id="297" r:id="rId35"/>
    <p:sldId id="290" r:id="rId36"/>
    <p:sldId id="292" r:id="rId37"/>
    <p:sldId id="293" r:id="rId3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9900"/>
    <a:srgbClr val="A93907"/>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71" autoAdjust="0"/>
  </p:normalViewPr>
  <p:slideViewPr>
    <p:cSldViewPr>
      <p:cViewPr varScale="1">
        <p:scale>
          <a:sx n="69" d="100"/>
          <a:sy n="69" d="100"/>
        </p:scale>
        <p:origin x="-540"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747C6A2-7B7B-4319-9BAD-76C78962D5A2}" type="datetimeFigureOut">
              <a:rPr lang="en-US" smtClean="0"/>
              <a:pPr/>
              <a:t>1/18/2017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ar-IQ" smtClean="0"/>
              <a:t>محاسبة حكومية- المرحلة الثانية -الفصل الرابع</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570A023-445C-4CF8-B430-27F81115D298}" type="slidenum">
              <a:rPr lang="en-US" smtClean="0"/>
              <a:pPr/>
              <a:t>‹#›</a:t>
            </a:fld>
            <a:endParaRPr lang="en-US"/>
          </a:p>
        </p:txBody>
      </p:sp>
    </p:spTree>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F9E8785-567C-4BBA-B53C-9CFF772C5A2D}" type="datetimeFigureOut">
              <a:rPr lang="en-US" smtClean="0"/>
              <a:pPr/>
              <a:t>1/18/2017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r>
              <a:rPr lang="ar-IQ" smtClean="0"/>
              <a:t>محاسبة حكومية- المرحلة الثانية -الفصل الرابع</a:t>
            </a: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917491E-F44C-4A19-9722-E5D820244DC2}" type="slidenum">
              <a:rPr lang="en-US" smtClean="0"/>
              <a:pPr/>
              <a:t>‹#›</a:t>
            </a:fld>
            <a:endParaRPr lang="en-US"/>
          </a:p>
        </p:txBody>
      </p:sp>
    </p:spTree>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Footer Placeholder 3"/>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Footer Placeholder 3"/>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6" name="Footer Placeholder 5"/>
          <p:cNvSpPr>
            <a:spLocks noGrp="1"/>
          </p:cNvSpPr>
          <p:nvPr>
            <p:ph type="ftr" sz="quarter" idx="10"/>
          </p:nvPr>
        </p:nvSpPr>
        <p:spPr/>
        <p:txBody>
          <a:bodyPr/>
          <a:lstStyle/>
          <a:p>
            <a:r>
              <a:rPr lang="ar-IQ" smtClean="0"/>
              <a:t>محاسبة حكومية- المرحلة الثانية -الفصل الرابع</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9E35C12-157B-428F-8CFD-E28AF4E8D3F7}" type="datetime1">
              <a:rPr lang="en-US" smtClean="0"/>
              <a:pPr/>
              <a:t>1/18/2017</a:t>
            </a:fld>
            <a:endParaRPr lang="en-US"/>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6" name="Slide Number Placeholder 5"/>
          <p:cNvSpPr>
            <a:spLocks noGrp="1"/>
          </p:cNvSpPr>
          <p:nvPr>
            <p:ph type="sldNum" sz="quarter" idx="12"/>
          </p:nvPr>
        </p:nvSpPr>
        <p:spPr/>
        <p:txBody>
          <a:bodyPr/>
          <a:lstStyle/>
          <a:p>
            <a:fld id="{F1121295-F4DB-4206-BEE4-3F88A77889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EB1FC1-9202-45DC-AF80-A441E2F5572D}" type="datetime1">
              <a:rPr lang="en-US" smtClean="0"/>
              <a:pPr/>
              <a:t>1/18/2017</a:t>
            </a:fld>
            <a:endParaRPr lang="en-US"/>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6" name="Slide Number Placeholder 5"/>
          <p:cNvSpPr>
            <a:spLocks noGrp="1"/>
          </p:cNvSpPr>
          <p:nvPr>
            <p:ph type="sldNum" sz="quarter" idx="12"/>
          </p:nvPr>
        </p:nvSpPr>
        <p:spPr/>
        <p:txBody>
          <a:bodyPr/>
          <a:lstStyle/>
          <a:p>
            <a:fld id="{F1121295-F4DB-4206-BEE4-3F88A77889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7C6C21-B727-4A28-AE77-ABA4FF2989EB}" type="datetime1">
              <a:rPr lang="en-US" smtClean="0"/>
              <a:pPr/>
              <a:t>1/18/2017</a:t>
            </a:fld>
            <a:endParaRPr lang="en-US"/>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6" name="Slide Number Placeholder 5"/>
          <p:cNvSpPr>
            <a:spLocks noGrp="1"/>
          </p:cNvSpPr>
          <p:nvPr>
            <p:ph type="sldNum" sz="quarter" idx="12"/>
          </p:nvPr>
        </p:nvSpPr>
        <p:spPr/>
        <p:txBody>
          <a:bodyPr/>
          <a:lstStyle/>
          <a:p>
            <a:fld id="{F1121295-F4DB-4206-BEE4-3F88A77889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0929D70-EC24-42B0-8CD3-15B003FD18F7}" type="datetime1">
              <a:rPr lang="en-US" smtClean="0"/>
              <a:pPr/>
              <a:t>1/18/2017</a:t>
            </a:fld>
            <a:endParaRPr lang="en-US"/>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6" name="Slide Number Placeholder 5"/>
          <p:cNvSpPr>
            <a:spLocks noGrp="1"/>
          </p:cNvSpPr>
          <p:nvPr>
            <p:ph type="sldNum" sz="quarter" idx="12"/>
          </p:nvPr>
        </p:nvSpPr>
        <p:spPr/>
        <p:txBody>
          <a:bodyPr/>
          <a:lstStyle/>
          <a:p>
            <a:fld id="{F1121295-F4DB-4206-BEE4-3F88A77889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2CDF0B2-5F67-46DC-B0F5-529F06E9A6E1}" type="datetime1">
              <a:rPr lang="en-US" smtClean="0"/>
              <a:pPr/>
              <a:t>1/18/2017</a:t>
            </a:fld>
            <a:endParaRPr lang="en-US"/>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6" name="Slide Number Placeholder 5"/>
          <p:cNvSpPr>
            <a:spLocks noGrp="1"/>
          </p:cNvSpPr>
          <p:nvPr>
            <p:ph type="sldNum" sz="quarter" idx="12"/>
          </p:nvPr>
        </p:nvSpPr>
        <p:spPr/>
        <p:txBody>
          <a:bodyPr/>
          <a:lstStyle/>
          <a:p>
            <a:fld id="{F1121295-F4DB-4206-BEE4-3F88A77889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DAAA66-07C6-4B84-A65E-3D0F9A7B3C39}" type="datetime1">
              <a:rPr lang="en-US" smtClean="0"/>
              <a:pPr/>
              <a:t>1/18/2017</a:t>
            </a:fld>
            <a:endParaRPr lang="en-US"/>
          </a:p>
        </p:txBody>
      </p:sp>
      <p:sp>
        <p:nvSpPr>
          <p:cNvPr id="6" name="Footer Placeholder 5"/>
          <p:cNvSpPr>
            <a:spLocks noGrp="1"/>
          </p:cNvSpPr>
          <p:nvPr>
            <p:ph type="ftr" sz="quarter" idx="11"/>
          </p:nvPr>
        </p:nvSpPr>
        <p:spPr/>
        <p:txBody>
          <a:bodyPr/>
          <a:lstStyle/>
          <a:p>
            <a:r>
              <a:rPr lang="ar-IQ" smtClean="0"/>
              <a:t>محاسبة حكومية –الفصل الرابع</a:t>
            </a:r>
            <a:endParaRPr lang="en-US"/>
          </a:p>
        </p:txBody>
      </p:sp>
      <p:sp>
        <p:nvSpPr>
          <p:cNvPr id="7" name="Slide Number Placeholder 6"/>
          <p:cNvSpPr>
            <a:spLocks noGrp="1"/>
          </p:cNvSpPr>
          <p:nvPr>
            <p:ph type="sldNum" sz="quarter" idx="12"/>
          </p:nvPr>
        </p:nvSpPr>
        <p:spPr/>
        <p:txBody>
          <a:bodyPr/>
          <a:lstStyle/>
          <a:p>
            <a:fld id="{F1121295-F4DB-4206-BEE4-3F88A77889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C8E3310-5F61-4444-8A50-F0585CDB2527}" type="datetime1">
              <a:rPr lang="en-US" smtClean="0"/>
              <a:pPr/>
              <a:t>1/18/2017</a:t>
            </a:fld>
            <a:endParaRPr lang="en-US"/>
          </a:p>
        </p:txBody>
      </p:sp>
      <p:sp>
        <p:nvSpPr>
          <p:cNvPr id="8" name="Footer Placeholder 7"/>
          <p:cNvSpPr>
            <a:spLocks noGrp="1"/>
          </p:cNvSpPr>
          <p:nvPr>
            <p:ph type="ftr" sz="quarter" idx="11"/>
          </p:nvPr>
        </p:nvSpPr>
        <p:spPr/>
        <p:txBody>
          <a:bodyPr/>
          <a:lstStyle/>
          <a:p>
            <a:r>
              <a:rPr lang="ar-IQ" smtClean="0"/>
              <a:t>محاسبة حكومية –الفصل الرابع</a:t>
            </a:r>
            <a:endParaRPr lang="en-US"/>
          </a:p>
        </p:txBody>
      </p:sp>
      <p:sp>
        <p:nvSpPr>
          <p:cNvPr id="9" name="Slide Number Placeholder 8"/>
          <p:cNvSpPr>
            <a:spLocks noGrp="1"/>
          </p:cNvSpPr>
          <p:nvPr>
            <p:ph type="sldNum" sz="quarter" idx="12"/>
          </p:nvPr>
        </p:nvSpPr>
        <p:spPr/>
        <p:txBody>
          <a:bodyPr/>
          <a:lstStyle/>
          <a:p>
            <a:fld id="{F1121295-F4DB-4206-BEE4-3F88A77889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0FAFB1B-F94B-4710-BE2B-4EDFA35C4B2F}" type="datetime1">
              <a:rPr lang="en-US" smtClean="0"/>
              <a:pPr/>
              <a:t>1/18/2017</a:t>
            </a:fld>
            <a:endParaRPr lang="en-US"/>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5" name="Slide Number Placeholder 4"/>
          <p:cNvSpPr>
            <a:spLocks noGrp="1"/>
          </p:cNvSpPr>
          <p:nvPr>
            <p:ph type="sldNum" sz="quarter" idx="12"/>
          </p:nvPr>
        </p:nvSpPr>
        <p:spPr/>
        <p:txBody>
          <a:bodyPr/>
          <a:lstStyle/>
          <a:p>
            <a:fld id="{F1121295-F4DB-4206-BEE4-3F88A77889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E807A2-D0DB-407B-B9D2-54CA5BD5F3F7}" type="datetime1">
              <a:rPr lang="en-US" smtClean="0"/>
              <a:pPr/>
              <a:t>1/18/2017</a:t>
            </a:fld>
            <a:endParaRPr lang="en-US"/>
          </a:p>
        </p:txBody>
      </p:sp>
      <p:sp>
        <p:nvSpPr>
          <p:cNvPr id="3" name="Footer Placeholder 2"/>
          <p:cNvSpPr>
            <a:spLocks noGrp="1"/>
          </p:cNvSpPr>
          <p:nvPr>
            <p:ph type="ftr" sz="quarter" idx="11"/>
          </p:nvPr>
        </p:nvSpPr>
        <p:spPr/>
        <p:txBody>
          <a:bodyPr/>
          <a:lstStyle/>
          <a:p>
            <a:r>
              <a:rPr lang="ar-IQ" smtClean="0"/>
              <a:t>محاسبة حكومية –الفصل الرابع</a:t>
            </a:r>
            <a:endParaRPr lang="en-US"/>
          </a:p>
        </p:txBody>
      </p:sp>
      <p:sp>
        <p:nvSpPr>
          <p:cNvPr id="4" name="Slide Number Placeholder 3"/>
          <p:cNvSpPr>
            <a:spLocks noGrp="1"/>
          </p:cNvSpPr>
          <p:nvPr>
            <p:ph type="sldNum" sz="quarter" idx="12"/>
          </p:nvPr>
        </p:nvSpPr>
        <p:spPr/>
        <p:txBody>
          <a:bodyPr/>
          <a:lstStyle/>
          <a:p>
            <a:fld id="{F1121295-F4DB-4206-BEE4-3F88A77889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961ED6-3BD5-457B-967A-79F167E9F4CC}" type="datetime1">
              <a:rPr lang="en-US" smtClean="0"/>
              <a:pPr/>
              <a:t>1/18/2017</a:t>
            </a:fld>
            <a:endParaRPr lang="en-US"/>
          </a:p>
        </p:txBody>
      </p:sp>
      <p:sp>
        <p:nvSpPr>
          <p:cNvPr id="6" name="Footer Placeholder 5"/>
          <p:cNvSpPr>
            <a:spLocks noGrp="1"/>
          </p:cNvSpPr>
          <p:nvPr>
            <p:ph type="ftr" sz="quarter" idx="11"/>
          </p:nvPr>
        </p:nvSpPr>
        <p:spPr/>
        <p:txBody>
          <a:bodyPr/>
          <a:lstStyle/>
          <a:p>
            <a:r>
              <a:rPr lang="ar-IQ" smtClean="0"/>
              <a:t>محاسبة حكومية –الفصل الرابع</a:t>
            </a:r>
            <a:endParaRPr lang="en-US"/>
          </a:p>
        </p:txBody>
      </p:sp>
      <p:sp>
        <p:nvSpPr>
          <p:cNvPr id="7" name="Slide Number Placeholder 6"/>
          <p:cNvSpPr>
            <a:spLocks noGrp="1"/>
          </p:cNvSpPr>
          <p:nvPr>
            <p:ph type="sldNum" sz="quarter" idx="12"/>
          </p:nvPr>
        </p:nvSpPr>
        <p:spPr/>
        <p:txBody>
          <a:bodyPr/>
          <a:lstStyle/>
          <a:p>
            <a:fld id="{F1121295-F4DB-4206-BEE4-3F88A77889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79F4CD-5EB5-4399-8D13-DB31986337A1}" type="datetime1">
              <a:rPr lang="en-US" smtClean="0"/>
              <a:pPr/>
              <a:t>1/18/2017</a:t>
            </a:fld>
            <a:endParaRPr lang="en-US"/>
          </a:p>
        </p:txBody>
      </p:sp>
      <p:sp>
        <p:nvSpPr>
          <p:cNvPr id="6" name="Footer Placeholder 5"/>
          <p:cNvSpPr>
            <a:spLocks noGrp="1"/>
          </p:cNvSpPr>
          <p:nvPr>
            <p:ph type="ftr" sz="quarter" idx="11"/>
          </p:nvPr>
        </p:nvSpPr>
        <p:spPr/>
        <p:txBody>
          <a:bodyPr/>
          <a:lstStyle/>
          <a:p>
            <a:r>
              <a:rPr lang="ar-IQ" smtClean="0"/>
              <a:t>محاسبة حكومية –الفصل الرابع</a:t>
            </a:r>
            <a:endParaRPr lang="en-US"/>
          </a:p>
        </p:txBody>
      </p:sp>
      <p:sp>
        <p:nvSpPr>
          <p:cNvPr id="7" name="Slide Number Placeholder 6"/>
          <p:cNvSpPr>
            <a:spLocks noGrp="1"/>
          </p:cNvSpPr>
          <p:nvPr>
            <p:ph type="sldNum" sz="quarter" idx="12"/>
          </p:nvPr>
        </p:nvSpPr>
        <p:spPr/>
        <p:txBody>
          <a:bodyPr/>
          <a:lstStyle/>
          <a:p>
            <a:fld id="{F1121295-F4DB-4206-BEE4-3F88A77889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AF83E6-794C-432B-A7AA-944C07F7354E}" type="datetime1">
              <a:rPr lang="en-US" smtClean="0"/>
              <a:pPr/>
              <a:t>1/18/2017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ar-IQ" smtClean="0"/>
              <a:t>محاسبة حكومية –الفصل الرابع</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121295-F4DB-4206-BEE4-3F88A77889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382000" cy="6324600"/>
          </a:xfrm>
        </p:spPr>
        <p:txBody>
          <a:bodyPr>
            <a:normAutofit lnSpcReduction="10000"/>
          </a:bodyPr>
          <a:lstStyle/>
          <a:p>
            <a:pPr algn="r" rtl="1"/>
            <a:endParaRPr lang="ar-IQ" dirty="0" smtClean="0">
              <a:solidFill>
                <a:schemeClr val="tx1"/>
              </a:solidFill>
            </a:endParaRPr>
          </a:p>
          <a:p>
            <a:pPr algn="r" rtl="1"/>
            <a:endParaRPr lang="ar-IQ" dirty="0">
              <a:solidFill>
                <a:schemeClr val="tx1"/>
              </a:solidFill>
            </a:endParaRPr>
          </a:p>
          <a:p>
            <a:pPr marL="514350" indent="-514350" algn="just" rtl="1"/>
            <a:r>
              <a:rPr lang="ar-IQ" dirty="0" smtClean="0">
                <a:solidFill>
                  <a:schemeClr val="tx1"/>
                </a:solidFill>
              </a:rPr>
              <a:t>    </a:t>
            </a:r>
          </a:p>
          <a:p>
            <a:pPr marL="514350" indent="-514350" algn="just" rtl="1"/>
            <a:r>
              <a:rPr lang="ar-IQ" b="1" dirty="0" smtClean="0">
                <a:solidFill>
                  <a:schemeClr val="accent1"/>
                </a:solidFill>
              </a:rPr>
              <a:t>السلف</a:t>
            </a:r>
            <a:r>
              <a:rPr lang="ar-IQ" dirty="0" smtClean="0">
                <a:solidFill>
                  <a:schemeClr val="tx1"/>
                </a:solidFill>
              </a:rPr>
              <a:t>:وهي المبالغ التي تصرفها الوحدات الحكومية بهدف انجاز خدماتها وتكون هذه المبالغ مدفوعة مقدما ويرجع السبب في منح السلف الى الاسباب الاتية:- </a:t>
            </a:r>
          </a:p>
          <a:p>
            <a:pPr marL="514350" indent="-514350" algn="just" rtl="1"/>
            <a:r>
              <a:rPr lang="ar-IQ" dirty="0" smtClean="0">
                <a:solidFill>
                  <a:schemeClr val="tx1"/>
                </a:solidFill>
              </a:rPr>
              <a:t>1. عدم امكانية تقدير قيمة الخدمة فعلا ،وهذا يعني عدم امكانية صرفها على الفصول و المواد المخصصة.</a:t>
            </a:r>
          </a:p>
          <a:p>
            <a:pPr marL="514350" indent="-514350" algn="just" rtl="1"/>
            <a:r>
              <a:rPr lang="ar-IQ" dirty="0" smtClean="0">
                <a:solidFill>
                  <a:schemeClr val="tx1"/>
                </a:solidFill>
              </a:rPr>
              <a:t>2. هناك قوانين وتعليمات تسمح بمنح السلف مثل </a:t>
            </a:r>
            <a:r>
              <a:rPr lang="ar-IQ" dirty="0" smtClean="0">
                <a:solidFill>
                  <a:schemeClr val="accent1"/>
                </a:solidFill>
              </a:rPr>
              <a:t>سلفة الراتب </a:t>
            </a:r>
            <a:r>
              <a:rPr lang="ar-IQ" dirty="0" smtClean="0">
                <a:solidFill>
                  <a:schemeClr val="tx1"/>
                </a:solidFill>
              </a:rPr>
              <a:t>،</a:t>
            </a:r>
            <a:r>
              <a:rPr lang="ar-IQ" dirty="0" smtClean="0">
                <a:solidFill>
                  <a:schemeClr val="accent6"/>
                </a:solidFill>
              </a:rPr>
              <a:t>سلفة زواج</a:t>
            </a:r>
            <a:r>
              <a:rPr lang="ar-IQ" dirty="0" smtClean="0">
                <a:solidFill>
                  <a:schemeClr val="tx1"/>
                </a:solidFill>
              </a:rPr>
              <a:t>، </a:t>
            </a:r>
            <a:r>
              <a:rPr lang="ar-IQ" dirty="0" smtClean="0">
                <a:solidFill>
                  <a:schemeClr val="accent2">
                    <a:lumMod val="60000"/>
                    <a:lumOff val="40000"/>
                  </a:schemeClr>
                </a:solidFill>
              </a:rPr>
              <a:t>سلفة المصرف العقاري</a:t>
            </a:r>
            <a:r>
              <a:rPr lang="ar-IQ" dirty="0" smtClean="0">
                <a:solidFill>
                  <a:schemeClr val="tx1"/>
                </a:solidFill>
              </a:rPr>
              <a:t>.</a:t>
            </a:r>
          </a:p>
          <a:p>
            <a:pPr marL="514350" indent="-514350" algn="just" rtl="1"/>
            <a:r>
              <a:rPr lang="ar-IQ" dirty="0" smtClean="0">
                <a:solidFill>
                  <a:schemeClr val="tx1"/>
                </a:solidFill>
              </a:rPr>
              <a:t>3. يتم منح السلف حسب بنود العقد التي تم مع الوحدة الحكومية مثل </a:t>
            </a:r>
            <a:r>
              <a:rPr lang="ar-IQ" dirty="0" smtClean="0">
                <a:solidFill>
                  <a:schemeClr val="accent4">
                    <a:lumMod val="60000"/>
                    <a:lumOff val="40000"/>
                  </a:schemeClr>
                </a:solidFill>
              </a:rPr>
              <a:t>(سلف المقاولين)</a:t>
            </a:r>
            <a:endParaRPr lang="en-US" dirty="0">
              <a:solidFill>
                <a:schemeClr val="accent4">
                  <a:lumMod val="60000"/>
                  <a:lumOff val="40000"/>
                </a:schemeClr>
              </a:solidFill>
            </a:endParaRPr>
          </a:p>
        </p:txBody>
      </p:sp>
      <p:sp>
        <p:nvSpPr>
          <p:cNvPr id="8" name="Footer Placeholder 7"/>
          <p:cNvSpPr>
            <a:spLocks noGrp="1"/>
          </p:cNvSpPr>
          <p:nvPr>
            <p:ph type="ftr" sz="quarter" idx="11"/>
          </p:nvPr>
        </p:nvSpPr>
        <p:spPr/>
        <p:txBody>
          <a:bodyPr/>
          <a:lstStyle/>
          <a:p>
            <a:r>
              <a:rPr lang="ar-IQ" dirty="0" smtClean="0"/>
              <a:t>محاسبة حكومية –الفصل الرابع</a:t>
            </a:r>
            <a:endParaRPr lang="en-US" dirty="0"/>
          </a:p>
        </p:txBody>
      </p:sp>
      <p:sp>
        <p:nvSpPr>
          <p:cNvPr id="7" name="Slide Number Placeholder 6"/>
          <p:cNvSpPr>
            <a:spLocks noGrp="1"/>
          </p:cNvSpPr>
          <p:nvPr>
            <p:ph type="sldNum" sz="quarter" idx="12"/>
          </p:nvPr>
        </p:nvSpPr>
        <p:spPr/>
        <p:txBody>
          <a:bodyPr/>
          <a:lstStyle/>
          <a:p>
            <a:fld id="{F1121295-F4DB-4206-BEE4-3F88A778895D}" type="slidenum">
              <a:rPr lang="en-US" smtClean="0"/>
              <a:pPr/>
              <a:t>1</a:t>
            </a:fld>
            <a:endParaRPr lang="en-US"/>
          </a:p>
        </p:txBody>
      </p:sp>
      <p:sp>
        <p:nvSpPr>
          <p:cNvPr id="6" name="Rectangle 5"/>
          <p:cNvSpPr/>
          <p:nvPr/>
        </p:nvSpPr>
        <p:spPr>
          <a:xfrm>
            <a:off x="304800" y="228600"/>
            <a:ext cx="8153400"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IQ"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الفصل الرابع </a:t>
            </a:r>
          </a:p>
          <a:p>
            <a:pPr algn="ctr"/>
            <a:r>
              <a:rPr lang="ar-IQ"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الحسابات </a:t>
            </a:r>
            <a:r>
              <a:rPr lang="ar-IQ"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الشخصية المدينة</a:t>
            </a:r>
            <a:r>
              <a:rPr lang="ar-IQ"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5943600"/>
          </a:xfrm>
        </p:spPr>
        <p:txBody>
          <a:bodyPr>
            <a:normAutofit/>
          </a:bodyPr>
          <a:lstStyle/>
          <a:p>
            <a:pPr marL="514350" indent="-514350" algn="r" rtl="1"/>
            <a:endParaRPr lang="ar-IQ" sz="3400" dirty="0" smtClean="0">
              <a:solidFill>
                <a:schemeClr val="tx1"/>
              </a:solidFill>
            </a:endParaRPr>
          </a:p>
          <a:p>
            <a:pPr marL="514350" indent="-514350" algn="r" rtl="1"/>
            <a:endParaRPr lang="ar-IQ" sz="3400" dirty="0" smtClean="0">
              <a:solidFill>
                <a:schemeClr val="tx1"/>
              </a:solidFill>
            </a:endParaRPr>
          </a:p>
          <a:p>
            <a:pPr marL="514350" indent="-514350" algn="just" rtl="1"/>
            <a:endParaRPr lang="ar-IQ" dirty="0" smtClean="0">
              <a:solidFill>
                <a:schemeClr val="tx1"/>
              </a:solidFill>
            </a:endParaRPr>
          </a:p>
          <a:p>
            <a:pPr marL="514350" indent="-514350" algn="just" rtl="1"/>
            <a:endParaRPr lang="ar-IQ" dirty="0">
              <a:solidFill>
                <a:schemeClr val="tx1"/>
              </a:solidFill>
            </a:endParaRPr>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4" name="Slide Number Placeholder 3"/>
          <p:cNvSpPr>
            <a:spLocks noGrp="1"/>
          </p:cNvSpPr>
          <p:nvPr>
            <p:ph type="sldNum" sz="quarter" idx="12"/>
          </p:nvPr>
        </p:nvSpPr>
        <p:spPr/>
        <p:txBody>
          <a:bodyPr/>
          <a:lstStyle/>
          <a:p>
            <a:fld id="{F1121295-F4DB-4206-BEE4-3F88A778895D}" type="slidenum">
              <a:rPr lang="en-US" smtClean="0"/>
              <a:pPr/>
              <a:t>10</a:t>
            </a:fld>
            <a:endParaRPr lang="en-US" dirty="0"/>
          </a:p>
        </p:txBody>
      </p:sp>
      <p:sp>
        <p:nvSpPr>
          <p:cNvPr id="6" name="Rectangle 5"/>
          <p:cNvSpPr/>
          <p:nvPr/>
        </p:nvSpPr>
        <p:spPr>
          <a:xfrm>
            <a:off x="685800" y="609600"/>
            <a:ext cx="8001000" cy="8186857"/>
          </a:xfrm>
          <a:prstGeom prst="rect">
            <a:avLst/>
          </a:prstGeom>
        </p:spPr>
        <p:txBody>
          <a:bodyPr wrap="square">
            <a:spAutoFit/>
          </a:bodyPr>
          <a:lstStyle/>
          <a:p>
            <a:pPr algn="just" rtl="1"/>
            <a:r>
              <a:rPr lang="ar-IQ" sz="2800" b="1" dirty="0" smtClean="0"/>
              <a:t> </a:t>
            </a:r>
            <a:endParaRPr lang="ar-IQ" sz="2800" b="1" dirty="0" smtClean="0">
              <a:solidFill>
                <a:schemeClr val="accent2">
                  <a:lumMod val="50000"/>
                </a:schemeClr>
              </a:solidFill>
            </a:endParaRPr>
          </a:p>
          <a:p>
            <a:pPr algn="just" rtl="1"/>
            <a:r>
              <a:rPr lang="ar-IQ" sz="2800" b="1" dirty="0" smtClean="0"/>
              <a:t> وهي السلفة التي تصرف للموظف من قبل دائرته في الحالات الاتية:-</a:t>
            </a:r>
          </a:p>
          <a:p>
            <a:pPr algn="just" rtl="1">
              <a:buFont typeface="Arial" pitchFamily="34" charset="0"/>
              <a:buChar char="•"/>
            </a:pPr>
            <a:r>
              <a:rPr lang="ar-IQ" sz="2800" b="1" dirty="0" smtClean="0"/>
              <a:t>عند تعيين لأول مرة.</a:t>
            </a:r>
          </a:p>
          <a:p>
            <a:pPr algn="just" rtl="1">
              <a:buFont typeface="Arial" pitchFamily="34" charset="0"/>
              <a:buChar char="•"/>
            </a:pPr>
            <a:r>
              <a:rPr lang="ar-IQ" sz="2800" b="1" dirty="0" smtClean="0"/>
              <a:t>عند نقل الموظف الى خارج محافظته.</a:t>
            </a:r>
          </a:p>
          <a:p>
            <a:pPr algn="just" rtl="1">
              <a:buFont typeface="Arial" pitchFamily="34" charset="0"/>
              <a:buChar char="•"/>
            </a:pPr>
            <a:endParaRPr lang="ar-IQ" sz="2800" b="1" dirty="0" smtClean="0"/>
          </a:p>
          <a:p>
            <a:pPr algn="just" rtl="1"/>
            <a:r>
              <a:rPr lang="ar-IQ" sz="2800" b="1" dirty="0" smtClean="0"/>
              <a:t>وعند صرف السلفة يسجل القيد الاتي:</a:t>
            </a:r>
          </a:p>
          <a:p>
            <a:pPr algn="just" rtl="1"/>
            <a:endParaRPr lang="ar-IQ" sz="2800" b="1" dirty="0" smtClean="0"/>
          </a:p>
          <a:p>
            <a:pPr marL="514350" indent="-514350" algn="ctr" rtl="1"/>
            <a:r>
              <a:rPr lang="en-US" sz="2800" b="1" dirty="0" smtClean="0">
                <a:solidFill>
                  <a:schemeClr val="accent2">
                    <a:lumMod val="50000"/>
                  </a:schemeClr>
                </a:solidFill>
              </a:rPr>
              <a:t>xxx </a:t>
            </a:r>
            <a:r>
              <a:rPr lang="ar-IQ" sz="2800" b="1" dirty="0" smtClean="0">
                <a:solidFill>
                  <a:schemeClr val="accent2">
                    <a:lumMod val="50000"/>
                  </a:schemeClr>
                </a:solidFill>
              </a:rPr>
              <a:t> من ح/ سلف الموظفين/ سلف النقل والتحويل(ناو)</a:t>
            </a:r>
          </a:p>
          <a:p>
            <a:pPr marL="514350" indent="-514350" algn="r" rtl="1"/>
            <a:r>
              <a:rPr lang="ar-IQ" sz="2800" b="1" dirty="0" smtClean="0">
                <a:solidFill>
                  <a:schemeClr val="accent2">
                    <a:lumMod val="50000"/>
                  </a:schemeClr>
                </a:solidFill>
              </a:rPr>
              <a:t>                         </a:t>
            </a:r>
            <a:r>
              <a:rPr lang="en-US" sz="2800" b="1" dirty="0" smtClean="0">
                <a:solidFill>
                  <a:schemeClr val="accent2">
                    <a:lumMod val="50000"/>
                  </a:schemeClr>
                </a:solidFill>
              </a:rPr>
              <a:t>xxx</a:t>
            </a:r>
            <a:r>
              <a:rPr lang="ar-IQ" sz="2800" b="1" dirty="0" smtClean="0">
                <a:solidFill>
                  <a:schemeClr val="accent2">
                    <a:lumMod val="50000"/>
                  </a:schemeClr>
                </a:solidFill>
              </a:rPr>
              <a:t>ح/ البنك</a:t>
            </a:r>
          </a:p>
          <a:p>
            <a:pPr marL="514350" indent="-514350" algn="r" rtl="1"/>
            <a:r>
              <a:rPr lang="ar-IQ" sz="2800" b="1" dirty="0" smtClean="0"/>
              <a:t>وعند اتمام الموظف لاجراءات نقله الى المحافظة الجديدة يتم تسوية السلفة على ضوء الوصولات التي يقدمها الموظف ويكون حالات تسوية  السلفة مشابهة بالسلف السابقة.</a:t>
            </a:r>
            <a:endParaRPr lang="en-US" sz="2800" dirty="0" smtClean="0"/>
          </a:p>
          <a:p>
            <a:pPr algn="r" rtl="1"/>
            <a:r>
              <a:rPr lang="ar-IQ" dirty="0" smtClean="0"/>
              <a:t> </a:t>
            </a:r>
            <a:endParaRPr lang="en-US" dirty="0" smtClean="0"/>
          </a:p>
          <a:p>
            <a:pPr algn="r" rtl="1"/>
            <a:endParaRPr lang="ar-IQ" dirty="0" smtClean="0"/>
          </a:p>
          <a:p>
            <a:pPr algn="r" rtl="1"/>
            <a:endParaRPr lang="ar-IQ" dirty="0" smtClean="0"/>
          </a:p>
          <a:p>
            <a:pPr algn="r" rtl="1"/>
            <a:endParaRPr lang="ar-IQ" dirty="0" smtClean="0"/>
          </a:p>
          <a:p>
            <a:pPr algn="just" rtl="1"/>
            <a:endParaRPr lang="ar-IQ" b="1" dirty="0" smtClean="0"/>
          </a:p>
          <a:p>
            <a:pPr algn="just" rtl="1"/>
            <a:endParaRPr lang="ar-IQ" b="1" dirty="0" smtClean="0"/>
          </a:p>
          <a:p>
            <a:pPr algn="just" rtl="1"/>
            <a:endParaRPr lang="ar-IQ" b="1" dirty="0" smtClean="0"/>
          </a:p>
          <a:p>
            <a:pPr algn="just" rtl="1"/>
            <a:endParaRPr lang="ar-IQ" b="1" dirty="0" smtClean="0"/>
          </a:p>
          <a:p>
            <a:pPr algn="just" rtl="1"/>
            <a:endParaRPr lang="en-US" dirty="0"/>
          </a:p>
        </p:txBody>
      </p:sp>
      <p:sp>
        <p:nvSpPr>
          <p:cNvPr id="9" name="Flowchart: Terminator 8"/>
          <p:cNvSpPr/>
          <p:nvPr/>
        </p:nvSpPr>
        <p:spPr>
          <a:xfrm>
            <a:off x="2819400" y="228600"/>
            <a:ext cx="3810000" cy="762000"/>
          </a:xfrm>
          <a:prstGeom prst="flowChartTermina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IQ" sz="3200" b="1" dirty="0" smtClean="0">
                <a:solidFill>
                  <a:schemeClr val="accent2">
                    <a:lumMod val="50000"/>
                  </a:schemeClr>
                </a:solidFill>
              </a:rPr>
              <a:t>3.سلف النقل و التحويل:</a:t>
            </a:r>
            <a:endParaRPr lang="en-US" sz="3200" dirty="0"/>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5867400"/>
          </a:xfrm>
        </p:spPr>
        <p:txBody>
          <a:bodyPr>
            <a:normAutofit fontScale="25000" lnSpcReduction="20000"/>
          </a:bodyPr>
          <a:lstStyle/>
          <a:p>
            <a:pPr algn="r" rtl="1"/>
            <a:r>
              <a:rPr lang="ar-IQ" sz="8000" b="1" dirty="0" smtClean="0">
                <a:solidFill>
                  <a:schemeClr val="accent2"/>
                </a:solidFill>
              </a:rPr>
              <a:t>4. </a:t>
            </a:r>
            <a:r>
              <a:rPr lang="ar-IQ" sz="9800" b="1" dirty="0" smtClean="0">
                <a:solidFill>
                  <a:schemeClr val="accent2"/>
                </a:solidFill>
              </a:rPr>
              <a:t>سلف الراتب:</a:t>
            </a:r>
          </a:p>
          <a:p>
            <a:pPr algn="r" rtl="1"/>
            <a:r>
              <a:rPr lang="ar-IQ" sz="9800" b="1" dirty="0" smtClean="0">
                <a:solidFill>
                  <a:schemeClr val="tx1"/>
                </a:solidFill>
              </a:rPr>
              <a:t>وهي السلفة التي تمنح للموظف على راتبه عندما يتطلب الامر صرف راتبه مقدما،أي قبل موعد استلام الراتب .وقد اجاز القانون منح الموظفين سلفة على الراتب في حالة اداء الموظف بفريضة الحج.</a:t>
            </a:r>
          </a:p>
          <a:p>
            <a:pPr algn="r" rtl="1">
              <a:buFont typeface="Arial" pitchFamily="34" charset="0"/>
              <a:buChar char="•"/>
            </a:pPr>
            <a:r>
              <a:rPr lang="ar-IQ" sz="9800" b="1" dirty="0" smtClean="0">
                <a:solidFill>
                  <a:schemeClr val="accent1"/>
                </a:solidFill>
              </a:rPr>
              <a:t>قيد منح السلفة :</a:t>
            </a:r>
          </a:p>
          <a:p>
            <a:pPr marL="514350" indent="-514350" algn="r" rtl="1"/>
            <a:r>
              <a:rPr lang="ar-IQ" sz="9800" b="1" dirty="0" smtClean="0">
                <a:solidFill>
                  <a:schemeClr val="accent2">
                    <a:lumMod val="50000"/>
                  </a:schemeClr>
                </a:solidFill>
              </a:rPr>
              <a:t>                      </a:t>
            </a:r>
            <a:r>
              <a:rPr lang="en-US" sz="9800" b="1" dirty="0" smtClean="0">
                <a:solidFill>
                  <a:schemeClr val="accent2">
                    <a:lumMod val="50000"/>
                  </a:schemeClr>
                </a:solidFill>
              </a:rPr>
              <a:t>xxx</a:t>
            </a:r>
            <a:r>
              <a:rPr lang="ar-IQ" sz="9800" b="1" dirty="0" smtClean="0">
                <a:solidFill>
                  <a:schemeClr val="accent2">
                    <a:lumMod val="50000"/>
                  </a:schemeClr>
                </a:solidFill>
              </a:rPr>
              <a:t> </a:t>
            </a:r>
            <a:r>
              <a:rPr lang="en-US" sz="9800" b="1" dirty="0" smtClean="0">
                <a:solidFill>
                  <a:schemeClr val="accent2">
                    <a:lumMod val="50000"/>
                  </a:schemeClr>
                </a:solidFill>
              </a:rPr>
              <a:t> </a:t>
            </a:r>
            <a:r>
              <a:rPr lang="ar-IQ" sz="9800" b="1" dirty="0" smtClean="0">
                <a:solidFill>
                  <a:schemeClr val="accent2">
                    <a:lumMod val="50000"/>
                  </a:schemeClr>
                </a:solidFill>
              </a:rPr>
              <a:t> من ح/ سلف الموظفين/ سلفة الراتب(الاسم)</a:t>
            </a:r>
          </a:p>
          <a:p>
            <a:pPr marL="514350" indent="-514350" algn="r" rtl="1"/>
            <a:r>
              <a:rPr lang="ar-IQ" sz="9800" b="1" dirty="0" smtClean="0">
                <a:solidFill>
                  <a:schemeClr val="accent2">
                    <a:lumMod val="50000"/>
                  </a:schemeClr>
                </a:solidFill>
              </a:rPr>
              <a:t>                          </a:t>
            </a:r>
            <a:r>
              <a:rPr lang="en-US" sz="9800" b="1" dirty="0" smtClean="0">
                <a:solidFill>
                  <a:schemeClr val="accent2">
                    <a:lumMod val="50000"/>
                  </a:schemeClr>
                </a:solidFill>
              </a:rPr>
              <a:t>xxx</a:t>
            </a:r>
            <a:r>
              <a:rPr lang="ar-IQ" sz="9800" b="1" dirty="0" smtClean="0">
                <a:solidFill>
                  <a:schemeClr val="accent2">
                    <a:lumMod val="50000"/>
                  </a:schemeClr>
                </a:solidFill>
              </a:rPr>
              <a:t>ح/البنك</a:t>
            </a:r>
          </a:p>
          <a:p>
            <a:pPr algn="r" rtl="1"/>
            <a:endParaRPr lang="ar-IQ" sz="9800" b="1" dirty="0" smtClean="0"/>
          </a:p>
          <a:p>
            <a:pPr marL="514350" indent="-514350" algn="r" rtl="1"/>
            <a:r>
              <a:rPr lang="ar-IQ" sz="9800" b="1" dirty="0" smtClean="0">
                <a:solidFill>
                  <a:schemeClr val="tx2"/>
                </a:solidFill>
              </a:rPr>
              <a:t>عند تصفية السلفة:</a:t>
            </a:r>
          </a:p>
          <a:p>
            <a:pPr marL="514350" indent="-514350" algn="r" rtl="1">
              <a:buFont typeface="Arial" charset="0"/>
              <a:buChar char="•"/>
            </a:pPr>
            <a:r>
              <a:rPr lang="ar-IQ" sz="9800" b="1" dirty="0" smtClean="0">
                <a:solidFill>
                  <a:schemeClr val="tx2"/>
                </a:solidFill>
              </a:rPr>
              <a:t>اذا تم استلام مبلغ السلفة نقدا:</a:t>
            </a:r>
          </a:p>
          <a:p>
            <a:pPr marL="514350" indent="-514350" algn="r" rtl="1"/>
            <a:r>
              <a:rPr lang="ar-IQ" sz="9800" b="1" dirty="0" smtClean="0">
                <a:solidFill>
                  <a:schemeClr val="accent2">
                    <a:lumMod val="50000"/>
                  </a:schemeClr>
                </a:solidFill>
              </a:rPr>
              <a:t>                      </a:t>
            </a:r>
            <a:r>
              <a:rPr lang="en-US" sz="9800" b="1" dirty="0" smtClean="0">
                <a:solidFill>
                  <a:schemeClr val="accent2">
                    <a:lumMod val="50000"/>
                  </a:schemeClr>
                </a:solidFill>
              </a:rPr>
              <a:t>xxx</a:t>
            </a:r>
            <a:r>
              <a:rPr lang="ar-IQ" sz="9800" b="1" dirty="0" smtClean="0">
                <a:solidFill>
                  <a:schemeClr val="accent2">
                    <a:lumMod val="50000"/>
                  </a:schemeClr>
                </a:solidFill>
              </a:rPr>
              <a:t> </a:t>
            </a:r>
            <a:r>
              <a:rPr lang="en-US" sz="9800" b="1" dirty="0" smtClean="0">
                <a:solidFill>
                  <a:schemeClr val="accent2">
                    <a:lumMod val="50000"/>
                  </a:schemeClr>
                </a:solidFill>
              </a:rPr>
              <a:t> </a:t>
            </a:r>
            <a:r>
              <a:rPr lang="ar-IQ" sz="9800" b="1" dirty="0" smtClean="0">
                <a:solidFill>
                  <a:schemeClr val="accent2">
                    <a:lumMod val="50000"/>
                  </a:schemeClr>
                </a:solidFill>
              </a:rPr>
              <a:t> من ح/الصندوق</a:t>
            </a:r>
          </a:p>
          <a:p>
            <a:pPr marL="514350" indent="-514350" algn="r" rtl="1"/>
            <a:r>
              <a:rPr lang="ar-IQ" sz="9800" b="1" dirty="0" smtClean="0">
                <a:solidFill>
                  <a:schemeClr val="accent2">
                    <a:lumMod val="50000"/>
                  </a:schemeClr>
                </a:solidFill>
              </a:rPr>
              <a:t>                         </a:t>
            </a:r>
            <a:r>
              <a:rPr lang="en-US" sz="9800" b="1" dirty="0" smtClean="0">
                <a:solidFill>
                  <a:schemeClr val="accent2">
                    <a:lumMod val="50000"/>
                  </a:schemeClr>
                </a:solidFill>
              </a:rPr>
              <a:t>xxx</a:t>
            </a:r>
            <a:r>
              <a:rPr lang="ar-IQ" sz="9800" b="1" dirty="0" smtClean="0">
                <a:solidFill>
                  <a:schemeClr val="accent2">
                    <a:lumMod val="50000"/>
                  </a:schemeClr>
                </a:solidFill>
              </a:rPr>
              <a:t>ح/ سلف الموظفين/ سلفة الراتب(الاسم)</a:t>
            </a:r>
          </a:p>
          <a:p>
            <a:pPr marL="514350" indent="-514350" algn="r" rtl="1">
              <a:buFont typeface="Arial" pitchFamily="34" charset="0"/>
              <a:buChar char="•"/>
            </a:pPr>
            <a:r>
              <a:rPr lang="ar-IQ" sz="9800" b="1" dirty="0" smtClean="0">
                <a:solidFill>
                  <a:schemeClr val="accent5">
                    <a:lumMod val="50000"/>
                  </a:schemeClr>
                </a:solidFill>
              </a:rPr>
              <a:t>في حالة استقطاع السلفة من الراتب:</a:t>
            </a:r>
            <a:endParaRPr lang="ar-IQ" sz="9800" b="1" u="sng" dirty="0" smtClean="0">
              <a:solidFill>
                <a:schemeClr val="accent5">
                  <a:lumMod val="50000"/>
                </a:schemeClr>
              </a:solidFill>
            </a:endParaRPr>
          </a:p>
          <a:p>
            <a:pPr marL="514350" indent="-514350" algn="r" rtl="1"/>
            <a:r>
              <a:rPr lang="ar-IQ" sz="9800" b="1" dirty="0" smtClean="0">
                <a:solidFill>
                  <a:schemeClr val="accent2">
                    <a:lumMod val="50000"/>
                  </a:schemeClr>
                </a:solidFill>
              </a:rPr>
              <a:t>               </a:t>
            </a:r>
            <a:r>
              <a:rPr lang="en-US" sz="9800" b="1" dirty="0" smtClean="0">
                <a:solidFill>
                  <a:schemeClr val="accent2">
                    <a:lumMod val="50000"/>
                  </a:schemeClr>
                </a:solidFill>
              </a:rPr>
              <a:t>xxx</a:t>
            </a:r>
            <a:r>
              <a:rPr lang="ar-IQ" sz="9800" b="1" dirty="0" smtClean="0">
                <a:solidFill>
                  <a:schemeClr val="accent2">
                    <a:lumMod val="50000"/>
                  </a:schemeClr>
                </a:solidFill>
              </a:rPr>
              <a:t> </a:t>
            </a:r>
            <a:r>
              <a:rPr lang="en-US" sz="9800" b="1" dirty="0" smtClean="0">
                <a:solidFill>
                  <a:schemeClr val="accent2">
                    <a:lumMod val="50000"/>
                  </a:schemeClr>
                </a:solidFill>
              </a:rPr>
              <a:t> </a:t>
            </a:r>
            <a:r>
              <a:rPr lang="ar-IQ" sz="9800" b="1" dirty="0" smtClean="0">
                <a:solidFill>
                  <a:schemeClr val="accent2">
                    <a:lumMod val="50000"/>
                  </a:schemeClr>
                </a:solidFill>
              </a:rPr>
              <a:t>  </a:t>
            </a:r>
            <a:r>
              <a:rPr lang="ar-IQ" sz="9800" b="1" smtClean="0">
                <a:solidFill>
                  <a:schemeClr val="accent2">
                    <a:lumMod val="50000"/>
                  </a:schemeClr>
                </a:solidFill>
              </a:rPr>
              <a:t>ح/الراتب الاساسي</a:t>
            </a:r>
            <a:endParaRPr lang="ar-IQ" sz="9800" b="1" dirty="0" smtClean="0">
              <a:solidFill>
                <a:schemeClr val="accent2">
                  <a:lumMod val="50000"/>
                </a:schemeClr>
              </a:solidFill>
            </a:endParaRPr>
          </a:p>
          <a:p>
            <a:pPr marL="514350" indent="-514350" algn="r" rtl="1"/>
            <a:r>
              <a:rPr lang="ar-IQ" sz="9800" b="1" dirty="0" smtClean="0">
                <a:solidFill>
                  <a:schemeClr val="accent2">
                    <a:lumMod val="50000"/>
                  </a:schemeClr>
                </a:solidFill>
              </a:rPr>
              <a:t>                         </a:t>
            </a:r>
            <a:r>
              <a:rPr lang="en-US" sz="9800" b="1" dirty="0" smtClean="0">
                <a:solidFill>
                  <a:schemeClr val="accent2">
                    <a:lumMod val="50000"/>
                  </a:schemeClr>
                </a:solidFill>
              </a:rPr>
              <a:t>xxx</a:t>
            </a:r>
            <a:r>
              <a:rPr lang="ar-IQ" sz="9800" b="1" dirty="0" smtClean="0">
                <a:solidFill>
                  <a:schemeClr val="accent2">
                    <a:lumMod val="50000"/>
                  </a:schemeClr>
                </a:solidFill>
              </a:rPr>
              <a:t>ح/ سلفة الراتب</a:t>
            </a:r>
          </a:p>
          <a:p>
            <a:pPr marL="514350" indent="-514350" algn="r" rtl="1"/>
            <a:endParaRPr lang="ar-IQ" sz="4000" b="1" dirty="0" smtClean="0">
              <a:solidFill>
                <a:schemeClr val="accent2">
                  <a:lumMod val="50000"/>
                </a:schemeClr>
              </a:solidFill>
            </a:endParaRPr>
          </a:p>
          <a:p>
            <a:pPr algn="r" rtl="1"/>
            <a:endParaRPr lang="ar-IQ" sz="3800" b="1" dirty="0" smtClean="0">
              <a:solidFill>
                <a:schemeClr val="tx1"/>
              </a:solidFill>
            </a:endParaRPr>
          </a:p>
          <a:p>
            <a:pPr algn="r" rtl="1"/>
            <a:endParaRPr lang="ar-IQ" sz="3800" b="1" dirty="0" smtClean="0">
              <a:solidFill>
                <a:schemeClr val="tx1"/>
              </a:solidFill>
            </a:endParaRPr>
          </a:p>
          <a:p>
            <a:pPr algn="r" rtl="1"/>
            <a:r>
              <a:rPr lang="ar-IQ" sz="3800" b="1" dirty="0" smtClean="0">
                <a:solidFill>
                  <a:schemeClr val="tx1"/>
                </a:solidFill>
              </a:rPr>
              <a:t>   </a:t>
            </a:r>
          </a:p>
          <a:p>
            <a:pPr marL="514350" indent="-514350" algn="r" rtl="1"/>
            <a:endParaRPr lang="ar-IQ" sz="3400" dirty="0" smtClean="0">
              <a:solidFill>
                <a:schemeClr val="tx1"/>
              </a:solidFill>
            </a:endParaRPr>
          </a:p>
          <a:p>
            <a:pPr marL="514350" indent="-514350" algn="just" rtl="1"/>
            <a:endParaRPr lang="ar-IQ" dirty="0" smtClean="0">
              <a:solidFill>
                <a:schemeClr val="tx1"/>
              </a:solidFill>
            </a:endParaRPr>
          </a:p>
          <a:p>
            <a:pPr marL="514350" indent="-514350" algn="just" rtl="1">
              <a:buAutoNum type="arabicPeriod"/>
            </a:pPr>
            <a:endParaRPr lang="ar-IQ" dirty="0" smtClean="0">
              <a:solidFill>
                <a:schemeClr val="tx1"/>
              </a:solidFill>
            </a:endParaRPr>
          </a:p>
          <a:p>
            <a:pPr marL="514350" indent="-514350" algn="just" rtl="1">
              <a:buAutoNum type="arabicPeriod"/>
            </a:pPr>
            <a:endParaRPr lang="ar-IQ" dirty="0">
              <a:solidFill>
                <a:schemeClr val="tx1"/>
              </a:solidFill>
            </a:endParaRPr>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4" name="Slide Number Placeholder 3"/>
          <p:cNvSpPr>
            <a:spLocks noGrp="1"/>
          </p:cNvSpPr>
          <p:nvPr>
            <p:ph type="sldNum" sz="quarter" idx="12"/>
          </p:nvPr>
        </p:nvSpPr>
        <p:spPr/>
        <p:txBody>
          <a:bodyPr/>
          <a:lstStyle/>
          <a:p>
            <a:fld id="{F1121295-F4DB-4206-BEE4-3F88A778895D}" type="slidenum">
              <a:rPr lang="en-US" smtClean="0"/>
              <a:pPr/>
              <a:t>11</a:t>
            </a:fld>
            <a:endParaRPr lang="en-US"/>
          </a:p>
        </p:txBody>
      </p:sp>
    </p:spTree>
  </p:cSld>
  <p:clrMapOvr>
    <a:masterClrMapping/>
  </p:clrMapOvr>
  <p:transition>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5791200"/>
          </a:xfrm>
        </p:spPr>
        <p:txBody>
          <a:bodyPr>
            <a:normAutofit/>
          </a:bodyPr>
          <a:lstStyle/>
          <a:p>
            <a:pPr marL="1371600" lvl="0" indent="-1371600" rtl="1">
              <a:buSzPct val="100000"/>
            </a:pPr>
            <a:r>
              <a:rPr lang="ar-IQ" sz="5100" b="1" dirty="0" smtClean="0">
                <a:solidFill>
                  <a:schemeClr val="tx2"/>
                </a:solidFill>
              </a:rPr>
              <a:t>5.سلف الزواج:</a:t>
            </a:r>
          </a:p>
          <a:p>
            <a:pPr marL="1371600" lvl="0" indent="-1371600" algn="just" rtl="1">
              <a:buSzPct val="100000"/>
            </a:pPr>
            <a:r>
              <a:rPr lang="ar-IQ" sz="4000" b="1" dirty="0" smtClean="0">
                <a:solidFill>
                  <a:schemeClr val="tx1"/>
                </a:solidFill>
              </a:rPr>
              <a:t> وهي السلفة التي تمنح للموظف أو موظفة عند زواج،وقد حددت وزارة المالية في الوقت الحالي بمقدار(5000000)دينارعلى ان يتم أسترجاع السلفة  بأقساط سواء كان نقدا أو يتم استقطاعه من راتب الموظف وكما موضح ادناه:</a:t>
            </a:r>
            <a:endParaRPr lang="en-US" sz="4000" b="1" dirty="0" smtClean="0">
              <a:solidFill>
                <a:schemeClr val="tx1"/>
              </a:solidFill>
            </a:endParaRPr>
          </a:p>
          <a:p>
            <a:pPr marL="514350" indent="-514350" algn="r" rtl="1"/>
            <a:endParaRPr lang="ar-IQ" dirty="0" smtClean="0">
              <a:solidFill>
                <a:schemeClr val="tx1"/>
              </a:solidFill>
            </a:endParaRPr>
          </a:p>
          <a:p>
            <a:pPr algn="r" rtl="1"/>
            <a:endParaRPr lang="ar-IQ" dirty="0" smtClean="0">
              <a:solidFill>
                <a:schemeClr val="tx1"/>
              </a:solidFill>
            </a:endParaRPr>
          </a:p>
          <a:p>
            <a:pPr algn="just" rtl="1"/>
            <a:endParaRPr lang="ar-IQ" dirty="0" smtClean="0">
              <a:solidFill>
                <a:schemeClr val="tx1"/>
              </a:solidFill>
            </a:endParaRPr>
          </a:p>
          <a:p>
            <a:pPr algn="just" rtl="1"/>
            <a:endParaRPr lang="ar-IQ" dirty="0" smtClean="0">
              <a:solidFill>
                <a:schemeClr val="tx1"/>
              </a:solidFill>
            </a:endParaRPr>
          </a:p>
          <a:p>
            <a:pPr marL="514350" indent="-514350" algn="just" rtl="1">
              <a:buAutoNum type="arabicPeriod"/>
            </a:pPr>
            <a:endParaRPr lang="ar-IQ" dirty="0">
              <a:solidFill>
                <a:schemeClr val="tx1"/>
              </a:solidFill>
            </a:endParaRPr>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4" name="Slide Number Placeholder 3"/>
          <p:cNvSpPr>
            <a:spLocks noGrp="1"/>
          </p:cNvSpPr>
          <p:nvPr>
            <p:ph type="sldNum" sz="quarter" idx="12"/>
          </p:nvPr>
        </p:nvSpPr>
        <p:spPr/>
        <p:txBody>
          <a:bodyPr/>
          <a:lstStyle/>
          <a:p>
            <a:fld id="{F1121295-F4DB-4206-BEE4-3F88A778895D}" type="slidenum">
              <a:rPr lang="en-US" smtClean="0"/>
              <a:pPr/>
              <a:t>12</a:t>
            </a:fld>
            <a:endParaRPr lang="en-US"/>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5791200"/>
          </a:xfrm>
        </p:spPr>
        <p:txBody>
          <a:bodyPr>
            <a:normAutofit fontScale="77500" lnSpcReduction="20000"/>
          </a:bodyPr>
          <a:lstStyle/>
          <a:p>
            <a:pPr marL="1371600" lvl="0" indent="-1371600" algn="r" rtl="1">
              <a:buSzPct val="100000"/>
            </a:pPr>
            <a:r>
              <a:rPr lang="ar-IQ" sz="5100" b="1" dirty="0" smtClean="0">
                <a:solidFill>
                  <a:schemeClr val="tx2"/>
                </a:solidFill>
              </a:rPr>
              <a:t>-عند منح السلف الزواج: </a:t>
            </a:r>
          </a:p>
          <a:p>
            <a:pPr marL="514350" indent="-514350" rtl="1"/>
            <a:r>
              <a:rPr lang="en-US" b="1" dirty="0" smtClean="0">
                <a:solidFill>
                  <a:schemeClr val="accent2">
                    <a:lumMod val="50000"/>
                  </a:schemeClr>
                </a:solidFill>
              </a:rPr>
              <a:t>xxx </a:t>
            </a:r>
            <a:r>
              <a:rPr lang="ar-IQ" b="1" dirty="0" smtClean="0">
                <a:solidFill>
                  <a:schemeClr val="accent2">
                    <a:lumMod val="50000"/>
                  </a:schemeClr>
                </a:solidFill>
              </a:rPr>
              <a:t> من ح/ سلف الزواج(اسم الشخص)</a:t>
            </a:r>
          </a:p>
          <a:p>
            <a:pPr marL="514350" indent="-514350" algn="r" rtl="1"/>
            <a:r>
              <a:rPr lang="ar-IQ" b="1" dirty="0" smtClean="0">
                <a:solidFill>
                  <a:schemeClr val="accent2">
                    <a:lumMod val="50000"/>
                  </a:schemeClr>
                </a:solidFill>
              </a:rPr>
              <a:t>                              </a:t>
            </a:r>
            <a:r>
              <a:rPr lang="en-US" b="1" dirty="0" smtClean="0">
                <a:solidFill>
                  <a:schemeClr val="accent2">
                    <a:lumMod val="50000"/>
                  </a:schemeClr>
                </a:solidFill>
              </a:rPr>
              <a:t>xxx</a:t>
            </a:r>
            <a:r>
              <a:rPr lang="ar-IQ" b="1" dirty="0" smtClean="0">
                <a:solidFill>
                  <a:schemeClr val="accent2">
                    <a:lumMod val="50000"/>
                  </a:schemeClr>
                </a:solidFill>
              </a:rPr>
              <a:t>ح/ البنك</a:t>
            </a:r>
          </a:p>
          <a:p>
            <a:pPr marL="514350" indent="-514350" algn="r" rtl="1"/>
            <a:r>
              <a:rPr lang="ar-IQ" b="1" dirty="0" smtClean="0">
                <a:solidFill>
                  <a:schemeClr val="accent2">
                    <a:lumMod val="50000"/>
                  </a:schemeClr>
                </a:solidFill>
              </a:rPr>
              <a:t>-</a:t>
            </a:r>
            <a:r>
              <a:rPr lang="ar-IQ" b="1" dirty="0" smtClean="0">
                <a:solidFill>
                  <a:schemeClr val="accent4"/>
                </a:solidFill>
              </a:rPr>
              <a:t>عند استرجاع السلفة واستلامه نقدا:</a:t>
            </a:r>
          </a:p>
          <a:p>
            <a:pPr marL="514350" indent="-514350" algn="r" rtl="1"/>
            <a:r>
              <a:rPr lang="ar-IQ" b="1" dirty="0" smtClean="0">
                <a:solidFill>
                  <a:schemeClr val="accent2">
                    <a:lumMod val="50000"/>
                  </a:schemeClr>
                </a:solidFill>
              </a:rPr>
              <a:t>                        </a:t>
            </a:r>
            <a:r>
              <a:rPr lang="en-US" b="1" dirty="0" smtClean="0">
                <a:solidFill>
                  <a:schemeClr val="accent2">
                    <a:lumMod val="50000"/>
                  </a:schemeClr>
                </a:solidFill>
              </a:rPr>
              <a:t>xxx </a:t>
            </a:r>
            <a:r>
              <a:rPr lang="ar-IQ" b="1" dirty="0" smtClean="0">
                <a:solidFill>
                  <a:schemeClr val="accent2">
                    <a:lumMod val="50000"/>
                  </a:schemeClr>
                </a:solidFill>
              </a:rPr>
              <a:t> من ح/ الصندوق</a:t>
            </a:r>
          </a:p>
          <a:p>
            <a:pPr marL="514350" indent="-514350" rtl="1"/>
            <a:r>
              <a:rPr lang="ar-IQ" b="1" dirty="0" smtClean="0">
                <a:solidFill>
                  <a:schemeClr val="accent2">
                    <a:lumMod val="50000"/>
                  </a:schemeClr>
                </a:solidFill>
              </a:rPr>
              <a:t>                </a:t>
            </a:r>
            <a:r>
              <a:rPr lang="en-US" b="1" dirty="0" smtClean="0">
                <a:solidFill>
                  <a:schemeClr val="accent2">
                    <a:lumMod val="50000"/>
                  </a:schemeClr>
                </a:solidFill>
              </a:rPr>
              <a:t>xxx</a:t>
            </a:r>
            <a:r>
              <a:rPr lang="ar-IQ" b="1" dirty="0" smtClean="0">
                <a:solidFill>
                  <a:schemeClr val="accent2">
                    <a:lumMod val="50000"/>
                  </a:schemeClr>
                </a:solidFill>
              </a:rPr>
              <a:t>ح/ سلف الزواج(اسم الشخص)</a:t>
            </a:r>
          </a:p>
          <a:p>
            <a:pPr marL="514350" indent="-514350" algn="r" rtl="1"/>
            <a:r>
              <a:rPr lang="ar-IQ" b="1" dirty="0" smtClean="0">
                <a:solidFill>
                  <a:schemeClr val="accent2">
                    <a:lumMod val="50000"/>
                  </a:schemeClr>
                </a:solidFill>
              </a:rPr>
              <a:t>-</a:t>
            </a:r>
            <a:r>
              <a:rPr lang="ar-IQ" b="1" dirty="0" smtClean="0">
                <a:solidFill>
                  <a:schemeClr val="accent1"/>
                </a:solidFill>
              </a:rPr>
              <a:t>عند استقطاع السلفة من راتب الموظف:</a:t>
            </a:r>
          </a:p>
          <a:p>
            <a:pPr marL="514350" indent="-514350" rtl="1"/>
            <a:r>
              <a:rPr lang="en-US" b="1" dirty="0" smtClean="0">
                <a:solidFill>
                  <a:schemeClr val="accent2">
                    <a:lumMod val="50000"/>
                  </a:schemeClr>
                </a:solidFill>
              </a:rPr>
              <a:t>xxx</a:t>
            </a:r>
            <a:r>
              <a:rPr lang="ar-IQ" b="1" dirty="0" smtClean="0">
                <a:solidFill>
                  <a:schemeClr val="accent2">
                    <a:lumMod val="50000"/>
                  </a:schemeClr>
                </a:solidFill>
              </a:rPr>
              <a:t>   من ح/ راتب الاساسي </a:t>
            </a:r>
          </a:p>
          <a:p>
            <a:pPr marL="514350" indent="-514350" rtl="1"/>
            <a:r>
              <a:rPr lang="ar-IQ" b="1" dirty="0" smtClean="0">
                <a:solidFill>
                  <a:schemeClr val="accent2">
                    <a:lumMod val="50000"/>
                  </a:schemeClr>
                </a:solidFill>
              </a:rPr>
              <a:t>              </a:t>
            </a:r>
            <a:r>
              <a:rPr lang="en-US" b="1" dirty="0" smtClean="0">
                <a:solidFill>
                  <a:schemeClr val="accent2">
                    <a:lumMod val="50000"/>
                  </a:schemeClr>
                </a:solidFill>
              </a:rPr>
              <a:t>xxx</a:t>
            </a:r>
            <a:r>
              <a:rPr lang="ar-IQ" b="1" dirty="0" smtClean="0">
                <a:solidFill>
                  <a:schemeClr val="accent2">
                    <a:lumMod val="50000"/>
                  </a:schemeClr>
                </a:solidFill>
              </a:rPr>
              <a:t>ح/ سلف الزواج(اسم الشخص)</a:t>
            </a:r>
          </a:p>
          <a:p>
            <a:pPr marL="514350" indent="-514350" algn="r" rtl="1"/>
            <a:endParaRPr lang="ar-IQ" b="1" dirty="0" smtClean="0">
              <a:solidFill>
                <a:schemeClr val="accent2">
                  <a:lumMod val="50000"/>
                </a:schemeClr>
              </a:solidFill>
            </a:endParaRPr>
          </a:p>
          <a:p>
            <a:pPr marL="514350" indent="-514350" algn="r" rtl="1"/>
            <a:endParaRPr lang="ar-IQ" b="1" dirty="0" smtClean="0">
              <a:solidFill>
                <a:schemeClr val="accent2">
                  <a:lumMod val="50000"/>
                </a:schemeClr>
              </a:solidFill>
            </a:endParaRPr>
          </a:p>
          <a:p>
            <a:pPr marL="1371600" lvl="0" indent="-1371600" algn="r" rtl="1">
              <a:buSzPct val="100000"/>
            </a:pPr>
            <a:endParaRPr lang="ar-IQ" sz="5100" b="1" dirty="0" smtClean="0">
              <a:solidFill>
                <a:schemeClr val="tx2"/>
              </a:solidFill>
            </a:endParaRPr>
          </a:p>
          <a:p>
            <a:pPr marL="1371600" lvl="0" indent="-1371600" algn="r" rtl="1">
              <a:buSzPct val="100000"/>
            </a:pPr>
            <a:r>
              <a:rPr lang="ar-IQ" sz="4000" b="1" dirty="0" smtClean="0">
                <a:solidFill>
                  <a:schemeClr val="tx1"/>
                </a:solidFill>
              </a:rPr>
              <a:t> </a:t>
            </a:r>
            <a:r>
              <a:rPr lang="en-US" sz="4000" b="1" dirty="0" smtClean="0">
                <a:solidFill>
                  <a:schemeClr val="tx1"/>
                </a:solidFill>
              </a:rPr>
              <a:t>           </a:t>
            </a:r>
          </a:p>
          <a:p>
            <a:pPr marL="514350" indent="-514350" algn="r" rtl="1"/>
            <a:endParaRPr lang="ar-IQ" dirty="0" smtClean="0">
              <a:solidFill>
                <a:schemeClr val="tx1"/>
              </a:solidFill>
            </a:endParaRPr>
          </a:p>
          <a:p>
            <a:pPr algn="r" rtl="1"/>
            <a:endParaRPr lang="ar-IQ" dirty="0" smtClean="0">
              <a:solidFill>
                <a:schemeClr val="tx1"/>
              </a:solidFill>
            </a:endParaRPr>
          </a:p>
          <a:p>
            <a:pPr algn="just" rtl="1"/>
            <a:endParaRPr lang="ar-IQ" dirty="0" smtClean="0">
              <a:solidFill>
                <a:schemeClr val="tx1"/>
              </a:solidFill>
            </a:endParaRPr>
          </a:p>
          <a:p>
            <a:pPr algn="just" rtl="1"/>
            <a:endParaRPr lang="ar-IQ" dirty="0" smtClean="0">
              <a:solidFill>
                <a:schemeClr val="tx1"/>
              </a:solidFill>
            </a:endParaRPr>
          </a:p>
          <a:p>
            <a:pPr marL="514350" indent="-514350" algn="just" rtl="1">
              <a:buAutoNum type="arabicPeriod"/>
            </a:pPr>
            <a:endParaRPr lang="ar-IQ" dirty="0">
              <a:solidFill>
                <a:schemeClr val="tx1"/>
              </a:solidFill>
            </a:endParaRPr>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4" name="Slide Number Placeholder 3"/>
          <p:cNvSpPr>
            <a:spLocks noGrp="1"/>
          </p:cNvSpPr>
          <p:nvPr>
            <p:ph type="sldNum" sz="quarter" idx="12"/>
          </p:nvPr>
        </p:nvSpPr>
        <p:spPr/>
        <p:txBody>
          <a:bodyPr/>
          <a:lstStyle/>
          <a:p>
            <a:fld id="{F1121295-F4DB-4206-BEE4-3F88A778895D}" type="slidenum">
              <a:rPr lang="en-US" smtClean="0"/>
              <a:pPr/>
              <a:t>13</a:t>
            </a:fld>
            <a:endParaRPr lang="en-US"/>
          </a:p>
        </p:txBody>
      </p:sp>
    </p:spTree>
  </p:cSld>
  <p:clrMapOvr>
    <a:masterClrMapping/>
  </p:clrMapOvr>
  <p:transition>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5791200"/>
          </a:xfrm>
        </p:spPr>
        <p:txBody>
          <a:bodyPr>
            <a:normAutofit/>
          </a:bodyPr>
          <a:lstStyle/>
          <a:p>
            <a:pPr marL="1371600" lvl="0" indent="-1371600" algn="r" rtl="1">
              <a:buSzPct val="100000"/>
            </a:pPr>
            <a:r>
              <a:rPr lang="ar-IQ" sz="5100" b="1" dirty="0" smtClean="0">
                <a:solidFill>
                  <a:schemeClr val="tx2"/>
                </a:solidFill>
              </a:rPr>
              <a:t>6-سلف الخاصة : </a:t>
            </a:r>
          </a:p>
          <a:p>
            <a:pPr marL="514350" indent="-514350" algn="just" rtl="1"/>
            <a:r>
              <a:rPr lang="ar-IQ" sz="4800" b="1" dirty="0" smtClean="0">
                <a:solidFill>
                  <a:schemeClr val="accent2">
                    <a:lumMod val="50000"/>
                  </a:schemeClr>
                </a:solidFill>
              </a:rPr>
              <a:t>   وهي السلفة التي تمنح للموظف وفقا للتعليمات عدا الحالات أو السلف المذكورة اعلاه ،وتكون المعالجة المحاسبية الخاصة بها مشابهة تماما للمعالجة المحاسبية للسلف المذكورة أعلاه.</a:t>
            </a:r>
          </a:p>
          <a:p>
            <a:pPr marL="1371600" lvl="0" indent="-1371600" algn="r" rtl="1">
              <a:buSzPct val="100000"/>
            </a:pPr>
            <a:endParaRPr lang="ar-IQ" sz="5100" b="1" dirty="0" smtClean="0">
              <a:solidFill>
                <a:schemeClr val="tx2"/>
              </a:solidFill>
            </a:endParaRPr>
          </a:p>
          <a:p>
            <a:pPr marL="514350" indent="-514350" algn="r" rtl="1"/>
            <a:endParaRPr lang="ar-IQ" dirty="0" smtClean="0">
              <a:solidFill>
                <a:schemeClr val="tx1"/>
              </a:solidFill>
            </a:endParaRPr>
          </a:p>
          <a:p>
            <a:pPr algn="r" rtl="1"/>
            <a:endParaRPr lang="ar-IQ" dirty="0" smtClean="0">
              <a:solidFill>
                <a:schemeClr val="tx1"/>
              </a:solidFill>
            </a:endParaRPr>
          </a:p>
          <a:p>
            <a:pPr algn="just" rtl="1"/>
            <a:endParaRPr lang="ar-IQ" dirty="0" smtClean="0">
              <a:solidFill>
                <a:schemeClr val="tx1"/>
              </a:solidFill>
            </a:endParaRPr>
          </a:p>
          <a:p>
            <a:pPr algn="just" rtl="1"/>
            <a:endParaRPr lang="ar-IQ" dirty="0" smtClean="0">
              <a:solidFill>
                <a:schemeClr val="tx1"/>
              </a:solidFill>
            </a:endParaRPr>
          </a:p>
          <a:p>
            <a:pPr marL="514350" indent="-514350" algn="just" rtl="1">
              <a:buAutoNum type="arabicPeriod"/>
            </a:pPr>
            <a:endParaRPr lang="ar-IQ" dirty="0">
              <a:solidFill>
                <a:schemeClr val="tx1"/>
              </a:solidFill>
            </a:endParaRPr>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4" name="Slide Number Placeholder 3"/>
          <p:cNvSpPr>
            <a:spLocks noGrp="1"/>
          </p:cNvSpPr>
          <p:nvPr>
            <p:ph type="sldNum" sz="quarter" idx="12"/>
          </p:nvPr>
        </p:nvSpPr>
        <p:spPr/>
        <p:txBody>
          <a:bodyPr/>
          <a:lstStyle/>
          <a:p>
            <a:fld id="{F1121295-F4DB-4206-BEE4-3F88A778895D}" type="slidenum">
              <a:rPr lang="en-US" smtClean="0"/>
              <a:pPr/>
              <a:t>14</a:t>
            </a:fld>
            <a:endParaRPr lang="en-US"/>
          </a:p>
        </p:txBody>
      </p:sp>
    </p:spTree>
  </p:cSld>
  <p:clrMapOvr>
    <a:masterClrMapping/>
  </p:clrMapOvr>
  <p:transition>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5791200"/>
          </a:xfrm>
        </p:spPr>
        <p:txBody>
          <a:bodyPr>
            <a:normAutofit fontScale="55000" lnSpcReduction="20000"/>
          </a:bodyPr>
          <a:lstStyle/>
          <a:p>
            <a:pPr rtl="1"/>
            <a:r>
              <a:rPr lang="ar-IQ" sz="4400" dirty="0" smtClean="0">
                <a:solidFill>
                  <a:schemeClr val="tx2">
                    <a:lumMod val="50000"/>
                  </a:schemeClr>
                </a:solidFill>
              </a:rPr>
              <a:t>مثال عام على ((سلف الموظفين))</a:t>
            </a:r>
            <a:endParaRPr lang="en-US" sz="4400" dirty="0" smtClean="0">
              <a:solidFill>
                <a:schemeClr val="tx2">
                  <a:lumMod val="50000"/>
                </a:schemeClr>
              </a:solidFill>
            </a:endParaRPr>
          </a:p>
          <a:p>
            <a:pPr algn="just" rtl="1"/>
            <a:r>
              <a:rPr lang="ar-IQ" sz="5100" dirty="0" smtClean="0">
                <a:solidFill>
                  <a:schemeClr val="tx1"/>
                </a:solidFill>
              </a:rPr>
              <a:t>فيما يلي بعض المعاملات التي حدثت في جامعة صلاح الدين /أربيل:-</a:t>
            </a:r>
            <a:endParaRPr lang="en-US" sz="5100" dirty="0" smtClean="0">
              <a:solidFill>
                <a:schemeClr val="tx1"/>
              </a:solidFill>
            </a:endParaRPr>
          </a:p>
          <a:p>
            <a:pPr marL="742950" lvl="0" indent="-742950" algn="just" rtl="1">
              <a:buFont typeface="Wingdings" pitchFamily="2" charset="2"/>
              <a:buChar char="q"/>
            </a:pPr>
            <a:r>
              <a:rPr lang="ar-IQ" sz="5100" dirty="0" smtClean="0">
                <a:solidFill>
                  <a:schemeClr val="tx1"/>
                </a:solidFill>
              </a:rPr>
              <a:t>في 1/1/2011 تم تسليف السيد(علي محمود) بمبلغ</a:t>
            </a:r>
            <a:r>
              <a:rPr lang="ar-IQ" sz="5100" b="1" dirty="0" smtClean="0">
                <a:solidFill>
                  <a:schemeClr val="tx1"/>
                </a:solidFill>
              </a:rPr>
              <a:t>200000</a:t>
            </a:r>
            <a:r>
              <a:rPr lang="ar-IQ" sz="5100" dirty="0" smtClean="0">
                <a:solidFill>
                  <a:schemeClr val="tx1"/>
                </a:solidFill>
              </a:rPr>
              <a:t> دينار موجب مستند صرف رقم (1) وشيك المرقم (50200) عن اجور سفره الى محافظة (دهوك) بمهمة رسمية للجامعة.</a:t>
            </a:r>
            <a:endParaRPr lang="en-US" sz="5100" dirty="0" smtClean="0">
              <a:solidFill>
                <a:schemeClr val="tx1"/>
              </a:solidFill>
            </a:endParaRPr>
          </a:p>
          <a:p>
            <a:pPr marL="742950" indent="-742950" algn="just" rtl="1">
              <a:buFont typeface="Wingdings" pitchFamily="2" charset="2"/>
              <a:buChar char="q"/>
            </a:pPr>
            <a:r>
              <a:rPr lang="ar-IQ" sz="5100" dirty="0" smtClean="0">
                <a:solidFill>
                  <a:schemeClr val="tx1"/>
                </a:solidFill>
              </a:rPr>
              <a:t> في 2/1/2011 تم تكليف السيد( الان عباس) بالسفر الى (هند) بمهمة رسمية للجامعة ،وقد تم تسليفه بمبلغ(5000000) دينار وبموجب مستند صرف رقم(8) و بموجب شيك المرقم(50201) .</a:t>
            </a:r>
            <a:endParaRPr lang="en-US" sz="5100" dirty="0" smtClean="0">
              <a:solidFill>
                <a:schemeClr val="tx1"/>
              </a:solidFill>
            </a:endParaRPr>
          </a:p>
          <a:p>
            <a:pPr marL="742950" indent="-742950" algn="just" rtl="1">
              <a:buFont typeface="Wingdings" pitchFamily="2" charset="2"/>
              <a:buChar char="q"/>
            </a:pPr>
            <a:r>
              <a:rPr lang="ar-IQ" sz="5100" dirty="0" smtClean="0">
                <a:solidFill>
                  <a:schemeClr val="tx1"/>
                </a:solidFill>
              </a:rPr>
              <a:t> في 3/1/2011 تم تسليف السيدة (به ريزكاظم) بمبلغ 400000 دينار عن نقلها من جامعة صلاح الدين –اربيل الى جامعة سليمانية وبموجب مستند صرف المرقم (15) والشيك المرقم (50205).</a:t>
            </a:r>
            <a:endParaRPr lang="en-US" sz="5100" dirty="0" smtClean="0">
              <a:solidFill>
                <a:schemeClr val="tx1"/>
              </a:solidFill>
            </a:endParaRPr>
          </a:p>
          <a:p>
            <a:pPr marL="742950" indent="-742950" algn="just" rtl="1">
              <a:buFont typeface="Wingdings" pitchFamily="2" charset="2"/>
              <a:buChar char="q"/>
            </a:pPr>
            <a:r>
              <a:rPr lang="ar-IQ" sz="5100" dirty="0" smtClean="0">
                <a:solidFill>
                  <a:schemeClr val="tx1"/>
                </a:solidFill>
              </a:rPr>
              <a:t> في 4/1/2011 باشر السيد (علي محمود) في الجامعة وقدم وصولات سفره الذي بلغ (180000) دينار.</a:t>
            </a:r>
            <a:endParaRPr lang="en-US" sz="5100" dirty="0" smtClean="0">
              <a:solidFill>
                <a:schemeClr val="tx1"/>
              </a:solidFill>
            </a:endParaRPr>
          </a:p>
          <a:p>
            <a:pPr algn="just" rtl="1"/>
            <a:r>
              <a:rPr lang="ar-IQ" sz="5100" dirty="0" smtClean="0">
                <a:solidFill>
                  <a:schemeClr val="tx1"/>
                </a:solidFill>
              </a:rPr>
              <a:t> </a:t>
            </a:r>
            <a:endParaRPr lang="en-US" sz="5100" dirty="0" smtClean="0">
              <a:solidFill>
                <a:schemeClr val="tx1"/>
              </a:solidFill>
            </a:endParaRPr>
          </a:p>
          <a:p>
            <a:pPr marL="1371600" lvl="0" indent="-1371600" algn="just" rtl="1">
              <a:buSzPct val="100000"/>
            </a:pPr>
            <a:endParaRPr lang="ar-IQ" sz="4400" b="1" dirty="0" smtClean="0">
              <a:solidFill>
                <a:schemeClr val="tx2"/>
              </a:solidFill>
            </a:endParaRPr>
          </a:p>
          <a:p>
            <a:pPr marL="514350" indent="-514350" algn="just" rtl="1"/>
            <a:endParaRPr lang="ar-IQ" sz="4400" dirty="0" smtClean="0">
              <a:solidFill>
                <a:schemeClr val="tx1"/>
              </a:solidFill>
            </a:endParaRPr>
          </a:p>
          <a:p>
            <a:pPr algn="r" rtl="1"/>
            <a:endParaRPr lang="ar-IQ" dirty="0" smtClean="0">
              <a:solidFill>
                <a:schemeClr val="tx1"/>
              </a:solidFill>
            </a:endParaRPr>
          </a:p>
          <a:p>
            <a:pPr algn="just" rtl="1"/>
            <a:endParaRPr lang="ar-IQ" dirty="0" smtClean="0">
              <a:solidFill>
                <a:schemeClr val="tx1"/>
              </a:solidFill>
            </a:endParaRPr>
          </a:p>
          <a:p>
            <a:pPr algn="just" rtl="1"/>
            <a:endParaRPr lang="ar-IQ" dirty="0" smtClean="0">
              <a:solidFill>
                <a:schemeClr val="tx1"/>
              </a:solidFill>
            </a:endParaRPr>
          </a:p>
          <a:p>
            <a:pPr marL="514350" indent="-514350" algn="just" rtl="1">
              <a:buAutoNum type="arabicPeriod"/>
            </a:pPr>
            <a:endParaRPr lang="ar-IQ" dirty="0">
              <a:solidFill>
                <a:schemeClr val="tx1"/>
              </a:solidFill>
            </a:endParaRPr>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4" name="Slide Number Placeholder 3"/>
          <p:cNvSpPr>
            <a:spLocks noGrp="1"/>
          </p:cNvSpPr>
          <p:nvPr>
            <p:ph type="sldNum" sz="quarter" idx="12"/>
          </p:nvPr>
        </p:nvSpPr>
        <p:spPr/>
        <p:txBody>
          <a:bodyPr/>
          <a:lstStyle/>
          <a:p>
            <a:fld id="{F1121295-F4DB-4206-BEE4-3F88A778895D}" type="slidenum">
              <a:rPr lang="en-US" smtClean="0"/>
              <a:pPr/>
              <a:t>15</a:t>
            </a:fld>
            <a:endParaRPr lang="en-US"/>
          </a:p>
        </p:txBody>
      </p:sp>
    </p:spTree>
  </p:cSld>
  <p:clrMapOvr>
    <a:masterClrMapping/>
  </p:clrMapOvr>
  <p:transition>
    <p:pull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5791200"/>
          </a:xfrm>
        </p:spPr>
        <p:txBody>
          <a:bodyPr>
            <a:normAutofit fontScale="25000" lnSpcReduction="20000"/>
          </a:bodyPr>
          <a:lstStyle/>
          <a:p>
            <a:pPr algn="just" rtl="1"/>
            <a:endParaRPr lang="en-US" sz="7400" dirty="0" smtClean="0"/>
          </a:p>
          <a:p>
            <a:pPr algn="just" rtl="1"/>
            <a:r>
              <a:rPr lang="ar-IQ" sz="7400" dirty="0" smtClean="0"/>
              <a:t> </a:t>
            </a:r>
            <a:endParaRPr lang="en-US" sz="9600" b="1" dirty="0" smtClean="0"/>
          </a:p>
          <a:p>
            <a:pPr lvl="0" algn="just" rtl="1">
              <a:buFont typeface="Wingdings" pitchFamily="2" charset="2"/>
              <a:buChar char="q"/>
            </a:pPr>
            <a:r>
              <a:rPr lang="ar-IQ" sz="9600" b="1" dirty="0" smtClean="0">
                <a:solidFill>
                  <a:schemeClr val="tx1"/>
                </a:solidFill>
              </a:rPr>
              <a:t>في 5/1/2011  تم  تسليف السيد (هاوكار عثمان) بمبلغ 1000000 دينار بمناسبة زواجه ،على ان يقوم بتسديد مبلغ 60000 دينار كل 6 أشهر نقدا .</a:t>
            </a:r>
            <a:endParaRPr lang="en-US" sz="9600" b="1" dirty="0" smtClean="0">
              <a:solidFill>
                <a:schemeClr val="tx1"/>
              </a:solidFill>
            </a:endParaRPr>
          </a:p>
          <a:p>
            <a:pPr lvl="0" algn="just" rtl="1">
              <a:buFont typeface="Wingdings" pitchFamily="2" charset="2"/>
              <a:buChar char="q"/>
            </a:pPr>
            <a:r>
              <a:rPr lang="ar-IQ" sz="9600" b="1" dirty="0" smtClean="0">
                <a:solidFill>
                  <a:schemeClr val="tx1"/>
                </a:solidFill>
              </a:rPr>
              <a:t>في 15/1 /2011 باشر السيد (الان عباس) في الجامعة وقدم وصولات سفره للتصفية ،وقد كان مجموع المبالغ المصروفة 6000000 دينار .</a:t>
            </a:r>
            <a:endParaRPr lang="en-US" sz="9600" b="1" dirty="0" smtClean="0">
              <a:solidFill>
                <a:schemeClr val="tx1"/>
              </a:solidFill>
            </a:endParaRPr>
          </a:p>
          <a:p>
            <a:pPr algn="just" rtl="1"/>
            <a:endParaRPr lang="en-US" sz="9600" b="1" dirty="0" smtClean="0">
              <a:solidFill>
                <a:schemeClr val="tx1"/>
              </a:solidFill>
            </a:endParaRPr>
          </a:p>
          <a:p>
            <a:pPr lvl="0" algn="just" rtl="1">
              <a:buFont typeface="Wingdings" pitchFamily="2" charset="2"/>
              <a:buChar char="q"/>
            </a:pPr>
            <a:r>
              <a:rPr lang="ar-IQ" sz="9600" b="1" dirty="0" smtClean="0">
                <a:solidFill>
                  <a:schemeClr val="tx1"/>
                </a:solidFill>
              </a:rPr>
              <a:t>في 16/1/2011 قدمت السيدة(به ريزكاظم) وصولاتها الذي بلغ 400000 دينار.</a:t>
            </a:r>
            <a:endParaRPr lang="en-US" sz="9600" b="1" dirty="0" smtClean="0">
              <a:solidFill>
                <a:schemeClr val="tx1"/>
              </a:solidFill>
            </a:endParaRPr>
          </a:p>
          <a:p>
            <a:pPr algn="just" rtl="1"/>
            <a:r>
              <a:rPr lang="ar-IQ" sz="9600" b="1" dirty="0" smtClean="0">
                <a:solidFill>
                  <a:schemeClr val="tx1"/>
                </a:solidFill>
              </a:rPr>
              <a:t> </a:t>
            </a:r>
            <a:endParaRPr lang="en-US" sz="9600" b="1" dirty="0" smtClean="0">
              <a:solidFill>
                <a:schemeClr val="tx1"/>
              </a:solidFill>
            </a:endParaRPr>
          </a:p>
          <a:p>
            <a:pPr lvl="0" algn="just" rtl="1">
              <a:buFont typeface="Wingdings" pitchFamily="2" charset="2"/>
              <a:buChar char="q"/>
            </a:pPr>
            <a:r>
              <a:rPr lang="ar-IQ" sz="9600" b="1" dirty="0" smtClean="0">
                <a:solidFill>
                  <a:schemeClr val="tx1"/>
                </a:solidFill>
              </a:rPr>
              <a:t>في 17/1/2011 تم تسليف السيد (هيمن حسين) بمقدار 2500000 ديناركراتب لشهرين بمناسبة سفره الى المكة المكرمة لأداء فريضة الحج على ان يتم استقطاع مبلغ 100000 دينارشهريا  من راتبه .</a:t>
            </a:r>
            <a:endParaRPr lang="en-US" sz="9600" b="1" dirty="0" smtClean="0">
              <a:solidFill>
                <a:schemeClr val="tx1"/>
              </a:solidFill>
            </a:endParaRPr>
          </a:p>
          <a:p>
            <a:pPr algn="just" rtl="1"/>
            <a:endParaRPr lang="en-US" sz="9600" b="1" dirty="0" smtClean="0">
              <a:solidFill>
                <a:schemeClr val="tx1"/>
              </a:solidFill>
            </a:endParaRPr>
          </a:p>
          <a:p>
            <a:pPr lvl="0" algn="just" rtl="1">
              <a:buFont typeface="Wingdings" pitchFamily="2" charset="2"/>
              <a:buChar char="q"/>
            </a:pPr>
            <a:r>
              <a:rPr lang="ar-IQ" sz="9600" b="1" dirty="0" smtClean="0">
                <a:solidFill>
                  <a:schemeClr val="tx1"/>
                </a:solidFill>
              </a:rPr>
              <a:t>في </a:t>
            </a:r>
            <a:r>
              <a:rPr lang="en-US" sz="9600" b="1" dirty="0" smtClean="0">
                <a:solidFill>
                  <a:schemeClr val="tx1"/>
                </a:solidFill>
              </a:rPr>
              <a:t>28-2</a:t>
            </a:r>
            <a:r>
              <a:rPr lang="ar-IQ" sz="9600" b="1" dirty="0" smtClean="0">
                <a:solidFill>
                  <a:schemeClr val="tx1"/>
                </a:solidFill>
              </a:rPr>
              <a:t>/ 2011 تم استقطاع  مبلغ 100000 دينار من راتب السيد (هيمن حسين).</a:t>
            </a:r>
            <a:endParaRPr lang="en-US" sz="9600" b="1" dirty="0" smtClean="0">
              <a:solidFill>
                <a:schemeClr val="tx1"/>
              </a:solidFill>
            </a:endParaRPr>
          </a:p>
          <a:p>
            <a:pPr algn="just" rtl="1"/>
            <a:endParaRPr lang="en-US" sz="9600" b="1" dirty="0" smtClean="0">
              <a:solidFill>
                <a:schemeClr val="tx1"/>
              </a:solidFill>
            </a:endParaRPr>
          </a:p>
          <a:p>
            <a:pPr lvl="0" algn="just" rtl="1">
              <a:buFont typeface="Wingdings" pitchFamily="2" charset="2"/>
              <a:buChar char="q"/>
            </a:pPr>
            <a:r>
              <a:rPr lang="ar-IQ" sz="9600" b="1" dirty="0" smtClean="0">
                <a:solidFill>
                  <a:schemeClr val="tx1"/>
                </a:solidFill>
              </a:rPr>
              <a:t>في 5/6/2011 تم استلام  اول قسط من السيد (هاوكار عثمان) نقدا.</a:t>
            </a:r>
          </a:p>
          <a:p>
            <a:pPr lvl="0" algn="just" rtl="1"/>
            <a:r>
              <a:rPr lang="ar-IQ" sz="9600" b="1" dirty="0" smtClean="0">
                <a:solidFill>
                  <a:schemeClr val="tx1"/>
                </a:solidFill>
              </a:rPr>
              <a:t>م/ تسجيل القيود اللازمة.</a:t>
            </a:r>
            <a:endParaRPr lang="en-US" sz="9600" b="1" dirty="0" smtClean="0">
              <a:solidFill>
                <a:schemeClr val="tx1"/>
              </a:solidFill>
            </a:endParaRPr>
          </a:p>
          <a:p>
            <a:pPr marL="1371600" lvl="0" indent="-1371600" algn="just" rtl="1">
              <a:buSzPct val="100000"/>
            </a:pPr>
            <a:endParaRPr lang="ar-IQ" sz="7400" b="1" dirty="0" smtClean="0">
              <a:solidFill>
                <a:schemeClr val="tx2"/>
              </a:solidFill>
            </a:endParaRPr>
          </a:p>
          <a:p>
            <a:pPr marL="514350" indent="-514350" algn="just" rtl="1"/>
            <a:endParaRPr lang="ar-IQ" sz="4400" dirty="0" smtClean="0">
              <a:solidFill>
                <a:schemeClr val="tx1"/>
              </a:solidFill>
            </a:endParaRPr>
          </a:p>
          <a:p>
            <a:pPr algn="r" rtl="1"/>
            <a:endParaRPr lang="ar-IQ" dirty="0" smtClean="0">
              <a:solidFill>
                <a:schemeClr val="tx1"/>
              </a:solidFill>
            </a:endParaRPr>
          </a:p>
          <a:p>
            <a:pPr algn="just" rtl="1"/>
            <a:endParaRPr lang="ar-IQ" dirty="0" smtClean="0">
              <a:solidFill>
                <a:schemeClr val="tx1"/>
              </a:solidFill>
            </a:endParaRPr>
          </a:p>
          <a:p>
            <a:pPr algn="just" rtl="1"/>
            <a:endParaRPr lang="ar-IQ" dirty="0" smtClean="0">
              <a:solidFill>
                <a:schemeClr val="tx1"/>
              </a:solidFill>
            </a:endParaRPr>
          </a:p>
          <a:p>
            <a:pPr marL="514350" indent="-514350" algn="just" rtl="1">
              <a:buAutoNum type="arabicPeriod"/>
            </a:pPr>
            <a:endParaRPr lang="ar-IQ" dirty="0">
              <a:solidFill>
                <a:schemeClr val="tx1"/>
              </a:solidFill>
            </a:endParaRPr>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4" name="Slide Number Placeholder 3"/>
          <p:cNvSpPr>
            <a:spLocks noGrp="1"/>
          </p:cNvSpPr>
          <p:nvPr>
            <p:ph type="sldNum" sz="quarter" idx="12"/>
          </p:nvPr>
        </p:nvSpPr>
        <p:spPr/>
        <p:txBody>
          <a:bodyPr/>
          <a:lstStyle/>
          <a:p>
            <a:fld id="{F1121295-F4DB-4206-BEE4-3F88A778895D}" type="slidenum">
              <a:rPr lang="en-US" smtClean="0"/>
              <a:pPr/>
              <a:t>16</a:t>
            </a:fld>
            <a:endParaRPr lang="en-US"/>
          </a:p>
        </p:txBody>
      </p:sp>
    </p:spTree>
  </p:cSld>
  <p:clrMapOvr>
    <a:masterClrMapping/>
  </p:clrMapOvr>
  <p:transition>
    <p:pull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12612684"/>
          </a:xfrm>
        </p:spPr>
        <p:txBody>
          <a:bodyPr lIns="0" tIns="0" rIns="0" bIns="0" anchor="t" anchorCtr="0">
            <a:normAutofit/>
          </a:bodyPr>
          <a:lstStyle/>
          <a:p>
            <a:pPr marL="1371600" lvl="0" indent="-1371600" algn="r" rtl="1">
              <a:buSzPct val="100000"/>
            </a:pPr>
            <a:endParaRPr lang="ar-IQ" sz="4800" b="1" dirty="0" smtClean="0">
              <a:solidFill>
                <a:schemeClr val="tx1"/>
              </a:solidFill>
            </a:endParaRPr>
          </a:p>
          <a:p>
            <a:pPr marL="1371600" lvl="0" indent="-1371600" algn="just" rtl="1">
              <a:buSzPct val="100000"/>
            </a:pPr>
            <a:r>
              <a:rPr lang="ar-IQ" sz="3600" b="1" dirty="0" smtClean="0">
                <a:solidFill>
                  <a:schemeClr val="tx1"/>
                </a:solidFill>
              </a:rPr>
              <a:t>وهي السلف الذي يمنح بهدف انجاز أعمال أوخدمات أو مشاريع المتعلقة بنشاط بالوحدة الحكومية أو السلف الممنوحة في حالة معالجة الزيادة في المصروفات أو النقص في الايرادات أو نقص في الصندوق.</a:t>
            </a:r>
            <a:endParaRPr lang="en-US" sz="3600" b="1" dirty="0" smtClean="0">
              <a:solidFill>
                <a:schemeClr val="tx1"/>
              </a:solidFill>
            </a:endParaRPr>
          </a:p>
          <a:p>
            <a:pPr marL="1371600" lvl="0" indent="-1371600" algn="just" rtl="1">
              <a:buSzPct val="100000"/>
            </a:pPr>
            <a:r>
              <a:rPr lang="ar-IQ" sz="3600" b="1" dirty="0" smtClean="0">
                <a:solidFill>
                  <a:schemeClr val="tx1"/>
                </a:solidFill>
              </a:rPr>
              <a:t>وعليه فأن حالات استخدام السلف المتنوعة يمكن حصرها بالاتي:   </a:t>
            </a:r>
            <a:endParaRPr lang="en-US" sz="3600" b="1" dirty="0" smtClean="0">
              <a:solidFill>
                <a:schemeClr val="tx1"/>
              </a:solidFill>
            </a:endParaRPr>
          </a:p>
          <a:p>
            <a:pPr marL="514350" indent="-514350" algn="just" rtl="1"/>
            <a:r>
              <a:rPr lang="ar-IQ" sz="3600" b="1" dirty="0" smtClean="0">
                <a:solidFill>
                  <a:schemeClr val="accent2">
                    <a:lumMod val="50000"/>
                  </a:schemeClr>
                </a:solidFill>
              </a:rPr>
              <a:t> </a:t>
            </a:r>
          </a:p>
          <a:p>
            <a:pPr marL="1371600" lvl="0" indent="-1371600" algn="r" rtl="1">
              <a:buSzPct val="100000"/>
            </a:pPr>
            <a:endParaRPr lang="ar-IQ" sz="5100" b="1" dirty="0" smtClean="0">
              <a:solidFill>
                <a:schemeClr val="tx2"/>
              </a:solidFill>
            </a:endParaRPr>
          </a:p>
          <a:p>
            <a:pPr marL="514350" indent="-514350" algn="r" rtl="1"/>
            <a:endParaRPr lang="ar-IQ" dirty="0" smtClean="0">
              <a:solidFill>
                <a:schemeClr val="tx1"/>
              </a:solidFill>
            </a:endParaRPr>
          </a:p>
          <a:p>
            <a:pPr algn="r" rtl="1"/>
            <a:endParaRPr lang="ar-IQ" dirty="0" smtClean="0">
              <a:solidFill>
                <a:schemeClr val="tx1"/>
              </a:solidFill>
            </a:endParaRPr>
          </a:p>
          <a:p>
            <a:pPr algn="just" rtl="1"/>
            <a:endParaRPr lang="ar-IQ" dirty="0" smtClean="0">
              <a:solidFill>
                <a:schemeClr val="tx1"/>
              </a:solidFill>
            </a:endParaRPr>
          </a:p>
          <a:p>
            <a:pPr algn="just" rtl="1"/>
            <a:endParaRPr lang="ar-IQ" dirty="0" smtClean="0">
              <a:solidFill>
                <a:schemeClr val="tx1"/>
              </a:solidFill>
            </a:endParaRPr>
          </a:p>
          <a:p>
            <a:pPr marL="514350" indent="-514350" algn="just" rtl="1">
              <a:buAutoNum type="arabicPeriod"/>
            </a:pPr>
            <a:endParaRPr lang="ar-IQ" dirty="0">
              <a:solidFill>
                <a:schemeClr val="tx1"/>
              </a:solidFill>
            </a:endParaRPr>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4" name="Slide Number Placeholder 3"/>
          <p:cNvSpPr>
            <a:spLocks noGrp="1"/>
          </p:cNvSpPr>
          <p:nvPr>
            <p:ph type="sldNum" sz="quarter" idx="12"/>
          </p:nvPr>
        </p:nvSpPr>
        <p:spPr/>
        <p:txBody>
          <a:bodyPr/>
          <a:lstStyle/>
          <a:p>
            <a:fld id="{F1121295-F4DB-4206-BEE4-3F88A778895D}" type="slidenum">
              <a:rPr lang="en-US" smtClean="0"/>
              <a:pPr/>
              <a:t>17</a:t>
            </a:fld>
            <a:endParaRPr lang="en-US"/>
          </a:p>
        </p:txBody>
      </p:sp>
      <p:sp>
        <p:nvSpPr>
          <p:cNvPr id="6" name="Rectangle 5"/>
          <p:cNvSpPr/>
          <p:nvPr/>
        </p:nvSpPr>
        <p:spPr>
          <a:xfrm>
            <a:off x="2438400" y="381000"/>
            <a:ext cx="4203395" cy="923330"/>
          </a:xfrm>
          <a:prstGeom prst="rect">
            <a:avLst/>
          </a:prstGeom>
          <a:noFill/>
        </p:spPr>
        <p:txBody>
          <a:bodyPr wrap="square" lIns="91440" tIns="45720" rIns="91440" bIns="45720">
            <a:spAutoFit/>
          </a:bodyPr>
          <a:lstStyle/>
          <a:p>
            <a:pPr algn="ctr"/>
            <a:r>
              <a:rPr lang="ar-IQ" sz="54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2. سلف المتنوعة</a:t>
            </a:r>
            <a:endParaRPr lang="en-US" sz="54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ransition>
    <p:pull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172200"/>
          </a:xfrm>
        </p:spPr>
        <p:txBody>
          <a:bodyPr>
            <a:normAutofit lnSpcReduction="10000"/>
          </a:bodyPr>
          <a:lstStyle/>
          <a:p>
            <a:pPr marL="514350" indent="-514350" algn="r" rtl="1">
              <a:buAutoNum type="arabicPeriod"/>
            </a:pPr>
            <a:r>
              <a:rPr lang="ar-IQ" dirty="0" smtClean="0"/>
              <a:t>معالجة الزيادة في المصروفات والنقص في الايرادات والتي يتم شرحها في الفصول القادمة.</a:t>
            </a:r>
          </a:p>
          <a:p>
            <a:pPr marL="514350" indent="-514350" algn="r" rtl="1">
              <a:buAutoNum type="arabicPeriod"/>
            </a:pPr>
            <a:r>
              <a:rPr lang="ar-IQ" dirty="0" smtClean="0"/>
              <a:t>نقص في الصندوق وكذلك منح السلف بهدف انجاز المشاريع الوحدة الحكومية.</a:t>
            </a:r>
          </a:p>
          <a:p>
            <a:pPr marL="514350" indent="-514350" algn="r" rtl="1">
              <a:buNone/>
            </a:pPr>
            <a:r>
              <a:rPr lang="ar-IQ" dirty="0" smtClean="0">
                <a:solidFill>
                  <a:srgbClr val="FF0000"/>
                </a:solidFill>
              </a:rPr>
              <a:t>وتشمل السلف المتنوعة الانواع التالية:-</a:t>
            </a:r>
          </a:p>
          <a:p>
            <a:pPr marL="514350" indent="-514350" algn="r" rtl="1">
              <a:buNone/>
            </a:pPr>
            <a:r>
              <a:rPr lang="ar-IQ" dirty="0" smtClean="0">
                <a:solidFill>
                  <a:srgbClr val="002060"/>
                </a:solidFill>
              </a:rPr>
              <a:t>أ-سلف معالجة الاخطاء.</a:t>
            </a:r>
          </a:p>
          <a:p>
            <a:pPr marL="514350" indent="-514350" algn="r" rtl="1">
              <a:buNone/>
            </a:pPr>
            <a:r>
              <a:rPr lang="ar-IQ" dirty="0" smtClean="0">
                <a:solidFill>
                  <a:srgbClr val="002060"/>
                </a:solidFill>
              </a:rPr>
              <a:t>ب-سلف لجان تنفيذ الاعمال.</a:t>
            </a:r>
          </a:p>
          <a:p>
            <a:pPr marL="514350" indent="-514350" algn="r" rtl="1">
              <a:buNone/>
            </a:pPr>
            <a:r>
              <a:rPr lang="ar-IQ" dirty="0" smtClean="0">
                <a:solidFill>
                  <a:srgbClr val="002060"/>
                </a:solidFill>
              </a:rPr>
              <a:t>ج-سلف الاعتمادات المسستندية.</a:t>
            </a:r>
          </a:p>
          <a:p>
            <a:pPr marL="514350" indent="-514350" algn="r" rtl="1">
              <a:buNone/>
            </a:pPr>
            <a:r>
              <a:rPr lang="ar-IQ" dirty="0" smtClean="0">
                <a:solidFill>
                  <a:srgbClr val="002060"/>
                </a:solidFill>
              </a:rPr>
              <a:t>د-سلف الاعتمادات البسيطة.</a:t>
            </a:r>
          </a:p>
          <a:p>
            <a:pPr marL="514350" indent="-514350" algn="r" rtl="1">
              <a:buNone/>
            </a:pPr>
            <a:r>
              <a:rPr lang="ar-IQ" dirty="0" smtClean="0">
                <a:solidFill>
                  <a:srgbClr val="002060"/>
                </a:solidFill>
              </a:rPr>
              <a:t>هـ-سلف الصكوك المرفوضة.</a:t>
            </a:r>
          </a:p>
          <a:p>
            <a:pPr marL="514350" indent="-514350" algn="r" rtl="1">
              <a:buNone/>
            </a:pPr>
            <a:r>
              <a:rPr lang="ar-IQ" dirty="0" smtClean="0">
                <a:solidFill>
                  <a:srgbClr val="002060"/>
                </a:solidFill>
              </a:rPr>
              <a:t>و-سلف المقاولين.</a:t>
            </a:r>
            <a:endParaRPr lang="en-US" dirty="0">
              <a:solidFill>
                <a:srgbClr val="002060"/>
              </a:solidFill>
            </a:endParaRPr>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5" name="Slide Number Placeholder 4"/>
          <p:cNvSpPr>
            <a:spLocks noGrp="1"/>
          </p:cNvSpPr>
          <p:nvPr>
            <p:ph type="sldNum" sz="quarter" idx="12"/>
          </p:nvPr>
        </p:nvSpPr>
        <p:spPr/>
        <p:txBody>
          <a:bodyPr/>
          <a:lstStyle/>
          <a:p>
            <a:fld id="{F1121295-F4DB-4206-BEE4-3F88A778895D}"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p:spPr>
        <p:txBody>
          <a:bodyPr>
            <a:normAutofit fontScale="92500" lnSpcReduction="10000"/>
          </a:bodyPr>
          <a:lstStyle/>
          <a:p>
            <a:pPr marL="514350" indent="-514350" algn="r" rtl="1">
              <a:buNone/>
            </a:pPr>
            <a:endParaRPr lang="ar-IQ" dirty="0" smtClean="0">
              <a:solidFill>
                <a:srgbClr val="002060"/>
              </a:solidFill>
            </a:endParaRPr>
          </a:p>
          <a:p>
            <a:pPr marL="514350" indent="-514350" algn="just" rtl="1">
              <a:buNone/>
            </a:pPr>
            <a:endParaRPr lang="ar-IQ" dirty="0" smtClean="0">
              <a:solidFill>
                <a:srgbClr val="002060"/>
              </a:solidFill>
            </a:endParaRPr>
          </a:p>
          <a:p>
            <a:pPr marL="514350" indent="-514350" algn="just" rtl="1">
              <a:buNone/>
            </a:pPr>
            <a:r>
              <a:rPr lang="ar-IQ" dirty="0" smtClean="0">
                <a:solidFill>
                  <a:srgbClr val="002060"/>
                </a:solidFill>
              </a:rPr>
              <a:t>تستخدم هذا السلف لمعالجة الاخطاء الاتية:</a:t>
            </a:r>
          </a:p>
          <a:p>
            <a:pPr marL="514350" indent="-514350" algn="just" rtl="1">
              <a:buNone/>
            </a:pPr>
            <a:r>
              <a:rPr lang="ar-IQ" dirty="0" smtClean="0">
                <a:solidFill>
                  <a:srgbClr val="002060"/>
                </a:solidFill>
              </a:rPr>
              <a:t>1.معالجة الزيادة في المصروفات التي يتم ذكرها في الفصول القادمة.</a:t>
            </a:r>
          </a:p>
          <a:p>
            <a:pPr marL="514350" indent="-514350" algn="just" rtl="1">
              <a:buNone/>
            </a:pPr>
            <a:r>
              <a:rPr lang="ar-IQ" dirty="0" smtClean="0">
                <a:solidFill>
                  <a:srgbClr val="002060"/>
                </a:solidFill>
              </a:rPr>
              <a:t>2.معالجة النقص في الصندوق وبهدف فهم كيفية معالجة النقص في الصندوق سوف يتم الاستعانة المثال الاتي:</a:t>
            </a:r>
          </a:p>
          <a:p>
            <a:pPr marL="514350" indent="-514350" algn="just" rtl="1">
              <a:buNone/>
            </a:pPr>
            <a:r>
              <a:rPr lang="ar-IQ" dirty="0" smtClean="0">
                <a:solidFill>
                  <a:srgbClr val="002060"/>
                </a:solidFill>
              </a:rPr>
              <a:t>في 2012/3/1تم جرد الصندوق في كلية الادارة والاقتصاد تبين بان الرصيد الفعلي للصندوق هو 20000 دينار في حين الرصيد حسب السجلات هو 22500 دينار وتم معالجة الفرق.</a:t>
            </a:r>
          </a:p>
          <a:p>
            <a:pPr marL="514350" indent="-514350" algn="just" rtl="1">
              <a:buNone/>
            </a:pPr>
            <a:r>
              <a:rPr lang="ar-IQ" dirty="0" smtClean="0">
                <a:solidFill>
                  <a:srgbClr val="002060"/>
                </a:solidFill>
              </a:rPr>
              <a:t>المطلوب:-</a:t>
            </a:r>
            <a:r>
              <a:rPr lang="ar-IQ" dirty="0" smtClean="0">
                <a:solidFill>
                  <a:srgbClr val="A93907"/>
                </a:solidFill>
              </a:rPr>
              <a:t>* تسجيل القيد الخاص بنقص في الصندوق.</a:t>
            </a:r>
          </a:p>
          <a:p>
            <a:pPr marL="514350" indent="-514350" algn="just" rtl="1">
              <a:buNone/>
            </a:pPr>
            <a:r>
              <a:rPr lang="ar-IQ" dirty="0" smtClean="0">
                <a:solidFill>
                  <a:srgbClr val="7030A0"/>
                </a:solidFill>
              </a:rPr>
              <a:t>*تسجيل القيد الخاص باستلام مبلغ النقص اذا علمت انه في 2012/4/1تم استلام مبلغ النقص نقدا.</a:t>
            </a:r>
          </a:p>
        </p:txBody>
      </p:sp>
      <p:sp>
        <p:nvSpPr>
          <p:cNvPr id="4" name="Footer Placeholder 3"/>
          <p:cNvSpPr>
            <a:spLocks noGrp="1"/>
          </p:cNvSpPr>
          <p:nvPr>
            <p:ph type="ftr" sz="quarter" idx="11"/>
          </p:nvPr>
        </p:nvSpPr>
        <p:spPr/>
        <p:txBody>
          <a:bodyPr/>
          <a:lstStyle/>
          <a:p>
            <a:r>
              <a:rPr lang="ar-IQ" dirty="0" smtClean="0"/>
              <a:t>محاسبة حكومية –الفصل الرابع</a:t>
            </a:r>
            <a:endParaRPr lang="en-US" dirty="0"/>
          </a:p>
        </p:txBody>
      </p:sp>
      <p:sp>
        <p:nvSpPr>
          <p:cNvPr id="5" name="Slide Number Placeholder 4"/>
          <p:cNvSpPr>
            <a:spLocks noGrp="1"/>
          </p:cNvSpPr>
          <p:nvPr>
            <p:ph type="sldNum" sz="quarter" idx="12"/>
          </p:nvPr>
        </p:nvSpPr>
        <p:spPr/>
        <p:txBody>
          <a:bodyPr/>
          <a:lstStyle/>
          <a:p>
            <a:fld id="{F1121295-F4DB-4206-BEE4-3F88A778895D}" type="slidenum">
              <a:rPr lang="en-US" smtClean="0"/>
              <a:pPr/>
              <a:t>19</a:t>
            </a:fld>
            <a:endParaRPr lang="en-US" dirty="0"/>
          </a:p>
        </p:txBody>
      </p:sp>
      <p:sp>
        <p:nvSpPr>
          <p:cNvPr id="6" name="Rectangle 5"/>
          <p:cNvSpPr/>
          <p:nvPr/>
        </p:nvSpPr>
        <p:spPr>
          <a:xfrm>
            <a:off x="1524000" y="228600"/>
            <a:ext cx="6476999" cy="923330"/>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IQ"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أ-سلف معالجة الاخطاء:</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229600" cy="6477000"/>
          </a:xfrm>
        </p:spPr>
        <p:txBody>
          <a:bodyPr>
            <a:normAutofit/>
          </a:bodyPr>
          <a:lstStyle/>
          <a:p>
            <a:pPr algn="r" rtl="1"/>
            <a:endParaRPr lang="ar-IQ" dirty="0" smtClean="0">
              <a:solidFill>
                <a:schemeClr val="tx1"/>
              </a:solidFill>
            </a:endParaRPr>
          </a:p>
          <a:p>
            <a:pPr algn="r" rtl="1"/>
            <a:endParaRPr lang="ar-IQ" dirty="0" smtClean="0">
              <a:solidFill>
                <a:schemeClr val="tx1"/>
              </a:solidFill>
            </a:endParaRPr>
          </a:p>
          <a:p>
            <a:pPr marL="514350" indent="-514350" algn="just" rtl="1">
              <a:buAutoNum type="arabicPeriod"/>
            </a:pPr>
            <a:r>
              <a:rPr lang="ar-IQ" dirty="0" smtClean="0">
                <a:solidFill>
                  <a:schemeClr val="tx1"/>
                </a:solidFill>
              </a:rPr>
              <a:t>يجب ان يتوفر في السلفة الممنوحة الاسباب القانونية في منحها والتي تم ذكرها سابقا.</a:t>
            </a:r>
          </a:p>
          <a:p>
            <a:pPr marL="514350" indent="-514350" algn="just" rtl="1">
              <a:buAutoNum type="arabicPeriod"/>
            </a:pPr>
            <a:r>
              <a:rPr lang="ar-IQ" dirty="0" smtClean="0">
                <a:solidFill>
                  <a:schemeClr val="tx1"/>
                </a:solidFill>
              </a:rPr>
              <a:t>ان يكون منح السلفة بهدف تنفيذ عمل أو مشروع أو خدمة الواردة في الموازنة العامة مثل</a:t>
            </a:r>
            <a:r>
              <a:rPr lang="ar-IQ" dirty="0" smtClean="0">
                <a:solidFill>
                  <a:schemeClr val="tx1"/>
                </a:solidFill>
                <a:sym typeface="Wingdings" pitchFamily="2" charset="2"/>
              </a:rPr>
              <a:t> ( سلفة الايفاد والسفر)</a:t>
            </a:r>
          </a:p>
          <a:p>
            <a:pPr marL="514350" indent="-514350" algn="just" rtl="1">
              <a:buAutoNum type="arabicPeriod"/>
            </a:pPr>
            <a:r>
              <a:rPr lang="ar-IQ" dirty="0" smtClean="0">
                <a:solidFill>
                  <a:schemeClr val="tx1"/>
                </a:solidFill>
                <a:sym typeface="Wingdings" pitchFamily="2" charset="2"/>
              </a:rPr>
              <a:t>يجب ان تكون هناك اعتماد أو تخصيص المالي لازم في الموازنة العامة لكي نتمكن من تغطية نفقات السلفة لاحقا.</a:t>
            </a:r>
          </a:p>
          <a:p>
            <a:pPr marL="514350" indent="-514350" algn="just" rtl="1">
              <a:buAutoNum type="arabicPeriod"/>
            </a:pPr>
            <a:r>
              <a:rPr lang="ar-IQ" dirty="0" smtClean="0">
                <a:solidFill>
                  <a:schemeClr val="tx1"/>
                </a:solidFill>
                <a:sym typeface="Wingdings" pitchFamily="2" charset="2"/>
              </a:rPr>
              <a:t>يجب ان يخضع السلف الممنوحة الى للسيطرة من خلال فتح سجل السلف.</a:t>
            </a:r>
          </a:p>
          <a:p>
            <a:pPr marL="514350" indent="-514350" algn="just" rtl="1"/>
            <a:endParaRPr lang="ar-IQ" dirty="0" smtClean="0">
              <a:solidFill>
                <a:schemeClr val="tx1"/>
              </a:solidFill>
            </a:endParaRPr>
          </a:p>
          <a:p>
            <a:pPr algn="just" rtl="1"/>
            <a:endParaRPr lang="ar-IQ" dirty="0">
              <a:solidFill>
                <a:schemeClr val="tx1"/>
              </a:solidFill>
            </a:endParaRPr>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dirty="0"/>
          </a:p>
        </p:txBody>
      </p:sp>
      <p:sp>
        <p:nvSpPr>
          <p:cNvPr id="4" name="Slide Number Placeholder 3"/>
          <p:cNvSpPr>
            <a:spLocks noGrp="1"/>
          </p:cNvSpPr>
          <p:nvPr>
            <p:ph type="sldNum" sz="quarter" idx="12"/>
          </p:nvPr>
        </p:nvSpPr>
        <p:spPr/>
        <p:txBody>
          <a:bodyPr/>
          <a:lstStyle/>
          <a:p>
            <a:fld id="{F1121295-F4DB-4206-BEE4-3F88A778895D}" type="slidenum">
              <a:rPr lang="en-US" smtClean="0"/>
              <a:pPr/>
              <a:t>2</a:t>
            </a:fld>
            <a:endParaRPr lang="en-US"/>
          </a:p>
        </p:txBody>
      </p:sp>
      <p:sp>
        <p:nvSpPr>
          <p:cNvPr id="6" name="Rectangle 5"/>
          <p:cNvSpPr/>
          <p:nvPr/>
        </p:nvSpPr>
        <p:spPr>
          <a:xfrm>
            <a:off x="685800" y="457200"/>
            <a:ext cx="7391400" cy="923330"/>
          </a:xfrm>
          <a:prstGeom prst="rect">
            <a:avLst/>
          </a:prstGeom>
          <a:solidFill>
            <a:schemeClr val="accent2">
              <a:lumMod val="20000"/>
              <a:lumOff val="80000"/>
            </a:schemeClr>
          </a:solidFill>
        </p:spPr>
        <p:style>
          <a:lnRef idx="2">
            <a:schemeClr val="accent1"/>
          </a:lnRef>
          <a:fillRef idx="1">
            <a:schemeClr val="lt1"/>
          </a:fillRef>
          <a:effectRef idx="0">
            <a:schemeClr val="accent1"/>
          </a:effectRef>
          <a:fontRef idx="minor">
            <a:schemeClr val="dk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IQ"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شروط منح السلف</a:t>
            </a:r>
            <a:r>
              <a:rPr lang="ar-IQ"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a:ln>
            <a:solidFill>
              <a:schemeClr val="accent1"/>
            </a:solidFill>
          </a:ln>
        </p:spPr>
        <p:txBody>
          <a:bodyPr>
            <a:normAutofit/>
          </a:bodyPr>
          <a:lstStyle/>
          <a:p>
            <a:pPr marL="514350" indent="-514350" algn="r" rtl="1">
              <a:buNone/>
            </a:pPr>
            <a:r>
              <a:rPr lang="ar-IQ" dirty="0" smtClean="0">
                <a:solidFill>
                  <a:srgbClr val="7030A0"/>
                </a:solidFill>
              </a:rPr>
              <a:t>الحل:</a:t>
            </a:r>
          </a:p>
          <a:p>
            <a:pPr marL="514350" indent="-514350" algn="r" rtl="1">
              <a:buNone/>
            </a:pPr>
            <a:r>
              <a:rPr lang="ar-IQ" dirty="0" smtClean="0"/>
              <a:t>مقدار النقص في الصندوق= 22500-20000 =2500 دينار.</a:t>
            </a:r>
          </a:p>
          <a:p>
            <a:pPr marL="514350" indent="-514350" algn="r" rtl="1">
              <a:buNone/>
            </a:pPr>
            <a:r>
              <a:rPr lang="ar-IQ" dirty="0" smtClean="0"/>
              <a:t>2500 من ح/سلف المتنوعة/سلف معالجة الاخطاء(نقص في الصندوق)</a:t>
            </a:r>
          </a:p>
          <a:p>
            <a:pPr marL="514350" indent="-514350" algn="r" rtl="1">
              <a:buNone/>
            </a:pPr>
            <a:r>
              <a:rPr lang="ar-IQ" dirty="0" smtClean="0"/>
              <a:t>     2500 الى ح/ الصندوق</a:t>
            </a:r>
          </a:p>
          <a:p>
            <a:pPr marL="514350" indent="-514350" algn="r" rtl="1">
              <a:buNone/>
            </a:pPr>
            <a:r>
              <a:rPr lang="ar-IQ" dirty="0" smtClean="0">
                <a:solidFill>
                  <a:srgbClr val="7030A0"/>
                </a:solidFill>
              </a:rPr>
              <a:t>                                     ح/ الصندوق</a:t>
            </a:r>
          </a:p>
          <a:p>
            <a:pPr marL="514350" indent="-514350" algn="r" rtl="1">
              <a:buNone/>
            </a:pPr>
            <a:endParaRPr lang="ar-IQ" dirty="0" smtClean="0">
              <a:solidFill>
                <a:srgbClr val="7030A0"/>
              </a:solidFill>
            </a:endParaRPr>
          </a:p>
          <a:p>
            <a:pPr marL="514350" indent="-514350" algn="r" rtl="1">
              <a:buNone/>
            </a:pPr>
            <a:r>
              <a:rPr lang="ar-IQ" dirty="0" smtClean="0">
                <a:solidFill>
                  <a:srgbClr val="7030A0"/>
                </a:solidFill>
              </a:rPr>
              <a:t> </a:t>
            </a:r>
          </a:p>
          <a:p>
            <a:pPr marL="514350" indent="-514350" algn="r" rtl="1">
              <a:buNone/>
            </a:pPr>
            <a:r>
              <a:rPr lang="ar-IQ" dirty="0" smtClean="0">
                <a:solidFill>
                  <a:srgbClr val="7030A0"/>
                </a:solidFill>
              </a:rPr>
              <a:t>                               </a:t>
            </a:r>
            <a:r>
              <a:rPr lang="ar-IQ" sz="2400" dirty="0" smtClean="0">
                <a:solidFill>
                  <a:srgbClr val="7030A0"/>
                </a:solidFill>
              </a:rPr>
              <a:t>20000 الرصيد</a:t>
            </a:r>
          </a:p>
        </p:txBody>
      </p:sp>
      <p:sp>
        <p:nvSpPr>
          <p:cNvPr id="4" name="Footer Placeholder 3"/>
          <p:cNvSpPr>
            <a:spLocks noGrp="1"/>
          </p:cNvSpPr>
          <p:nvPr>
            <p:ph type="ftr" sz="quarter" idx="11"/>
          </p:nvPr>
        </p:nvSpPr>
        <p:spPr/>
        <p:txBody>
          <a:bodyPr/>
          <a:lstStyle/>
          <a:p>
            <a:r>
              <a:rPr lang="ar-IQ" dirty="0" smtClean="0"/>
              <a:t>محاسبة حكومية –الفصل الرابع</a:t>
            </a:r>
            <a:endParaRPr lang="en-US" dirty="0"/>
          </a:p>
        </p:txBody>
      </p:sp>
      <p:sp>
        <p:nvSpPr>
          <p:cNvPr id="5" name="Slide Number Placeholder 4"/>
          <p:cNvSpPr>
            <a:spLocks noGrp="1"/>
          </p:cNvSpPr>
          <p:nvPr>
            <p:ph type="sldNum" sz="quarter" idx="12"/>
          </p:nvPr>
        </p:nvSpPr>
        <p:spPr/>
        <p:txBody>
          <a:bodyPr/>
          <a:lstStyle/>
          <a:p>
            <a:fld id="{F1121295-F4DB-4206-BEE4-3F88A778895D}" type="slidenum">
              <a:rPr lang="en-US" smtClean="0"/>
              <a:pPr/>
              <a:t>20</a:t>
            </a:fld>
            <a:endParaRPr lang="en-US" dirty="0"/>
          </a:p>
        </p:txBody>
      </p:sp>
      <p:graphicFrame>
        <p:nvGraphicFramePr>
          <p:cNvPr id="7" name="Table 6"/>
          <p:cNvGraphicFramePr>
            <a:graphicFrameLocks noGrp="1"/>
          </p:cNvGraphicFramePr>
          <p:nvPr/>
        </p:nvGraphicFramePr>
        <p:xfrm>
          <a:off x="685800" y="4267200"/>
          <a:ext cx="5029200" cy="1107440"/>
        </p:xfrm>
        <a:graphic>
          <a:graphicData uri="http://schemas.openxmlformats.org/drawingml/2006/table">
            <a:tbl>
              <a:tblPr firstRow="1" bandRow="1">
                <a:tableStyleId>{5940675A-B579-460E-94D1-54222C63F5DA}</a:tableStyleId>
              </a:tblPr>
              <a:tblGrid>
                <a:gridCol w="2514600"/>
                <a:gridCol w="2514600"/>
              </a:tblGrid>
              <a:tr h="142240">
                <a:tc>
                  <a:txBody>
                    <a:bodyPr/>
                    <a:lstStyle/>
                    <a:p>
                      <a:pPr algn="r" rtl="1"/>
                      <a:r>
                        <a:rPr lang="ar-IQ" dirty="0" smtClean="0"/>
                        <a:t>2500سلف معالجة</a:t>
                      </a:r>
                      <a:r>
                        <a:rPr lang="ar-IQ" baseline="0" dirty="0" smtClean="0"/>
                        <a:t> الاخطاء</a:t>
                      </a:r>
                      <a:endParaRPr lang="en-US" dirty="0"/>
                    </a:p>
                  </a:txBody>
                  <a:tcPr/>
                </a:tc>
                <a:tc>
                  <a:txBody>
                    <a:bodyPr/>
                    <a:lstStyle/>
                    <a:p>
                      <a:pPr algn="l" rtl="1"/>
                      <a:r>
                        <a:rPr lang="ar-IQ" dirty="0" smtClean="0"/>
                        <a:t>22500رصيد السجلات</a:t>
                      </a:r>
                      <a:endParaRPr lang="en-US" dirty="0"/>
                    </a:p>
                  </a:txBody>
                  <a:tcPr/>
                </a:tc>
              </a:tr>
              <a:tr h="370840">
                <a:tc>
                  <a:txBody>
                    <a:bodyPr/>
                    <a:lstStyle/>
                    <a:p>
                      <a:pPr algn="r"/>
                      <a:r>
                        <a:rPr lang="ar-IQ" dirty="0" smtClean="0"/>
                        <a:t>20000 الرصيد</a:t>
                      </a:r>
                      <a:endParaRPr lang="en-US" dirty="0"/>
                    </a:p>
                  </a:txBody>
                  <a:tcPr/>
                </a:tc>
                <a:tc>
                  <a:txBody>
                    <a:bodyPr/>
                    <a:lstStyle/>
                    <a:p>
                      <a:pPr algn="r"/>
                      <a:endParaRPr lang="en-US" dirty="0"/>
                    </a:p>
                  </a:txBody>
                  <a:tcPr/>
                </a:tc>
              </a:tr>
              <a:tr h="370840">
                <a:tc>
                  <a:txBody>
                    <a:bodyPr/>
                    <a:lstStyle/>
                    <a:p>
                      <a:pPr algn="r"/>
                      <a:r>
                        <a:rPr lang="ar-IQ" dirty="0" smtClean="0"/>
                        <a:t>22500</a:t>
                      </a:r>
                      <a:endParaRPr lang="en-US" dirty="0"/>
                    </a:p>
                  </a:txBody>
                  <a:tcPr/>
                </a:tc>
                <a:tc>
                  <a:txBody>
                    <a:bodyPr/>
                    <a:lstStyle/>
                    <a:p>
                      <a:pPr algn="r"/>
                      <a:r>
                        <a:rPr lang="ar-IQ" dirty="0" smtClean="0"/>
                        <a:t>22500</a:t>
                      </a:r>
                      <a:endParaRPr lang="en-US" dirty="0"/>
                    </a:p>
                  </a:txBody>
                  <a:tcPr/>
                </a:tc>
              </a:tr>
            </a:tbl>
          </a:graphicData>
        </a:graphic>
      </p:graphicFrame>
      <p:cxnSp>
        <p:nvCxnSpPr>
          <p:cNvPr id="9" name="Straight Arrow Connector 8"/>
          <p:cNvCxnSpPr/>
          <p:nvPr/>
        </p:nvCxnSpPr>
        <p:spPr>
          <a:xfrm>
            <a:off x="2971800" y="4419600"/>
            <a:ext cx="838200" cy="609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248400"/>
          </a:xfrm>
          <a:ln>
            <a:solidFill>
              <a:schemeClr val="accent1"/>
            </a:solidFill>
          </a:ln>
        </p:spPr>
        <p:txBody>
          <a:bodyPr>
            <a:normAutofit/>
          </a:bodyPr>
          <a:lstStyle/>
          <a:p>
            <a:pPr marL="514350" indent="-514350" algn="r" rtl="1">
              <a:buNone/>
            </a:pPr>
            <a:r>
              <a:rPr lang="ar-IQ" dirty="0" smtClean="0"/>
              <a:t>2012/4/1</a:t>
            </a:r>
          </a:p>
          <a:p>
            <a:pPr marL="514350" indent="-514350" algn="r" rtl="1">
              <a:buNone/>
            </a:pPr>
            <a:r>
              <a:rPr lang="ar-IQ" dirty="0" smtClean="0"/>
              <a:t>   </a:t>
            </a:r>
            <a:r>
              <a:rPr lang="ar-IQ" sz="2400" dirty="0" smtClean="0"/>
              <a:t>2500من ح/الصندوق</a:t>
            </a:r>
          </a:p>
          <a:p>
            <a:pPr marL="514350" indent="-514350" algn="r" rtl="1">
              <a:buNone/>
            </a:pPr>
            <a:r>
              <a:rPr lang="ar-IQ" sz="2400" dirty="0" smtClean="0"/>
              <a:t>        2500 الى ح/ سلف المتنوعة/سلف معالجة الاخطاء(نقص في الصندوق)</a:t>
            </a:r>
          </a:p>
          <a:p>
            <a:pPr marL="514350" indent="-514350" algn="r" rtl="1">
              <a:buNone/>
            </a:pPr>
            <a:r>
              <a:rPr lang="ar-IQ" dirty="0" smtClean="0"/>
              <a:t>                   قيد استلام النقص</a:t>
            </a:r>
          </a:p>
          <a:p>
            <a:pPr marL="514350" indent="-514350" algn="r" rtl="1">
              <a:buNone/>
            </a:pPr>
            <a:endParaRPr lang="ar-IQ" dirty="0" smtClean="0"/>
          </a:p>
          <a:p>
            <a:pPr marL="514350" indent="-514350" algn="r" rtl="1">
              <a:buNone/>
            </a:pPr>
            <a:r>
              <a:rPr lang="ar-IQ" dirty="0" smtClean="0"/>
              <a:t>                2500من ح/ بنك</a:t>
            </a:r>
          </a:p>
          <a:p>
            <a:pPr marL="514350" indent="-514350" algn="r" rtl="1">
              <a:buNone/>
            </a:pPr>
            <a:r>
              <a:rPr lang="ar-IQ" dirty="0" smtClean="0"/>
              <a:t>                     2500الى ح/ الصندوق</a:t>
            </a:r>
          </a:p>
          <a:p>
            <a:pPr marL="514350" indent="-514350" algn="r" rtl="1">
              <a:buNone/>
            </a:pPr>
            <a:r>
              <a:rPr lang="ar-IQ" dirty="0" smtClean="0">
                <a:solidFill>
                  <a:srgbClr val="7030A0"/>
                </a:solidFill>
              </a:rPr>
              <a:t>                قيد ايداع المبلغ لدى البنك.       </a:t>
            </a:r>
          </a:p>
          <a:p>
            <a:pPr marL="514350" indent="-514350" algn="r" rtl="1">
              <a:buNone/>
            </a:pPr>
            <a:endParaRPr lang="ar-IQ" dirty="0" smtClean="0">
              <a:solidFill>
                <a:srgbClr val="7030A0"/>
              </a:solidFill>
            </a:endParaRPr>
          </a:p>
          <a:p>
            <a:pPr marL="514350" indent="-514350" algn="r" rtl="1">
              <a:buNone/>
            </a:pPr>
            <a:r>
              <a:rPr lang="ar-IQ" dirty="0" smtClean="0">
                <a:solidFill>
                  <a:srgbClr val="7030A0"/>
                </a:solidFill>
              </a:rPr>
              <a:t> </a:t>
            </a:r>
          </a:p>
        </p:txBody>
      </p:sp>
      <p:sp>
        <p:nvSpPr>
          <p:cNvPr id="4" name="Footer Placeholder 3"/>
          <p:cNvSpPr>
            <a:spLocks noGrp="1"/>
          </p:cNvSpPr>
          <p:nvPr>
            <p:ph type="ftr" sz="quarter" idx="11"/>
          </p:nvPr>
        </p:nvSpPr>
        <p:spPr/>
        <p:txBody>
          <a:bodyPr/>
          <a:lstStyle/>
          <a:p>
            <a:r>
              <a:rPr lang="ar-IQ" dirty="0" smtClean="0"/>
              <a:t>محاسبة حكومية –الفصل الرابع</a:t>
            </a:r>
            <a:endParaRPr lang="en-US" dirty="0"/>
          </a:p>
        </p:txBody>
      </p:sp>
      <p:sp>
        <p:nvSpPr>
          <p:cNvPr id="5" name="Slide Number Placeholder 4"/>
          <p:cNvSpPr>
            <a:spLocks noGrp="1"/>
          </p:cNvSpPr>
          <p:nvPr>
            <p:ph type="sldNum" sz="quarter" idx="12"/>
          </p:nvPr>
        </p:nvSpPr>
        <p:spPr/>
        <p:txBody>
          <a:bodyPr/>
          <a:lstStyle/>
          <a:p>
            <a:fld id="{F1121295-F4DB-4206-BEE4-3F88A778895D}"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228600"/>
            <a:ext cx="8229600" cy="6248400"/>
          </a:xfrm>
          <a:ln>
            <a:solidFill>
              <a:schemeClr val="accent1"/>
            </a:solidFill>
          </a:ln>
        </p:spPr>
        <p:txBody>
          <a:bodyPr>
            <a:normAutofit fontScale="77500" lnSpcReduction="20000"/>
          </a:bodyPr>
          <a:lstStyle/>
          <a:p>
            <a:pPr marL="514350" indent="-514350" algn="just" rtl="1">
              <a:buNone/>
            </a:pPr>
            <a:endParaRPr lang="ar-IQ" dirty="0" smtClean="0">
              <a:solidFill>
                <a:srgbClr val="7030A0"/>
              </a:solidFill>
            </a:endParaRPr>
          </a:p>
          <a:p>
            <a:pPr marL="514350" indent="-514350" algn="just" rtl="1">
              <a:buNone/>
            </a:pPr>
            <a:endParaRPr lang="ar-IQ" dirty="0" smtClean="0">
              <a:solidFill>
                <a:srgbClr val="7030A0"/>
              </a:solidFill>
            </a:endParaRPr>
          </a:p>
          <a:p>
            <a:pPr marL="514350" indent="-514350" algn="just" rtl="1">
              <a:buNone/>
            </a:pPr>
            <a:endParaRPr lang="ar-IQ" dirty="0" smtClean="0">
              <a:solidFill>
                <a:srgbClr val="7030A0"/>
              </a:solidFill>
            </a:endParaRPr>
          </a:p>
          <a:p>
            <a:pPr marL="514350" indent="-514350" algn="just" rtl="1">
              <a:buNone/>
            </a:pPr>
            <a:r>
              <a:rPr lang="ar-IQ" dirty="0" smtClean="0">
                <a:solidFill>
                  <a:srgbClr val="7030A0"/>
                </a:solidFill>
              </a:rPr>
              <a:t>وهي السلفة الممنوحة للجان التي تشكل في الوحدات الحكومية بهدف انجاز عمل أو مشروع معين تتعلق بنشاط الوحدة الحكومية ،وتكون المعالجة المحاسبية لها كما يأتي:</a:t>
            </a:r>
          </a:p>
          <a:p>
            <a:pPr marL="514350" indent="-514350" algn="just" rtl="1">
              <a:buNone/>
            </a:pPr>
            <a:endParaRPr lang="ar-IQ" dirty="0" smtClean="0">
              <a:solidFill>
                <a:srgbClr val="7030A0"/>
              </a:solidFill>
            </a:endParaRPr>
          </a:p>
          <a:p>
            <a:pPr marL="514350" indent="-514350" algn="just" rtl="1">
              <a:buNone/>
            </a:pPr>
            <a:r>
              <a:rPr lang="ar-IQ" dirty="0" smtClean="0">
                <a:solidFill>
                  <a:schemeClr val="accent2">
                    <a:lumMod val="50000"/>
                  </a:schemeClr>
                </a:solidFill>
              </a:rPr>
              <a:t>مثال: في 2012/5/2 تم تشكيل لجنة في كلية الادرة و الاقتصاد بهدف اجراء صيانة وترميمات في نادي الطلبة برئاسة السيد (ارام) وتقرر صرف المبلغ 100000 دينار لهذا العمل.</a:t>
            </a:r>
          </a:p>
          <a:p>
            <a:pPr marL="514350" indent="-514350" algn="just" rtl="1">
              <a:buNone/>
            </a:pPr>
            <a:r>
              <a:rPr lang="ar-IQ" dirty="0" smtClean="0">
                <a:solidFill>
                  <a:schemeClr val="tx2">
                    <a:lumMod val="50000"/>
                  </a:schemeClr>
                </a:solidFill>
              </a:rPr>
              <a:t>في 2012/6/2 تم تنفيذ العمل وقد قدم سيد (ارام) الوصولات الخاصة بالعمل وكانت كما يأتي:</a:t>
            </a:r>
          </a:p>
          <a:p>
            <a:pPr marL="514350" indent="-514350" algn="just" rtl="1">
              <a:buNone/>
            </a:pPr>
            <a:r>
              <a:rPr lang="ar-IQ" dirty="0" smtClean="0">
                <a:solidFill>
                  <a:srgbClr val="7030A0"/>
                </a:solidFill>
              </a:rPr>
              <a:t>مجموع الوصولات كانت بقيمة 100000 دينار.</a:t>
            </a:r>
          </a:p>
          <a:p>
            <a:pPr marL="514350" indent="-514350" algn="just" rtl="1">
              <a:buNone/>
            </a:pPr>
            <a:r>
              <a:rPr lang="ar-IQ" dirty="0" smtClean="0">
                <a:solidFill>
                  <a:srgbClr val="7030A0"/>
                </a:solidFill>
              </a:rPr>
              <a:t>كان مجموع الوصولات 97500 دينار.</a:t>
            </a:r>
          </a:p>
          <a:p>
            <a:pPr marL="514350" indent="-514350" algn="just" rtl="1">
              <a:buNone/>
            </a:pPr>
            <a:r>
              <a:rPr lang="ar-IQ" dirty="0" smtClean="0">
                <a:solidFill>
                  <a:srgbClr val="7030A0"/>
                </a:solidFill>
              </a:rPr>
              <a:t>كان مجموع الوصولات 105000 دينار.</a:t>
            </a:r>
          </a:p>
          <a:p>
            <a:pPr marL="514350" indent="-514350" algn="just" rtl="1">
              <a:buNone/>
            </a:pPr>
            <a:r>
              <a:rPr lang="ar-IQ" dirty="0" smtClean="0">
                <a:solidFill>
                  <a:schemeClr val="bg2">
                    <a:lumMod val="10000"/>
                  </a:schemeClr>
                </a:solidFill>
              </a:rPr>
              <a:t>المطلوب: تسجيل القيود اللازمة.</a:t>
            </a:r>
          </a:p>
          <a:p>
            <a:pPr marL="514350" indent="-514350" algn="r" rtl="1">
              <a:buNone/>
            </a:pPr>
            <a:r>
              <a:rPr lang="ar-IQ" dirty="0" smtClean="0">
                <a:solidFill>
                  <a:srgbClr val="7030A0"/>
                </a:solidFill>
              </a:rPr>
              <a:t> </a:t>
            </a:r>
          </a:p>
        </p:txBody>
      </p:sp>
      <p:sp>
        <p:nvSpPr>
          <p:cNvPr id="4" name="Footer Placeholder 3"/>
          <p:cNvSpPr>
            <a:spLocks noGrp="1"/>
          </p:cNvSpPr>
          <p:nvPr>
            <p:ph type="ftr" sz="quarter" idx="11"/>
          </p:nvPr>
        </p:nvSpPr>
        <p:spPr/>
        <p:txBody>
          <a:bodyPr/>
          <a:lstStyle/>
          <a:p>
            <a:r>
              <a:rPr lang="ar-IQ" dirty="0" smtClean="0"/>
              <a:t>محاسبة حكومية –الفصل الرابع</a:t>
            </a:r>
            <a:endParaRPr lang="en-US" dirty="0"/>
          </a:p>
        </p:txBody>
      </p:sp>
      <p:sp>
        <p:nvSpPr>
          <p:cNvPr id="5" name="Slide Number Placeholder 4"/>
          <p:cNvSpPr>
            <a:spLocks noGrp="1"/>
          </p:cNvSpPr>
          <p:nvPr>
            <p:ph type="sldNum" sz="quarter" idx="12"/>
          </p:nvPr>
        </p:nvSpPr>
        <p:spPr/>
        <p:txBody>
          <a:bodyPr/>
          <a:lstStyle/>
          <a:p>
            <a:fld id="{F1121295-F4DB-4206-BEE4-3F88A778895D}" type="slidenum">
              <a:rPr lang="en-US" smtClean="0"/>
              <a:pPr/>
              <a:t>22</a:t>
            </a:fld>
            <a:endParaRPr lang="en-US" dirty="0"/>
          </a:p>
        </p:txBody>
      </p:sp>
      <p:sp>
        <p:nvSpPr>
          <p:cNvPr id="6" name="Rectangle 5"/>
          <p:cNvSpPr/>
          <p:nvPr/>
        </p:nvSpPr>
        <p:spPr>
          <a:xfrm>
            <a:off x="2057400" y="304801"/>
            <a:ext cx="5642890" cy="769441"/>
          </a:xfrm>
          <a:prstGeom prst="rect">
            <a:avLst/>
          </a:prstGeom>
          <a:noFill/>
        </p:spPr>
        <p:txBody>
          <a:bodyPr wrap="square" lIns="91440" tIns="45720" rIns="91440" bIns="45720">
            <a:spAutoFit/>
          </a:bodyPr>
          <a:lstStyle/>
          <a:p>
            <a:pPr algn="ctr"/>
            <a:r>
              <a:rPr lang="ar-IQ"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ب- سلف لجان تنفيذ الاعمال :</a:t>
            </a:r>
            <a:endParaRPr lang="en-US"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943600"/>
          </a:xfrm>
        </p:spPr>
        <p:txBody>
          <a:bodyPr>
            <a:normAutofit lnSpcReduction="10000"/>
          </a:bodyPr>
          <a:lstStyle/>
          <a:p>
            <a:pPr algn="r" rtl="1">
              <a:buNone/>
            </a:pPr>
            <a:r>
              <a:rPr lang="ar-IQ" sz="1800" b="1" dirty="0" smtClean="0"/>
              <a:t>الحل:</a:t>
            </a:r>
          </a:p>
          <a:p>
            <a:pPr algn="r" rtl="1">
              <a:buNone/>
            </a:pPr>
            <a:r>
              <a:rPr lang="ar-IQ" sz="1800" b="1" dirty="0" smtClean="0"/>
              <a:t>2012/5/2 </a:t>
            </a:r>
          </a:p>
          <a:p>
            <a:pPr algn="r" rtl="1">
              <a:buNone/>
            </a:pPr>
            <a:r>
              <a:rPr lang="ar-IQ" sz="1800" b="1" dirty="0" smtClean="0"/>
              <a:t>100000 من ح/ سلف المتنوعة /سلف لجان تنفيذ الاعمال (ارام)  </a:t>
            </a:r>
          </a:p>
          <a:p>
            <a:pPr algn="r" rtl="1">
              <a:buNone/>
            </a:pPr>
            <a:r>
              <a:rPr lang="ar-IQ" sz="1800" b="1" dirty="0" smtClean="0"/>
              <a:t>      100000 الى ح/ بنك</a:t>
            </a:r>
          </a:p>
          <a:p>
            <a:pPr algn="r" rtl="1">
              <a:buNone/>
            </a:pPr>
            <a:r>
              <a:rPr lang="ar-IQ" sz="1800" b="1" dirty="0" smtClean="0"/>
              <a:t>         قيد صرف السلفة.</a:t>
            </a:r>
          </a:p>
          <a:p>
            <a:pPr algn="r" rtl="1">
              <a:buNone/>
            </a:pPr>
            <a:r>
              <a:rPr lang="ar-IQ" sz="1800" b="1" dirty="0" smtClean="0"/>
              <a:t>1</a:t>
            </a:r>
            <a:r>
              <a:rPr lang="ar-IQ" sz="1800" b="1" dirty="0" smtClean="0">
                <a:solidFill>
                  <a:schemeClr val="accent2"/>
                </a:solidFill>
              </a:rPr>
              <a:t>- مجموع مبلغ الوصولات 100000 دينار:</a:t>
            </a:r>
          </a:p>
          <a:p>
            <a:pPr algn="r" rtl="1">
              <a:buNone/>
            </a:pPr>
            <a:r>
              <a:rPr lang="ar-IQ" sz="1800" b="1" dirty="0" smtClean="0"/>
              <a:t>     100000من ح / صيانة المبنى  </a:t>
            </a:r>
          </a:p>
          <a:p>
            <a:pPr algn="r" rtl="1">
              <a:buNone/>
            </a:pPr>
            <a:r>
              <a:rPr lang="ar-IQ" sz="1800" b="1" dirty="0" smtClean="0"/>
              <a:t>         100000 الى ح/ سلف المتنوعة /سلف لجان تنفيذ الاعمال (ارام)   </a:t>
            </a:r>
          </a:p>
          <a:p>
            <a:pPr algn="r" rtl="1">
              <a:buNone/>
            </a:pPr>
            <a:r>
              <a:rPr lang="ar-IQ" sz="1800" b="1" dirty="0" smtClean="0"/>
              <a:t>2</a:t>
            </a:r>
            <a:r>
              <a:rPr lang="ar-IQ" sz="1800" b="1" dirty="0" smtClean="0">
                <a:solidFill>
                  <a:schemeClr val="accent2"/>
                </a:solidFill>
              </a:rPr>
              <a:t>- مجموع الوصولات 97500 دينار:</a:t>
            </a:r>
          </a:p>
          <a:p>
            <a:pPr algn="r" rtl="1">
              <a:buNone/>
            </a:pPr>
            <a:r>
              <a:rPr lang="ar-IQ" sz="1800" b="1" dirty="0" smtClean="0"/>
              <a:t>  </a:t>
            </a:r>
            <a:r>
              <a:rPr lang="ar-IQ" sz="1800" b="1" u="sng" dirty="0" smtClean="0"/>
              <a:t>من مذكورين </a:t>
            </a:r>
          </a:p>
          <a:p>
            <a:pPr algn="r" rtl="1">
              <a:buNone/>
            </a:pPr>
            <a:r>
              <a:rPr lang="ar-IQ" sz="1800" b="1" dirty="0" smtClean="0"/>
              <a:t>97500 ح/ صيانة المبنى                                                     2500 من ح/بنك </a:t>
            </a:r>
          </a:p>
          <a:p>
            <a:pPr algn="r" rtl="1">
              <a:buAutoNum type="arabicPlain" startAt="2500"/>
            </a:pPr>
            <a:r>
              <a:rPr lang="ar-IQ" sz="1800" b="1" dirty="0" smtClean="0"/>
              <a:t>ح/ الصندوق                                                                   2500 الى ح/ الصندوق</a:t>
            </a:r>
          </a:p>
          <a:p>
            <a:pPr algn="r" rtl="1">
              <a:buNone/>
            </a:pPr>
            <a:r>
              <a:rPr lang="ar-IQ" sz="1800" b="1" dirty="0" smtClean="0"/>
              <a:t>    100000 الى ح/ سلف المتنوعة /سلف لجان تنفيذ الاعمال (ارام)    </a:t>
            </a:r>
          </a:p>
          <a:p>
            <a:pPr algn="r" rtl="1">
              <a:buNone/>
            </a:pPr>
            <a:r>
              <a:rPr lang="ar-IQ" sz="1800" b="1" dirty="0" smtClean="0"/>
              <a:t>3- </a:t>
            </a:r>
            <a:r>
              <a:rPr lang="ar-IQ" sz="1800" b="1" dirty="0" smtClean="0">
                <a:solidFill>
                  <a:srgbClr val="C00000"/>
                </a:solidFill>
              </a:rPr>
              <a:t>مجموع الوصولات 105000 دينار :</a:t>
            </a:r>
          </a:p>
          <a:p>
            <a:pPr algn="r" rtl="1">
              <a:buNone/>
            </a:pPr>
            <a:r>
              <a:rPr lang="ar-IQ" sz="1800" b="1" dirty="0" smtClean="0"/>
              <a:t>    105000 من ح/ صيانة المبنى </a:t>
            </a:r>
          </a:p>
          <a:p>
            <a:pPr algn="r" rtl="1">
              <a:buNone/>
            </a:pPr>
            <a:r>
              <a:rPr lang="ar-IQ" sz="1800" b="1" dirty="0" smtClean="0"/>
              <a:t>       </a:t>
            </a:r>
            <a:r>
              <a:rPr lang="ar-IQ" sz="1800" b="1" u="sng" dirty="0" smtClean="0"/>
              <a:t>الى المذكورين</a:t>
            </a:r>
          </a:p>
          <a:p>
            <a:pPr algn="r" rtl="1">
              <a:buNone/>
            </a:pPr>
            <a:r>
              <a:rPr lang="ar-IQ" sz="1800" b="1" dirty="0" smtClean="0"/>
              <a:t>         5000 ح/بنك</a:t>
            </a:r>
          </a:p>
          <a:p>
            <a:pPr algn="r" rtl="1">
              <a:buNone/>
            </a:pPr>
            <a:r>
              <a:rPr lang="ar-IQ" sz="1800" b="1" dirty="0" smtClean="0"/>
              <a:t>         100000 ح/ سلف المتنوعة /سلف لجان تنفيذ الاعمال (ارام) </a:t>
            </a:r>
          </a:p>
          <a:p>
            <a:pPr algn="r" rtl="1">
              <a:buNone/>
            </a:pPr>
            <a:endParaRPr lang="ar-IQ" sz="1800" dirty="0" smtClean="0"/>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5" name="Slide Number Placeholder 4"/>
          <p:cNvSpPr>
            <a:spLocks noGrp="1"/>
          </p:cNvSpPr>
          <p:nvPr>
            <p:ph type="sldNum" sz="quarter" idx="12"/>
          </p:nvPr>
        </p:nvSpPr>
        <p:spPr/>
        <p:txBody>
          <a:bodyPr/>
          <a:lstStyle/>
          <a:p>
            <a:fld id="{F1121295-F4DB-4206-BEE4-3F88A778895D}"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a:bodyPr>
          <a:lstStyle/>
          <a:p>
            <a:pPr algn="just" rtl="1">
              <a:buNone/>
            </a:pPr>
            <a:r>
              <a:rPr lang="ar-IQ" sz="1800" dirty="0" smtClean="0"/>
              <a:t>      </a:t>
            </a:r>
          </a:p>
          <a:p>
            <a:pPr algn="just" rtl="1">
              <a:buNone/>
            </a:pPr>
            <a:endParaRPr lang="ar-IQ" sz="1800" dirty="0" smtClean="0"/>
          </a:p>
          <a:p>
            <a:pPr algn="just" rtl="1">
              <a:buNone/>
            </a:pPr>
            <a:r>
              <a:rPr lang="ar-IQ" sz="4000" dirty="0" smtClean="0"/>
              <a:t>يستخدم هذا الحساب عندما ترغب الوحدات الحكومية شراء المواد من الخارج وهذا يتطلب فتح اعتماد المستندي في احدى البنوك داخل الوطن لصالح المجهز ،وتقوم البنك بفتح هذا الاعتماد أو الحساب مقابل عمولة مصرفية يتحملها الدائرة الحكومية عند استلام المواد المشتراة  من الخارج يقوم البنك بتحويل المبلغ المطلوب الى المجهز.</a:t>
            </a:r>
          </a:p>
          <a:p>
            <a:pPr algn="r" rtl="1">
              <a:buNone/>
            </a:pPr>
            <a:endParaRPr lang="ar-IQ" sz="1800" dirty="0" smtClean="0"/>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5" name="Slide Number Placeholder 4"/>
          <p:cNvSpPr>
            <a:spLocks noGrp="1"/>
          </p:cNvSpPr>
          <p:nvPr>
            <p:ph type="sldNum" sz="quarter" idx="12"/>
          </p:nvPr>
        </p:nvSpPr>
        <p:spPr/>
        <p:txBody>
          <a:bodyPr/>
          <a:lstStyle/>
          <a:p>
            <a:fld id="{F1121295-F4DB-4206-BEE4-3F88A778895D}" type="slidenum">
              <a:rPr lang="en-US" smtClean="0"/>
              <a:pPr/>
              <a:t>24</a:t>
            </a:fld>
            <a:endParaRPr lang="en-US"/>
          </a:p>
        </p:txBody>
      </p:sp>
      <p:sp>
        <p:nvSpPr>
          <p:cNvPr id="6" name="Rectangle 5"/>
          <p:cNvSpPr/>
          <p:nvPr/>
        </p:nvSpPr>
        <p:spPr>
          <a:xfrm>
            <a:off x="1066800" y="228600"/>
            <a:ext cx="7353295" cy="923330"/>
          </a:xfrm>
          <a:prstGeom prst="rect">
            <a:avLst/>
          </a:prstGeom>
          <a:noFill/>
        </p:spPr>
        <p:txBody>
          <a:bodyPr wrap="none" lIns="91440" tIns="45720" rIns="91440" bIns="45720">
            <a:spAutoFit/>
          </a:bodyPr>
          <a:lstStyle/>
          <a:p>
            <a:pPr algn="ctr"/>
            <a:r>
              <a:rPr lang="ar-IQ"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ج- سلف الاعتمادات المستندية :</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a:bodyPr>
          <a:lstStyle/>
          <a:p>
            <a:pPr algn="just" rtl="1">
              <a:buNone/>
            </a:pPr>
            <a:r>
              <a:rPr lang="ar-IQ" sz="1800" dirty="0" smtClean="0"/>
              <a:t>      </a:t>
            </a:r>
          </a:p>
          <a:p>
            <a:pPr algn="just" rtl="1">
              <a:buNone/>
            </a:pPr>
            <a:r>
              <a:rPr lang="ar-IQ" sz="3600" dirty="0" smtClean="0"/>
              <a:t>مثال :- قامت كلية الادارة والاقتصاد بأبرام عقد مع المجهز من خارج الاقليم بمبلغ 500000 دينار ،وفي 2012/10/2 تم فتح اعتماد المستندي بأسم المجهز لدى بنك الجامعة بالمبلغ المذكور.</a:t>
            </a:r>
          </a:p>
          <a:p>
            <a:pPr algn="just" rtl="1">
              <a:buNone/>
            </a:pPr>
            <a:r>
              <a:rPr lang="ar-IQ" sz="3600" dirty="0" smtClean="0"/>
              <a:t>في 2010/10/4 قام المصرف بتسجيل مبلغ 1000 دينارعمولة ومصاريف البنك على الكلية .</a:t>
            </a:r>
          </a:p>
          <a:p>
            <a:pPr algn="just" rtl="1">
              <a:buNone/>
            </a:pPr>
            <a:r>
              <a:rPr lang="ar-IQ" sz="3600" dirty="0" smtClean="0"/>
              <a:t>وفي 2012/12/1 تم استلام الاجهزة التي تم التعاقد عليها دون اي نقص وتقرر الغاء الاعتماد المستندي.</a:t>
            </a:r>
          </a:p>
          <a:p>
            <a:pPr algn="just" rtl="1">
              <a:buNone/>
            </a:pPr>
            <a:endParaRPr lang="ar-IQ" sz="4000" dirty="0" smtClean="0"/>
          </a:p>
          <a:p>
            <a:pPr algn="r" rtl="1">
              <a:buNone/>
            </a:pPr>
            <a:endParaRPr lang="ar-IQ" sz="1800" dirty="0" smtClean="0"/>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5" name="Slide Number Placeholder 4"/>
          <p:cNvSpPr>
            <a:spLocks noGrp="1"/>
          </p:cNvSpPr>
          <p:nvPr>
            <p:ph type="sldNum" sz="quarter" idx="12"/>
          </p:nvPr>
        </p:nvSpPr>
        <p:spPr/>
        <p:txBody>
          <a:bodyPr/>
          <a:lstStyle/>
          <a:p>
            <a:fld id="{F1121295-F4DB-4206-BEE4-3F88A778895D}"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fontScale="92500" lnSpcReduction="20000"/>
          </a:bodyPr>
          <a:lstStyle/>
          <a:p>
            <a:pPr algn="just" rtl="1">
              <a:buNone/>
            </a:pPr>
            <a:r>
              <a:rPr lang="ar-IQ" sz="2800" dirty="0" smtClean="0">
                <a:solidFill>
                  <a:srgbClr val="C00000"/>
                </a:solidFill>
              </a:rPr>
              <a:t>الحل: 2012/10/2     </a:t>
            </a:r>
          </a:p>
          <a:p>
            <a:pPr algn="ctr" rtl="1">
              <a:buNone/>
            </a:pPr>
            <a:r>
              <a:rPr lang="ar-IQ" sz="2800" dirty="0" smtClean="0"/>
              <a:t>  500000 من ح/ سلف الاعتمادات المستندية</a:t>
            </a:r>
          </a:p>
          <a:p>
            <a:pPr algn="ctr" rtl="1">
              <a:buNone/>
            </a:pPr>
            <a:r>
              <a:rPr lang="ar-IQ" sz="2800" dirty="0" smtClean="0"/>
              <a:t>     500000 الى ح/ البنك </a:t>
            </a:r>
          </a:p>
          <a:p>
            <a:pPr algn="ctr" rtl="1">
              <a:buNone/>
            </a:pPr>
            <a:r>
              <a:rPr lang="ar-IQ" sz="2800" dirty="0" smtClean="0">
                <a:solidFill>
                  <a:schemeClr val="accent3">
                    <a:lumMod val="75000"/>
                  </a:schemeClr>
                </a:solidFill>
              </a:rPr>
              <a:t>////////////////////////////////////////</a:t>
            </a:r>
          </a:p>
          <a:p>
            <a:pPr algn="just" rtl="1">
              <a:buNone/>
            </a:pPr>
            <a:r>
              <a:rPr lang="ar-IQ" sz="2800" dirty="0" smtClean="0">
                <a:solidFill>
                  <a:srgbClr val="C00000"/>
                </a:solidFill>
              </a:rPr>
              <a:t>2012/10/4 </a:t>
            </a:r>
            <a:r>
              <a:rPr lang="ar-IQ" sz="2800" dirty="0" smtClean="0"/>
              <a:t>        1000 من ح/ سلف الاعتمادات المستندية</a:t>
            </a:r>
          </a:p>
          <a:p>
            <a:pPr algn="just" rtl="1">
              <a:buNone/>
            </a:pPr>
            <a:r>
              <a:rPr lang="ar-IQ" sz="2800" dirty="0" smtClean="0"/>
              <a:t>                              1000 الى ح/ البنك</a:t>
            </a:r>
          </a:p>
          <a:p>
            <a:pPr algn="ctr" rtl="1">
              <a:buNone/>
            </a:pPr>
            <a:r>
              <a:rPr lang="ar-IQ" sz="2800" dirty="0" smtClean="0">
                <a:solidFill>
                  <a:srgbClr val="7030A0"/>
                </a:solidFill>
              </a:rPr>
              <a:t>//////////////////////////////////////////</a:t>
            </a:r>
          </a:p>
          <a:p>
            <a:pPr algn="just" rtl="1">
              <a:buNone/>
            </a:pPr>
            <a:r>
              <a:rPr lang="ar-IQ" sz="2800" dirty="0" smtClean="0">
                <a:solidFill>
                  <a:srgbClr val="C00000"/>
                </a:solidFill>
              </a:rPr>
              <a:t>2012/12/1</a:t>
            </a:r>
            <a:r>
              <a:rPr lang="ar-IQ" sz="2800" dirty="0" smtClean="0"/>
              <a:t>        501000 من ح/ الاجهزة   </a:t>
            </a:r>
          </a:p>
          <a:p>
            <a:pPr algn="just" rtl="1">
              <a:buNone/>
            </a:pPr>
            <a:r>
              <a:rPr lang="ar-IQ" sz="2800" dirty="0" smtClean="0"/>
              <a:t>                                501000 الى ح/ سلف الاعتمادات المستندية</a:t>
            </a:r>
          </a:p>
          <a:p>
            <a:pPr algn="just" rtl="1">
              <a:buNone/>
            </a:pPr>
            <a:r>
              <a:rPr lang="ar-IQ" sz="3000" dirty="0" smtClean="0">
                <a:solidFill>
                  <a:schemeClr val="accent1">
                    <a:lumMod val="75000"/>
                  </a:schemeClr>
                </a:solidFill>
              </a:rPr>
              <a:t>ملاحظة: 2012/12/1 قرر المجهز عدم ارسال الاجهزة بسبب الظروف  الاستثنائية.</a:t>
            </a:r>
          </a:p>
          <a:p>
            <a:pPr algn="r" rtl="1">
              <a:buNone/>
            </a:pPr>
            <a:r>
              <a:rPr lang="ar-IQ" sz="3000" dirty="0" smtClean="0">
                <a:solidFill>
                  <a:schemeClr val="accent1">
                    <a:lumMod val="75000"/>
                  </a:schemeClr>
                </a:solidFill>
              </a:rPr>
              <a:t>  </a:t>
            </a:r>
            <a:r>
              <a:rPr lang="ar-IQ" sz="2800" dirty="0" smtClean="0"/>
              <a:t> </a:t>
            </a:r>
            <a:r>
              <a:rPr lang="ar-IQ" sz="2800" u="sng" dirty="0" smtClean="0"/>
              <a:t>من مذكورين </a:t>
            </a:r>
          </a:p>
          <a:p>
            <a:pPr algn="r" rtl="1">
              <a:buNone/>
            </a:pPr>
            <a:r>
              <a:rPr lang="ar-IQ" sz="2800" dirty="0" smtClean="0"/>
              <a:t>500000 ح/ بنك </a:t>
            </a:r>
          </a:p>
          <a:p>
            <a:pPr algn="r" rtl="1">
              <a:buAutoNum type="arabicPlain" startAt="1000"/>
            </a:pPr>
            <a:r>
              <a:rPr lang="ar-IQ" sz="2800" dirty="0" smtClean="0"/>
              <a:t>ح/ مصروفات العامة </a:t>
            </a:r>
          </a:p>
          <a:p>
            <a:pPr algn="r" rtl="1">
              <a:buNone/>
            </a:pPr>
            <a:r>
              <a:rPr lang="ar-IQ" sz="2800" dirty="0" smtClean="0"/>
              <a:t>      501000 الى ح/ سلف الاعتمادات المستندية</a:t>
            </a:r>
          </a:p>
          <a:p>
            <a:pPr algn="just" rtl="1">
              <a:buNone/>
            </a:pPr>
            <a:endParaRPr lang="ar-IQ" sz="4000" dirty="0" smtClean="0"/>
          </a:p>
          <a:p>
            <a:pPr algn="r" rtl="1">
              <a:buNone/>
            </a:pPr>
            <a:endParaRPr lang="ar-IQ" sz="1800" dirty="0" smtClean="0"/>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5" name="Slide Number Placeholder 4"/>
          <p:cNvSpPr>
            <a:spLocks noGrp="1"/>
          </p:cNvSpPr>
          <p:nvPr>
            <p:ph type="sldNum" sz="quarter" idx="12"/>
          </p:nvPr>
        </p:nvSpPr>
        <p:spPr/>
        <p:txBody>
          <a:bodyPr/>
          <a:lstStyle/>
          <a:p>
            <a:fld id="{F1121295-F4DB-4206-BEE4-3F88A778895D}"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a:bodyPr>
          <a:lstStyle/>
          <a:p>
            <a:pPr algn="just" rtl="1">
              <a:buNone/>
            </a:pPr>
            <a:endParaRPr lang="ar-IQ" sz="4000" dirty="0" smtClean="0"/>
          </a:p>
          <a:p>
            <a:pPr algn="just" rtl="1">
              <a:buNone/>
            </a:pPr>
            <a:r>
              <a:rPr lang="ar-IQ" sz="2800" dirty="0" smtClean="0"/>
              <a:t>يستخدم ح/ سلف الاعتمادات البسيطة لغرض تغطية نفقات الملحقات الثقافية(السفارات في الخارج) وتكون السلفة بحوزة هذه الملحقات الى ان تنتهي الحاجة اليها:</a:t>
            </a:r>
          </a:p>
          <a:p>
            <a:pPr algn="just" rtl="1">
              <a:buNone/>
            </a:pPr>
            <a:r>
              <a:rPr lang="ar-IQ" sz="2800" dirty="0" smtClean="0">
                <a:solidFill>
                  <a:srgbClr val="7030A0"/>
                </a:solidFill>
              </a:rPr>
              <a:t>المعالجة المحاسبية:-</a:t>
            </a:r>
          </a:p>
          <a:p>
            <a:pPr algn="just" rtl="1">
              <a:buFont typeface="Wingdings" pitchFamily="2" charset="2"/>
              <a:buChar char="v"/>
            </a:pPr>
            <a:r>
              <a:rPr lang="ar-IQ" sz="2800" dirty="0" smtClean="0">
                <a:solidFill>
                  <a:schemeClr val="accent2"/>
                </a:solidFill>
              </a:rPr>
              <a:t>عند منح السلفة: </a:t>
            </a:r>
          </a:p>
          <a:p>
            <a:pPr algn="just" rtl="1">
              <a:buNone/>
            </a:pPr>
            <a:r>
              <a:rPr lang="ar-IQ" sz="2800" dirty="0" smtClean="0"/>
              <a:t>  </a:t>
            </a:r>
            <a:r>
              <a:rPr lang="en-US" sz="2800" dirty="0" smtClean="0"/>
              <a:t>xxx </a:t>
            </a:r>
            <a:r>
              <a:rPr lang="ar-IQ" sz="2800" dirty="0" smtClean="0"/>
              <a:t> من ح/ سلف الاعتمادات البسيطة/سويد</a:t>
            </a:r>
          </a:p>
          <a:p>
            <a:pPr algn="just" rtl="1">
              <a:buNone/>
            </a:pPr>
            <a:r>
              <a:rPr lang="ar-IQ" sz="2800" dirty="0" smtClean="0"/>
              <a:t>      </a:t>
            </a:r>
            <a:r>
              <a:rPr lang="en-US" sz="2800" dirty="0" smtClean="0"/>
              <a:t>xxx </a:t>
            </a:r>
            <a:r>
              <a:rPr lang="ar-IQ" sz="2800" dirty="0" smtClean="0"/>
              <a:t> الى ح/ البنك </a:t>
            </a:r>
          </a:p>
          <a:p>
            <a:pPr algn="just" rtl="1">
              <a:buFont typeface="Wingdings" pitchFamily="2" charset="2"/>
              <a:buChar char="v"/>
            </a:pPr>
            <a:r>
              <a:rPr lang="ar-IQ" sz="2800" dirty="0" smtClean="0">
                <a:solidFill>
                  <a:schemeClr val="accent2"/>
                </a:solidFill>
              </a:rPr>
              <a:t>عند تقديم الوصولات المعززة للصرف يتم تسجيل القيد الاتي:</a:t>
            </a:r>
          </a:p>
          <a:p>
            <a:pPr algn="just" rtl="1">
              <a:buNone/>
            </a:pPr>
            <a:r>
              <a:rPr lang="en-US" sz="2800" dirty="0" smtClean="0"/>
              <a:t>xxx </a:t>
            </a:r>
            <a:r>
              <a:rPr lang="ar-IQ" sz="2800" dirty="0" smtClean="0"/>
              <a:t> من ح/المصروفات العامة </a:t>
            </a:r>
          </a:p>
          <a:p>
            <a:pPr algn="just" rtl="1">
              <a:buNone/>
            </a:pPr>
            <a:r>
              <a:rPr lang="ar-IQ" sz="2800" dirty="0" smtClean="0"/>
              <a:t>      </a:t>
            </a:r>
            <a:r>
              <a:rPr lang="en-US" sz="2800" dirty="0" smtClean="0"/>
              <a:t>xxx </a:t>
            </a:r>
            <a:r>
              <a:rPr lang="ar-IQ" sz="2800" dirty="0" smtClean="0"/>
              <a:t> الى ح/ سلف الاعتمادات البسيطة/سويد</a:t>
            </a:r>
          </a:p>
          <a:p>
            <a:pPr algn="just" rtl="1">
              <a:buNone/>
            </a:pPr>
            <a:endParaRPr lang="ar-IQ" sz="2800" dirty="0" smtClean="0"/>
          </a:p>
          <a:p>
            <a:pPr algn="just" rtl="1">
              <a:buNone/>
            </a:pPr>
            <a:endParaRPr lang="ar-IQ" sz="2800" dirty="0" smtClean="0"/>
          </a:p>
          <a:p>
            <a:pPr algn="r" rtl="1">
              <a:buNone/>
            </a:pPr>
            <a:endParaRPr lang="ar-IQ" sz="1800" dirty="0" smtClean="0"/>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5" name="Slide Number Placeholder 4"/>
          <p:cNvSpPr>
            <a:spLocks noGrp="1"/>
          </p:cNvSpPr>
          <p:nvPr>
            <p:ph type="sldNum" sz="quarter" idx="12"/>
          </p:nvPr>
        </p:nvSpPr>
        <p:spPr/>
        <p:txBody>
          <a:bodyPr/>
          <a:lstStyle/>
          <a:p>
            <a:fld id="{F1121295-F4DB-4206-BEE4-3F88A778895D}" type="slidenum">
              <a:rPr lang="en-US" smtClean="0"/>
              <a:pPr/>
              <a:t>27</a:t>
            </a:fld>
            <a:endParaRPr lang="en-US"/>
          </a:p>
        </p:txBody>
      </p:sp>
      <p:sp>
        <p:nvSpPr>
          <p:cNvPr id="6" name="Rectangle 5"/>
          <p:cNvSpPr/>
          <p:nvPr/>
        </p:nvSpPr>
        <p:spPr>
          <a:xfrm>
            <a:off x="1295400" y="152400"/>
            <a:ext cx="682430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IQ"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د- سلف الاعتمادات البسيطة:</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fontScale="85000" lnSpcReduction="20000"/>
          </a:bodyPr>
          <a:lstStyle/>
          <a:p>
            <a:pPr algn="just" rtl="1">
              <a:buNone/>
            </a:pPr>
            <a:endParaRPr lang="ar-IQ" sz="4000" dirty="0" smtClean="0"/>
          </a:p>
          <a:p>
            <a:pPr algn="r" rtl="1">
              <a:buNone/>
            </a:pPr>
            <a:endParaRPr lang="ar-IQ" sz="1800" dirty="0" smtClean="0"/>
          </a:p>
          <a:p>
            <a:pPr algn="r" rtl="1">
              <a:buNone/>
            </a:pPr>
            <a:r>
              <a:rPr lang="ar-IQ" sz="1800" dirty="0" smtClean="0"/>
              <a:t>     </a:t>
            </a:r>
            <a:r>
              <a:rPr lang="ar-IQ" sz="2800" dirty="0" smtClean="0"/>
              <a:t>في حالة قيام البنوك بعدم اضافة مبالغ الصكوك المودعة في البنك لاي سبب كان تقوم بأستخدام حساب سلف الصكوك المرفوضة كحساب وسيط الى ان يتم معالجة الاشكال الموجود في الصكوك المرفوضة. </a:t>
            </a:r>
          </a:p>
          <a:p>
            <a:pPr algn="r" rtl="1">
              <a:buNone/>
            </a:pPr>
            <a:r>
              <a:rPr lang="ar-IQ" sz="2800" dirty="0" smtClean="0"/>
              <a:t>المعالجة المحاسبية :</a:t>
            </a:r>
          </a:p>
          <a:p>
            <a:pPr algn="r" rtl="1">
              <a:buNone/>
            </a:pPr>
            <a:r>
              <a:rPr lang="ar-IQ" sz="2800" dirty="0" smtClean="0">
                <a:solidFill>
                  <a:schemeClr val="accent6">
                    <a:lumMod val="75000"/>
                  </a:schemeClr>
                </a:solidFill>
              </a:rPr>
              <a:t>1- عند رفض البنك ايداع مبلغ الشيك معين بعد ايداعها لاي سبب:</a:t>
            </a:r>
          </a:p>
          <a:p>
            <a:pPr algn="just" rtl="1">
              <a:buNone/>
            </a:pPr>
            <a:r>
              <a:rPr lang="en-US" sz="2800" dirty="0" smtClean="0"/>
              <a:t>xxx </a:t>
            </a:r>
            <a:r>
              <a:rPr lang="ar-IQ" sz="2800" dirty="0" smtClean="0"/>
              <a:t> من ح/ سلف الصكوك المرفوضة </a:t>
            </a:r>
          </a:p>
          <a:p>
            <a:pPr algn="just" rtl="1">
              <a:buNone/>
            </a:pPr>
            <a:r>
              <a:rPr lang="ar-IQ" sz="2800" dirty="0" smtClean="0"/>
              <a:t>      </a:t>
            </a:r>
            <a:r>
              <a:rPr lang="en-US" sz="2800" dirty="0" smtClean="0"/>
              <a:t>xxx </a:t>
            </a:r>
            <a:r>
              <a:rPr lang="ar-IQ" sz="2800" dirty="0" smtClean="0"/>
              <a:t> الى ح/ البنك </a:t>
            </a:r>
          </a:p>
          <a:p>
            <a:pPr algn="just" rtl="1">
              <a:buNone/>
            </a:pPr>
            <a:r>
              <a:rPr lang="ar-IQ" sz="2800" dirty="0" smtClean="0"/>
              <a:t>2- </a:t>
            </a:r>
            <a:r>
              <a:rPr lang="ar-IQ" sz="2800" dirty="0" smtClean="0">
                <a:solidFill>
                  <a:srgbClr val="0070C0"/>
                </a:solidFill>
              </a:rPr>
              <a:t>عند قبول البنك ايداع الشيك المرفوض:</a:t>
            </a:r>
          </a:p>
          <a:p>
            <a:pPr algn="just" rtl="1">
              <a:buNone/>
            </a:pPr>
            <a:r>
              <a:rPr lang="en-US" sz="2800" dirty="0" smtClean="0"/>
              <a:t>xxx </a:t>
            </a:r>
            <a:r>
              <a:rPr lang="ar-IQ" sz="2800" dirty="0" smtClean="0"/>
              <a:t> من ح/البنك</a:t>
            </a:r>
          </a:p>
          <a:p>
            <a:pPr algn="just" rtl="1">
              <a:buNone/>
            </a:pPr>
            <a:r>
              <a:rPr lang="ar-IQ" sz="2800" dirty="0" smtClean="0"/>
              <a:t>      </a:t>
            </a:r>
            <a:r>
              <a:rPr lang="en-US" sz="2800" dirty="0" smtClean="0"/>
              <a:t>xxx </a:t>
            </a:r>
            <a:r>
              <a:rPr lang="ar-IQ" sz="2800" dirty="0" smtClean="0"/>
              <a:t> الى ح/ سلف الصكوك المرفوضة </a:t>
            </a:r>
          </a:p>
          <a:p>
            <a:pPr algn="just" rtl="1">
              <a:buNone/>
            </a:pPr>
            <a:endParaRPr lang="ar-IQ" sz="2800" dirty="0" smtClean="0"/>
          </a:p>
          <a:p>
            <a:pPr algn="just" rtl="1">
              <a:buNone/>
            </a:pPr>
            <a:r>
              <a:rPr lang="ar-IQ" sz="2800" dirty="0" smtClean="0"/>
              <a:t>                              </a:t>
            </a:r>
          </a:p>
          <a:p>
            <a:pPr algn="just" rtl="1">
              <a:buNone/>
            </a:pPr>
            <a:r>
              <a:rPr lang="ar-IQ" sz="2800" dirty="0" smtClean="0"/>
              <a:t>   وهي مبالغ التي تصرف للمقاولين مقدما حسب بنود العقد المبرم مع المقاول وذلك بهدف تسهيل مهام عمل المقاول.</a:t>
            </a:r>
          </a:p>
          <a:p>
            <a:pPr algn="just" rtl="1">
              <a:buNone/>
            </a:pPr>
            <a:endParaRPr lang="ar-IQ" sz="1800" dirty="0" smtClean="0"/>
          </a:p>
          <a:p>
            <a:pPr algn="r" rtl="1">
              <a:buNone/>
            </a:pPr>
            <a:endParaRPr lang="ar-IQ" sz="1800" dirty="0" smtClean="0"/>
          </a:p>
          <a:p>
            <a:pPr algn="r" rtl="1">
              <a:buNone/>
            </a:pPr>
            <a:r>
              <a:rPr lang="ar-IQ" sz="1800" dirty="0" smtClean="0"/>
              <a:t>  </a:t>
            </a:r>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5" name="Slide Number Placeholder 4"/>
          <p:cNvSpPr>
            <a:spLocks noGrp="1"/>
          </p:cNvSpPr>
          <p:nvPr>
            <p:ph type="sldNum" sz="quarter" idx="12"/>
          </p:nvPr>
        </p:nvSpPr>
        <p:spPr/>
        <p:txBody>
          <a:bodyPr/>
          <a:lstStyle/>
          <a:p>
            <a:fld id="{F1121295-F4DB-4206-BEE4-3F88A778895D}" type="slidenum">
              <a:rPr lang="en-US" smtClean="0"/>
              <a:pPr/>
              <a:t>28</a:t>
            </a:fld>
            <a:endParaRPr lang="en-US"/>
          </a:p>
        </p:txBody>
      </p:sp>
      <p:sp>
        <p:nvSpPr>
          <p:cNvPr id="7" name="Rectangle 6"/>
          <p:cNvSpPr/>
          <p:nvPr/>
        </p:nvSpPr>
        <p:spPr>
          <a:xfrm>
            <a:off x="381000" y="457200"/>
            <a:ext cx="8534400" cy="5078313"/>
          </a:xfrm>
          <a:prstGeom prst="rect">
            <a:avLst/>
          </a:prstGeom>
        </p:spPr>
        <p:txBody>
          <a:bodyPr wrap="square">
            <a:spAutoFit/>
          </a:bodyPr>
          <a:lstStyle/>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p:txBody>
      </p:sp>
      <p:sp>
        <p:nvSpPr>
          <p:cNvPr id="8" name="Rectangle 7"/>
          <p:cNvSpPr/>
          <p:nvPr/>
        </p:nvSpPr>
        <p:spPr>
          <a:xfrm>
            <a:off x="1143000" y="0"/>
            <a:ext cx="6591869" cy="923330"/>
          </a:xfrm>
          <a:prstGeom prst="rect">
            <a:avLst/>
          </a:prstGeom>
          <a:noFill/>
        </p:spPr>
        <p:txBody>
          <a:bodyPr wrap="none" lIns="91440" tIns="45720" rIns="91440" bIns="45720">
            <a:spAutoFit/>
          </a:bodyPr>
          <a:lstStyle/>
          <a:p>
            <a:pPr algn="ctr"/>
            <a:r>
              <a:rPr lang="ar-IQ"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هـ سلف الصكوك المرفوضة:</a:t>
            </a:r>
            <a:endPar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
        <p:nvSpPr>
          <p:cNvPr id="10" name="Rectangle 9"/>
          <p:cNvSpPr/>
          <p:nvPr/>
        </p:nvSpPr>
        <p:spPr>
          <a:xfrm>
            <a:off x="6477000" y="4572000"/>
            <a:ext cx="2438400" cy="523220"/>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ar-IQ" sz="2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و- سلف المقاولين </a:t>
            </a:r>
            <a:endParaRPr lang="en-US" sz="2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fontScale="85000" lnSpcReduction="10000"/>
          </a:bodyPr>
          <a:lstStyle/>
          <a:p>
            <a:pPr algn="just" rtl="1">
              <a:buNone/>
            </a:pPr>
            <a:endParaRPr lang="ar-IQ" sz="4000" dirty="0" smtClean="0"/>
          </a:p>
          <a:p>
            <a:pPr algn="just" rtl="1">
              <a:buNone/>
            </a:pPr>
            <a:r>
              <a:rPr lang="ar-IQ" sz="3600" dirty="0" smtClean="0"/>
              <a:t>يستخدم هذا الحساب لتغطية نفقات الوحدات الحكومية الاتية نقدا ،و تمنح هذه السلفة الى المحاسب او الى امين الصندوق أو الى موظف اخر ،ويتم تحديد مبلغ السلفة على اساس تقديري وفق مصروفات النقدية في السنوات السابقة وتبقى هذه السلفة مفتوحة لغاية منتصف شهر كانون الاول من كل سنة.</a:t>
            </a:r>
          </a:p>
          <a:p>
            <a:pPr algn="r" rtl="1">
              <a:buNone/>
            </a:pPr>
            <a:r>
              <a:rPr lang="ar-IQ" sz="3600" dirty="0" smtClean="0">
                <a:solidFill>
                  <a:srgbClr val="7030A0"/>
                </a:solidFill>
              </a:rPr>
              <a:t>خطوات منح السلفة المستديمة:</a:t>
            </a:r>
          </a:p>
          <a:p>
            <a:pPr algn="r" rtl="1">
              <a:buNone/>
            </a:pPr>
            <a:r>
              <a:rPr lang="ar-IQ" sz="3600" dirty="0" smtClean="0">
                <a:solidFill>
                  <a:srgbClr val="7030A0"/>
                </a:solidFill>
              </a:rPr>
              <a:t>1- تمنح السلفة في بداية السنة المالية بعد تقدير مبلغها .</a:t>
            </a:r>
          </a:p>
          <a:p>
            <a:pPr algn="r" rtl="1">
              <a:buNone/>
            </a:pPr>
            <a:r>
              <a:rPr lang="ar-IQ" sz="3600" dirty="0" smtClean="0">
                <a:solidFill>
                  <a:srgbClr val="7030A0"/>
                </a:solidFill>
              </a:rPr>
              <a:t>2- تستخدم السلفة لتغطية المصروفات النقدية للوحدة الحكومية وعلى الشخص المستلم للسلفة ان يقوم بتقديم الوصولات لصرفها عندما يصل مجموع المصروفات 50% من السلفة. </a:t>
            </a:r>
          </a:p>
          <a:p>
            <a:pPr algn="r" rtl="1">
              <a:buNone/>
            </a:pPr>
            <a:r>
              <a:rPr lang="ar-IQ" sz="1800" dirty="0" smtClean="0"/>
              <a:t>     </a:t>
            </a:r>
          </a:p>
          <a:p>
            <a:pPr algn="r" rtl="1">
              <a:buNone/>
            </a:pPr>
            <a:endParaRPr lang="ar-IQ" sz="1800" dirty="0" smtClean="0"/>
          </a:p>
          <a:p>
            <a:pPr algn="r" rtl="1">
              <a:buNone/>
            </a:pPr>
            <a:r>
              <a:rPr lang="ar-IQ" sz="1800" dirty="0" smtClean="0"/>
              <a:t>  </a:t>
            </a:r>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5" name="Slide Number Placeholder 4"/>
          <p:cNvSpPr>
            <a:spLocks noGrp="1"/>
          </p:cNvSpPr>
          <p:nvPr>
            <p:ph type="sldNum" sz="quarter" idx="12"/>
          </p:nvPr>
        </p:nvSpPr>
        <p:spPr/>
        <p:txBody>
          <a:bodyPr/>
          <a:lstStyle/>
          <a:p>
            <a:fld id="{F1121295-F4DB-4206-BEE4-3F88A778895D}" type="slidenum">
              <a:rPr lang="en-US" smtClean="0"/>
              <a:pPr/>
              <a:t>29</a:t>
            </a:fld>
            <a:endParaRPr lang="en-US"/>
          </a:p>
        </p:txBody>
      </p:sp>
      <p:sp>
        <p:nvSpPr>
          <p:cNvPr id="7" name="Rectangle 6"/>
          <p:cNvSpPr/>
          <p:nvPr/>
        </p:nvSpPr>
        <p:spPr>
          <a:xfrm>
            <a:off x="381000" y="457200"/>
            <a:ext cx="8534400" cy="5078313"/>
          </a:xfrm>
          <a:prstGeom prst="rect">
            <a:avLst/>
          </a:prstGeom>
        </p:spPr>
        <p:txBody>
          <a:bodyPr wrap="square">
            <a:spAutoFit/>
          </a:bodyPr>
          <a:lstStyle/>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p:txBody>
      </p:sp>
      <p:sp>
        <p:nvSpPr>
          <p:cNvPr id="8" name="Rectangle 7"/>
          <p:cNvSpPr/>
          <p:nvPr/>
        </p:nvSpPr>
        <p:spPr>
          <a:xfrm>
            <a:off x="2438400" y="152400"/>
            <a:ext cx="5574536" cy="923330"/>
          </a:xfrm>
          <a:prstGeom prst="rect">
            <a:avLst/>
          </a:prstGeom>
          <a:noFill/>
        </p:spPr>
        <p:txBody>
          <a:bodyPr wrap="square" lIns="91440" tIns="45720" rIns="91440" bIns="45720">
            <a:spAutoFit/>
          </a:bodyPr>
          <a:lstStyle/>
          <a:p>
            <a:pPr algn="ctr"/>
            <a:r>
              <a:rPr lang="ar-IQ" sz="5400" b="1"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rPr>
              <a:t>3- السلف المستديمة</a:t>
            </a:r>
            <a:endParaRPr lang="en-US" sz="5400"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81000"/>
            <a:ext cx="8229600" cy="6019800"/>
          </a:xfrm>
        </p:spPr>
        <p:txBody>
          <a:bodyPr>
            <a:normAutofit/>
          </a:bodyPr>
          <a:lstStyle/>
          <a:p>
            <a:pPr marL="514350" indent="-514350" algn="just" rtl="1">
              <a:buAutoNum type="arabicPeriod"/>
            </a:pPr>
            <a:endParaRPr lang="ar-IQ" dirty="0" smtClean="0">
              <a:solidFill>
                <a:schemeClr val="tx1"/>
              </a:solidFill>
            </a:endParaRPr>
          </a:p>
          <a:p>
            <a:pPr algn="just" rtl="1"/>
            <a:endParaRPr lang="ar-IQ" dirty="0" smtClean="0">
              <a:solidFill>
                <a:schemeClr val="tx1"/>
              </a:solidFill>
            </a:endParaRPr>
          </a:p>
          <a:p>
            <a:pPr algn="just" rtl="1"/>
            <a:r>
              <a:rPr lang="ar-IQ" dirty="0" smtClean="0">
                <a:solidFill>
                  <a:schemeClr val="tx1"/>
                </a:solidFill>
              </a:rPr>
              <a:t>1</a:t>
            </a:r>
            <a:r>
              <a:rPr lang="ar-IQ" sz="4400" dirty="0" smtClean="0">
                <a:solidFill>
                  <a:schemeClr val="tx1"/>
                </a:solidFill>
              </a:rPr>
              <a:t>.سلف الموظفين .</a:t>
            </a:r>
          </a:p>
          <a:p>
            <a:pPr algn="just" rtl="1"/>
            <a:r>
              <a:rPr lang="ar-IQ" sz="4400" dirty="0" smtClean="0">
                <a:solidFill>
                  <a:schemeClr val="tx1"/>
                </a:solidFill>
              </a:rPr>
              <a:t>2. سلف المتنوعة.</a:t>
            </a:r>
          </a:p>
          <a:p>
            <a:pPr algn="just" rtl="1"/>
            <a:r>
              <a:rPr lang="ar-IQ" sz="4400" dirty="0" smtClean="0">
                <a:solidFill>
                  <a:schemeClr val="tx1"/>
                </a:solidFill>
              </a:rPr>
              <a:t>3.سلف المستديمة .</a:t>
            </a:r>
          </a:p>
          <a:p>
            <a:pPr algn="just" rtl="1"/>
            <a:r>
              <a:rPr lang="ar-IQ" sz="4400" dirty="0" smtClean="0">
                <a:solidFill>
                  <a:schemeClr val="tx1"/>
                </a:solidFill>
              </a:rPr>
              <a:t>4.سلف المكافأت التقاعدية.</a:t>
            </a:r>
          </a:p>
          <a:p>
            <a:pPr algn="just" rtl="1"/>
            <a:r>
              <a:rPr lang="ar-IQ" sz="4400" dirty="0" smtClean="0">
                <a:solidFill>
                  <a:schemeClr val="tx1"/>
                </a:solidFill>
              </a:rPr>
              <a:t>5.سلف موقوفات الدعاوي.</a:t>
            </a:r>
          </a:p>
          <a:p>
            <a:pPr algn="just" rtl="1"/>
            <a:r>
              <a:rPr lang="ar-IQ" sz="4400" dirty="0" smtClean="0">
                <a:solidFill>
                  <a:schemeClr val="tx1"/>
                </a:solidFill>
              </a:rPr>
              <a:t>6. سلف الاختلاس.</a:t>
            </a:r>
            <a:endParaRPr lang="ar-IQ" sz="4400" dirty="0">
              <a:solidFill>
                <a:schemeClr val="tx1"/>
              </a:solidFill>
            </a:endParaRPr>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4" name="Slide Number Placeholder 3"/>
          <p:cNvSpPr>
            <a:spLocks noGrp="1"/>
          </p:cNvSpPr>
          <p:nvPr>
            <p:ph type="sldNum" sz="quarter" idx="12"/>
          </p:nvPr>
        </p:nvSpPr>
        <p:spPr/>
        <p:txBody>
          <a:bodyPr/>
          <a:lstStyle/>
          <a:p>
            <a:fld id="{F1121295-F4DB-4206-BEE4-3F88A778895D}" type="slidenum">
              <a:rPr lang="en-US" smtClean="0"/>
              <a:pPr/>
              <a:t>3</a:t>
            </a:fld>
            <a:endParaRPr lang="en-US"/>
          </a:p>
        </p:txBody>
      </p:sp>
      <p:sp>
        <p:nvSpPr>
          <p:cNvPr id="6" name="Rectangle 5"/>
          <p:cNvSpPr/>
          <p:nvPr/>
        </p:nvSpPr>
        <p:spPr>
          <a:xfrm>
            <a:off x="3352800" y="457200"/>
            <a:ext cx="3505200" cy="923330"/>
          </a:xfrm>
          <a:prstGeom prst="rect">
            <a:avLst/>
          </a:prstGeom>
          <a:solidFill>
            <a:schemeClr val="bg1">
              <a:lumMod val="85000"/>
            </a:schemeClr>
          </a:solidFill>
          <a:ln>
            <a:solidFill>
              <a:schemeClr val="accent5">
                <a:lumMod val="20000"/>
                <a:lumOff val="80000"/>
              </a:schemeClr>
            </a:solidFill>
          </a:ln>
          <a:effectLst>
            <a:glow rad="101600">
              <a:schemeClr val="accent5">
                <a:satMod val="175000"/>
                <a:alpha val="40000"/>
              </a:schemeClr>
            </a:glow>
          </a:effectLst>
        </p:spPr>
        <p:style>
          <a:lnRef idx="2">
            <a:schemeClr val="dk1"/>
          </a:lnRef>
          <a:fillRef idx="1">
            <a:schemeClr val="lt1"/>
          </a:fillRef>
          <a:effectRef idx="0">
            <a:schemeClr val="dk1"/>
          </a:effectRef>
          <a:fontRef idx="minor">
            <a:schemeClr val="dk1"/>
          </a:fontRef>
        </p:style>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ar-IQ"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أنواع السلف </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cSld>
  <p:clrMapOvr>
    <a:masterClrMapping/>
  </p:clrMapOvr>
  <p:transition>
    <p:wedg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fontScale="77500" lnSpcReduction="20000"/>
          </a:bodyPr>
          <a:lstStyle/>
          <a:p>
            <a:pPr algn="r" rtl="1">
              <a:buNone/>
            </a:pPr>
            <a:r>
              <a:rPr lang="ar-IQ" sz="3100" dirty="0" smtClean="0"/>
              <a:t>3</a:t>
            </a:r>
            <a:r>
              <a:rPr lang="ar-IQ" sz="3600" dirty="0" smtClean="0"/>
              <a:t>- </a:t>
            </a:r>
            <a:r>
              <a:rPr lang="ar-IQ" sz="3600" dirty="0" smtClean="0">
                <a:solidFill>
                  <a:srgbClr val="0070C0"/>
                </a:solidFill>
              </a:rPr>
              <a:t>يتم اعادة النظر من مبلغ السلفة وكما يلي: </a:t>
            </a:r>
          </a:p>
          <a:p>
            <a:pPr algn="r" rtl="1">
              <a:buAutoNum type="arabic1Minus"/>
            </a:pPr>
            <a:r>
              <a:rPr lang="ar-IQ" sz="3600" dirty="0" smtClean="0"/>
              <a:t>اذا كان مبلغ السلفة غير كاف لتغطية المصروفات يمكن زيادتها.</a:t>
            </a:r>
          </a:p>
          <a:p>
            <a:pPr algn="r" rtl="1">
              <a:buAutoNum type="arabic1Minus"/>
            </a:pPr>
            <a:r>
              <a:rPr lang="ar-IQ" sz="3600" dirty="0" smtClean="0"/>
              <a:t>اذا كان مبلغ السلفة أكثر من اللازم يتم تنزيل مبلغ السلفة.</a:t>
            </a:r>
          </a:p>
          <a:p>
            <a:pPr algn="r" rtl="1">
              <a:buNone/>
            </a:pPr>
            <a:r>
              <a:rPr lang="ar-IQ" sz="3600" dirty="0" smtClean="0">
                <a:solidFill>
                  <a:srgbClr val="0070C0"/>
                </a:solidFill>
              </a:rPr>
              <a:t>4- في منتصف شهر كانون الاول من كل سنة (12/15 ) يتم تصفية السلفة بصورة نهائية.</a:t>
            </a:r>
          </a:p>
          <a:p>
            <a:pPr algn="ctr" rtl="1">
              <a:buNone/>
            </a:pPr>
            <a:r>
              <a:rPr lang="ar-IQ" sz="3600" dirty="0" smtClean="0">
                <a:solidFill>
                  <a:srgbClr val="A93907"/>
                </a:solidFill>
              </a:rPr>
              <a:t>((المعالجة المحاسبية)) </a:t>
            </a:r>
          </a:p>
          <a:p>
            <a:pPr algn="r" rtl="1">
              <a:buFont typeface="Wingdings" pitchFamily="2" charset="2"/>
              <a:buChar char="q"/>
            </a:pPr>
            <a:r>
              <a:rPr lang="ar-IQ" sz="3600" dirty="0" smtClean="0"/>
              <a:t>-</a:t>
            </a:r>
            <a:r>
              <a:rPr lang="ar-IQ" sz="3600" dirty="0" smtClean="0">
                <a:solidFill>
                  <a:srgbClr val="669900"/>
                </a:solidFill>
              </a:rPr>
              <a:t>عند منح السلفة :</a:t>
            </a:r>
          </a:p>
          <a:p>
            <a:pPr algn="r" rtl="1">
              <a:buNone/>
            </a:pPr>
            <a:r>
              <a:rPr lang="en-US" sz="3600" dirty="0" smtClean="0"/>
              <a:t>xxx</a:t>
            </a:r>
            <a:r>
              <a:rPr lang="ar-IQ" sz="3600" dirty="0" smtClean="0"/>
              <a:t>  من ح/ سلفة مستديمة/ السيد....</a:t>
            </a:r>
          </a:p>
          <a:p>
            <a:pPr algn="r" rtl="1">
              <a:buNone/>
            </a:pPr>
            <a:r>
              <a:rPr lang="ar-IQ" sz="3600" dirty="0" smtClean="0"/>
              <a:t>           </a:t>
            </a:r>
            <a:r>
              <a:rPr lang="en-US" sz="3600" dirty="0" smtClean="0"/>
              <a:t>xxx </a:t>
            </a:r>
            <a:r>
              <a:rPr lang="ar-IQ" sz="3600" dirty="0" smtClean="0"/>
              <a:t> الى ح/ البنك</a:t>
            </a:r>
          </a:p>
          <a:p>
            <a:pPr algn="r" rtl="1">
              <a:buFont typeface="Wingdings" pitchFamily="2" charset="2"/>
              <a:buChar char="q"/>
            </a:pPr>
            <a:r>
              <a:rPr lang="ar-IQ" sz="3600" dirty="0" smtClean="0"/>
              <a:t>-</a:t>
            </a:r>
            <a:r>
              <a:rPr lang="ar-IQ" sz="3600" dirty="0" smtClean="0">
                <a:solidFill>
                  <a:srgbClr val="669900"/>
                </a:solidFill>
              </a:rPr>
              <a:t>عند تقديم الوصولات لصرفها:</a:t>
            </a:r>
          </a:p>
          <a:p>
            <a:pPr algn="r" rtl="1">
              <a:buNone/>
            </a:pPr>
            <a:r>
              <a:rPr lang="ar-IQ" sz="3600" dirty="0" smtClean="0"/>
              <a:t> </a:t>
            </a:r>
            <a:r>
              <a:rPr lang="en-US" sz="3600" dirty="0" smtClean="0"/>
              <a:t>xxx</a:t>
            </a:r>
            <a:r>
              <a:rPr lang="ar-IQ" sz="3600" dirty="0" smtClean="0"/>
              <a:t>  من ح/المصروفات العامة (حسب نوع المصروف)</a:t>
            </a:r>
          </a:p>
          <a:p>
            <a:pPr algn="r" rtl="1">
              <a:buNone/>
            </a:pPr>
            <a:r>
              <a:rPr lang="ar-IQ" sz="3600" dirty="0" smtClean="0"/>
              <a:t>           </a:t>
            </a:r>
            <a:r>
              <a:rPr lang="en-US" sz="3600" dirty="0" smtClean="0"/>
              <a:t>xxx </a:t>
            </a:r>
            <a:r>
              <a:rPr lang="ar-IQ" sz="3600" dirty="0" smtClean="0"/>
              <a:t> الى ح/بنك</a:t>
            </a:r>
          </a:p>
          <a:p>
            <a:pPr algn="r" rtl="1">
              <a:buNone/>
            </a:pPr>
            <a:endParaRPr lang="ar-IQ" sz="3600" dirty="0" smtClean="0"/>
          </a:p>
          <a:p>
            <a:pPr algn="r" rtl="1">
              <a:buNone/>
            </a:pPr>
            <a:endParaRPr lang="ar-IQ" sz="1800" dirty="0" smtClean="0"/>
          </a:p>
          <a:p>
            <a:pPr algn="r" rtl="1">
              <a:buNone/>
            </a:pPr>
            <a:r>
              <a:rPr lang="ar-IQ" sz="1800" dirty="0" smtClean="0"/>
              <a:t>  </a:t>
            </a:r>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5" name="Slide Number Placeholder 4"/>
          <p:cNvSpPr>
            <a:spLocks noGrp="1"/>
          </p:cNvSpPr>
          <p:nvPr>
            <p:ph type="sldNum" sz="quarter" idx="12"/>
          </p:nvPr>
        </p:nvSpPr>
        <p:spPr/>
        <p:txBody>
          <a:bodyPr/>
          <a:lstStyle/>
          <a:p>
            <a:fld id="{F1121295-F4DB-4206-BEE4-3F88A778895D}" type="slidenum">
              <a:rPr lang="en-US" smtClean="0"/>
              <a:pPr/>
              <a:t>30</a:t>
            </a:fld>
            <a:endParaRPr lang="en-US"/>
          </a:p>
        </p:txBody>
      </p:sp>
      <p:sp>
        <p:nvSpPr>
          <p:cNvPr id="7" name="Rectangle 6"/>
          <p:cNvSpPr/>
          <p:nvPr/>
        </p:nvSpPr>
        <p:spPr>
          <a:xfrm>
            <a:off x="381000" y="457200"/>
            <a:ext cx="8534400" cy="5078313"/>
          </a:xfrm>
          <a:prstGeom prst="rect">
            <a:avLst/>
          </a:prstGeom>
        </p:spPr>
        <p:txBody>
          <a:bodyPr wrap="square">
            <a:spAutoFit/>
          </a:bodyPr>
          <a:lstStyle/>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fontScale="85000" lnSpcReduction="20000"/>
          </a:bodyPr>
          <a:lstStyle/>
          <a:p>
            <a:pPr algn="r" rtl="1">
              <a:buFont typeface="Wingdings" pitchFamily="2" charset="2"/>
              <a:buChar char="q"/>
            </a:pPr>
            <a:r>
              <a:rPr lang="ar-IQ" sz="3800" dirty="0" smtClean="0">
                <a:solidFill>
                  <a:srgbClr val="FF0000"/>
                </a:solidFill>
              </a:rPr>
              <a:t>اعادة النظر في مبلغ السلفة :</a:t>
            </a:r>
          </a:p>
          <a:p>
            <a:pPr algn="r" rtl="1">
              <a:buNone/>
            </a:pPr>
            <a:r>
              <a:rPr lang="ar-IQ" sz="3800" dirty="0" smtClean="0">
                <a:solidFill>
                  <a:srgbClr val="669900"/>
                </a:solidFill>
              </a:rPr>
              <a:t>-عند زيادة مبلغ السلفة:</a:t>
            </a:r>
          </a:p>
          <a:p>
            <a:pPr algn="r" rtl="1">
              <a:buNone/>
            </a:pPr>
            <a:r>
              <a:rPr lang="en-US" sz="3800" dirty="0" smtClean="0"/>
              <a:t>xxx</a:t>
            </a:r>
            <a:r>
              <a:rPr lang="ar-IQ" sz="3800" dirty="0" smtClean="0"/>
              <a:t>  من ح/ سلفة مستديمة/ السيد....</a:t>
            </a:r>
          </a:p>
          <a:p>
            <a:pPr algn="r" rtl="1">
              <a:buNone/>
            </a:pPr>
            <a:r>
              <a:rPr lang="ar-IQ" sz="3800" dirty="0" smtClean="0"/>
              <a:t>           </a:t>
            </a:r>
            <a:r>
              <a:rPr lang="en-US" sz="3800" dirty="0" smtClean="0"/>
              <a:t>xxx </a:t>
            </a:r>
            <a:r>
              <a:rPr lang="ar-IQ" sz="3800" dirty="0" smtClean="0"/>
              <a:t> الى ح/ البنك</a:t>
            </a:r>
          </a:p>
          <a:p>
            <a:pPr algn="r" rtl="1">
              <a:buNone/>
            </a:pPr>
            <a:endParaRPr lang="ar-IQ" sz="3800" dirty="0" smtClean="0"/>
          </a:p>
          <a:p>
            <a:pPr algn="r" rtl="1">
              <a:buNone/>
            </a:pPr>
            <a:r>
              <a:rPr lang="ar-IQ" sz="3800" dirty="0" smtClean="0"/>
              <a:t>-</a:t>
            </a:r>
            <a:r>
              <a:rPr lang="ar-IQ" sz="3800" dirty="0" smtClean="0">
                <a:solidFill>
                  <a:srgbClr val="669900"/>
                </a:solidFill>
              </a:rPr>
              <a:t>عند تنزيل مبلغ السلفة:</a:t>
            </a:r>
          </a:p>
          <a:p>
            <a:pPr algn="r" rtl="1">
              <a:buNone/>
            </a:pPr>
            <a:r>
              <a:rPr lang="ar-IQ" sz="3800" dirty="0" smtClean="0"/>
              <a:t> </a:t>
            </a:r>
            <a:r>
              <a:rPr lang="en-US" sz="3800" dirty="0" smtClean="0"/>
              <a:t>xxx</a:t>
            </a:r>
            <a:r>
              <a:rPr lang="ar-IQ" sz="3800" dirty="0" smtClean="0"/>
              <a:t>  من ح/الصندوق</a:t>
            </a:r>
          </a:p>
          <a:p>
            <a:pPr algn="r" rtl="1">
              <a:buNone/>
            </a:pPr>
            <a:r>
              <a:rPr lang="ar-IQ" sz="3800" dirty="0" smtClean="0"/>
              <a:t>           </a:t>
            </a:r>
            <a:r>
              <a:rPr lang="en-US" sz="3800" dirty="0" smtClean="0"/>
              <a:t>xxx </a:t>
            </a:r>
            <a:r>
              <a:rPr lang="ar-IQ" sz="3800" dirty="0" smtClean="0"/>
              <a:t> الى ح/ سلفة مستديمة/ السيد....</a:t>
            </a:r>
          </a:p>
          <a:p>
            <a:pPr algn="r" rtl="1">
              <a:buNone/>
            </a:pPr>
            <a:endParaRPr lang="ar-IQ" sz="3800" dirty="0" smtClean="0"/>
          </a:p>
          <a:p>
            <a:pPr algn="r" rtl="1">
              <a:buNone/>
            </a:pPr>
            <a:r>
              <a:rPr lang="en-US" sz="3800" dirty="0" smtClean="0"/>
              <a:t>xxx</a:t>
            </a:r>
            <a:r>
              <a:rPr lang="ar-IQ" sz="3800" dirty="0" smtClean="0"/>
              <a:t>  من ح/البنك</a:t>
            </a:r>
          </a:p>
          <a:p>
            <a:pPr algn="r" rtl="1">
              <a:buNone/>
            </a:pPr>
            <a:r>
              <a:rPr lang="ar-IQ" sz="3800" dirty="0" smtClean="0"/>
              <a:t>           </a:t>
            </a:r>
            <a:r>
              <a:rPr lang="en-US" sz="3800" dirty="0" smtClean="0"/>
              <a:t>xxx </a:t>
            </a:r>
            <a:r>
              <a:rPr lang="ar-IQ" sz="3800" dirty="0" smtClean="0"/>
              <a:t> الى ح/ الصندوق</a:t>
            </a:r>
          </a:p>
          <a:p>
            <a:pPr algn="r" rtl="1">
              <a:buNone/>
            </a:pPr>
            <a:endParaRPr lang="ar-IQ" sz="3600" dirty="0" smtClean="0"/>
          </a:p>
          <a:p>
            <a:pPr algn="r" rtl="1">
              <a:buNone/>
            </a:pPr>
            <a:endParaRPr lang="ar-IQ" sz="1800" dirty="0" smtClean="0"/>
          </a:p>
          <a:p>
            <a:pPr algn="r" rtl="1">
              <a:buNone/>
            </a:pPr>
            <a:r>
              <a:rPr lang="ar-IQ" sz="1800" dirty="0" smtClean="0"/>
              <a:t>  </a:t>
            </a:r>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5" name="Slide Number Placeholder 4"/>
          <p:cNvSpPr>
            <a:spLocks noGrp="1"/>
          </p:cNvSpPr>
          <p:nvPr>
            <p:ph type="sldNum" sz="quarter" idx="12"/>
          </p:nvPr>
        </p:nvSpPr>
        <p:spPr/>
        <p:txBody>
          <a:bodyPr/>
          <a:lstStyle/>
          <a:p>
            <a:fld id="{F1121295-F4DB-4206-BEE4-3F88A778895D}" type="slidenum">
              <a:rPr lang="en-US" smtClean="0"/>
              <a:pPr/>
              <a:t>31</a:t>
            </a:fld>
            <a:endParaRPr lang="en-US"/>
          </a:p>
        </p:txBody>
      </p:sp>
      <p:sp>
        <p:nvSpPr>
          <p:cNvPr id="7" name="Rectangle 6"/>
          <p:cNvSpPr/>
          <p:nvPr/>
        </p:nvSpPr>
        <p:spPr>
          <a:xfrm>
            <a:off x="381000" y="457200"/>
            <a:ext cx="8534400" cy="5078313"/>
          </a:xfrm>
          <a:prstGeom prst="rect">
            <a:avLst/>
          </a:prstGeom>
        </p:spPr>
        <p:txBody>
          <a:bodyPr wrap="square">
            <a:spAutoFit/>
          </a:bodyPr>
          <a:lstStyle/>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fontScale="70000" lnSpcReduction="20000"/>
          </a:bodyPr>
          <a:lstStyle/>
          <a:p>
            <a:pPr algn="r" rtl="1">
              <a:buFont typeface="Wingdings" pitchFamily="2" charset="2"/>
              <a:buChar char="q"/>
            </a:pPr>
            <a:r>
              <a:rPr lang="ar-IQ" sz="3800" dirty="0" smtClean="0">
                <a:solidFill>
                  <a:srgbClr val="FF0000"/>
                </a:solidFill>
              </a:rPr>
              <a:t>تصفية السلفة :</a:t>
            </a:r>
          </a:p>
          <a:p>
            <a:pPr algn="r" rtl="1">
              <a:buNone/>
            </a:pPr>
            <a:r>
              <a:rPr lang="ar-IQ" sz="3800" dirty="0" smtClean="0">
                <a:solidFill>
                  <a:srgbClr val="669900"/>
                </a:solidFill>
              </a:rPr>
              <a:t>أ-اذا كان مجموع المصروفات مساويا لمبلغ السلفة:</a:t>
            </a:r>
          </a:p>
          <a:p>
            <a:pPr algn="r" rtl="1">
              <a:buNone/>
            </a:pPr>
            <a:r>
              <a:rPr lang="en-US" sz="3800" dirty="0" smtClean="0"/>
              <a:t>xxx</a:t>
            </a:r>
            <a:r>
              <a:rPr lang="ar-IQ" sz="3800" dirty="0" smtClean="0"/>
              <a:t>  من ح/ المصروفات العامة (حسب نوعها)</a:t>
            </a:r>
          </a:p>
          <a:p>
            <a:pPr algn="r" rtl="1">
              <a:buNone/>
            </a:pPr>
            <a:r>
              <a:rPr lang="ar-IQ" sz="3800" dirty="0" smtClean="0"/>
              <a:t>           </a:t>
            </a:r>
            <a:r>
              <a:rPr lang="en-US" sz="3800" dirty="0" smtClean="0">
                <a:solidFill>
                  <a:srgbClr val="0070C0"/>
                </a:solidFill>
              </a:rPr>
              <a:t>xxx </a:t>
            </a:r>
            <a:r>
              <a:rPr lang="ar-IQ" sz="3800" dirty="0" smtClean="0">
                <a:solidFill>
                  <a:srgbClr val="0070C0"/>
                </a:solidFill>
              </a:rPr>
              <a:t> الى ح/ سلفة مستديمة/ السيد....</a:t>
            </a:r>
          </a:p>
          <a:p>
            <a:pPr algn="r" rtl="1">
              <a:buNone/>
            </a:pPr>
            <a:endParaRPr lang="ar-IQ" sz="3800" dirty="0" smtClean="0"/>
          </a:p>
          <a:p>
            <a:pPr algn="r" rtl="1">
              <a:buNone/>
            </a:pPr>
            <a:r>
              <a:rPr lang="ar-IQ" sz="3800" dirty="0" smtClean="0"/>
              <a:t>-</a:t>
            </a:r>
            <a:r>
              <a:rPr lang="ar-IQ" sz="3800" dirty="0" smtClean="0">
                <a:solidFill>
                  <a:srgbClr val="669900"/>
                </a:solidFill>
              </a:rPr>
              <a:t>اذا كان مجموع المصروفات اقل من السلفة:</a:t>
            </a:r>
          </a:p>
          <a:p>
            <a:pPr algn="r" rtl="1">
              <a:buNone/>
            </a:pPr>
            <a:r>
              <a:rPr lang="ar-IQ" sz="3800" dirty="0" smtClean="0">
                <a:solidFill>
                  <a:srgbClr val="669900"/>
                </a:solidFill>
              </a:rPr>
              <a:t>    </a:t>
            </a:r>
            <a:r>
              <a:rPr lang="ar-IQ" sz="3800" u="sng" dirty="0" smtClean="0">
                <a:solidFill>
                  <a:srgbClr val="FF0000"/>
                </a:solidFill>
              </a:rPr>
              <a:t>من مذكورين</a:t>
            </a:r>
          </a:p>
          <a:p>
            <a:pPr algn="r" rtl="1">
              <a:buNone/>
            </a:pPr>
            <a:r>
              <a:rPr lang="ar-IQ" sz="3800" dirty="0" smtClean="0"/>
              <a:t> </a:t>
            </a:r>
            <a:r>
              <a:rPr lang="en-US" sz="3800" dirty="0" smtClean="0"/>
              <a:t>xxx</a:t>
            </a:r>
            <a:r>
              <a:rPr lang="ar-IQ" sz="3800" dirty="0" smtClean="0"/>
              <a:t>  ح/الصندوق</a:t>
            </a:r>
          </a:p>
          <a:p>
            <a:pPr algn="r" rtl="1">
              <a:buNone/>
            </a:pPr>
            <a:r>
              <a:rPr lang="en-US" sz="3800" dirty="0" smtClean="0"/>
              <a:t>xxx</a:t>
            </a:r>
            <a:r>
              <a:rPr lang="ar-IQ" sz="3800" dirty="0" smtClean="0"/>
              <a:t>  ح/المصروفات العامة (حسب نوعها)</a:t>
            </a:r>
          </a:p>
          <a:p>
            <a:pPr algn="r" rtl="1">
              <a:buNone/>
            </a:pPr>
            <a:r>
              <a:rPr lang="ar-IQ" sz="3800" dirty="0" smtClean="0"/>
              <a:t>           </a:t>
            </a:r>
            <a:r>
              <a:rPr lang="en-US" sz="3800" dirty="0" smtClean="0">
                <a:solidFill>
                  <a:srgbClr val="0070C0"/>
                </a:solidFill>
              </a:rPr>
              <a:t>xxx </a:t>
            </a:r>
            <a:r>
              <a:rPr lang="ar-IQ" sz="3800" dirty="0" smtClean="0">
                <a:solidFill>
                  <a:srgbClr val="0070C0"/>
                </a:solidFill>
              </a:rPr>
              <a:t> الى ح/ سلفة مستديمة/ السيد....</a:t>
            </a:r>
          </a:p>
          <a:p>
            <a:pPr algn="r" rtl="1">
              <a:buNone/>
            </a:pPr>
            <a:endParaRPr lang="ar-IQ" sz="3800" dirty="0" smtClean="0"/>
          </a:p>
          <a:p>
            <a:pPr algn="r" rtl="1">
              <a:buNone/>
            </a:pPr>
            <a:r>
              <a:rPr lang="en-US" sz="3800" dirty="0" smtClean="0"/>
              <a:t>xxx</a:t>
            </a:r>
            <a:r>
              <a:rPr lang="ar-IQ" sz="3800" dirty="0" smtClean="0"/>
              <a:t>  من ح/البنك</a:t>
            </a:r>
          </a:p>
          <a:p>
            <a:pPr algn="r" rtl="1">
              <a:buNone/>
            </a:pPr>
            <a:r>
              <a:rPr lang="ar-IQ" sz="3800" dirty="0" smtClean="0"/>
              <a:t>           </a:t>
            </a:r>
            <a:r>
              <a:rPr lang="en-US" sz="3800" dirty="0" smtClean="0"/>
              <a:t>xxx </a:t>
            </a:r>
            <a:r>
              <a:rPr lang="ar-IQ" sz="3800" dirty="0" smtClean="0"/>
              <a:t> الى ح/ الصندوق</a:t>
            </a:r>
          </a:p>
          <a:p>
            <a:pPr algn="r" rtl="1">
              <a:buNone/>
            </a:pPr>
            <a:endParaRPr lang="ar-IQ" sz="3600" dirty="0" smtClean="0"/>
          </a:p>
          <a:p>
            <a:pPr algn="r" rtl="1">
              <a:buNone/>
            </a:pPr>
            <a:endParaRPr lang="ar-IQ" sz="1800" dirty="0" smtClean="0"/>
          </a:p>
          <a:p>
            <a:pPr algn="r" rtl="1">
              <a:buNone/>
            </a:pPr>
            <a:r>
              <a:rPr lang="ar-IQ" sz="1800" dirty="0" smtClean="0"/>
              <a:t>  </a:t>
            </a:r>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5" name="Slide Number Placeholder 4"/>
          <p:cNvSpPr>
            <a:spLocks noGrp="1"/>
          </p:cNvSpPr>
          <p:nvPr>
            <p:ph type="sldNum" sz="quarter" idx="12"/>
          </p:nvPr>
        </p:nvSpPr>
        <p:spPr/>
        <p:txBody>
          <a:bodyPr/>
          <a:lstStyle/>
          <a:p>
            <a:fld id="{F1121295-F4DB-4206-BEE4-3F88A778895D}" type="slidenum">
              <a:rPr lang="en-US" smtClean="0"/>
              <a:pPr/>
              <a:t>32</a:t>
            </a:fld>
            <a:endParaRPr lang="en-US"/>
          </a:p>
        </p:txBody>
      </p:sp>
      <p:sp>
        <p:nvSpPr>
          <p:cNvPr id="7" name="Rectangle 6"/>
          <p:cNvSpPr/>
          <p:nvPr/>
        </p:nvSpPr>
        <p:spPr>
          <a:xfrm>
            <a:off x="381000" y="457200"/>
            <a:ext cx="8534400" cy="5078313"/>
          </a:xfrm>
          <a:prstGeom prst="rect">
            <a:avLst/>
          </a:prstGeom>
        </p:spPr>
        <p:txBody>
          <a:bodyPr wrap="square">
            <a:spAutoFit/>
          </a:bodyPr>
          <a:lstStyle/>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a:bodyPr>
          <a:lstStyle/>
          <a:p>
            <a:pPr algn="r" rtl="1">
              <a:buFont typeface="Wingdings" pitchFamily="2" charset="2"/>
              <a:buChar char="q"/>
            </a:pPr>
            <a:r>
              <a:rPr lang="ar-IQ" sz="2000" dirty="0" smtClean="0">
                <a:solidFill>
                  <a:srgbClr val="FF0000"/>
                </a:solidFill>
              </a:rPr>
              <a:t>مثال :-</a:t>
            </a:r>
          </a:p>
          <a:p>
            <a:pPr algn="ctr" rtl="1">
              <a:buNone/>
            </a:pPr>
            <a:r>
              <a:rPr lang="ar-IQ" sz="2800" dirty="0" smtClean="0">
                <a:solidFill>
                  <a:srgbClr val="FF0000"/>
                </a:solidFill>
              </a:rPr>
              <a:t>1</a:t>
            </a:r>
            <a:r>
              <a:rPr lang="ar-IQ" sz="2800" dirty="0" smtClean="0">
                <a:solidFill>
                  <a:srgbClr val="0070C0"/>
                </a:solidFill>
              </a:rPr>
              <a:t>- 2002/1/4 تقرر صرف سلفة مستديمة الى أمين الصندوق في رئاسة جامعة صلاح الدين (احمد قادر ) بمبلغ 100000 دينار.</a:t>
            </a:r>
          </a:p>
          <a:p>
            <a:pPr algn="r" rtl="1">
              <a:buNone/>
            </a:pPr>
            <a:r>
              <a:rPr lang="ar-IQ" sz="2800" dirty="0" smtClean="0">
                <a:solidFill>
                  <a:srgbClr val="0070C0"/>
                </a:solidFill>
              </a:rPr>
              <a:t>2- 2002/2/7 قدم امين الصندوق الوصولات التي صرفها نقدا وكانت كما يلي:-</a:t>
            </a:r>
          </a:p>
          <a:p>
            <a:pPr algn="r" rtl="1">
              <a:buNone/>
            </a:pPr>
            <a:endParaRPr lang="ar-IQ" sz="3600" dirty="0" smtClean="0"/>
          </a:p>
          <a:p>
            <a:pPr algn="r" rtl="1">
              <a:buNone/>
            </a:pPr>
            <a:endParaRPr lang="ar-IQ" sz="1800" dirty="0" smtClean="0"/>
          </a:p>
          <a:p>
            <a:pPr algn="r" rtl="1">
              <a:buNone/>
            </a:pPr>
            <a:r>
              <a:rPr lang="ar-IQ" sz="1800" dirty="0" smtClean="0"/>
              <a:t>  </a:t>
            </a:r>
          </a:p>
          <a:p>
            <a:pPr algn="r" rtl="1">
              <a:buNone/>
            </a:pPr>
            <a:endParaRPr lang="ar-IQ" sz="1800" dirty="0" smtClean="0"/>
          </a:p>
          <a:p>
            <a:pPr algn="r" rtl="1">
              <a:buNone/>
            </a:pPr>
            <a:r>
              <a:rPr lang="ar-IQ" dirty="0" smtClean="0"/>
              <a:t>وقد تقرر صرف هذه المبالغ لأمين الصندوق.</a:t>
            </a:r>
          </a:p>
          <a:p>
            <a:pPr algn="r" rtl="1">
              <a:buNone/>
            </a:pPr>
            <a:r>
              <a:rPr lang="ar-IQ" dirty="0" smtClean="0"/>
              <a:t>3-2002/3/15 نظرا لعدم كفاية مبلغ السلفة تقرر زيادة السلفة بمبلغ 50000 دينار.</a:t>
            </a:r>
          </a:p>
          <a:p>
            <a:pPr algn="r" rtl="1">
              <a:buNone/>
            </a:pPr>
            <a:endParaRPr lang="ar-IQ" sz="1800" dirty="0" smtClean="0"/>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5" name="Slide Number Placeholder 4"/>
          <p:cNvSpPr>
            <a:spLocks noGrp="1"/>
          </p:cNvSpPr>
          <p:nvPr>
            <p:ph type="sldNum" sz="quarter" idx="12"/>
          </p:nvPr>
        </p:nvSpPr>
        <p:spPr/>
        <p:txBody>
          <a:bodyPr/>
          <a:lstStyle/>
          <a:p>
            <a:fld id="{F1121295-F4DB-4206-BEE4-3F88A778895D}" type="slidenum">
              <a:rPr lang="en-US" smtClean="0"/>
              <a:pPr/>
              <a:t>33</a:t>
            </a:fld>
            <a:endParaRPr lang="en-US"/>
          </a:p>
        </p:txBody>
      </p:sp>
      <p:sp>
        <p:nvSpPr>
          <p:cNvPr id="7" name="Rectangle 6"/>
          <p:cNvSpPr/>
          <p:nvPr/>
        </p:nvSpPr>
        <p:spPr>
          <a:xfrm>
            <a:off x="381000" y="457200"/>
            <a:ext cx="8534400" cy="5078313"/>
          </a:xfrm>
          <a:prstGeom prst="rect">
            <a:avLst/>
          </a:prstGeom>
        </p:spPr>
        <p:txBody>
          <a:bodyPr wrap="square">
            <a:spAutoFit/>
          </a:bodyPr>
          <a:lstStyle/>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p:txBody>
      </p:sp>
      <p:graphicFrame>
        <p:nvGraphicFramePr>
          <p:cNvPr id="6" name="Table 5"/>
          <p:cNvGraphicFramePr>
            <a:graphicFrameLocks noGrp="1"/>
          </p:cNvGraphicFramePr>
          <p:nvPr/>
        </p:nvGraphicFramePr>
        <p:xfrm>
          <a:off x="1219200" y="2590800"/>
          <a:ext cx="6096000" cy="1483360"/>
        </p:xfrm>
        <a:graphic>
          <a:graphicData uri="http://schemas.openxmlformats.org/drawingml/2006/table">
            <a:tbl>
              <a:tblPr firstRow="1" bandRow="1">
                <a:tableStyleId>{2A488322-F2BA-4B5B-9748-0D474271808F}</a:tableStyleId>
              </a:tblPr>
              <a:tblGrid>
                <a:gridCol w="2032000"/>
                <a:gridCol w="2032000"/>
                <a:gridCol w="2032000"/>
              </a:tblGrid>
              <a:tr h="370840">
                <a:tc>
                  <a:txBody>
                    <a:bodyPr/>
                    <a:lstStyle/>
                    <a:p>
                      <a:pPr algn="r"/>
                      <a:r>
                        <a:rPr lang="ar-IQ" b="1" dirty="0" smtClean="0"/>
                        <a:t>التبويب</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b="1" dirty="0" smtClean="0"/>
                        <a:t>التفاصيل</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b="1" dirty="0" smtClean="0"/>
                        <a:t>المبلغ</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ar-IQ" b="1" dirty="0" smtClean="0"/>
                        <a:t>ف2م15</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b="1" dirty="0" smtClean="0"/>
                        <a:t>نفقات الاحتفالات</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b="1" dirty="0" smtClean="0"/>
                        <a:t>13000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ar-IQ" b="1" dirty="0" smtClean="0"/>
                        <a:t>ف2م18</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b="1" dirty="0" smtClean="0"/>
                        <a:t>متنوعة</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b="1" dirty="0" smtClean="0"/>
                        <a:t>37000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ar-IQ" b="1" dirty="0" smtClean="0"/>
                        <a:t>ف3م4</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b="1" dirty="0" smtClean="0"/>
                        <a:t>الوقود</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b="1" dirty="0" smtClean="0"/>
                        <a:t>15000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324600"/>
          </a:xfrm>
        </p:spPr>
        <p:txBody>
          <a:bodyPr>
            <a:normAutofit fontScale="55000" lnSpcReduction="20000"/>
          </a:bodyPr>
          <a:lstStyle/>
          <a:p>
            <a:pPr algn="r" rtl="1">
              <a:buNone/>
            </a:pPr>
            <a:r>
              <a:rPr lang="ar-IQ" sz="4000" dirty="0" smtClean="0"/>
              <a:t>4- 2002/5/18 قدم امين الصندوق الوصولات المصروفة نقدا من السلفة المستديمة وكانت كما يأتي:</a:t>
            </a:r>
          </a:p>
          <a:p>
            <a:pPr algn="r" rtl="1">
              <a:buNone/>
            </a:pPr>
            <a:endParaRPr lang="ar-IQ" sz="3800" dirty="0" smtClean="0">
              <a:solidFill>
                <a:srgbClr val="FF0000"/>
              </a:solidFill>
            </a:endParaRPr>
          </a:p>
          <a:p>
            <a:pPr algn="r" rtl="1">
              <a:buNone/>
            </a:pPr>
            <a:endParaRPr lang="ar-IQ" sz="3800" dirty="0" smtClean="0">
              <a:solidFill>
                <a:srgbClr val="FF0000"/>
              </a:solidFill>
            </a:endParaRPr>
          </a:p>
          <a:p>
            <a:pPr algn="r" rtl="1">
              <a:buNone/>
            </a:pPr>
            <a:endParaRPr lang="ar-IQ" sz="3800" dirty="0" smtClean="0">
              <a:solidFill>
                <a:srgbClr val="FF0000"/>
              </a:solidFill>
            </a:endParaRPr>
          </a:p>
          <a:p>
            <a:pPr algn="r" rtl="1">
              <a:buNone/>
            </a:pPr>
            <a:endParaRPr lang="ar-IQ" sz="4000" dirty="0" smtClean="0"/>
          </a:p>
          <a:p>
            <a:pPr algn="r" rtl="1">
              <a:buNone/>
            </a:pPr>
            <a:endParaRPr lang="ar-IQ" sz="4000" dirty="0" smtClean="0"/>
          </a:p>
          <a:p>
            <a:pPr algn="r" rtl="1">
              <a:buNone/>
            </a:pPr>
            <a:endParaRPr lang="ar-IQ" sz="4000" dirty="0" smtClean="0"/>
          </a:p>
          <a:p>
            <a:pPr algn="r" rtl="1">
              <a:buNone/>
            </a:pPr>
            <a:r>
              <a:rPr lang="ar-IQ" sz="4000" dirty="0" smtClean="0"/>
              <a:t>وقد تقرر صرف هذه المبالغ لأمين الصندوق.</a:t>
            </a:r>
          </a:p>
          <a:p>
            <a:pPr algn="r" rtl="1">
              <a:buNone/>
            </a:pPr>
            <a:r>
              <a:rPr lang="ar-IQ" sz="4000" dirty="0" smtClean="0"/>
              <a:t>5- 2002/7/20 ونظرا لنقل أمين الصندوق الى خارج الجامعة تقرر تصفية السلفة المستديمة وتبين مايأتي:</a:t>
            </a:r>
          </a:p>
          <a:p>
            <a:pPr algn="r" rtl="1">
              <a:buFontTx/>
              <a:buChar char="-"/>
            </a:pPr>
            <a:r>
              <a:rPr lang="ar-IQ" sz="4000" dirty="0" smtClean="0"/>
              <a:t>وجود مبلغ 85000 دينار نقدا.</a:t>
            </a:r>
          </a:p>
          <a:p>
            <a:pPr algn="r" rtl="1">
              <a:buFontTx/>
              <a:buChar char="-"/>
            </a:pPr>
            <a:r>
              <a:rPr lang="ar-IQ" sz="4000" dirty="0" smtClean="0"/>
              <a:t>مجموعة الوصولات المصروفة 65000 دينار وكالاتي:</a:t>
            </a:r>
          </a:p>
          <a:p>
            <a:pPr algn="r" rtl="1">
              <a:buNone/>
            </a:pPr>
            <a:endParaRPr lang="ar-IQ" sz="4000" dirty="0" smtClean="0"/>
          </a:p>
          <a:p>
            <a:pPr algn="r" rtl="1">
              <a:buNone/>
            </a:pPr>
            <a:endParaRPr lang="ar-IQ" sz="3800" dirty="0" smtClean="0">
              <a:solidFill>
                <a:srgbClr val="FF0000"/>
              </a:solidFill>
            </a:endParaRPr>
          </a:p>
          <a:p>
            <a:pPr algn="r" rtl="1">
              <a:buNone/>
            </a:pPr>
            <a:endParaRPr lang="ar-IQ" sz="3800" dirty="0" smtClean="0">
              <a:solidFill>
                <a:srgbClr val="FF0000"/>
              </a:solidFill>
            </a:endParaRPr>
          </a:p>
          <a:p>
            <a:pPr algn="r" rtl="1">
              <a:buNone/>
            </a:pPr>
            <a:endParaRPr lang="ar-IQ" sz="2800" dirty="0" smtClean="0">
              <a:solidFill>
                <a:srgbClr val="FF0000"/>
              </a:solidFill>
            </a:endParaRPr>
          </a:p>
          <a:p>
            <a:pPr algn="r" rtl="1">
              <a:buNone/>
            </a:pPr>
            <a:endParaRPr lang="ar-IQ" sz="3600" dirty="0" smtClean="0"/>
          </a:p>
          <a:p>
            <a:pPr algn="r" rtl="1">
              <a:buNone/>
            </a:pPr>
            <a:endParaRPr lang="ar-IQ" sz="3600" dirty="0" smtClean="0"/>
          </a:p>
          <a:p>
            <a:pPr algn="r" rtl="1">
              <a:buNone/>
            </a:pPr>
            <a:r>
              <a:rPr lang="ar-IQ" sz="3600" dirty="0" smtClean="0"/>
              <a:t>  المطلوب / تسجيل القيود اللازمة.</a:t>
            </a:r>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5" name="Slide Number Placeholder 4"/>
          <p:cNvSpPr>
            <a:spLocks noGrp="1"/>
          </p:cNvSpPr>
          <p:nvPr>
            <p:ph type="sldNum" sz="quarter" idx="12"/>
          </p:nvPr>
        </p:nvSpPr>
        <p:spPr/>
        <p:txBody>
          <a:bodyPr/>
          <a:lstStyle/>
          <a:p>
            <a:fld id="{F1121295-F4DB-4206-BEE4-3F88A778895D}" type="slidenum">
              <a:rPr lang="en-US" smtClean="0"/>
              <a:pPr/>
              <a:t>34</a:t>
            </a:fld>
            <a:endParaRPr lang="en-US"/>
          </a:p>
        </p:txBody>
      </p:sp>
      <p:sp>
        <p:nvSpPr>
          <p:cNvPr id="7" name="Rectangle 6"/>
          <p:cNvSpPr/>
          <p:nvPr/>
        </p:nvSpPr>
        <p:spPr>
          <a:xfrm>
            <a:off x="381000" y="457200"/>
            <a:ext cx="8534400" cy="5078313"/>
          </a:xfrm>
          <a:prstGeom prst="rect">
            <a:avLst/>
          </a:prstGeom>
        </p:spPr>
        <p:txBody>
          <a:bodyPr wrap="square">
            <a:spAutoFit/>
          </a:bodyPr>
          <a:lstStyle/>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p:txBody>
      </p:sp>
      <p:graphicFrame>
        <p:nvGraphicFramePr>
          <p:cNvPr id="6" name="Table 5"/>
          <p:cNvGraphicFramePr>
            <a:graphicFrameLocks noGrp="1"/>
          </p:cNvGraphicFramePr>
          <p:nvPr/>
        </p:nvGraphicFramePr>
        <p:xfrm>
          <a:off x="1371600" y="685800"/>
          <a:ext cx="6096000" cy="1854200"/>
        </p:xfrm>
        <a:graphic>
          <a:graphicData uri="http://schemas.openxmlformats.org/drawingml/2006/table">
            <a:tbl>
              <a:tblPr firstRow="1" bandRow="1">
                <a:tableStyleId>{00A15C55-8517-42AA-B614-E9B94910E393}</a:tableStyleId>
              </a:tblPr>
              <a:tblGrid>
                <a:gridCol w="2032000"/>
                <a:gridCol w="2032000"/>
                <a:gridCol w="2032000"/>
              </a:tblGrid>
              <a:tr h="370840">
                <a:tc>
                  <a:txBody>
                    <a:bodyPr/>
                    <a:lstStyle/>
                    <a:p>
                      <a:pPr algn="r"/>
                      <a:r>
                        <a:rPr lang="ar-IQ" sz="1800" b="1" dirty="0" smtClean="0"/>
                        <a:t>التبويب</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sz="1800" b="1" dirty="0" smtClean="0"/>
                        <a:t>التفاصيل</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sz="1800" b="1" dirty="0" smtClean="0"/>
                        <a:t>المبلغ</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ar-IQ" sz="1800" b="1" dirty="0" smtClean="0"/>
                        <a:t>ف2م3</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sz="1800" b="1" dirty="0" smtClean="0"/>
                        <a:t>نفقات تنظيف الدائرة</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sz="1800" b="1" dirty="0" smtClean="0"/>
                        <a:t>4000</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ar-IQ" sz="1800" b="1" dirty="0" smtClean="0"/>
                        <a:t>ف4م3</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sz="1800" b="1" dirty="0" smtClean="0"/>
                        <a:t>صيانة وسائط النقل</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sz="1800" b="1" dirty="0" smtClean="0"/>
                        <a:t>22000</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ar-IQ" sz="1800" b="1" dirty="0" smtClean="0"/>
                        <a:t>ف3م1</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sz="1800" b="1" dirty="0" smtClean="0"/>
                        <a:t>القرطاسية</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sz="1800" b="1" dirty="0" smtClean="0"/>
                        <a:t>38000</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ar-IQ" sz="1800" b="1" dirty="0" smtClean="0"/>
                        <a:t>ف4م7</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sz="1800" b="1" dirty="0" smtClean="0"/>
                        <a:t>صيانة الكتب والسجلات</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sz="1800" b="1" dirty="0" smtClean="0"/>
                        <a:t>16000</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graphicFrame>
        <p:nvGraphicFramePr>
          <p:cNvPr id="9" name="Table 8"/>
          <p:cNvGraphicFramePr>
            <a:graphicFrameLocks noGrp="1"/>
          </p:cNvGraphicFramePr>
          <p:nvPr/>
        </p:nvGraphicFramePr>
        <p:xfrm>
          <a:off x="1676400" y="4419600"/>
          <a:ext cx="6096000" cy="1483360"/>
        </p:xfrm>
        <a:graphic>
          <a:graphicData uri="http://schemas.openxmlformats.org/drawingml/2006/table">
            <a:tbl>
              <a:tblPr firstRow="1" bandRow="1">
                <a:tableStyleId>{5C22544A-7EE6-4342-B048-85BDC9FD1C3A}</a:tableStyleId>
              </a:tblPr>
              <a:tblGrid>
                <a:gridCol w="2032000"/>
                <a:gridCol w="2032000"/>
                <a:gridCol w="2032000"/>
              </a:tblGrid>
              <a:tr h="370840">
                <a:tc>
                  <a:txBody>
                    <a:bodyPr/>
                    <a:lstStyle/>
                    <a:p>
                      <a:pPr algn="r"/>
                      <a:r>
                        <a:rPr lang="ar-IQ" b="1" dirty="0" smtClean="0"/>
                        <a:t>التبويب</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b="1" dirty="0" smtClean="0"/>
                        <a:t>التفاصيل</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b="1" dirty="0" smtClean="0"/>
                        <a:t>المبلغ</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ar-IQ" b="1" dirty="0" smtClean="0"/>
                        <a:t>ف3م4</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b="1" dirty="0" smtClean="0"/>
                        <a:t>نفقات الوقود</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b="1" dirty="0" smtClean="0"/>
                        <a:t>15000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ar-IQ" b="1" dirty="0" smtClean="0"/>
                        <a:t>ف2م1</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b="1" dirty="0" smtClean="0"/>
                        <a:t>الصيانة</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b="1" dirty="0" smtClean="0"/>
                        <a:t>25000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ar-IQ" b="1" dirty="0" smtClean="0"/>
                        <a:t>ف4م3</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b="1" dirty="0" smtClean="0"/>
                        <a:t>صيانة وسائط النقل</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ar-IQ" b="1" dirty="0" smtClean="0"/>
                        <a:t>25000</a:t>
                      </a:r>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382000" cy="6629400"/>
          </a:xfrm>
        </p:spPr>
        <p:txBody>
          <a:bodyPr>
            <a:normAutofit fontScale="25000" lnSpcReduction="20000"/>
          </a:bodyPr>
          <a:lstStyle/>
          <a:p>
            <a:pPr algn="just" rtl="1">
              <a:buNone/>
            </a:pPr>
            <a:endParaRPr lang="ar-IQ" sz="3600" dirty="0" smtClean="0"/>
          </a:p>
          <a:p>
            <a:pPr algn="just" rtl="1">
              <a:buNone/>
            </a:pPr>
            <a:r>
              <a:rPr lang="ar-IQ" sz="3600" dirty="0" smtClean="0"/>
              <a:t>  </a:t>
            </a:r>
          </a:p>
          <a:p>
            <a:pPr algn="just" rtl="1">
              <a:buNone/>
            </a:pPr>
            <a:endParaRPr lang="ar-IQ" sz="6700" dirty="0" smtClean="0"/>
          </a:p>
          <a:p>
            <a:pPr algn="just" rtl="1">
              <a:buNone/>
            </a:pPr>
            <a:r>
              <a:rPr lang="ar-IQ" sz="12800" dirty="0" smtClean="0"/>
              <a:t>عند استكمال الموظف مدة خدمته و احالته على التقاعد يمنح مكافأة نقدية تعادل راتب (6) أشهر ،وفي حالة رغبة الموظف المتقاعد العودة الى الوظيفة مرة اخرى عليه استرجاع المكافأة التقاعدية التي استلمها سابقا.</a:t>
            </a:r>
          </a:p>
          <a:p>
            <a:pPr algn="just" rtl="1">
              <a:buNone/>
            </a:pPr>
            <a:r>
              <a:rPr lang="ar-IQ" sz="12800" dirty="0" smtClean="0">
                <a:solidFill>
                  <a:srgbClr val="0070C0"/>
                </a:solidFill>
              </a:rPr>
              <a:t>المعالجة المحاسبية:</a:t>
            </a:r>
          </a:p>
          <a:p>
            <a:pPr algn="just" rtl="1">
              <a:buNone/>
            </a:pPr>
            <a:r>
              <a:rPr lang="ar-IQ" sz="12800" dirty="0" smtClean="0"/>
              <a:t>-تسجيل مبلغ المكافئة سلفة بذمة الموظف:</a:t>
            </a:r>
          </a:p>
          <a:p>
            <a:pPr algn="r" rtl="1">
              <a:buNone/>
            </a:pPr>
            <a:r>
              <a:rPr lang="en-US" sz="12800" dirty="0" smtClean="0"/>
              <a:t>xxx</a:t>
            </a:r>
            <a:r>
              <a:rPr lang="ar-IQ" sz="12800" dirty="0" smtClean="0"/>
              <a:t>  </a:t>
            </a:r>
            <a:r>
              <a:rPr lang="ar-IQ" sz="12800" dirty="0" smtClean="0">
                <a:solidFill>
                  <a:srgbClr val="0070C0"/>
                </a:solidFill>
              </a:rPr>
              <a:t>من ح/ سلف المكافئات التقاعدية / السيد....</a:t>
            </a:r>
          </a:p>
          <a:p>
            <a:pPr algn="r" rtl="1">
              <a:buNone/>
            </a:pPr>
            <a:r>
              <a:rPr lang="ar-IQ" sz="12800" dirty="0" smtClean="0">
                <a:solidFill>
                  <a:srgbClr val="0070C0"/>
                </a:solidFill>
              </a:rPr>
              <a:t>           </a:t>
            </a:r>
            <a:r>
              <a:rPr lang="en-US" sz="12800" dirty="0" smtClean="0">
                <a:solidFill>
                  <a:srgbClr val="0070C0"/>
                </a:solidFill>
              </a:rPr>
              <a:t>xxx </a:t>
            </a:r>
            <a:r>
              <a:rPr lang="ar-IQ" sz="12800" dirty="0" smtClean="0">
                <a:solidFill>
                  <a:srgbClr val="0070C0"/>
                </a:solidFill>
              </a:rPr>
              <a:t> الى ح/ الايرادات المتنوعة</a:t>
            </a:r>
          </a:p>
          <a:p>
            <a:pPr algn="r" rtl="1">
              <a:buNone/>
            </a:pPr>
            <a:r>
              <a:rPr lang="ar-IQ" sz="12800" dirty="0" smtClean="0"/>
              <a:t>عند استلام مبلغ السلفة:</a:t>
            </a:r>
          </a:p>
          <a:p>
            <a:pPr algn="r" rtl="1">
              <a:buNone/>
            </a:pPr>
            <a:r>
              <a:rPr lang="en-US" sz="12800" dirty="0" smtClean="0"/>
              <a:t>xxx</a:t>
            </a:r>
            <a:r>
              <a:rPr lang="ar-IQ" sz="12800" dirty="0" smtClean="0">
                <a:solidFill>
                  <a:srgbClr val="669900"/>
                </a:solidFill>
              </a:rPr>
              <a:t>  من </a:t>
            </a:r>
            <a:r>
              <a:rPr lang="ar-IQ" sz="12800" dirty="0" smtClean="0">
                <a:solidFill>
                  <a:srgbClr val="669900"/>
                </a:solidFill>
              </a:rPr>
              <a:t>ح/الصندوق</a:t>
            </a:r>
            <a:endParaRPr lang="ar-IQ" sz="12800" dirty="0" smtClean="0">
              <a:solidFill>
                <a:srgbClr val="669900"/>
              </a:solidFill>
            </a:endParaRPr>
          </a:p>
          <a:p>
            <a:pPr algn="r" rtl="1">
              <a:buNone/>
            </a:pPr>
            <a:r>
              <a:rPr lang="ar-IQ" sz="12800" dirty="0" smtClean="0">
                <a:solidFill>
                  <a:srgbClr val="669900"/>
                </a:solidFill>
              </a:rPr>
              <a:t>           </a:t>
            </a:r>
            <a:r>
              <a:rPr lang="en-US" sz="12800" dirty="0" smtClean="0">
                <a:solidFill>
                  <a:srgbClr val="669900"/>
                </a:solidFill>
              </a:rPr>
              <a:t>xxx </a:t>
            </a:r>
            <a:r>
              <a:rPr lang="ar-IQ" sz="12800" dirty="0" smtClean="0">
                <a:solidFill>
                  <a:srgbClr val="669900"/>
                </a:solidFill>
              </a:rPr>
              <a:t> الى ح/ سلف المكافئات التقاعدية / السيد</a:t>
            </a:r>
            <a:r>
              <a:rPr lang="ar-IQ" sz="12800" dirty="0" smtClean="0">
                <a:solidFill>
                  <a:srgbClr val="669900"/>
                </a:solidFill>
              </a:rPr>
              <a:t>....</a:t>
            </a:r>
            <a:endParaRPr lang="en-US" sz="12800" dirty="0" smtClean="0">
              <a:solidFill>
                <a:srgbClr val="669900"/>
              </a:solidFill>
            </a:endParaRPr>
          </a:p>
          <a:p>
            <a:pPr algn="r" rtl="1">
              <a:buNone/>
            </a:pPr>
            <a:r>
              <a:rPr lang="ar-IQ" sz="12800" dirty="0" smtClean="0">
                <a:solidFill>
                  <a:srgbClr val="669900"/>
                </a:solidFill>
              </a:rPr>
              <a:t> </a:t>
            </a:r>
            <a:r>
              <a:rPr lang="en-US" sz="12800" dirty="0" smtClean="0"/>
              <a:t>xxx </a:t>
            </a:r>
            <a:r>
              <a:rPr lang="ar-IQ" sz="12800" dirty="0" smtClean="0">
                <a:solidFill>
                  <a:srgbClr val="669900"/>
                </a:solidFill>
              </a:rPr>
              <a:t>من ح/ بنك </a:t>
            </a:r>
          </a:p>
          <a:p>
            <a:pPr algn="r" rtl="1">
              <a:buNone/>
            </a:pPr>
            <a:r>
              <a:rPr lang="ar-IQ" sz="12800" dirty="0" smtClean="0">
                <a:solidFill>
                  <a:srgbClr val="669900"/>
                </a:solidFill>
              </a:rPr>
              <a:t> </a:t>
            </a:r>
            <a:r>
              <a:rPr lang="en-US" sz="12800" dirty="0" smtClean="0"/>
              <a:t>xxx</a:t>
            </a:r>
            <a:r>
              <a:rPr lang="ar-IQ" sz="12800" dirty="0" smtClean="0">
                <a:solidFill>
                  <a:srgbClr val="669900"/>
                </a:solidFill>
              </a:rPr>
              <a:t> الى ح/ الصندوق</a:t>
            </a:r>
            <a:endParaRPr lang="ar-IQ" sz="12800" dirty="0" smtClean="0">
              <a:solidFill>
                <a:srgbClr val="669900"/>
              </a:solidFill>
            </a:endParaRPr>
          </a:p>
          <a:p>
            <a:pPr algn="r" rtl="1">
              <a:buNone/>
            </a:pPr>
            <a:endParaRPr lang="ar-IQ" sz="12800" dirty="0" smtClean="0"/>
          </a:p>
          <a:p>
            <a:pPr algn="just" rtl="1">
              <a:buNone/>
            </a:pPr>
            <a:endParaRPr lang="ar-IQ" sz="12800" dirty="0" smtClean="0"/>
          </a:p>
          <a:p>
            <a:pPr algn="r" rtl="1">
              <a:buNone/>
            </a:pPr>
            <a:endParaRPr lang="ar-IQ" sz="12800" dirty="0" smtClean="0"/>
          </a:p>
          <a:p>
            <a:pPr algn="r" rtl="1">
              <a:buNone/>
            </a:pPr>
            <a:r>
              <a:rPr lang="ar-IQ" sz="12800" dirty="0" smtClean="0"/>
              <a:t>  </a:t>
            </a:r>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7" name="Rectangle 6"/>
          <p:cNvSpPr/>
          <p:nvPr/>
        </p:nvSpPr>
        <p:spPr>
          <a:xfrm>
            <a:off x="381000" y="457200"/>
            <a:ext cx="8534400" cy="5078313"/>
          </a:xfrm>
          <a:prstGeom prst="rect">
            <a:avLst/>
          </a:prstGeom>
        </p:spPr>
        <p:txBody>
          <a:bodyPr wrap="square">
            <a:spAutoFit/>
          </a:bodyPr>
          <a:lstStyle/>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a:p>
            <a:pPr algn="just" rtl="1">
              <a:buNone/>
            </a:pPr>
            <a:endParaRPr lang="ar-IQ" dirty="0" smtClean="0"/>
          </a:p>
        </p:txBody>
      </p:sp>
      <p:sp>
        <p:nvSpPr>
          <p:cNvPr id="6" name="Rectangle 5"/>
          <p:cNvSpPr/>
          <p:nvPr/>
        </p:nvSpPr>
        <p:spPr>
          <a:xfrm>
            <a:off x="1524000" y="152400"/>
            <a:ext cx="6712094" cy="646331"/>
          </a:xfrm>
          <a:prstGeom prst="rect">
            <a:avLst/>
          </a:prstGeom>
          <a:noFill/>
        </p:spPr>
        <p:txBody>
          <a:bodyPr wrap="square" lIns="91440" tIns="45720" rIns="91440" bIns="45720">
            <a:spAutoFit/>
          </a:bodyPr>
          <a:lstStyle/>
          <a:p>
            <a:pPr algn="ctr"/>
            <a:r>
              <a:rPr lang="ar-IQ"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4- سلف المكافئات التقاعدية:</a:t>
            </a:r>
            <a:endParaRPr 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715000"/>
          </a:xfrm>
        </p:spPr>
        <p:txBody>
          <a:bodyPr>
            <a:noAutofit/>
          </a:bodyPr>
          <a:lstStyle/>
          <a:p>
            <a:pPr algn="just" rtl="1">
              <a:buNone/>
            </a:pPr>
            <a:r>
              <a:rPr lang="ar-IQ" dirty="0" smtClean="0"/>
              <a:t>عند قيام الدائرة الحكومية على اقامة دعوة على الغير أو قيام الغير بأقامة الدعوة على الوحدة الحكومية في هذه الحالة نلجأ الى استخدام حساب سلف الموقوفات والدعاوي لغرض تغطية كافة النفقات الدعوة المقامة ،وعند انتهاء الدعوة يكون لدينا الحالات التالية:-</a:t>
            </a:r>
          </a:p>
          <a:p>
            <a:pPr marL="514350" indent="-514350" algn="just" rtl="1">
              <a:buAutoNum type="arabic1Minus"/>
            </a:pPr>
            <a:r>
              <a:rPr lang="ar-IQ" dirty="0" smtClean="0">
                <a:solidFill>
                  <a:srgbClr val="7030A0"/>
                </a:solidFill>
              </a:rPr>
              <a:t>اذا كسبت الدائرة أو الوحدة الحكومية الدعوة ففي هذه الحالة فأن الدائرة لاتتحمل اية نفقات و يتم استرجاع جميع المبالغ المصروفة للدعوة نقدا ويتم تصفية السلفة.</a:t>
            </a:r>
          </a:p>
          <a:p>
            <a:pPr marL="514350" indent="-514350" algn="just" rtl="1">
              <a:buAutoNum type="arabic1Minus"/>
            </a:pPr>
            <a:r>
              <a:rPr lang="ar-IQ" dirty="0" smtClean="0">
                <a:solidFill>
                  <a:schemeClr val="accent2">
                    <a:lumMod val="75000"/>
                  </a:schemeClr>
                </a:solidFill>
              </a:rPr>
              <a:t>عند خسارة الوحدة الحكومية للدعوة ففي هذه الحالة تتحمل الدائرة كافة النفقات ويعتبر مصروفا نهائيا على الدائرة و تلغى السلفة.</a:t>
            </a:r>
            <a:endParaRPr lang="en-US" dirty="0">
              <a:solidFill>
                <a:schemeClr val="accent2">
                  <a:lumMod val="75000"/>
                </a:schemeClr>
              </a:solidFill>
            </a:endParaRPr>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5" name="Slide Number Placeholder 4"/>
          <p:cNvSpPr>
            <a:spLocks noGrp="1"/>
          </p:cNvSpPr>
          <p:nvPr>
            <p:ph type="sldNum" sz="quarter" idx="12"/>
          </p:nvPr>
        </p:nvSpPr>
        <p:spPr/>
        <p:txBody>
          <a:bodyPr/>
          <a:lstStyle/>
          <a:p>
            <a:fld id="{F1121295-F4DB-4206-BEE4-3F88A778895D}" type="slidenum">
              <a:rPr lang="en-US" smtClean="0"/>
              <a:pPr/>
              <a:t>36</a:t>
            </a:fld>
            <a:endParaRPr lang="en-US"/>
          </a:p>
        </p:txBody>
      </p:sp>
      <p:sp>
        <p:nvSpPr>
          <p:cNvPr id="6" name="Title 5"/>
          <p:cNvSpPr>
            <a:spLocks noGrp="1"/>
          </p:cNvSpPr>
          <p:nvPr>
            <p:ph type="title"/>
          </p:nvPr>
        </p:nvSpPr>
        <p:spPr>
          <a:xfrm>
            <a:off x="457200" y="228601"/>
            <a:ext cx="8229600" cy="646331"/>
          </a:xfrm>
          <a:prstGeom prst="rect">
            <a:avLst/>
          </a:prstGeom>
          <a:noFill/>
        </p:spPr>
        <p:txBody>
          <a:bodyPr wrap="square" lIns="91440" tIns="45720" rIns="91440" bIns="45720">
            <a:spAutoFit/>
          </a:bodyPr>
          <a:lstStyle/>
          <a:p>
            <a:pPr algn="ctr"/>
            <a:r>
              <a:rPr lang="ar-IQ"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5- سلف الموقوفات والدعاوي:</a:t>
            </a:r>
            <a:endParaRPr lang="en-US" sz="36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800600"/>
          </a:xfrm>
        </p:spPr>
        <p:txBody>
          <a:bodyPr>
            <a:noAutofit/>
          </a:bodyPr>
          <a:lstStyle/>
          <a:p>
            <a:pPr algn="just" rtl="1">
              <a:buNone/>
            </a:pPr>
            <a:endParaRPr lang="ar-IQ" sz="4800" dirty="0" smtClean="0">
              <a:solidFill>
                <a:schemeClr val="accent2">
                  <a:lumMod val="75000"/>
                </a:schemeClr>
              </a:solidFill>
            </a:endParaRPr>
          </a:p>
          <a:p>
            <a:pPr algn="just" rtl="1">
              <a:buNone/>
            </a:pPr>
            <a:r>
              <a:rPr lang="ar-IQ" sz="4800" dirty="0" smtClean="0">
                <a:solidFill>
                  <a:schemeClr val="accent2">
                    <a:lumMod val="75000"/>
                  </a:schemeClr>
                </a:solidFill>
              </a:rPr>
              <a:t>وهذه  السلفة لها طبيعة خاصة حيث بموجبها تتم تضمين الموظف في حالة اختلاسه أموال النقدية و العينية من خزينة الدولة.</a:t>
            </a:r>
            <a:endParaRPr lang="en-US" sz="4800" dirty="0">
              <a:solidFill>
                <a:schemeClr val="accent2">
                  <a:lumMod val="75000"/>
                </a:schemeClr>
              </a:solidFill>
            </a:endParaRPr>
          </a:p>
        </p:txBody>
      </p:sp>
      <p:sp>
        <p:nvSpPr>
          <p:cNvPr id="4" name="Footer Placeholder 3"/>
          <p:cNvSpPr>
            <a:spLocks noGrp="1"/>
          </p:cNvSpPr>
          <p:nvPr>
            <p:ph type="ftr" sz="quarter" idx="11"/>
          </p:nvPr>
        </p:nvSpPr>
        <p:spPr/>
        <p:txBody>
          <a:bodyPr/>
          <a:lstStyle/>
          <a:p>
            <a:r>
              <a:rPr lang="ar-IQ" smtClean="0"/>
              <a:t>محاسبة حكومية –الفصل الرابع</a:t>
            </a:r>
            <a:endParaRPr lang="en-US"/>
          </a:p>
        </p:txBody>
      </p:sp>
      <p:sp>
        <p:nvSpPr>
          <p:cNvPr id="5" name="Slide Number Placeholder 4"/>
          <p:cNvSpPr>
            <a:spLocks noGrp="1"/>
          </p:cNvSpPr>
          <p:nvPr>
            <p:ph type="sldNum" sz="quarter" idx="12"/>
          </p:nvPr>
        </p:nvSpPr>
        <p:spPr/>
        <p:txBody>
          <a:bodyPr/>
          <a:lstStyle/>
          <a:p>
            <a:fld id="{F1121295-F4DB-4206-BEE4-3F88A778895D}" type="slidenum">
              <a:rPr lang="en-US" smtClean="0"/>
              <a:pPr/>
              <a:t>37</a:t>
            </a:fld>
            <a:endParaRPr lang="en-US"/>
          </a:p>
        </p:txBody>
      </p:sp>
      <p:sp>
        <p:nvSpPr>
          <p:cNvPr id="6" name="Title 5"/>
          <p:cNvSpPr>
            <a:spLocks noGrp="1"/>
          </p:cNvSpPr>
          <p:nvPr>
            <p:ph type="title"/>
          </p:nvPr>
        </p:nvSpPr>
        <p:spPr>
          <a:xfrm>
            <a:off x="457200" y="228601"/>
            <a:ext cx="8229600" cy="1015663"/>
          </a:xfrm>
          <a:prstGeom prst="rect">
            <a:avLst/>
          </a:prstGeom>
          <a:noFill/>
        </p:spPr>
        <p:txBody>
          <a:bodyPr wrap="square" lIns="91440" tIns="45720" rIns="91440" bIns="45720">
            <a:spAutoFit/>
          </a:bodyPr>
          <a:lstStyle/>
          <a:p>
            <a:pPr algn="r"/>
            <a:r>
              <a:rPr lang="ar-IQ" sz="36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6</a:t>
            </a:r>
            <a:r>
              <a:rPr lang="ar-IQ" sz="6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 سلف </a:t>
            </a:r>
            <a:r>
              <a:rPr lang="ar-IQ" sz="6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الاختلاس</a:t>
            </a:r>
            <a:r>
              <a:rPr lang="ar-IQ" sz="60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a:t>
            </a:r>
            <a:endParaRPr lang="en-US" sz="60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6324600"/>
          </a:xfrm>
        </p:spPr>
        <p:txBody>
          <a:bodyPr>
            <a:normAutofit/>
          </a:bodyPr>
          <a:lstStyle/>
          <a:p>
            <a:pPr algn="r" rtl="1"/>
            <a:endParaRPr lang="ar-IQ" dirty="0" smtClean="0">
              <a:solidFill>
                <a:schemeClr val="tx1"/>
              </a:solidFill>
            </a:endParaRPr>
          </a:p>
          <a:p>
            <a:pPr algn="just" rtl="1"/>
            <a:r>
              <a:rPr lang="ar-IQ" dirty="0" smtClean="0">
                <a:solidFill>
                  <a:schemeClr val="tx1"/>
                </a:solidFill>
              </a:rPr>
              <a:t>ويمثل جميع السلف التي تصرف لموظفي الدولة بهدف تنفيذ خدمة من خدمات الوحدة الحكومية أو بهدف تنفيذ نص قانوني و تشمل الانواع الاتية:-</a:t>
            </a:r>
          </a:p>
          <a:p>
            <a:pPr algn="r" rtl="1"/>
            <a:r>
              <a:rPr lang="ar-IQ" dirty="0" smtClean="0">
                <a:solidFill>
                  <a:schemeClr val="tx1"/>
                </a:solidFill>
              </a:rPr>
              <a:t>1.سلف السفر.</a:t>
            </a:r>
          </a:p>
          <a:p>
            <a:pPr algn="r" rtl="1"/>
            <a:r>
              <a:rPr lang="ar-IQ" dirty="0" smtClean="0">
                <a:solidFill>
                  <a:schemeClr val="tx1"/>
                </a:solidFill>
              </a:rPr>
              <a:t>2.سلف الايفاد.</a:t>
            </a:r>
          </a:p>
          <a:p>
            <a:pPr algn="r" rtl="1"/>
            <a:r>
              <a:rPr lang="ar-IQ" dirty="0" smtClean="0">
                <a:solidFill>
                  <a:schemeClr val="tx1"/>
                </a:solidFill>
              </a:rPr>
              <a:t>3.سلف النقل و التحويل .</a:t>
            </a:r>
          </a:p>
          <a:p>
            <a:pPr algn="r" rtl="1"/>
            <a:r>
              <a:rPr lang="ar-IQ" dirty="0" smtClean="0">
                <a:solidFill>
                  <a:schemeClr val="tx1"/>
                </a:solidFill>
              </a:rPr>
              <a:t>4.سلف الراتب.</a:t>
            </a:r>
          </a:p>
          <a:p>
            <a:pPr algn="r" rtl="1"/>
            <a:r>
              <a:rPr lang="ar-IQ" dirty="0" smtClean="0">
                <a:solidFill>
                  <a:schemeClr val="tx1"/>
                </a:solidFill>
              </a:rPr>
              <a:t>5.سلف الزواج.</a:t>
            </a:r>
          </a:p>
          <a:p>
            <a:pPr algn="r" rtl="1"/>
            <a:r>
              <a:rPr lang="ar-IQ" dirty="0" smtClean="0">
                <a:solidFill>
                  <a:schemeClr val="tx1"/>
                </a:solidFill>
              </a:rPr>
              <a:t>6.سلف الخاصة.</a:t>
            </a:r>
          </a:p>
          <a:p>
            <a:pPr algn="just" rtl="1"/>
            <a:endParaRPr lang="ar-IQ" dirty="0" smtClean="0">
              <a:solidFill>
                <a:schemeClr val="tx1"/>
              </a:solidFill>
            </a:endParaRPr>
          </a:p>
          <a:p>
            <a:pPr marL="514350" indent="-514350" algn="just" rtl="1"/>
            <a:endParaRPr lang="ar-IQ" dirty="0" smtClean="0">
              <a:solidFill>
                <a:schemeClr val="tx1"/>
              </a:solidFill>
            </a:endParaRPr>
          </a:p>
          <a:p>
            <a:pPr marL="514350" indent="-514350" algn="just" rtl="1">
              <a:buAutoNum type="arabicPeriod"/>
            </a:pPr>
            <a:endParaRPr lang="ar-IQ" dirty="0" smtClean="0">
              <a:solidFill>
                <a:schemeClr val="tx1"/>
              </a:solidFill>
            </a:endParaRPr>
          </a:p>
          <a:p>
            <a:pPr marL="514350" indent="-514350" algn="just" rtl="1">
              <a:buAutoNum type="arabicPeriod"/>
            </a:pPr>
            <a:endParaRPr lang="ar-IQ" dirty="0">
              <a:solidFill>
                <a:schemeClr val="tx1"/>
              </a:solidFill>
            </a:endParaRPr>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4" name="Slide Number Placeholder 3"/>
          <p:cNvSpPr>
            <a:spLocks noGrp="1"/>
          </p:cNvSpPr>
          <p:nvPr>
            <p:ph type="sldNum" sz="quarter" idx="12"/>
          </p:nvPr>
        </p:nvSpPr>
        <p:spPr/>
        <p:txBody>
          <a:bodyPr/>
          <a:lstStyle/>
          <a:p>
            <a:fld id="{F1121295-F4DB-4206-BEE4-3F88A778895D}" type="slidenum">
              <a:rPr lang="en-US" smtClean="0"/>
              <a:pPr/>
              <a:t>4</a:t>
            </a:fld>
            <a:endParaRPr lang="en-US"/>
          </a:p>
        </p:txBody>
      </p:sp>
      <p:sp>
        <p:nvSpPr>
          <p:cNvPr id="6" name="Rectangle 5"/>
          <p:cNvSpPr/>
          <p:nvPr/>
        </p:nvSpPr>
        <p:spPr>
          <a:xfrm>
            <a:off x="685800" y="228600"/>
            <a:ext cx="7391400" cy="923330"/>
          </a:xfrm>
          <a:prstGeom prst="rect">
            <a:avLst/>
          </a:prstGeom>
          <a:noFill/>
        </p:spPr>
        <p:txBody>
          <a:bodyPr wrap="square" lIns="91440" tIns="45720" rIns="91440" bIns="45720">
            <a:spAutoFit/>
          </a:bodyPr>
          <a:lstStyle/>
          <a:p>
            <a:pPr algn="ctr"/>
            <a:r>
              <a:rPr lang="ar-IQ" sz="5400" b="1" dirty="0" smtClean="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rPr>
              <a:t> سلف الموظفين </a:t>
            </a:r>
            <a:endParaRPr lang="en-US" sz="5400" b="1" dirty="0">
              <a:ln w="12700">
                <a:solidFill>
                  <a:schemeClr val="tx2">
                    <a:satMod val="155000"/>
                  </a:schemeClr>
                </a:solidFill>
                <a:prstDash val="solid"/>
              </a:ln>
              <a:solidFill>
                <a:schemeClr val="tx2"/>
              </a:solidFill>
              <a:effectLst>
                <a:outerShdw blurRad="41275" dist="20320" dir="1800000" algn="tl" rotWithShape="0">
                  <a:srgbClr val="000000">
                    <a:alpha val="40000"/>
                  </a:srgbClr>
                </a:outerShdw>
              </a:effectLst>
            </a:endParaRPr>
          </a:p>
        </p:txBody>
      </p:sp>
    </p:spTree>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6324600"/>
          </a:xfrm>
        </p:spPr>
        <p:txBody>
          <a:bodyPr>
            <a:normAutofit/>
          </a:bodyPr>
          <a:lstStyle/>
          <a:p>
            <a:pPr marL="514350" indent="-514350" algn="r" rtl="1"/>
            <a:endParaRPr lang="ar-IQ" sz="3400" dirty="0" smtClean="0">
              <a:solidFill>
                <a:schemeClr val="tx1"/>
              </a:solidFill>
            </a:endParaRPr>
          </a:p>
          <a:p>
            <a:pPr marL="514350" indent="-514350" algn="r" rtl="1"/>
            <a:endParaRPr lang="ar-IQ" sz="3400" dirty="0" smtClean="0">
              <a:solidFill>
                <a:schemeClr val="tx1"/>
              </a:solidFill>
            </a:endParaRPr>
          </a:p>
          <a:p>
            <a:pPr marL="514350" indent="-514350" algn="r" rtl="1"/>
            <a:r>
              <a:rPr lang="ar-IQ" sz="3400" dirty="0" smtClean="0">
                <a:solidFill>
                  <a:schemeClr val="tx1"/>
                </a:solidFill>
              </a:rPr>
              <a:t>وهي سلفة التي تصرف للموظف عند تكليفه بمهام وواجبات متعلقة بوظيفته داخل الاقليم أو الدولة،وعند منح السلفة  يسجل القيد الاتي:-</a:t>
            </a:r>
          </a:p>
          <a:p>
            <a:pPr marL="514350" indent="-514350" algn="r" rtl="1"/>
            <a:endParaRPr lang="ar-IQ" sz="3400" dirty="0" smtClean="0">
              <a:solidFill>
                <a:schemeClr val="tx1"/>
              </a:solidFill>
            </a:endParaRPr>
          </a:p>
          <a:p>
            <a:pPr marL="514350" indent="-514350" algn="r" rtl="1"/>
            <a:r>
              <a:rPr lang="ar-IQ" sz="3400" dirty="0" smtClean="0">
                <a:solidFill>
                  <a:schemeClr val="tx1"/>
                </a:solidFill>
              </a:rPr>
              <a:t>            </a:t>
            </a:r>
            <a:r>
              <a:rPr lang="en-US" sz="3400" dirty="0" smtClean="0">
                <a:solidFill>
                  <a:schemeClr val="tx1"/>
                </a:solidFill>
              </a:rPr>
              <a:t>xxx</a:t>
            </a:r>
            <a:r>
              <a:rPr lang="ar-IQ" sz="3400" dirty="0" smtClean="0">
                <a:solidFill>
                  <a:schemeClr val="tx1"/>
                </a:solidFill>
              </a:rPr>
              <a:t>من ح/ سلف الموظفين/سلف السفر(ناو)</a:t>
            </a:r>
          </a:p>
          <a:p>
            <a:pPr marL="514350" indent="-514350" algn="r" rtl="1"/>
            <a:r>
              <a:rPr lang="ar-IQ" sz="3400" dirty="0" smtClean="0">
                <a:solidFill>
                  <a:schemeClr val="tx1"/>
                </a:solidFill>
              </a:rPr>
              <a:t>                 </a:t>
            </a:r>
            <a:r>
              <a:rPr lang="en-US" sz="3400" dirty="0" smtClean="0">
                <a:solidFill>
                  <a:schemeClr val="tx1"/>
                </a:solidFill>
              </a:rPr>
              <a:t>xxx </a:t>
            </a:r>
            <a:r>
              <a:rPr lang="ar-IQ" sz="3400" dirty="0" smtClean="0">
                <a:solidFill>
                  <a:schemeClr val="tx1"/>
                </a:solidFill>
              </a:rPr>
              <a:t>الى ح/ البنك</a:t>
            </a:r>
          </a:p>
          <a:p>
            <a:pPr marL="514350" indent="-514350" algn="r" rtl="1"/>
            <a:endParaRPr lang="ar-IQ" sz="3400" dirty="0" smtClean="0">
              <a:solidFill>
                <a:schemeClr val="tx1"/>
              </a:solidFill>
            </a:endParaRPr>
          </a:p>
          <a:p>
            <a:pPr marL="514350" indent="-514350" algn="just" rtl="1"/>
            <a:endParaRPr lang="ar-IQ" dirty="0" smtClean="0">
              <a:solidFill>
                <a:schemeClr val="tx1"/>
              </a:solidFill>
            </a:endParaRPr>
          </a:p>
          <a:p>
            <a:pPr marL="514350" indent="-514350" algn="just" rtl="1">
              <a:buAutoNum type="arabicPeriod"/>
            </a:pPr>
            <a:endParaRPr lang="ar-IQ" dirty="0" smtClean="0">
              <a:solidFill>
                <a:schemeClr val="tx1"/>
              </a:solidFill>
            </a:endParaRPr>
          </a:p>
          <a:p>
            <a:pPr marL="514350" indent="-514350" algn="just" rtl="1">
              <a:buAutoNum type="arabicPeriod"/>
            </a:pPr>
            <a:endParaRPr lang="ar-IQ" dirty="0">
              <a:solidFill>
                <a:schemeClr val="tx1"/>
              </a:solidFill>
            </a:endParaRPr>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4" name="Slide Number Placeholder 3"/>
          <p:cNvSpPr>
            <a:spLocks noGrp="1"/>
          </p:cNvSpPr>
          <p:nvPr>
            <p:ph type="sldNum" sz="quarter" idx="12"/>
          </p:nvPr>
        </p:nvSpPr>
        <p:spPr/>
        <p:txBody>
          <a:bodyPr/>
          <a:lstStyle/>
          <a:p>
            <a:fld id="{F1121295-F4DB-4206-BEE4-3F88A778895D}" type="slidenum">
              <a:rPr lang="en-US" smtClean="0"/>
              <a:pPr/>
              <a:t>5</a:t>
            </a:fld>
            <a:endParaRPr lang="en-US"/>
          </a:p>
        </p:txBody>
      </p:sp>
      <p:sp>
        <p:nvSpPr>
          <p:cNvPr id="7" name="7-Point Star 6"/>
          <p:cNvSpPr/>
          <p:nvPr/>
        </p:nvSpPr>
        <p:spPr>
          <a:xfrm>
            <a:off x="2514600" y="304800"/>
            <a:ext cx="4495800" cy="1143000"/>
          </a:xfrm>
          <a:prstGeom prst="star7">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r" rtl="1">
              <a:buAutoNum type="arabicPeriod"/>
            </a:pPr>
            <a:r>
              <a:rPr lang="ar-IQ" sz="4000" dirty="0" smtClean="0">
                <a:ln w="18415" cmpd="sng">
                  <a:solidFill>
                    <a:srgbClr val="FFFFFF"/>
                  </a:solidFill>
                  <a:prstDash val="solid"/>
                </a:ln>
                <a:solidFill>
                  <a:schemeClr val="tx1"/>
                </a:solidFill>
                <a:effectLst>
                  <a:outerShdw blurRad="63500" dir="3600000" algn="tl" rotWithShape="0">
                    <a:srgbClr val="000000">
                      <a:alpha val="70000"/>
                    </a:srgbClr>
                  </a:outerShdw>
                </a:effectLst>
              </a:rPr>
              <a:t>سلف السفر </a:t>
            </a:r>
          </a:p>
        </p:txBody>
      </p:sp>
    </p:spTree>
  </p:cSld>
  <p:clrMapOvr>
    <a:masterClrMapping/>
  </p:clrMapOvr>
  <p:transition>
    <p:wipe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6172200"/>
          </a:xfrm>
        </p:spPr>
        <p:txBody>
          <a:bodyPr>
            <a:normAutofit/>
          </a:bodyPr>
          <a:lstStyle/>
          <a:p>
            <a:pPr algn="r" rtl="1">
              <a:buFontTx/>
              <a:buChar char="-"/>
            </a:pPr>
            <a:r>
              <a:rPr lang="ar-IQ" sz="3400" dirty="0" smtClean="0">
                <a:solidFill>
                  <a:schemeClr val="tx1"/>
                </a:solidFill>
              </a:rPr>
              <a:t>وعند عودة الموظف من السفر يتم تسوية السلفة الممنوحة له كمايلي:</a:t>
            </a:r>
          </a:p>
          <a:p>
            <a:pPr algn="r" rtl="1">
              <a:buFontTx/>
              <a:buChar char="-"/>
            </a:pPr>
            <a:r>
              <a:rPr lang="ar-IQ" sz="3400" dirty="0" smtClean="0">
                <a:solidFill>
                  <a:schemeClr val="tx1"/>
                </a:solidFill>
              </a:rPr>
              <a:t>أ- اذا كان مبلغ السلفة مساويا للمبالغ المصروفة من قبل الموظف حسب استحقاقه يكون القيد كما يلي:</a:t>
            </a:r>
          </a:p>
          <a:p>
            <a:pPr algn="r" rtl="1">
              <a:buFontTx/>
              <a:buChar char="-"/>
            </a:pPr>
            <a:endParaRPr lang="ar-IQ" sz="3400" dirty="0" smtClean="0">
              <a:solidFill>
                <a:schemeClr val="tx1"/>
              </a:solidFill>
            </a:endParaRPr>
          </a:p>
          <a:p>
            <a:pPr marL="514350" indent="-514350" algn="r" rtl="1"/>
            <a:r>
              <a:rPr lang="ar-IQ" sz="3400" dirty="0" smtClean="0">
                <a:solidFill>
                  <a:schemeClr val="tx1"/>
                </a:solidFill>
              </a:rPr>
              <a:t>                 </a:t>
            </a:r>
          </a:p>
          <a:p>
            <a:pPr algn="r" rtl="1"/>
            <a:endParaRPr lang="ar-IQ" sz="3400" dirty="0" smtClean="0">
              <a:solidFill>
                <a:schemeClr val="tx1"/>
              </a:solidFill>
            </a:endParaRPr>
          </a:p>
          <a:p>
            <a:pPr marL="514350" indent="-514350" algn="r" rtl="1"/>
            <a:endParaRPr lang="ar-IQ" sz="3400" dirty="0" smtClean="0">
              <a:solidFill>
                <a:schemeClr val="tx1"/>
              </a:solidFill>
            </a:endParaRPr>
          </a:p>
          <a:p>
            <a:pPr marL="514350" indent="-514350" algn="just" rtl="1"/>
            <a:endParaRPr lang="ar-IQ" dirty="0" smtClean="0">
              <a:solidFill>
                <a:schemeClr val="tx1"/>
              </a:solidFill>
            </a:endParaRPr>
          </a:p>
          <a:p>
            <a:pPr marL="514350" indent="-514350" algn="just" rtl="1">
              <a:buAutoNum type="arabicPeriod"/>
            </a:pPr>
            <a:endParaRPr lang="ar-IQ" dirty="0" smtClean="0">
              <a:solidFill>
                <a:schemeClr val="tx1"/>
              </a:solidFill>
            </a:endParaRPr>
          </a:p>
          <a:p>
            <a:pPr marL="514350" indent="-514350" algn="just" rtl="1">
              <a:buAutoNum type="arabicPeriod"/>
            </a:pPr>
            <a:endParaRPr lang="ar-IQ" dirty="0">
              <a:solidFill>
                <a:schemeClr val="tx1"/>
              </a:solidFill>
            </a:endParaRPr>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4" name="Slide Number Placeholder 3"/>
          <p:cNvSpPr>
            <a:spLocks noGrp="1"/>
          </p:cNvSpPr>
          <p:nvPr>
            <p:ph type="sldNum" sz="quarter" idx="12"/>
          </p:nvPr>
        </p:nvSpPr>
        <p:spPr/>
        <p:txBody>
          <a:bodyPr/>
          <a:lstStyle/>
          <a:p>
            <a:fld id="{F1121295-F4DB-4206-BEE4-3F88A778895D}" type="slidenum">
              <a:rPr lang="en-US" smtClean="0"/>
              <a:pPr/>
              <a:t>6</a:t>
            </a:fld>
            <a:endParaRPr lang="en-US"/>
          </a:p>
        </p:txBody>
      </p:sp>
      <p:sp>
        <p:nvSpPr>
          <p:cNvPr id="6" name="Rounded Rectangle 5"/>
          <p:cNvSpPr/>
          <p:nvPr/>
        </p:nvSpPr>
        <p:spPr>
          <a:xfrm>
            <a:off x="1219200" y="2743200"/>
            <a:ext cx="6629400" cy="1371600"/>
          </a:xfrm>
          <a:prstGeom prst="round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514350" indent="-514350" algn="ctr" rtl="1"/>
            <a:r>
              <a:rPr lang="en-US" sz="3600" b="1" dirty="0" smtClean="0">
                <a:solidFill>
                  <a:schemeClr val="tx1"/>
                </a:solidFill>
              </a:rPr>
              <a:t>xxx</a:t>
            </a:r>
            <a:r>
              <a:rPr lang="ar-IQ" sz="3600" b="1" dirty="0" smtClean="0">
                <a:solidFill>
                  <a:schemeClr val="tx1"/>
                </a:solidFill>
              </a:rPr>
              <a:t>من ح/ نفقات السفر ف2 م1</a:t>
            </a:r>
          </a:p>
          <a:p>
            <a:pPr marL="514350" indent="-514350" algn="ctr" rtl="1"/>
            <a:r>
              <a:rPr lang="ar-IQ" sz="3600" b="1" dirty="0" smtClean="0">
                <a:solidFill>
                  <a:schemeClr val="tx1"/>
                </a:solidFill>
              </a:rPr>
              <a:t>                 </a:t>
            </a:r>
            <a:r>
              <a:rPr lang="en-US" sz="3600" b="1" dirty="0" smtClean="0">
                <a:solidFill>
                  <a:schemeClr val="tx1"/>
                </a:solidFill>
              </a:rPr>
              <a:t>xxx </a:t>
            </a:r>
            <a:r>
              <a:rPr lang="ar-IQ" sz="3600" b="1" dirty="0" smtClean="0">
                <a:solidFill>
                  <a:schemeClr val="tx1"/>
                </a:solidFill>
              </a:rPr>
              <a:t>الى ح/ سلف السفر</a:t>
            </a:r>
          </a:p>
        </p:txBody>
      </p:sp>
    </p:spTree>
  </p:cSld>
  <p:clrMapOvr>
    <a:masterClrMapping/>
  </p:clrMapOvr>
  <p:transition>
    <p:wedg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6172200"/>
          </a:xfrm>
        </p:spPr>
        <p:txBody>
          <a:bodyPr>
            <a:normAutofit/>
          </a:bodyPr>
          <a:lstStyle/>
          <a:p>
            <a:pPr marL="514350" indent="-514350" algn="just" rtl="1"/>
            <a:r>
              <a:rPr lang="ar-IQ" sz="3400" dirty="0" smtClean="0">
                <a:solidFill>
                  <a:schemeClr val="tx1"/>
                </a:solidFill>
              </a:rPr>
              <a:t> ب- اذا كان مبلغ السلفة أقل من مستحقات الموظف يتم معالجتها كما يلي:</a:t>
            </a:r>
          </a:p>
          <a:p>
            <a:pPr marL="514350" indent="-514350" algn="just" rtl="1"/>
            <a:endParaRPr lang="ar-IQ" sz="3400" dirty="0" smtClean="0">
              <a:solidFill>
                <a:schemeClr val="tx1"/>
              </a:solidFill>
            </a:endParaRPr>
          </a:p>
          <a:p>
            <a:pPr marL="514350" indent="-514350" algn="r" rtl="1"/>
            <a:endParaRPr lang="ar-IQ" sz="3400" dirty="0" smtClean="0">
              <a:solidFill>
                <a:schemeClr val="tx1"/>
              </a:solidFill>
            </a:endParaRPr>
          </a:p>
          <a:p>
            <a:pPr marL="514350" indent="-514350" algn="r" rtl="1"/>
            <a:r>
              <a:rPr lang="ar-IQ" sz="3400" dirty="0" smtClean="0">
                <a:solidFill>
                  <a:schemeClr val="tx1"/>
                </a:solidFill>
              </a:rPr>
              <a:t>         </a:t>
            </a:r>
            <a:r>
              <a:rPr lang="en-US" sz="3400" dirty="0" smtClean="0">
                <a:solidFill>
                  <a:schemeClr val="tx1"/>
                </a:solidFill>
              </a:rPr>
              <a:t>xxx</a:t>
            </a:r>
            <a:r>
              <a:rPr lang="ar-IQ" sz="3400" dirty="0" smtClean="0">
                <a:solidFill>
                  <a:schemeClr val="tx1"/>
                </a:solidFill>
              </a:rPr>
              <a:t>من ح/ نفقات السفر</a:t>
            </a:r>
          </a:p>
          <a:p>
            <a:pPr marL="514350" indent="-514350" algn="r" rtl="1"/>
            <a:r>
              <a:rPr lang="ar-IQ" sz="3400" dirty="0" smtClean="0">
                <a:solidFill>
                  <a:schemeClr val="tx1"/>
                </a:solidFill>
              </a:rPr>
              <a:t>                       </a:t>
            </a:r>
            <a:r>
              <a:rPr lang="ar-IQ" sz="3400" u="sng" dirty="0" smtClean="0">
                <a:solidFill>
                  <a:schemeClr val="tx1"/>
                </a:solidFill>
              </a:rPr>
              <a:t>الى المذكورين</a:t>
            </a:r>
          </a:p>
          <a:p>
            <a:pPr marL="514350" indent="-514350" algn="r" rtl="1"/>
            <a:r>
              <a:rPr lang="ar-IQ" sz="3400" dirty="0" smtClean="0">
                <a:solidFill>
                  <a:schemeClr val="tx1"/>
                </a:solidFill>
              </a:rPr>
              <a:t>                 </a:t>
            </a:r>
            <a:r>
              <a:rPr lang="en-US" sz="3400" dirty="0" smtClean="0">
                <a:solidFill>
                  <a:schemeClr val="tx1"/>
                </a:solidFill>
              </a:rPr>
              <a:t>xxx </a:t>
            </a:r>
            <a:r>
              <a:rPr lang="ar-IQ" sz="3400" dirty="0" smtClean="0">
                <a:solidFill>
                  <a:schemeClr val="tx1"/>
                </a:solidFill>
              </a:rPr>
              <a:t> ح/ البنك</a:t>
            </a:r>
          </a:p>
          <a:p>
            <a:pPr marL="514350" indent="-514350" algn="r" rtl="1"/>
            <a:r>
              <a:rPr lang="ar-IQ" sz="3400" dirty="0" smtClean="0">
                <a:solidFill>
                  <a:schemeClr val="tx1"/>
                </a:solidFill>
              </a:rPr>
              <a:t>                  </a:t>
            </a:r>
            <a:r>
              <a:rPr lang="en-US" sz="3400" dirty="0" smtClean="0">
                <a:solidFill>
                  <a:schemeClr val="tx1"/>
                </a:solidFill>
              </a:rPr>
              <a:t>xxx</a:t>
            </a:r>
            <a:r>
              <a:rPr lang="ar-IQ" sz="3400" dirty="0" smtClean="0">
                <a:solidFill>
                  <a:schemeClr val="tx1"/>
                </a:solidFill>
              </a:rPr>
              <a:t>ح/ سلف السفر</a:t>
            </a:r>
          </a:p>
          <a:p>
            <a:pPr marL="514350" indent="-514350" algn="just" rtl="1"/>
            <a:endParaRPr lang="ar-IQ" dirty="0" smtClean="0">
              <a:solidFill>
                <a:schemeClr val="tx1"/>
              </a:solidFill>
            </a:endParaRPr>
          </a:p>
          <a:p>
            <a:pPr marL="514350" indent="-514350" algn="just" rtl="1">
              <a:buAutoNum type="arabicPeriod"/>
            </a:pPr>
            <a:endParaRPr lang="ar-IQ" dirty="0" smtClean="0">
              <a:solidFill>
                <a:schemeClr val="tx1"/>
              </a:solidFill>
            </a:endParaRPr>
          </a:p>
          <a:p>
            <a:pPr marL="514350" indent="-514350" algn="just" rtl="1">
              <a:buAutoNum type="arabicPeriod"/>
            </a:pPr>
            <a:endParaRPr lang="ar-IQ" dirty="0">
              <a:solidFill>
                <a:schemeClr val="tx1"/>
              </a:solidFill>
            </a:endParaRPr>
          </a:p>
        </p:txBody>
      </p:sp>
      <p:sp>
        <p:nvSpPr>
          <p:cNvPr id="5" name="Footer Placeholder 4"/>
          <p:cNvSpPr>
            <a:spLocks noGrp="1"/>
          </p:cNvSpPr>
          <p:nvPr>
            <p:ph type="ftr" sz="quarter" idx="11"/>
          </p:nvPr>
        </p:nvSpPr>
        <p:spPr/>
        <p:txBody>
          <a:bodyPr/>
          <a:lstStyle/>
          <a:p>
            <a:r>
              <a:rPr lang="ar-IQ" smtClean="0"/>
              <a:t>محاسبة حكومية –الفصل الرابع</a:t>
            </a:r>
            <a:endParaRPr lang="en-US"/>
          </a:p>
        </p:txBody>
      </p:sp>
      <p:sp>
        <p:nvSpPr>
          <p:cNvPr id="4" name="Slide Number Placeholder 3"/>
          <p:cNvSpPr>
            <a:spLocks noGrp="1"/>
          </p:cNvSpPr>
          <p:nvPr>
            <p:ph type="sldNum" sz="quarter" idx="12"/>
          </p:nvPr>
        </p:nvSpPr>
        <p:spPr/>
        <p:txBody>
          <a:bodyPr/>
          <a:lstStyle/>
          <a:p>
            <a:fld id="{F1121295-F4DB-4206-BEE4-3F88A778895D}" type="slidenum">
              <a:rPr lang="en-US" smtClean="0"/>
              <a:pPr/>
              <a:t>7</a:t>
            </a:fld>
            <a:endParaRPr lang="en-US"/>
          </a:p>
        </p:txBody>
      </p:sp>
    </p:spTree>
  </p:cSld>
  <p:clrMapOvr>
    <a:masterClrMapping/>
  </p:clrMapOvr>
  <p:transition>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4724400"/>
          </a:xfrm>
        </p:spPr>
        <p:txBody>
          <a:bodyPr>
            <a:normAutofit/>
          </a:bodyPr>
          <a:lstStyle/>
          <a:p>
            <a:pPr marL="514350" indent="-514350" algn="r" rtl="1"/>
            <a:endParaRPr lang="ar-IQ" sz="3400" dirty="0" smtClean="0">
              <a:solidFill>
                <a:schemeClr val="tx1"/>
              </a:solidFill>
            </a:endParaRPr>
          </a:p>
          <a:p>
            <a:pPr marL="514350" indent="-514350" algn="r" rtl="1"/>
            <a:endParaRPr lang="ar-IQ" sz="3400" dirty="0" smtClean="0">
              <a:solidFill>
                <a:schemeClr val="tx1"/>
              </a:solidFill>
            </a:endParaRPr>
          </a:p>
          <a:p>
            <a:pPr marL="514350" indent="-514350" algn="just" rtl="1"/>
            <a:endParaRPr lang="ar-IQ" dirty="0" smtClean="0">
              <a:solidFill>
                <a:schemeClr val="tx1"/>
              </a:solidFill>
            </a:endParaRPr>
          </a:p>
          <a:p>
            <a:pPr marL="514350" indent="-514350" algn="just" rtl="1">
              <a:buAutoNum type="arabicPeriod"/>
            </a:pPr>
            <a:endParaRPr lang="ar-IQ" dirty="0" smtClean="0">
              <a:solidFill>
                <a:schemeClr val="tx1"/>
              </a:solidFill>
            </a:endParaRPr>
          </a:p>
          <a:p>
            <a:pPr marL="514350" indent="-514350" algn="just" rtl="1"/>
            <a:r>
              <a:rPr lang="ar-IQ" dirty="0" smtClean="0">
                <a:solidFill>
                  <a:schemeClr val="tx1"/>
                </a:solidFill>
              </a:rPr>
              <a:t>         </a:t>
            </a:r>
          </a:p>
          <a:p>
            <a:pPr marL="514350" indent="-514350" algn="r" rtl="1"/>
            <a:r>
              <a:rPr lang="ar-IQ" dirty="0" smtClean="0">
                <a:solidFill>
                  <a:schemeClr val="tx1"/>
                </a:solidFill>
              </a:rPr>
              <a:t>         </a:t>
            </a:r>
            <a:r>
              <a:rPr lang="ar-IQ" dirty="0" smtClean="0"/>
              <a:t> </a:t>
            </a:r>
            <a:endParaRPr lang="ar-IQ" dirty="0">
              <a:solidFill>
                <a:schemeClr val="tx1"/>
              </a:solidFill>
            </a:endParaRPr>
          </a:p>
        </p:txBody>
      </p:sp>
      <p:sp>
        <p:nvSpPr>
          <p:cNvPr id="5" name="Footer Placeholder 4"/>
          <p:cNvSpPr>
            <a:spLocks noGrp="1"/>
          </p:cNvSpPr>
          <p:nvPr>
            <p:ph type="ftr" sz="quarter" idx="11"/>
          </p:nvPr>
        </p:nvSpPr>
        <p:spPr/>
        <p:txBody>
          <a:bodyPr/>
          <a:lstStyle/>
          <a:p>
            <a:r>
              <a:rPr lang="ar-IQ" dirty="0" smtClean="0"/>
              <a:t>محاسبة حكومية –الفصل الرابع</a:t>
            </a:r>
            <a:endParaRPr lang="en-US" dirty="0"/>
          </a:p>
        </p:txBody>
      </p:sp>
      <p:sp>
        <p:nvSpPr>
          <p:cNvPr id="4" name="Slide Number Placeholder 3"/>
          <p:cNvSpPr>
            <a:spLocks noGrp="1"/>
          </p:cNvSpPr>
          <p:nvPr>
            <p:ph type="sldNum" sz="quarter" idx="12"/>
          </p:nvPr>
        </p:nvSpPr>
        <p:spPr/>
        <p:txBody>
          <a:bodyPr/>
          <a:lstStyle/>
          <a:p>
            <a:fld id="{F1121295-F4DB-4206-BEE4-3F88A778895D}" type="slidenum">
              <a:rPr lang="en-US" smtClean="0"/>
              <a:pPr/>
              <a:t>8</a:t>
            </a:fld>
            <a:endParaRPr lang="en-US"/>
          </a:p>
        </p:txBody>
      </p:sp>
      <p:sp>
        <p:nvSpPr>
          <p:cNvPr id="6" name="Rectangle 5"/>
          <p:cNvSpPr/>
          <p:nvPr/>
        </p:nvSpPr>
        <p:spPr>
          <a:xfrm>
            <a:off x="685800" y="609601"/>
            <a:ext cx="8001000" cy="6617196"/>
          </a:xfrm>
          <a:prstGeom prst="rect">
            <a:avLst/>
          </a:prstGeom>
        </p:spPr>
        <p:txBody>
          <a:bodyPr wrap="square">
            <a:spAutoFit/>
          </a:bodyPr>
          <a:lstStyle/>
          <a:p>
            <a:pPr algn="just" rtl="1"/>
            <a:r>
              <a:rPr lang="ar-IQ" sz="2800" b="1" dirty="0" smtClean="0"/>
              <a:t>ج- اذا كان مبلغ السلفة أكبر أو أكثر من مستحقات الموظف يتم معالجتها كما يأتي:</a:t>
            </a:r>
          </a:p>
          <a:p>
            <a:pPr marL="514350" indent="-514350" algn="r" rtl="1"/>
            <a:r>
              <a:rPr lang="ar-IQ" sz="2800" b="1" dirty="0" smtClean="0"/>
              <a:t>                </a:t>
            </a:r>
            <a:r>
              <a:rPr lang="ar-IQ" sz="2800" b="1" u="sng" dirty="0" smtClean="0"/>
              <a:t> من مذكورين</a:t>
            </a:r>
          </a:p>
          <a:p>
            <a:pPr marL="514350" indent="-514350" algn="r" rtl="1"/>
            <a:r>
              <a:rPr lang="ar-IQ" sz="2800" b="1" dirty="0" smtClean="0"/>
              <a:t>                 </a:t>
            </a:r>
            <a:r>
              <a:rPr lang="en-US" sz="2800" b="1" dirty="0" smtClean="0"/>
              <a:t>xxx </a:t>
            </a:r>
            <a:r>
              <a:rPr lang="ar-IQ" sz="2800" b="1" dirty="0" smtClean="0"/>
              <a:t> ح/ نفقات السفر</a:t>
            </a:r>
          </a:p>
          <a:p>
            <a:pPr marL="514350" indent="-514350" algn="r" rtl="1"/>
            <a:r>
              <a:rPr lang="ar-IQ" sz="2800" b="1" dirty="0" smtClean="0"/>
              <a:t>                  </a:t>
            </a:r>
            <a:r>
              <a:rPr lang="en-US" sz="2800" b="1" dirty="0" smtClean="0"/>
              <a:t>xxx</a:t>
            </a:r>
            <a:r>
              <a:rPr lang="ar-IQ" sz="2800" b="1" smtClean="0"/>
              <a:t>ح/الصندوق</a:t>
            </a:r>
            <a:endParaRPr lang="ar-IQ" sz="2800" b="1" dirty="0" smtClean="0"/>
          </a:p>
          <a:p>
            <a:pPr marL="514350" indent="-514350" algn="r" rtl="1"/>
            <a:r>
              <a:rPr lang="ar-IQ" sz="2800" b="1" dirty="0" smtClean="0"/>
              <a:t>                        </a:t>
            </a:r>
            <a:r>
              <a:rPr lang="en-US" sz="2800" b="1" dirty="0" smtClean="0"/>
              <a:t>xxx</a:t>
            </a:r>
            <a:r>
              <a:rPr lang="ar-IQ" sz="2800" b="1" dirty="0" smtClean="0"/>
              <a:t>الى ح/ سلف السفر</a:t>
            </a:r>
          </a:p>
          <a:p>
            <a:pPr marL="514350" indent="-514350" algn="r" rtl="1"/>
            <a:r>
              <a:rPr lang="ar-IQ" sz="2800" dirty="0" smtClean="0"/>
              <a:t>،،،،،،،،،،،،،،،،،،،،،،،،،،،،،،،،،،،،،،،،،،</a:t>
            </a:r>
          </a:p>
          <a:p>
            <a:pPr marL="514350" indent="-514350" algn="r" rtl="1"/>
            <a:r>
              <a:rPr lang="ar-IQ" sz="2800" dirty="0" smtClean="0"/>
              <a:t>                 </a:t>
            </a:r>
            <a:r>
              <a:rPr lang="en-US" sz="2800" b="1" dirty="0" smtClean="0"/>
              <a:t>xxx </a:t>
            </a:r>
            <a:r>
              <a:rPr lang="ar-IQ" sz="2800" b="1" dirty="0" smtClean="0"/>
              <a:t> من ح/ البنك</a:t>
            </a:r>
          </a:p>
          <a:p>
            <a:pPr marL="514350" indent="-514350" algn="r" rtl="1"/>
            <a:r>
              <a:rPr lang="ar-IQ" sz="2800" b="1" dirty="0" smtClean="0"/>
              <a:t>                  </a:t>
            </a:r>
            <a:r>
              <a:rPr lang="en-US" sz="2800" b="1" dirty="0" smtClean="0"/>
              <a:t>xxx</a:t>
            </a:r>
            <a:r>
              <a:rPr lang="ar-IQ" sz="2800" b="1" dirty="0" smtClean="0"/>
              <a:t>ح/ الصندوق</a:t>
            </a:r>
          </a:p>
          <a:p>
            <a:pPr marL="514350" indent="-514350" algn="r" rtl="1"/>
            <a:r>
              <a:rPr lang="ar-IQ" sz="2800" b="1" dirty="0" smtClean="0"/>
              <a:t>                              </a:t>
            </a:r>
          </a:p>
          <a:p>
            <a:pPr algn="just" rtl="1"/>
            <a:endParaRPr lang="ar-IQ" b="1" dirty="0" smtClean="0"/>
          </a:p>
          <a:p>
            <a:pPr algn="just" rtl="1"/>
            <a:endParaRPr lang="ar-IQ" b="1" dirty="0" smtClean="0"/>
          </a:p>
          <a:p>
            <a:pPr algn="just" rtl="1"/>
            <a:endParaRPr lang="ar-IQ" b="1" dirty="0" smtClean="0"/>
          </a:p>
          <a:p>
            <a:pPr algn="just" rtl="1"/>
            <a:endParaRPr lang="ar-IQ" b="1" dirty="0" smtClean="0"/>
          </a:p>
          <a:p>
            <a:pPr algn="just" rtl="1"/>
            <a:endParaRPr lang="ar-IQ" b="1" dirty="0" smtClean="0"/>
          </a:p>
          <a:p>
            <a:pPr algn="just" rtl="1"/>
            <a:endParaRPr lang="ar-IQ" b="1" dirty="0" smtClean="0"/>
          </a:p>
          <a:p>
            <a:pPr algn="just" rtl="1"/>
            <a:endParaRPr lang="ar-IQ" b="1" dirty="0" smtClean="0"/>
          </a:p>
          <a:p>
            <a:pPr algn="just" rtl="1"/>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81000"/>
            <a:ext cx="8686800" cy="4724400"/>
          </a:xfrm>
        </p:spPr>
        <p:txBody>
          <a:bodyPr>
            <a:normAutofit lnSpcReduction="10000"/>
          </a:bodyPr>
          <a:lstStyle/>
          <a:p>
            <a:pPr marL="514350" indent="-514350" algn="r" rtl="1"/>
            <a:endParaRPr lang="ar-IQ" sz="3400" dirty="0" smtClean="0">
              <a:solidFill>
                <a:schemeClr val="tx1"/>
              </a:solidFill>
            </a:endParaRPr>
          </a:p>
          <a:p>
            <a:pPr marL="514350" indent="-514350" algn="r" rtl="1"/>
            <a:endParaRPr lang="ar-IQ" sz="3400" dirty="0" smtClean="0">
              <a:solidFill>
                <a:schemeClr val="tx1"/>
              </a:solidFill>
            </a:endParaRPr>
          </a:p>
          <a:p>
            <a:pPr marL="514350" indent="-514350" algn="r" rtl="1"/>
            <a:endParaRPr lang="ar-IQ" sz="3400" dirty="0" smtClean="0">
              <a:solidFill>
                <a:schemeClr val="tx1"/>
              </a:solidFill>
            </a:endParaRPr>
          </a:p>
          <a:p>
            <a:pPr marL="514350" indent="-514350" algn="r" rtl="1"/>
            <a:endParaRPr lang="ar-IQ" sz="3400" dirty="0" smtClean="0">
              <a:solidFill>
                <a:schemeClr val="tx1"/>
              </a:solidFill>
            </a:endParaRPr>
          </a:p>
          <a:p>
            <a:pPr marL="514350" indent="-514350" algn="just" rtl="1"/>
            <a:endParaRPr lang="ar-IQ" dirty="0" smtClean="0">
              <a:solidFill>
                <a:schemeClr val="tx1"/>
              </a:solidFill>
            </a:endParaRPr>
          </a:p>
          <a:p>
            <a:pPr marL="514350" indent="-514350" algn="just" rtl="1">
              <a:buAutoNum type="arabicPeriod"/>
            </a:pPr>
            <a:endParaRPr lang="ar-IQ" dirty="0" smtClean="0">
              <a:solidFill>
                <a:schemeClr val="tx1"/>
              </a:solidFill>
            </a:endParaRPr>
          </a:p>
          <a:p>
            <a:pPr marL="514350" indent="-514350" algn="just" rtl="1"/>
            <a:r>
              <a:rPr lang="ar-IQ" dirty="0" smtClean="0">
                <a:solidFill>
                  <a:schemeClr val="tx1"/>
                </a:solidFill>
              </a:rPr>
              <a:t>         </a:t>
            </a:r>
          </a:p>
          <a:p>
            <a:pPr marL="514350" indent="-514350" algn="r" rtl="1"/>
            <a:r>
              <a:rPr lang="ar-IQ" dirty="0" smtClean="0">
                <a:solidFill>
                  <a:schemeClr val="tx1"/>
                </a:solidFill>
              </a:rPr>
              <a:t>         </a:t>
            </a:r>
            <a:r>
              <a:rPr lang="ar-IQ" dirty="0" smtClean="0"/>
              <a:t> </a:t>
            </a:r>
            <a:endParaRPr lang="ar-IQ" dirty="0">
              <a:solidFill>
                <a:schemeClr val="tx1"/>
              </a:solidFill>
            </a:endParaRPr>
          </a:p>
        </p:txBody>
      </p:sp>
      <p:sp>
        <p:nvSpPr>
          <p:cNvPr id="5" name="Footer Placeholder 4"/>
          <p:cNvSpPr>
            <a:spLocks noGrp="1"/>
          </p:cNvSpPr>
          <p:nvPr>
            <p:ph type="ftr" sz="quarter" idx="11"/>
          </p:nvPr>
        </p:nvSpPr>
        <p:spPr/>
        <p:txBody>
          <a:bodyPr/>
          <a:lstStyle/>
          <a:p>
            <a:r>
              <a:rPr lang="ar-IQ" dirty="0" smtClean="0"/>
              <a:t>محاسبة حكومية –الفصل الرابع</a:t>
            </a:r>
            <a:endParaRPr lang="en-US" dirty="0"/>
          </a:p>
        </p:txBody>
      </p:sp>
      <p:sp>
        <p:nvSpPr>
          <p:cNvPr id="4" name="Slide Number Placeholder 3"/>
          <p:cNvSpPr>
            <a:spLocks noGrp="1"/>
          </p:cNvSpPr>
          <p:nvPr>
            <p:ph type="sldNum" sz="quarter" idx="12"/>
          </p:nvPr>
        </p:nvSpPr>
        <p:spPr/>
        <p:txBody>
          <a:bodyPr/>
          <a:lstStyle/>
          <a:p>
            <a:fld id="{F1121295-F4DB-4206-BEE4-3F88A778895D}" type="slidenum">
              <a:rPr lang="en-US" smtClean="0"/>
              <a:pPr/>
              <a:t>9</a:t>
            </a:fld>
            <a:endParaRPr lang="en-US"/>
          </a:p>
        </p:txBody>
      </p:sp>
      <p:sp>
        <p:nvSpPr>
          <p:cNvPr id="6" name="Rectangle 5"/>
          <p:cNvSpPr/>
          <p:nvPr/>
        </p:nvSpPr>
        <p:spPr>
          <a:xfrm>
            <a:off x="685800" y="609601"/>
            <a:ext cx="8001000" cy="7478970"/>
          </a:xfrm>
          <a:prstGeom prst="rect">
            <a:avLst/>
          </a:prstGeom>
        </p:spPr>
        <p:txBody>
          <a:bodyPr wrap="square">
            <a:spAutoFit/>
          </a:bodyPr>
          <a:lstStyle/>
          <a:p>
            <a:pPr algn="just" rtl="1"/>
            <a:endParaRPr lang="ar-IQ" sz="2800" b="1" dirty="0" smtClean="0"/>
          </a:p>
          <a:p>
            <a:pPr algn="just" rtl="1"/>
            <a:endParaRPr lang="ar-IQ" sz="2800" b="1" dirty="0" smtClean="0"/>
          </a:p>
          <a:p>
            <a:pPr algn="just" rtl="1"/>
            <a:r>
              <a:rPr lang="ar-IQ" sz="2800" b="1" dirty="0" smtClean="0"/>
              <a:t>وهي السلف التي تمنح للموظفين عندما يكلفون بأداء مهمة خارج القطر(الدولة) وعند منح السلفة يسجل القيد التالي:</a:t>
            </a:r>
            <a:endParaRPr lang="ar-IQ" sz="2800" dirty="0" smtClean="0"/>
          </a:p>
          <a:p>
            <a:pPr marL="514350" indent="-514350" algn="r" rtl="1"/>
            <a:r>
              <a:rPr lang="ar-IQ" sz="2800" dirty="0" smtClean="0"/>
              <a:t>                       </a:t>
            </a:r>
            <a:endParaRPr lang="ar-IQ" sz="2800" u="sng" dirty="0" smtClean="0"/>
          </a:p>
          <a:p>
            <a:pPr marL="514350" indent="-514350" algn="r" rtl="1"/>
            <a:r>
              <a:rPr lang="ar-IQ" sz="2800" dirty="0" smtClean="0"/>
              <a:t>                 </a:t>
            </a:r>
            <a:r>
              <a:rPr lang="en-US" sz="2800" b="1" dirty="0" smtClean="0">
                <a:solidFill>
                  <a:schemeClr val="accent2">
                    <a:lumMod val="50000"/>
                  </a:schemeClr>
                </a:solidFill>
              </a:rPr>
              <a:t>xxx </a:t>
            </a:r>
            <a:r>
              <a:rPr lang="ar-IQ" sz="2800" b="1" dirty="0" smtClean="0">
                <a:solidFill>
                  <a:schemeClr val="accent2">
                    <a:lumMod val="50000"/>
                  </a:schemeClr>
                </a:solidFill>
              </a:rPr>
              <a:t> من ح/ سلف الموظفين/ سلف الايفاد</a:t>
            </a:r>
          </a:p>
          <a:p>
            <a:pPr marL="514350" indent="-514350" algn="r" rtl="1"/>
            <a:r>
              <a:rPr lang="ar-IQ" sz="2800" b="1" dirty="0" smtClean="0">
                <a:solidFill>
                  <a:schemeClr val="accent2">
                    <a:lumMod val="50000"/>
                  </a:schemeClr>
                </a:solidFill>
              </a:rPr>
              <a:t>                         </a:t>
            </a:r>
            <a:r>
              <a:rPr lang="en-US" sz="2800" b="1" dirty="0" smtClean="0">
                <a:solidFill>
                  <a:schemeClr val="accent2">
                    <a:lumMod val="50000"/>
                  </a:schemeClr>
                </a:solidFill>
              </a:rPr>
              <a:t>xxx</a:t>
            </a:r>
            <a:r>
              <a:rPr lang="ar-IQ" sz="2800" b="1" dirty="0" smtClean="0">
                <a:solidFill>
                  <a:schemeClr val="accent2">
                    <a:lumMod val="50000"/>
                  </a:schemeClr>
                </a:solidFill>
              </a:rPr>
              <a:t>ح/ البنك</a:t>
            </a:r>
          </a:p>
          <a:p>
            <a:pPr marL="514350" indent="-514350" algn="r" rtl="1"/>
            <a:endParaRPr lang="ar-IQ" sz="2800" b="1" dirty="0" smtClean="0"/>
          </a:p>
          <a:p>
            <a:pPr marL="514350" indent="-514350" algn="r" rtl="1"/>
            <a:r>
              <a:rPr lang="ar-IQ" sz="2800" b="1" dirty="0" smtClean="0"/>
              <a:t>وعند عودة الموظف من الايفاد يتم تسوية السلفة كما مذكور في سلف السفر ، نفس القيود في حالة سلف سفر فقط نغير كلمة سلف السفر الى سلف الايفاد اينما وجد.</a:t>
            </a:r>
          </a:p>
          <a:p>
            <a:pPr marL="514350" indent="-514350" algn="r" rtl="1"/>
            <a:r>
              <a:rPr lang="ar-IQ" sz="2800" b="1" dirty="0" smtClean="0"/>
              <a:t>                              </a:t>
            </a:r>
          </a:p>
          <a:p>
            <a:pPr algn="just" rtl="1"/>
            <a:endParaRPr lang="ar-IQ" b="1" dirty="0" smtClean="0"/>
          </a:p>
          <a:p>
            <a:pPr algn="just" rtl="1"/>
            <a:endParaRPr lang="ar-IQ" b="1" dirty="0" smtClean="0"/>
          </a:p>
          <a:p>
            <a:pPr algn="just" rtl="1"/>
            <a:endParaRPr lang="ar-IQ" b="1" dirty="0" smtClean="0"/>
          </a:p>
          <a:p>
            <a:pPr algn="just" rtl="1"/>
            <a:endParaRPr lang="ar-IQ" b="1" dirty="0" smtClean="0"/>
          </a:p>
          <a:p>
            <a:pPr algn="just" rtl="1"/>
            <a:endParaRPr lang="ar-IQ" b="1" dirty="0" smtClean="0"/>
          </a:p>
          <a:p>
            <a:pPr algn="just" rtl="1"/>
            <a:endParaRPr lang="ar-IQ" b="1" dirty="0" smtClean="0"/>
          </a:p>
          <a:p>
            <a:pPr algn="just" rtl="1"/>
            <a:endParaRPr lang="ar-IQ" b="1" dirty="0" smtClean="0"/>
          </a:p>
          <a:p>
            <a:pPr algn="just" rtl="1"/>
            <a:endParaRPr lang="en-US" dirty="0"/>
          </a:p>
        </p:txBody>
      </p:sp>
      <p:sp>
        <p:nvSpPr>
          <p:cNvPr id="7" name="Rectangle 6"/>
          <p:cNvSpPr/>
          <p:nvPr/>
        </p:nvSpPr>
        <p:spPr>
          <a:xfrm>
            <a:off x="2971800" y="533400"/>
            <a:ext cx="3398687" cy="923330"/>
          </a:xfrm>
          <a:prstGeom prst="rect">
            <a:avLst/>
          </a:prstGeom>
          <a:noFill/>
        </p:spPr>
        <p:txBody>
          <a:bodyPr wrap="none" lIns="91440" tIns="45720" rIns="91440" bIns="45720">
            <a:spAutoFit/>
          </a:bodyPr>
          <a:lstStyle/>
          <a:p>
            <a:pPr algn="ctr" rtl="1"/>
            <a:r>
              <a:rPr lang="ar-IQ" sz="5400" b="1" cap="none" spc="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rPr>
              <a:t>2-سلف الايفاد</a:t>
            </a:r>
            <a:endParaRPr lang="en-US" sz="5400" b="1" cap="none" spc="0"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ffectLst/>
            </a:endParaRPr>
          </a:p>
        </p:txBody>
      </p:sp>
    </p:spTree>
  </p:cSld>
  <p:clrMapOvr>
    <a:masterClrMapping/>
  </p:clrMapOvr>
  <p:transition>
    <p:wedg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926</TotalTime>
  <Words>2853</Words>
  <Application>Microsoft Office PowerPoint</Application>
  <PresentationFormat>On-screen Show (4:3)</PresentationFormat>
  <Paragraphs>715</Paragraphs>
  <Slides>37</Slides>
  <Notes>37</Notes>
  <HiddenSlides>0</HiddenSlides>
  <MMClips>0</MMClips>
  <ScaleCrop>false</ScaleCrop>
  <HeadingPairs>
    <vt:vector size="4" baseType="variant">
      <vt:variant>
        <vt:lpstr>Theme</vt:lpstr>
      </vt:variant>
      <vt:variant>
        <vt:i4>1</vt:i4>
      </vt:variant>
      <vt:variant>
        <vt:lpstr>Slide Titles</vt:lpstr>
      </vt:variant>
      <vt:variant>
        <vt:i4>37</vt:i4>
      </vt:variant>
    </vt:vector>
  </HeadingPairs>
  <TitlesOfParts>
    <vt:vector size="3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5- سلف الموقوفات والدعاوي:</vt:lpstr>
      <vt:lpstr>6- سلف الاختلاس:</vt:lpstr>
    </vt:vector>
  </TitlesOfParts>
  <Company>Naim Al Hussaini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AHMAD</dc:creator>
  <cp:lastModifiedBy>dell</cp:lastModifiedBy>
  <cp:revision>256</cp:revision>
  <dcterms:created xsi:type="dcterms:W3CDTF">2012-11-09T13:27:22Z</dcterms:created>
  <dcterms:modified xsi:type="dcterms:W3CDTF">2017-01-18T06:38:12Z</dcterms:modified>
</cp:coreProperties>
</file>