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2" r:id="rId4"/>
    <p:sldId id="273"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id nzar" userId="d155ee808c918790" providerId="LiveId" clId="{0384EF35-88E5-4546-A8C4-7D7A858E093B}"/>
    <pc:docChg chg="addSld modSld">
      <pc:chgData name="said nzar" userId="d155ee808c918790" providerId="LiveId" clId="{0384EF35-88E5-4546-A8C4-7D7A858E093B}" dt="2023-11-09T06:41:32.797" v="9" actId="122"/>
      <pc:docMkLst>
        <pc:docMk/>
      </pc:docMkLst>
      <pc:sldChg chg="modSp new mod">
        <pc:chgData name="said nzar" userId="d155ee808c918790" providerId="LiveId" clId="{0384EF35-88E5-4546-A8C4-7D7A858E093B}" dt="2023-11-09T06:41:32.797" v="9" actId="122"/>
        <pc:sldMkLst>
          <pc:docMk/>
          <pc:sldMk cId="1729268750" sldId="273"/>
        </pc:sldMkLst>
        <pc:spChg chg="mod">
          <ac:chgData name="said nzar" userId="d155ee808c918790" providerId="LiveId" clId="{0384EF35-88E5-4546-A8C4-7D7A858E093B}" dt="2023-11-09T06:41:32.797" v="9" actId="122"/>
          <ac:spMkLst>
            <pc:docMk/>
            <pc:sldMk cId="1729268750" sldId="273"/>
            <ac:spMk id="2" creationId="{71F3CFDA-3459-4895-9023-678585E2714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C50F-6B6B-4592-A0A0-74F0D66D9CBA}"/>
              </a:ext>
            </a:extLst>
          </p:cNvPr>
          <p:cNvSpPr>
            <a:spLocks noGrp="1"/>
          </p:cNvSpPr>
          <p:nvPr>
            <p:ph type="ctrTitle"/>
          </p:nvPr>
        </p:nvSpPr>
        <p:spPr>
          <a:xfrm>
            <a:off x="2274888" y="714375"/>
            <a:ext cx="8915399" cy="2262781"/>
          </a:xfrm>
        </p:spPr>
        <p:txBody>
          <a:bodyPr>
            <a:normAutofit/>
          </a:bodyPr>
          <a:lstStyle/>
          <a:p>
            <a:pPr algn="ctr"/>
            <a:r>
              <a:rPr lang="ar-SA" sz="6600" dirty="0">
                <a:solidFill>
                  <a:srgbClr val="212529"/>
                </a:solidFill>
                <a:effectLst/>
                <a:ea typeface="Times New Roman" panose="02020603050405020304" pitchFamily="18" charset="0"/>
                <a:cs typeface="Arial" panose="020B0604020202020204" pitchFamily="34" charset="0"/>
              </a:rPr>
              <a:t>الروح الرياضية</a:t>
            </a:r>
            <a:endParaRPr lang="en-US" sz="6600" dirty="0"/>
          </a:p>
        </p:txBody>
      </p:sp>
      <p:sp>
        <p:nvSpPr>
          <p:cNvPr id="3" name="Subtitle 2">
            <a:extLst>
              <a:ext uri="{FF2B5EF4-FFF2-40B4-BE49-F238E27FC236}">
                <a16:creationId xmlns:a16="http://schemas.microsoft.com/office/drawing/2014/main" id="{461A393F-5C2F-43C9-AE73-BB996DB35651}"/>
              </a:ext>
            </a:extLst>
          </p:cNvPr>
          <p:cNvSpPr>
            <a:spLocks noGrp="1"/>
          </p:cNvSpPr>
          <p:nvPr>
            <p:ph type="subTitle" idx="1"/>
          </p:nvPr>
        </p:nvSpPr>
        <p:spPr/>
        <p:txBody>
          <a:bodyPr>
            <a:normAutofit/>
          </a:bodyPr>
          <a:lstStyle/>
          <a:p>
            <a:pPr algn="ctr"/>
            <a:r>
              <a:rPr lang="ar-IQ" sz="4400" dirty="0"/>
              <a:t>المحاضرة الرابعة</a:t>
            </a:r>
            <a:endParaRPr lang="en-US" sz="4400" dirty="0"/>
          </a:p>
        </p:txBody>
      </p:sp>
    </p:spTree>
    <p:extLst>
      <p:ext uri="{BB962C8B-B14F-4D97-AF65-F5344CB8AC3E}">
        <p14:creationId xmlns:p14="http://schemas.microsoft.com/office/powerpoint/2010/main" val="273607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a:t>
            </a:r>
            <a:r>
              <a:rPr lang="ar-IQ" sz="4800" b="1" dirty="0">
                <a:solidFill>
                  <a:srgbClr val="777777"/>
                </a:solidFill>
                <a:latin typeface="Tajawal"/>
                <a:cs typeface="Arial" panose="020B0604020202020204" pitchFamily="34" charset="0"/>
              </a:rPr>
              <a:t>نظ</a:t>
            </a:r>
            <a:r>
              <a:rPr lang="ar-SA" sz="4800" b="1" dirty="0">
                <a:solidFill>
                  <a:srgbClr val="777777"/>
                </a:solidFill>
                <a:latin typeface="Tajawal"/>
                <a:cs typeface="Arial" panose="020B0604020202020204" pitchFamily="34" charset="0"/>
              </a:rPr>
              <a:t>ريات الروح الرياضية </a:t>
            </a:r>
            <a:endParaRPr lang="en-US" sz="4800" b="1" dirty="0">
              <a:solidFill>
                <a:srgbClr val="777777"/>
              </a:solidFill>
              <a:latin typeface="Tajawal"/>
              <a:cs typeface="Arial" panose="020B0604020202020204" pitchFamily="34" charset="0"/>
            </a:endParaRPr>
          </a:p>
        </p:txBody>
      </p:sp>
      <p:sp>
        <p:nvSpPr>
          <p:cNvPr id="3" name="Content Placeholder 2">
            <a:extLst>
              <a:ext uri="{FF2B5EF4-FFF2-40B4-BE49-F238E27FC236}">
                <a16:creationId xmlns:a16="http://schemas.microsoft.com/office/drawing/2014/main" id="{EFAE1FF3-A6AC-4968-8C2B-687A26FF59CE}"/>
              </a:ext>
            </a:extLst>
          </p:cNvPr>
          <p:cNvSpPr>
            <a:spLocks noGrp="1"/>
          </p:cNvSpPr>
          <p:nvPr>
            <p:ph idx="1"/>
          </p:nvPr>
        </p:nvSpPr>
        <p:spPr>
          <a:xfrm>
            <a:off x="247650" y="1704975"/>
            <a:ext cx="11256962" cy="4829175"/>
          </a:xfrm>
        </p:spPr>
        <p:txBody>
          <a:bodyPr>
            <a:normAutofit/>
          </a:bodyPr>
          <a:lstStyle/>
          <a:p>
            <a:pPr algn="r"/>
            <a:r>
              <a:rPr lang="ar-SA" sz="4800" dirty="0">
                <a:solidFill>
                  <a:srgbClr val="777777"/>
                </a:solidFill>
                <a:effectLst/>
                <a:latin typeface="Tajawal"/>
                <a:ea typeface="Calibri" panose="020F0502020204030204" pitchFamily="34" charset="0"/>
                <a:cs typeface="Arial" panose="020B0604020202020204" pitchFamily="34" charset="0"/>
              </a:rPr>
              <a:t>وفقاً </a:t>
            </a:r>
            <a:r>
              <a:rPr lang="ar-SA" sz="4800" dirty="0">
                <a:solidFill>
                  <a:schemeClr val="accent1">
                    <a:lumMod val="75000"/>
                  </a:schemeClr>
                </a:solidFill>
                <a:effectLst/>
                <a:latin typeface="Tajawal"/>
                <a:ea typeface="Calibri" panose="020F0502020204030204" pitchFamily="34" charset="0"/>
                <a:cs typeface="Arial" panose="020B0604020202020204" pitchFamily="34" charset="0"/>
              </a:rPr>
              <a:t>للنظرية النفس اجتماعية </a:t>
            </a:r>
            <a:r>
              <a:rPr lang="ar-SA" sz="4800" dirty="0">
                <a:solidFill>
                  <a:srgbClr val="777777"/>
                </a:solidFill>
                <a:effectLst/>
                <a:latin typeface="Tajawal"/>
                <a:ea typeface="Calibri" panose="020F0502020204030204" pitchFamily="34" charset="0"/>
                <a:cs typeface="Arial" panose="020B0604020202020204" pitchFamily="34" charset="0"/>
              </a:rPr>
              <a:t>والتي من خلالها انبثقت العديد من المقترحات التي ترتبط بمفهومها ودور المحددات الاجتماعية والدافعية في الاتجاه نحو الروح الرياضية وهذا يوضح أنه يوجد اختلاف ما بين تطوير الروح الرياضية وتوجهاتها </a:t>
            </a:r>
            <a:endParaRPr lang="en-US" sz="4800" dirty="0">
              <a:solidFill>
                <a:srgbClr val="777777"/>
              </a:solidFill>
              <a:latin typeface="Tajawal"/>
              <a:cs typeface="Arial" panose="020B0604020202020204" pitchFamily="34" charset="0"/>
            </a:endParaRPr>
          </a:p>
        </p:txBody>
      </p:sp>
    </p:spTree>
    <p:extLst>
      <p:ext uri="{BB962C8B-B14F-4D97-AF65-F5344CB8AC3E}">
        <p14:creationId xmlns:p14="http://schemas.microsoft.com/office/powerpoint/2010/main" val="2121645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a:t>
            </a:r>
            <a:r>
              <a:rPr lang="ar-SA" sz="5400" dirty="0">
                <a:solidFill>
                  <a:srgbClr val="222222"/>
                </a:solidFill>
                <a:effectLst/>
                <a:latin typeface="Tajawal"/>
                <a:ea typeface="Calibri" panose="020F0502020204030204" pitchFamily="34" charset="0"/>
                <a:cs typeface="Arial" panose="020B0604020202020204" pitchFamily="34" charset="0"/>
              </a:rPr>
              <a:t>مكونات الروح الرياضية</a:t>
            </a:r>
            <a:endParaRPr lang="en-US" sz="5400" dirty="0"/>
          </a:p>
        </p:txBody>
      </p:sp>
      <p:sp>
        <p:nvSpPr>
          <p:cNvPr id="3" name="Content Placeholder 2">
            <a:extLst>
              <a:ext uri="{FF2B5EF4-FFF2-40B4-BE49-F238E27FC236}">
                <a16:creationId xmlns:a16="http://schemas.microsoft.com/office/drawing/2014/main" id="{EFAE1FF3-A6AC-4968-8C2B-687A26FF59CE}"/>
              </a:ext>
            </a:extLst>
          </p:cNvPr>
          <p:cNvSpPr>
            <a:spLocks noGrp="1"/>
          </p:cNvSpPr>
          <p:nvPr>
            <p:ph idx="1"/>
          </p:nvPr>
        </p:nvSpPr>
        <p:spPr>
          <a:xfrm>
            <a:off x="2589212" y="2867024"/>
            <a:ext cx="8915400" cy="1066801"/>
          </a:xfrm>
        </p:spPr>
        <p:txBody>
          <a:bodyPr>
            <a:normAutofit/>
          </a:bodyPr>
          <a:lstStyle/>
          <a:p>
            <a:pPr algn="r"/>
            <a:r>
              <a:rPr lang="ar-IQ" sz="4400" b="1" dirty="0">
                <a:solidFill>
                  <a:srgbClr val="777777"/>
                </a:solidFill>
                <a:effectLst/>
                <a:latin typeface="Tajawal"/>
                <a:ea typeface="Calibri" panose="020F0502020204030204" pitchFamily="34" charset="0"/>
                <a:cs typeface="Arial" panose="020B0604020202020204" pitchFamily="34" charset="0"/>
              </a:rPr>
              <a:t>1-احت</a:t>
            </a:r>
            <a:r>
              <a:rPr lang="ar-SA" sz="4400" b="1" dirty="0">
                <a:solidFill>
                  <a:srgbClr val="777777"/>
                </a:solidFill>
                <a:latin typeface="Tajawal"/>
                <a:cs typeface="Arial" panose="020B0604020202020204" pitchFamily="34" charset="0"/>
              </a:rPr>
              <a:t>رام القوانين والأنظمة </a:t>
            </a:r>
            <a:endParaRPr lang="en-US" sz="4400" b="1" dirty="0">
              <a:solidFill>
                <a:srgbClr val="777777"/>
              </a:solidFill>
              <a:latin typeface="Tajawal"/>
              <a:cs typeface="Arial" panose="020B0604020202020204" pitchFamily="34" charset="0"/>
            </a:endParaRPr>
          </a:p>
        </p:txBody>
      </p:sp>
    </p:spTree>
    <p:extLst>
      <p:ext uri="{BB962C8B-B14F-4D97-AF65-F5344CB8AC3E}">
        <p14:creationId xmlns:p14="http://schemas.microsoft.com/office/powerpoint/2010/main" val="3447223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a:t>
            </a:r>
            <a:r>
              <a:rPr lang="ar-SA" sz="5400" dirty="0">
                <a:solidFill>
                  <a:srgbClr val="222222"/>
                </a:solidFill>
                <a:effectLst/>
                <a:latin typeface="Tajawal"/>
                <a:ea typeface="Calibri" panose="020F0502020204030204" pitchFamily="34" charset="0"/>
                <a:cs typeface="Arial" panose="020B0604020202020204" pitchFamily="34" charset="0"/>
              </a:rPr>
              <a:t>مكونات الروح الرياضية</a:t>
            </a:r>
            <a:endParaRPr lang="en-US" sz="5400" dirty="0"/>
          </a:p>
        </p:txBody>
      </p:sp>
      <p:sp>
        <p:nvSpPr>
          <p:cNvPr id="3" name="Content Placeholder 2">
            <a:extLst>
              <a:ext uri="{FF2B5EF4-FFF2-40B4-BE49-F238E27FC236}">
                <a16:creationId xmlns:a16="http://schemas.microsoft.com/office/drawing/2014/main" id="{EFAE1FF3-A6AC-4968-8C2B-687A26FF59CE}"/>
              </a:ext>
            </a:extLst>
          </p:cNvPr>
          <p:cNvSpPr>
            <a:spLocks noGrp="1"/>
          </p:cNvSpPr>
          <p:nvPr>
            <p:ph idx="1"/>
          </p:nvPr>
        </p:nvSpPr>
        <p:spPr>
          <a:xfrm>
            <a:off x="2589212" y="2867024"/>
            <a:ext cx="8915400" cy="1066801"/>
          </a:xfrm>
        </p:spPr>
        <p:txBody>
          <a:bodyPr>
            <a:normAutofit fontScale="85000" lnSpcReduction="10000"/>
          </a:bodyPr>
          <a:lstStyle/>
          <a:p>
            <a:pPr lvl="8" algn="r"/>
            <a:r>
              <a:rPr lang="ar-IQ" sz="3800" b="1" dirty="0">
                <a:solidFill>
                  <a:srgbClr val="777777"/>
                </a:solidFill>
                <a:effectLst/>
                <a:latin typeface="Tajawal"/>
                <a:ea typeface="Calibri" panose="020F0502020204030204" pitchFamily="34" charset="0"/>
                <a:cs typeface="Arial" panose="020B0604020202020204" pitchFamily="34" charset="0"/>
              </a:rPr>
              <a:t>2-</a:t>
            </a:r>
            <a:r>
              <a:rPr lang="ar-SA" sz="4400" b="1" dirty="0">
                <a:solidFill>
                  <a:srgbClr val="777777"/>
                </a:solidFill>
                <a:latin typeface="Tajawal"/>
                <a:cs typeface="Arial" panose="020B0604020202020204" pitchFamily="34" charset="0"/>
              </a:rPr>
              <a:t>الاحترام والاعتبار للمنافس</a:t>
            </a:r>
            <a:endParaRPr lang="en-US" sz="4400" b="1" dirty="0">
              <a:solidFill>
                <a:srgbClr val="777777"/>
              </a:solidFill>
              <a:latin typeface="Tajawal"/>
              <a:cs typeface="Arial" panose="020B0604020202020204" pitchFamily="34" charset="0"/>
            </a:endParaRPr>
          </a:p>
        </p:txBody>
      </p:sp>
    </p:spTree>
    <p:extLst>
      <p:ext uri="{BB962C8B-B14F-4D97-AF65-F5344CB8AC3E}">
        <p14:creationId xmlns:p14="http://schemas.microsoft.com/office/powerpoint/2010/main" val="1504014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a:t>
            </a:r>
            <a:r>
              <a:rPr lang="ar-SA" sz="5400" dirty="0">
                <a:solidFill>
                  <a:srgbClr val="222222"/>
                </a:solidFill>
                <a:effectLst/>
                <a:latin typeface="Tajawal"/>
                <a:ea typeface="Calibri" panose="020F0502020204030204" pitchFamily="34" charset="0"/>
                <a:cs typeface="Arial" panose="020B0604020202020204" pitchFamily="34" charset="0"/>
              </a:rPr>
              <a:t>مكونات الروح الرياضية</a:t>
            </a:r>
            <a:endParaRPr lang="en-US" sz="5400" dirty="0"/>
          </a:p>
        </p:txBody>
      </p:sp>
      <p:sp>
        <p:nvSpPr>
          <p:cNvPr id="3" name="Content Placeholder 2">
            <a:extLst>
              <a:ext uri="{FF2B5EF4-FFF2-40B4-BE49-F238E27FC236}">
                <a16:creationId xmlns:a16="http://schemas.microsoft.com/office/drawing/2014/main" id="{EFAE1FF3-A6AC-4968-8C2B-687A26FF59CE}"/>
              </a:ext>
            </a:extLst>
          </p:cNvPr>
          <p:cNvSpPr>
            <a:spLocks noGrp="1"/>
          </p:cNvSpPr>
          <p:nvPr>
            <p:ph idx="1"/>
          </p:nvPr>
        </p:nvSpPr>
        <p:spPr>
          <a:xfrm>
            <a:off x="2589212" y="2867024"/>
            <a:ext cx="8915400" cy="1943101"/>
          </a:xfrm>
        </p:spPr>
        <p:txBody>
          <a:bodyPr>
            <a:noAutofit/>
          </a:bodyPr>
          <a:lstStyle/>
          <a:p>
            <a:pPr lvl="7" algn="r"/>
            <a:r>
              <a:rPr lang="ar-IQ" sz="4400" b="1" dirty="0">
                <a:solidFill>
                  <a:srgbClr val="777777"/>
                </a:solidFill>
                <a:latin typeface="Tajawal"/>
                <a:cs typeface="Arial" panose="020B0604020202020204" pitchFamily="34" charset="0"/>
              </a:rPr>
              <a:t>3-</a:t>
            </a:r>
            <a:r>
              <a:rPr lang="ar-SA" sz="4400" b="1" dirty="0">
                <a:solidFill>
                  <a:srgbClr val="777777"/>
                </a:solidFill>
                <a:latin typeface="Tajawal"/>
                <a:cs typeface="Arial" panose="020B0604020202020204" pitchFamily="34" charset="0"/>
              </a:rPr>
              <a:t>احترام التقاليد والأعراف</a:t>
            </a:r>
            <a:r>
              <a:rPr lang="ar-IQ" sz="4400" b="1" dirty="0">
                <a:solidFill>
                  <a:srgbClr val="777777"/>
                </a:solidFill>
                <a:latin typeface="Tajawal"/>
                <a:cs typeface="Arial" panose="020B0604020202020204" pitchFamily="34" charset="0"/>
              </a:rPr>
              <a:t> </a:t>
            </a:r>
            <a:r>
              <a:rPr lang="ar-SA" sz="4400" b="1" dirty="0">
                <a:solidFill>
                  <a:srgbClr val="777777"/>
                </a:solidFill>
                <a:latin typeface="Tajawal"/>
                <a:cs typeface="Arial" panose="020B0604020202020204" pitchFamily="34" charset="0"/>
              </a:rPr>
              <a:t>الاجتماعية </a:t>
            </a:r>
            <a:endParaRPr lang="en-US" sz="4400" b="1" dirty="0">
              <a:solidFill>
                <a:srgbClr val="777777"/>
              </a:solidFill>
              <a:latin typeface="Tajawal"/>
              <a:cs typeface="Arial" panose="020B0604020202020204" pitchFamily="34" charset="0"/>
            </a:endParaRPr>
          </a:p>
        </p:txBody>
      </p:sp>
    </p:spTree>
    <p:extLst>
      <p:ext uri="{BB962C8B-B14F-4D97-AF65-F5344CB8AC3E}">
        <p14:creationId xmlns:p14="http://schemas.microsoft.com/office/powerpoint/2010/main" val="1878212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a:t>
            </a:r>
            <a:r>
              <a:rPr lang="ar-SA" sz="5400" dirty="0">
                <a:solidFill>
                  <a:srgbClr val="222222"/>
                </a:solidFill>
                <a:effectLst/>
                <a:latin typeface="Tajawal"/>
                <a:ea typeface="Calibri" panose="020F0502020204030204" pitchFamily="34" charset="0"/>
                <a:cs typeface="Arial" panose="020B0604020202020204" pitchFamily="34" charset="0"/>
              </a:rPr>
              <a:t>مكونات الروح الرياضية</a:t>
            </a:r>
            <a:endParaRPr lang="en-US" sz="5400" dirty="0"/>
          </a:p>
        </p:txBody>
      </p:sp>
      <p:sp>
        <p:nvSpPr>
          <p:cNvPr id="3" name="Content Placeholder 2">
            <a:extLst>
              <a:ext uri="{FF2B5EF4-FFF2-40B4-BE49-F238E27FC236}">
                <a16:creationId xmlns:a16="http://schemas.microsoft.com/office/drawing/2014/main" id="{EFAE1FF3-A6AC-4968-8C2B-687A26FF59CE}"/>
              </a:ext>
            </a:extLst>
          </p:cNvPr>
          <p:cNvSpPr>
            <a:spLocks noGrp="1"/>
          </p:cNvSpPr>
          <p:nvPr>
            <p:ph idx="1"/>
          </p:nvPr>
        </p:nvSpPr>
        <p:spPr>
          <a:xfrm>
            <a:off x="2589212" y="2867024"/>
            <a:ext cx="8915400" cy="1943101"/>
          </a:xfrm>
        </p:spPr>
        <p:txBody>
          <a:bodyPr>
            <a:noAutofit/>
          </a:bodyPr>
          <a:lstStyle/>
          <a:p>
            <a:pPr lvl="7" algn="r"/>
            <a:r>
              <a:rPr lang="en-US" sz="4400" b="1" dirty="0">
                <a:solidFill>
                  <a:srgbClr val="777777"/>
                </a:solidFill>
                <a:effectLst/>
                <a:latin typeface="Tajawal"/>
                <a:ea typeface="Calibri" panose="020F0502020204030204" pitchFamily="34" charset="0"/>
                <a:cs typeface="Arial" panose="020B0604020202020204" pitchFamily="34" charset="0"/>
              </a:rPr>
              <a:t>- </a:t>
            </a:r>
            <a:r>
              <a:rPr lang="ar-IQ" sz="4400" b="1" dirty="0">
                <a:solidFill>
                  <a:srgbClr val="777777"/>
                </a:solidFill>
                <a:effectLst/>
                <a:latin typeface="Tajawal"/>
                <a:ea typeface="Calibri" panose="020F0502020204030204" pitchFamily="34" charset="0"/>
                <a:cs typeface="Arial" panose="020B0604020202020204" pitchFamily="34" charset="0"/>
              </a:rPr>
              <a:t>4-</a:t>
            </a:r>
            <a:r>
              <a:rPr lang="ar-SA" sz="4400" b="1" dirty="0">
                <a:solidFill>
                  <a:srgbClr val="777777"/>
                </a:solidFill>
                <a:effectLst/>
                <a:latin typeface="Tajawal"/>
                <a:ea typeface="Calibri" panose="020F0502020204030204" pitchFamily="34" charset="0"/>
                <a:cs typeface="Arial" panose="020B0604020202020204" pitchFamily="34" charset="0"/>
              </a:rPr>
              <a:t>الالتزام الكامل نحو المشاركة الرياضية</a:t>
            </a:r>
            <a:endParaRPr lang="en-US" sz="4400" b="1" dirty="0">
              <a:solidFill>
                <a:srgbClr val="777777"/>
              </a:solidFill>
              <a:latin typeface="Tajawal"/>
              <a:cs typeface="Arial" panose="020B0604020202020204" pitchFamily="34" charset="0"/>
            </a:endParaRPr>
          </a:p>
        </p:txBody>
      </p:sp>
    </p:spTree>
    <p:extLst>
      <p:ext uri="{BB962C8B-B14F-4D97-AF65-F5344CB8AC3E}">
        <p14:creationId xmlns:p14="http://schemas.microsoft.com/office/powerpoint/2010/main" val="3700605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a:t>
            </a:r>
            <a:r>
              <a:rPr lang="ar-SA" sz="5400" dirty="0">
                <a:solidFill>
                  <a:srgbClr val="222222"/>
                </a:solidFill>
                <a:effectLst/>
                <a:latin typeface="Tajawal"/>
                <a:ea typeface="Calibri" panose="020F0502020204030204" pitchFamily="34" charset="0"/>
                <a:cs typeface="Arial" panose="020B0604020202020204" pitchFamily="34" charset="0"/>
              </a:rPr>
              <a:t>مكونات الروح الرياضية</a:t>
            </a:r>
            <a:endParaRPr lang="en-US" sz="5400" dirty="0"/>
          </a:p>
        </p:txBody>
      </p:sp>
      <p:sp>
        <p:nvSpPr>
          <p:cNvPr id="3" name="Content Placeholder 2">
            <a:extLst>
              <a:ext uri="{FF2B5EF4-FFF2-40B4-BE49-F238E27FC236}">
                <a16:creationId xmlns:a16="http://schemas.microsoft.com/office/drawing/2014/main" id="{EFAE1FF3-A6AC-4968-8C2B-687A26FF59CE}"/>
              </a:ext>
            </a:extLst>
          </p:cNvPr>
          <p:cNvSpPr>
            <a:spLocks noGrp="1"/>
          </p:cNvSpPr>
          <p:nvPr>
            <p:ph idx="1"/>
          </p:nvPr>
        </p:nvSpPr>
        <p:spPr>
          <a:xfrm>
            <a:off x="2589212" y="2867024"/>
            <a:ext cx="8915400" cy="1943101"/>
          </a:xfrm>
        </p:spPr>
        <p:txBody>
          <a:bodyPr>
            <a:noAutofit/>
          </a:bodyPr>
          <a:lstStyle/>
          <a:p>
            <a:pPr lvl="7" algn="r"/>
            <a:r>
              <a:rPr lang="ar-IQ" sz="4800" b="1" dirty="0">
                <a:solidFill>
                  <a:srgbClr val="777777"/>
                </a:solidFill>
                <a:effectLst/>
                <a:latin typeface="Tajawal"/>
                <a:ea typeface="Calibri" panose="020F0502020204030204" pitchFamily="34" charset="0"/>
                <a:cs typeface="Arial" panose="020B0604020202020204" pitchFamily="34" charset="0"/>
              </a:rPr>
              <a:t>5-</a:t>
            </a:r>
            <a:r>
              <a:rPr lang="ar-SA" sz="4800" b="1" dirty="0">
                <a:solidFill>
                  <a:srgbClr val="777777"/>
                </a:solidFill>
                <a:effectLst/>
                <a:latin typeface="Tajawal"/>
                <a:ea typeface="Calibri" panose="020F0502020204030204" pitchFamily="34" charset="0"/>
                <a:cs typeface="Arial" panose="020B0604020202020204" pitchFamily="34" charset="0"/>
              </a:rPr>
              <a:t>النهج السلبي نحو المشاركة الرياضية</a:t>
            </a:r>
            <a:endParaRPr lang="en-US" sz="4800" b="1" dirty="0">
              <a:solidFill>
                <a:srgbClr val="777777"/>
              </a:solidFill>
              <a:latin typeface="Tajawal"/>
              <a:cs typeface="Arial" panose="020B0604020202020204" pitchFamily="34" charset="0"/>
            </a:endParaRPr>
          </a:p>
        </p:txBody>
      </p:sp>
    </p:spTree>
    <p:extLst>
      <p:ext uri="{BB962C8B-B14F-4D97-AF65-F5344CB8AC3E}">
        <p14:creationId xmlns:p14="http://schemas.microsoft.com/office/powerpoint/2010/main" val="1091273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a:t>
            </a:r>
            <a:r>
              <a:rPr lang="ar-SA" sz="4800" dirty="0">
                <a:solidFill>
                  <a:srgbClr val="222222"/>
                </a:solidFill>
                <a:effectLst/>
                <a:latin typeface="Tajawal"/>
                <a:ea typeface="Calibri" panose="020F0502020204030204" pitchFamily="34" charset="0"/>
                <a:cs typeface="Arial" panose="020B0604020202020204" pitchFamily="34" charset="0"/>
              </a:rPr>
              <a:t>العوامل التي تؤثر علي الروح الرياضية</a:t>
            </a:r>
            <a:endParaRPr lang="en-US" sz="4800" dirty="0"/>
          </a:p>
        </p:txBody>
      </p:sp>
      <p:sp>
        <p:nvSpPr>
          <p:cNvPr id="3" name="Content Placeholder 2">
            <a:extLst>
              <a:ext uri="{FF2B5EF4-FFF2-40B4-BE49-F238E27FC236}">
                <a16:creationId xmlns:a16="http://schemas.microsoft.com/office/drawing/2014/main" id="{EFAE1FF3-A6AC-4968-8C2B-687A26FF59CE}"/>
              </a:ext>
            </a:extLst>
          </p:cNvPr>
          <p:cNvSpPr>
            <a:spLocks noGrp="1"/>
          </p:cNvSpPr>
          <p:nvPr>
            <p:ph idx="1"/>
          </p:nvPr>
        </p:nvSpPr>
        <p:spPr>
          <a:xfrm>
            <a:off x="2589212" y="2867024"/>
            <a:ext cx="8915400" cy="1943101"/>
          </a:xfrm>
        </p:spPr>
        <p:txBody>
          <a:bodyPr>
            <a:noAutofit/>
          </a:bodyPr>
          <a:lstStyle/>
          <a:p>
            <a:pPr lvl="8" algn="r"/>
            <a:r>
              <a:rPr lang="ar-IQ" sz="4800" b="1" dirty="0">
                <a:solidFill>
                  <a:srgbClr val="777777"/>
                </a:solidFill>
                <a:latin typeface="Tajawal"/>
                <a:cs typeface="Arial" panose="020B0604020202020204" pitchFamily="34" charset="0"/>
              </a:rPr>
              <a:t>1-</a:t>
            </a:r>
            <a:r>
              <a:rPr lang="ar-SA" sz="4800" b="1" dirty="0">
                <a:solidFill>
                  <a:srgbClr val="777777"/>
                </a:solidFill>
                <a:effectLst/>
                <a:latin typeface="Tajawal"/>
                <a:ea typeface="Calibri" panose="020F0502020204030204" pitchFamily="34" charset="0"/>
                <a:cs typeface="Arial" panose="020B0604020202020204" pitchFamily="34" charset="0"/>
              </a:rPr>
              <a:t>طبيعة اللعبة الممارسة</a:t>
            </a:r>
            <a:endParaRPr lang="en-US" sz="4800" b="1" dirty="0">
              <a:solidFill>
                <a:srgbClr val="777777"/>
              </a:solidFill>
              <a:latin typeface="Tajawal"/>
              <a:cs typeface="Arial" panose="020B0604020202020204" pitchFamily="34" charset="0"/>
            </a:endParaRPr>
          </a:p>
        </p:txBody>
      </p:sp>
    </p:spTree>
    <p:extLst>
      <p:ext uri="{BB962C8B-B14F-4D97-AF65-F5344CB8AC3E}">
        <p14:creationId xmlns:p14="http://schemas.microsoft.com/office/powerpoint/2010/main" val="2825605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a:t>
            </a:r>
            <a:r>
              <a:rPr lang="ar-SA" sz="4800" dirty="0">
                <a:solidFill>
                  <a:srgbClr val="222222"/>
                </a:solidFill>
                <a:effectLst/>
                <a:latin typeface="Tajawal"/>
                <a:ea typeface="Calibri" panose="020F0502020204030204" pitchFamily="34" charset="0"/>
                <a:cs typeface="Arial" panose="020B0604020202020204" pitchFamily="34" charset="0"/>
              </a:rPr>
              <a:t>العوامل التي تؤثر علي الروح الرياضية</a:t>
            </a:r>
            <a:endParaRPr lang="en-US" sz="4800" dirty="0"/>
          </a:p>
        </p:txBody>
      </p:sp>
      <p:sp>
        <p:nvSpPr>
          <p:cNvPr id="3" name="Content Placeholder 2">
            <a:extLst>
              <a:ext uri="{FF2B5EF4-FFF2-40B4-BE49-F238E27FC236}">
                <a16:creationId xmlns:a16="http://schemas.microsoft.com/office/drawing/2014/main" id="{EFAE1FF3-A6AC-4968-8C2B-687A26FF59CE}"/>
              </a:ext>
            </a:extLst>
          </p:cNvPr>
          <p:cNvSpPr>
            <a:spLocks noGrp="1"/>
          </p:cNvSpPr>
          <p:nvPr>
            <p:ph idx="1"/>
          </p:nvPr>
        </p:nvSpPr>
        <p:spPr>
          <a:xfrm>
            <a:off x="2589212" y="2867024"/>
            <a:ext cx="8915400" cy="2571751"/>
          </a:xfrm>
        </p:spPr>
        <p:txBody>
          <a:bodyPr>
            <a:noAutofit/>
          </a:bodyPr>
          <a:lstStyle/>
          <a:p>
            <a:pPr algn="r"/>
            <a:r>
              <a:rPr lang="ar-IQ" sz="5400" b="1" dirty="0">
                <a:solidFill>
                  <a:srgbClr val="777777"/>
                </a:solidFill>
                <a:latin typeface="Tajawal"/>
                <a:cs typeface="Arial" panose="020B0604020202020204" pitchFamily="34" charset="0"/>
              </a:rPr>
              <a:t>2-</a:t>
            </a:r>
            <a:r>
              <a:rPr lang="ar-SA" sz="5400" b="1" dirty="0">
                <a:solidFill>
                  <a:srgbClr val="777777"/>
                </a:solidFill>
                <a:effectLst/>
                <a:latin typeface="Tajawal"/>
                <a:ea typeface="Calibri" panose="020F0502020204030204" pitchFamily="34" charset="0"/>
                <a:cs typeface="Arial" panose="020B0604020202020204" pitchFamily="34" charset="0"/>
              </a:rPr>
              <a:t>يعة الأهداف وعلاقتها بالروح الرياضية</a:t>
            </a:r>
            <a:r>
              <a:rPr lang="ar-SA" sz="5400" b="1" dirty="0">
                <a:solidFill>
                  <a:srgbClr val="777777"/>
                </a:solidFill>
                <a:effectLst/>
                <a:ea typeface="Calibri" panose="020F0502020204030204" pitchFamily="34" charset="0"/>
                <a:cs typeface="Tajawal"/>
              </a:rPr>
              <a:t> </a:t>
            </a:r>
            <a:endParaRPr lang="en-US" sz="5400" b="1" dirty="0">
              <a:solidFill>
                <a:srgbClr val="777777"/>
              </a:solidFill>
              <a:latin typeface="Tajawal"/>
              <a:cs typeface="Arial" panose="020B0604020202020204" pitchFamily="34" charset="0"/>
            </a:endParaRPr>
          </a:p>
        </p:txBody>
      </p:sp>
    </p:spTree>
    <p:extLst>
      <p:ext uri="{BB962C8B-B14F-4D97-AF65-F5344CB8AC3E}">
        <p14:creationId xmlns:p14="http://schemas.microsoft.com/office/powerpoint/2010/main" val="2940906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a:xfrm>
            <a:off x="2288125" y="2788555"/>
            <a:ext cx="8911687" cy="1280890"/>
          </a:xfrm>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a:t>
            </a:r>
            <a:r>
              <a:rPr lang="ar-SA" sz="7200" dirty="0">
                <a:solidFill>
                  <a:srgbClr val="535353"/>
                </a:solidFill>
                <a:effectLst/>
                <a:ea typeface="Calibri" panose="020F0502020204030204" pitchFamily="34" charset="0"/>
                <a:cs typeface="Arial" panose="020B0604020202020204" pitchFamily="34" charset="0"/>
              </a:rPr>
              <a:t>الرياضة والأخلاق </a:t>
            </a:r>
            <a:endParaRPr lang="en-US" sz="4800" dirty="0"/>
          </a:p>
        </p:txBody>
      </p:sp>
    </p:spTree>
    <p:extLst>
      <p:ext uri="{BB962C8B-B14F-4D97-AF65-F5344CB8AC3E}">
        <p14:creationId xmlns:p14="http://schemas.microsoft.com/office/powerpoint/2010/main" val="3426720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A7FF0-A6F8-4BAF-8268-89902DFA628C}"/>
              </a:ext>
            </a:extLst>
          </p:cNvPr>
          <p:cNvSpPr>
            <a:spLocks noGrp="1"/>
          </p:cNvSpPr>
          <p:nvPr>
            <p:ph type="title"/>
          </p:nvPr>
        </p:nvSpPr>
        <p:spPr>
          <a:xfrm>
            <a:off x="2211925" y="438150"/>
            <a:ext cx="8911687" cy="1280890"/>
          </a:xfrm>
        </p:spPr>
        <p:txBody>
          <a:bodyPr/>
          <a:lstStyle/>
          <a:p>
            <a:pPr algn="ctr"/>
            <a:r>
              <a:rPr lang="ar-IQ" dirty="0"/>
              <a:t>تعريف الروح الرياضية</a:t>
            </a:r>
            <a:endParaRPr lang="en-US" dirty="0"/>
          </a:p>
        </p:txBody>
      </p:sp>
      <p:sp>
        <p:nvSpPr>
          <p:cNvPr id="3" name="Content Placeholder 2">
            <a:extLst>
              <a:ext uri="{FF2B5EF4-FFF2-40B4-BE49-F238E27FC236}">
                <a16:creationId xmlns:a16="http://schemas.microsoft.com/office/drawing/2014/main" id="{EA96A69A-E29A-426C-9F18-E1D563E22C74}"/>
              </a:ext>
            </a:extLst>
          </p:cNvPr>
          <p:cNvSpPr>
            <a:spLocks noGrp="1"/>
          </p:cNvSpPr>
          <p:nvPr>
            <p:ph idx="1"/>
          </p:nvPr>
        </p:nvSpPr>
        <p:spPr>
          <a:xfrm>
            <a:off x="2370137" y="1540188"/>
            <a:ext cx="8915400" cy="4555811"/>
          </a:xfrm>
        </p:spPr>
        <p:txBody>
          <a:bodyPr>
            <a:normAutofit fontScale="92500"/>
          </a:bodyPr>
          <a:lstStyle/>
          <a:p>
            <a:pPr marL="0" indent="0" algn="ctr">
              <a:lnSpc>
                <a:spcPct val="200000"/>
              </a:lnSpc>
              <a:buNone/>
            </a:pPr>
            <a:r>
              <a:rPr lang="ar-SA" sz="4800" dirty="0">
                <a:solidFill>
                  <a:srgbClr val="777777"/>
                </a:solidFill>
                <a:effectLst/>
                <a:latin typeface="Tajawal"/>
                <a:ea typeface="Calibri" panose="020F0502020204030204" pitchFamily="34" charset="0"/>
                <a:cs typeface="Arial" panose="020B0604020202020204" pitchFamily="34" charset="0"/>
              </a:rPr>
              <a:t>الروح الرياضية كونها ما يطلب من الرياضي أن يقوم باللعب النظيف وأن يتصرف بشكل إيجابي وأن يحترم ويتعاطف مع المنافس أثناء</a:t>
            </a:r>
            <a:r>
              <a:rPr lang="ar-IQ" sz="4800" dirty="0">
                <a:solidFill>
                  <a:srgbClr val="777777"/>
                </a:solidFill>
                <a:effectLst/>
                <a:latin typeface="Tajawal"/>
                <a:ea typeface="Calibri" panose="020F0502020204030204" pitchFamily="34" charset="0"/>
                <a:cs typeface="Arial" panose="020B0604020202020204" pitchFamily="34" charset="0"/>
              </a:rPr>
              <a:t> اللعب</a:t>
            </a:r>
            <a:endParaRPr lang="en-US" sz="4800" dirty="0"/>
          </a:p>
        </p:txBody>
      </p:sp>
    </p:spTree>
    <p:extLst>
      <p:ext uri="{BB962C8B-B14F-4D97-AF65-F5344CB8AC3E}">
        <p14:creationId xmlns:p14="http://schemas.microsoft.com/office/powerpoint/2010/main" val="3950548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A7FF0-A6F8-4BAF-8268-89902DFA628C}"/>
              </a:ext>
            </a:extLst>
          </p:cNvPr>
          <p:cNvSpPr>
            <a:spLocks noGrp="1"/>
          </p:cNvSpPr>
          <p:nvPr>
            <p:ph type="title"/>
          </p:nvPr>
        </p:nvSpPr>
        <p:spPr/>
        <p:txBody>
          <a:bodyPr/>
          <a:lstStyle/>
          <a:p>
            <a:pPr algn="ctr"/>
            <a:r>
              <a:rPr lang="ar-IQ" dirty="0"/>
              <a:t>تعريف الروح الرياضية</a:t>
            </a:r>
            <a:endParaRPr lang="en-US" dirty="0"/>
          </a:p>
        </p:txBody>
      </p:sp>
      <p:sp>
        <p:nvSpPr>
          <p:cNvPr id="3" name="Content Placeholder 2">
            <a:extLst>
              <a:ext uri="{FF2B5EF4-FFF2-40B4-BE49-F238E27FC236}">
                <a16:creationId xmlns:a16="http://schemas.microsoft.com/office/drawing/2014/main" id="{EA96A69A-E29A-426C-9F18-E1D563E22C74}"/>
              </a:ext>
            </a:extLst>
          </p:cNvPr>
          <p:cNvSpPr>
            <a:spLocks noGrp="1"/>
          </p:cNvSpPr>
          <p:nvPr>
            <p:ph idx="1"/>
          </p:nvPr>
        </p:nvSpPr>
        <p:spPr>
          <a:xfrm>
            <a:off x="1066800" y="2133600"/>
            <a:ext cx="10437812" cy="3777622"/>
          </a:xfrm>
        </p:spPr>
        <p:txBody>
          <a:bodyPr>
            <a:noAutofit/>
          </a:bodyPr>
          <a:lstStyle/>
          <a:p>
            <a:pPr marL="0" indent="0" algn="ctr">
              <a:lnSpc>
                <a:spcPct val="200000"/>
              </a:lnSpc>
              <a:buNone/>
            </a:pPr>
            <a:r>
              <a:rPr lang="ar-SA" sz="3200" dirty="0">
                <a:solidFill>
                  <a:srgbClr val="333333"/>
                </a:solidFill>
                <a:effectLst/>
                <a:ea typeface="Calibri" panose="020F0502020204030204" pitchFamily="34" charset="0"/>
                <a:cs typeface="Arial" panose="020B0604020202020204" pitchFamily="34" charset="0"/>
              </a:rPr>
              <a:t>الروح الرياضية هي السمة و الصفة الدائمة التي تكون ثابتة نسبيا نحو الاعتقاد بان الافراد يختلفون في الطريقة التي يتعاملون فيها في المواقف الرياضية مثل الانصاف و العدل و الشجاعة و المثابرة و روح الفريق و التحكم في الذات </a:t>
            </a:r>
            <a:endParaRPr lang="en-US" sz="3200" dirty="0"/>
          </a:p>
        </p:txBody>
      </p:sp>
    </p:spTree>
    <p:extLst>
      <p:ext uri="{BB962C8B-B14F-4D97-AF65-F5344CB8AC3E}">
        <p14:creationId xmlns:p14="http://schemas.microsoft.com/office/powerpoint/2010/main" val="3345353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3CFDA-3459-4895-9023-678585E27145}"/>
              </a:ext>
            </a:extLst>
          </p:cNvPr>
          <p:cNvSpPr>
            <a:spLocks noGrp="1"/>
          </p:cNvSpPr>
          <p:nvPr>
            <p:ph type="title"/>
          </p:nvPr>
        </p:nvSpPr>
        <p:spPr>
          <a:xfrm>
            <a:off x="2592924" y="624110"/>
            <a:ext cx="8911687" cy="6233890"/>
          </a:xfrm>
        </p:spPr>
        <p:txBody>
          <a:bodyPr>
            <a:noAutofit/>
          </a:bodyPr>
          <a:lstStyle/>
          <a:p>
            <a:pPr algn="ctr"/>
            <a:r>
              <a:rPr lang="ar-SA" sz="6600" dirty="0">
                <a:solidFill>
                  <a:srgbClr val="777777"/>
                </a:solidFill>
                <a:effectLst/>
                <a:latin typeface="Tajawal"/>
                <a:ea typeface="Calibri" panose="020F0502020204030204" pitchFamily="34" charset="0"/>
                <a:cs typeface="Arial" panose="020B0604020202020204" pitchFamily="34" charset="0"/>
              </a:rPr>
              <a:t>بناء وصقل شخصية اللاعب مثل العدالة والمسامحة وضبط النفس والشجاعة والإصرار وتعتبر الروح الرياضية شاملة لكل هذه الصفات</a:t>
            </a:r>
            <a:r>
              <a:rPr lang="ar-SA" sz="6600" dirty="0">
                <a:solidFill>
                  <a:srgbClr val="777777"/>
                </a:solidFill>
                <a:effectLst/>
                <a:ea typeface="Calibri" panose="020F0502020204030204" pitchFamily="34" charset="0"/>
                <a:cs typeface="Tajawal"/>
              </a:rPr>
              <a:t> </a:t>
            </a:r>
            <a:endParaRPr lang="en-US" sz="6600" dirty="0"/>
          </a:p>
        </p:txBody>
      </p:sp>
    </p:spTree>
    <p:extLst>
      <p:ext uri="{BB962C8B-B14F-4D97-AF65-F5344CB8AC3E}">
        <p14:creationId xmlns:p14="http://schemas.microsoft.com/office/powerpoint/2010/main" val="1729268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آراء مختلفة حول مفهوم الروح الرياضية وهي</a:t>
            </a:r>
            <a:r>
              <a:rPr lang="ar-IQ" sz="4000" b="1" dirty="0">
                <a:solidFill>
                  <a:srgbClr val="777777"/>
                </a:solidFill>
                <a:effectLst/>
                <a:latin typeface="Tajawal"/>
                <a:ea typeface="Calibri" panose="020F0502020204030204" pitchFamily="34" charset="0"/>
                <a:cs typeface="Arial" panose="020B0604020202020204" pitchFamily="34" charset="0"/>
              </a:rPr>
              <a:t>:</a:t>
            </a:r>
            <a:endParaRPr lang="en-US" sz="4000" dirty="0"/>
          </a:p>
        </p:txBody>
      </p:sp>
      <p:sp>
        <p:nvSpPr>
          <p:cNvPr id="3" name="Content Placeholder 2">
            <a:extLst>
              <a:ext uri="{FF2B5EF4-FFF2-40B4-BE49-F238E27FC236}">
                <a16:creationId xmlns:a16="http://schemas.microsoft.com/office/drawing/2014/main" id="{EFAE1FF3-A6AC-4968-8C2B-687A26FF59CE}"/>
              </a:ext>
            </a:extLst>
          </p:cNvPr>
          <p:cNvSpPr>
            <a:spLocks noGrp="1"/>
          </p:cNvSpPr>
          <p:nvPr>
            <p:ph idx="1"/>
          </p:nvPr>
        </p:nvSpPr>
        <p:spPr>
          <a:xfrm>
            <a:off x="2589212" y="2867024"/>
            <a:ext cx="8915400" cy="1066801"/>
          </a:xfrm>
        </p:spPr>
        <p:txBody>
          <a:bodyPr>
            <a:normAutofit/>
          </a:bodyPr>
          <a:lstStyle/>
          <a:p>
            <a:pPr algn="r"/>
            <a:r>
              <a:rPr lang="ar-IQ" sz="4400" b="1" dirty="0">
                <a:solidFill>
                  <a:srgbClr val="777777"/>
                </a:solidFill>
                <a:effectLst/>
                <a:latin typeface="Tajawal"/>
                <a:ea typeface="Calibri" panose="020F0502020204030204" pitchFamily="34" charset="0"/>
                <a:cs typeface="Arial" panose="020B0604020202020204" pitchFamily="34" charset="0"/>
              </a:rPr>
              <a:t>1-</a:t>
            </a:r>
            <a:r>
              <a:rPr lang="ar-SA" sz="4400" b="1" dirty="0">
                <a:solidFill>
                  <a:srgbClr val="777777"/>
                </a:solidFill>
                <a:effectLst/>
                <a:latin typeface="Tajawal"/>
                <a:ea typeface="Calibri" panose="020F0502020204030204" pitchFamily="34" charset="0"/>
                <a:cs typeface="Arial" panose="020B0604020202020204" pitchFamily="34" charset="0"/>
              </a:rPr>
              <a:t>الروح الرياضية كوحدة اجتماعية</a:t>
            </a:r>
            <a:endParaRPr lang="en-US" sz="4400" dirty="0"/>
          </a:p>
        </p:txBody>
      </p:sp>
    </p:spTree>
    <p:extLst>
      <p:ext uri="{BB962C8B-B14F-4D97-AF65-F5344CB8AC3E}">
        <p14:creationId xmlns:p14="http://schemas.microsoft.com/office/powerpoint/2010/main" val="1954799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آراء مختلفة حول مفهوم الروح الرياضية وهي</a:t>
            </a:r>
            <a:r>
              <a:rPr lang="ar-IQ" sz="4000" b="1" dirty="0">
                <a:solidFill>
                  <a:srgbClr val="777777"/>
                </a:solidFill>
                <a:effectLst/>
                <a:latin typeface="Tajawal"/>
                <a:ea typeface="Calibri" panose="020F0502020204030204" pitchFamily="34" charset="0"/>
                <a:cs typeface="Arial" panose="020B0604020202020204" pitchFamily="34" charset="0"/>
              </a:rPr>
              <a:t>:</a:t>
            </a:r>
            <a:endParaRPr lang="en-US" sz="4000" dirty="0"/>
          </a:p>
        </p:txBody>
      </p:sp>
      <p:sp>
        <p:nvSpPr>
          <p:cNvPr id="3" name="Content Placeholder 2">
            <a:extLst>
              <a:ext uri="{FF2B5EF4-FFF2-40B4-BE49-F238E27FC236}">
                <a16:creationId xmlns:a16="http://schemas.microsoft.com/office/drawing/2014/main" id="{EFAE1FF3-A6AC-4968-8C2B-687A26FF59CE}"/>
              </a:ext>
            </a:extLst>
          </p:cNvPr>
          <p:cNvSpPr>
            <a:spLocks noGrp="1"/>
          </p:cNvSpPr>
          <p:nvPr>
            <p:ph idx="1"/>
          </p:nvPr>
        </p:nvSpPr>
        <p:spPr>
          <a:xfrm>
            <a:off x="2266950" y="2867024"/>
            <a:ext cx="9237662" cy="1066801"/>
          </a:xfrm>
        </p:spPr>
        <p:txBody>
          <a:bodyPr>
            <a:normAutofit fontScale="92500"/>
          </a:bodyPr>
          <a:lstStyle/>
          <a:p>
            <a:pPr lvl="8" algn="r"/>
            <a:r>
              <a:rPr lang="ar-IQ" sz="4000" b="1" dirty="0">
                <a:solidFill>
                  <a:srgbClr val="777777"/>
                </a:solidFill>
                <a:effectLst/>
                <a:latin typeface="Tajawal"/>
                <a:ea typeface="Calibri" panose="020F0502020204030204" pitchFamily="34" charset="0"/>
                <a:cs typeface="Arial" panose="020B0604020202020204" pitchFamily="34" charset="0"/>
              </a:rPr>
              <a:t>2-</a:t>
            </a:r>
            <a:r>
              <a:rPr lang="ar-SA" sz="4000" b="1" dirty="0">
                <a:solidFill>
                  <a:srgbClr val="777777"/>
                </a:solidFill>
                <a:latin typeface="Tajawal"/>
                <a:cs typeface="Arial" panose="020B0604020202020204" pitchFamily="34" charset="0"/>
              </a:rPr>
              <a:t>الروح الرياضية بمثابةالسعادة</a:t>
            </a:r>
            <a:endParaRPr lang="en-US" sz="4000" b="1" dirty="0">
              <a:solidFill>
                <a:srgbClr val="777777"/>
              </a:solidFill>
              <a:latin typeface="Tajawal"/>
              <a:cs typeface="Arial" panose="020B0604020202020204" pitchFamily="34" charset="0"/>
            </a:endParaRPr>
          </a:p>
        </p:txBody>
      </p:sp>
    </p:spTree>
    <p:extLst>
      <p:ext uri="{BB962C8B-B14F-4D97-AF65-F5344CB8AC3E}">
        <p14:creationId xmlns:p14="http://schemas.microsoft.com/office/powerpoint/2010/main" val="3151325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آراء مختلفة حول مفهوم الروح الرياضية وهي</a:t>
            </a:r>
            <a:r>
              <a:rPr lang="ar-IQ" sz="4000" b="1" dirty="0">
                <a:solidFill>
                  <a:srgbClr val="777777"/>
                </a:solidFill>
                <a:effectLst/>
                <a:latin typeface="Tajawal"/>
                <a:ea typeface="Calibri" panose="020F0502020204030204" pitchFamily="34" charset="0"/>
                <a:cs typeface="Arial" panose="020B0604020202020204" pitchFamily="34" charset="0"/>
              </a:rPr>
              <a:t>:</a:t>
            </a:r>
            <a:endParaRPr lang="en-US" sz="4000" dirty="0"/>
          </a:p>
        </p:txBody>
      </p:sp>
      <p:sp>
        <p:nvSpPr>
          <p:cNvPr id="3" name="Content Placeholder 2">
            <a:extLst>
              <a:ext uri="{FF2B5EF4-FFF2-40B4-BE49-F238E27FC236}">
                <a16:creationId xmlns:a16="http://schemas.microsoft.com/office/drawing/2014/main" id="{EFAE1FF3-A6AC-4968-8C2B-687A26FF59CE}"/>
              </a:ext>
            </a:extLst>
          </p:cNvPr>
          <p:cNvSpPr>
            <a:spLocks noGrp="1"/>
          </p:cNvSpPr>
          <p:nvPr>
            <p:ph idx="1"/>
          </p:nvPr>
        </p:nvSpPr>
        <p:spPr>
          <a:xfrm>
            <a:off x="2589212" y="2867024"/>
            <a:ext cx="8915400" cy="1066801"/>
          </a:xfrm>
        </p:spPr>
        <p:txBody>
          <a:bodyPr>
            <a:normAutofit/>
          </a:bodyPr>
          <a:lstStyle/>
          <a:p>
            <a:pPr algn="r"/>
            <a:r>
              <a:rPr lang="ar-IQ" sz="4400" b="1" dirty="0">
                <a:solidFill>
                  <a:srgbClr val="777777"/>
                </a:solidFill>
                <a:effectLst/>
                <a:latin typeface="Tajawal"/>
                <a:ea typeface="Calibri" panose="020F0502020204030204" pitchFamily="34" charset="0"/>
                <a:cs typeface="Arial" panose="020B0604020202020204" pitchFamily="34" charset="0"/>
              </a:rPr>
              <a:t>3-ر</a:t>
            </a:r>
            <a:r>
              <a:rPr lang="ar-SA" sz="4400" b="1" dirty="0">
                <a:solidFill>
                  <a:srgbClr val="777777"/>
                </a:solidFill>
                <a:latin typeface="Tajawal"/>
                <a:cs typeface="Arial" panose="020B0604020202020204" pitchFamily="34" charset="0"/>
              </a:rPr>
              <a:t>وح الرياضية كشكل من حب الغير </a:t>
            </a:r>
            <a:endParaRPr lang="en-US" sz="4400" b="1" dirty="0">
              <a:solidFill>
                <a:srgbClr val="777777"/>
              </a:solidFill>
              <a:latin typeface="Tajawal"/>
              <a:cs typeface="Arial" panose="020B0604020202020204" pitchFamily="34" charset="0"/>
            </a:endParaRPr>
          </a:p>
        </p:txBody>
      </p:sp>
    </p:spTree>
    <p:extLst>
      <p:ext uri="{BB962C8B-B14F-4D97-AF65-F5344CB8AC3E}">
        <p14:creationId xmlns:p14="http://schemas.microsoft.com/office/powerpoint/2010/main" val="82750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a:t>
            </a:r>
            <a:r>
              <a:rPr lang="ar-IQ" sz="4800" b="1" dirty="0">
                <a:solidFill>
                  <a:srgbClr val="777777"/>
                </a:solidFill>
                <a:latin typeface="Tajawal"/>
                <a:cs typeface="Arial" panose="020B0604020202020204" pitchFamily="34" charset="0"/>
              </a:rPr>
              <a:t>نظ</a:t>
            </a:r>
            <a:r>
              <a:rPr lang="ar-SA" sz="4800" b="1" dirty="0">
                <a:solidFill>
                  <a:srgbClr val="777777"/>
                </a:solidFill>
                <a:latin typeface="Tajawal"/>
                <a:cs typeface="Arial" panose="020B0604020202020204" pitchFamily="34" charset="0"/>
              </a:rPr>
              <a:t>ريات الروح الرياضية </a:t>
            </a:r>
            <a:endParaRPr lang="en-US" sz="4800" b="1" dirty="0">
              <a:solidFill>
                <a:srgbClr val="777777"/>
              </a:solidFill>
              <a:latin typeface="Tajawal"/>
              <a:cs typeface="Arial" panose="020B0604020202020204" pitchFamily="34" charset="0"/>
            </a:endParaRPr>
          </a:p>
        </p:txBody>
      </p:sp>
      <p:sp>
        <p:nvSpPr>
          <p:cNvPr id="3" name="Content Placeholder 2">
            <a:extLst>
              <a:ext uri="{FF2B5EF4-FFF2-40B4-BE49-F238E27FC236}">
                <a16:creationId xmlns:a16="http://schemas.microsoft.com/office/drawing/2014/main" id="{EFAE1FF3-A6AC-4968-8C2B-687A26FF59CE}"/>
              </a:ext>
            </a:extLst>
          </p:cNvPr>
          <p:cNvSpPr>
            <a:spLocks noGrp="1"/>
          </p:cNvSpPr>
          <p:nvPr>
            <p:ph idx="1"/>
          </p:nvPr>
        </p:nvSpPr>
        <p:spPr>
          <a:xfrm>
            <a:off x="247650" y="1704975"/>
            <a:ext cx="11256962" cy="4829175"/>
          </a:xfrm>
        </p:spPr>
        <p:txBody>
          <a:bodyPr>
            <a:normAutofit lnSpcReduction="10000"/>
          </a:bodyPr>
          <a:lstStyle/>
          <a:p>
            <a:pPr algn="r"/>
            <a:r>
              <a:rPr lang="ar-SA" sz="4800" dirty="0">
                <a:solidFill>
                  <a:srgbClr val="777777"/>
                </a:solidFill>
                <a:latin typeface="Tajawal"/>
                <a:cs typeface="Arial" panose="020B0604020202020204" pitchFamily="34" charset="0"/>
              </a:rPr>
              <a:t>وفقاً </a:t>
            </a:r>
            <a:r>
              <a:rPr lang="ar-SA" sz="4800" dirty="0">
                <a:solidFill>
                  <a:schemeClr val="accent1">
                    <a:lumMod val="75000"/>
                  </a:schemeClr>
                </a:solidFill>
                <a:latin typeface="Tajawal"/>
                <a:cs typeface="Arial" panose="020B0604020202020204" pitchFamily="34" charset="0"/>
              </a:rPr>
              <a:t>لنظرية التعلم الاجتماعي </a:t>
            </a:r>
            <a:r>
              <a:rPr lang="ar-SA" sz="4800" dirty="0">
                <a:solidFill>
                  <a:srgbClr val="777777"/>
                </a:solidFill>
                <a:latin typeface="Tajawal"/>
                <a:cs typeface="Arial" panose="020B0604020202020204" pitchFamily="34" charset="0"/>
              </a:rPr>
              <a:t>فقد أشار </a:t>
            </a:r>
            <a:r>
              <a:rPr lang="ar-SA" sz="4800" dirty="0">
                <a:solidFill>
                  <a:srgbClr val="777777"/>
                </a:solidFill>
                <a:effectLst/>
                <a:latin typeface="Tajawal"/>
                <a:ea typeface="Calibri" panose="020F0502020204030204" pitchFamily="34" charset="0"/>
                <a:cs typeface="Arial" panose="020B0604020202020204" pitchFamily="34" charset="0"/>
              </a:rPr>
              <a:t>نقلاً عن بان دورا </a:t>
            </a:r>
            <a:r>
              <a:rPr lang="en-US" sz="4800" dirty="0">
                <a:solidFill>
                  <a:srgbClr val="777777"/>
                </a:solidFill>
                <a:effectLst/>
                <a:latin typeface="Tajawal"/>
                <a:ea typeface="Calibri" panose="020F0502020204030204" pitchFamily="34" charset="0"/>
                <a:cs typeface="Arial" panose="020B0604020202020204" pitchFamily="34" charset="0"/>
              </a:rPr>
              <a:t>(</a:t>
            </a:r>
            <a:r>
              <a:rPr lang="ar-SA" sz="4800" dirty="0">
                <a:solidFill>
                  <a:srgbClr val="777777"/>
                </a:solidFill>
                <a:effectLst/>
                <a:latin typeface="Tajawal"/>
                <a:ea typeface="Calibri" panose="020F0502020204030204" pitchFamily="34" charset="0"/>
                <a:cs typeface="Arial" panose="020B0604020202020204" pitchFamily="34" charset="0"/>
              </a:rPr>
              <a:t>أن خبرات الثواب ( التعزيز ) والعقاب تقود الرياضيين إلى إدراك ماذا يمثل السلوك الملائم والسلوك الغير ملائم لأي موقف والذي بناءاً عليه يعزز الجانب الإيجابي في الشخص ويتم التخلص من الجانب السلبي لديه فمثلاً العقاب والتعزيز </a:t>
            </a:r>
            <a:r>
              <a:rPr lang="ar-SA" sz="4800" dirty="0">
                <a:solidFill>
                  <a:srgbClr val="777777"/>
                </a:solidFill>
                <a:latin typeface="Tajawal"/>
                <a:cs typeface="Arial" panose="020B0604020202020204" pitchFamily="34" charset="0"/>
              </a:rPr>
              <a:t>الإيجابي أو السلبي عادة يستخدم من أجل تعديل السلوك الشخصي </a:t>
            </a:r>
            <a:endParaRPr lang="en-US" sz="4800" dirty="0">
              <a:solidFill>
                <a:srgbClr val="777777"/>
              </a:solidFill>
              <a:latin typeface="Tajawal"/>
              <a:cs typeface="Arial" panose="020B0604020202020204" pitchFamily="34" charset="0"/>
            </a:endParaRPr>
          </a:p>
        </p:txBody>
      </p:sp>
    </p:spTree>
    <p:extLst>
      <p:ext uri="{BB962C8B-B14F-4D97-AF65-F5344CB8AC3E}">
        <p14:creationId xmlns:p14="http://schemas.microsoft.com/office/powerpoint/2010/main" val="1216377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2018-727C-45C6-B5B3-883FFEB9B006}"/>
              </a:ext>
            </a:extLst>
          </p:cNvPr>
          <p:cNvSpPr>
            <a:spLocks noGrp="1"/>
          </p:cNvSpPr>
          <p:nvPr>
            <p:ph type="title"/>
          </p:nvPr>
        </p:nvSpPr>
        <p:spPr/>
        <p:txBody>
          <a:bodyPr>
            <a:normAutofit/>
          </a:bodyPr>
          <a:lstStyle/>
          <a:p>
            <a:pPr algn="ctr"/>
            <a:r>
              <a:rPr lang="ar-SA" sz="4000" b="1" dirty="0">
                <a:solidFill>
                  <a:srgbClr val="777777"/>
                </a:solidFill>
                <a:effectLst/>
                <a:latin typeface="Tajawal"/>
                <a:ea typeface="Calibri" panose="020F0502020204030204" pitchFamily="34" charset="0"/>
                <a:cs typeface="Arial" panose="020B0604020202020204" pitchFamily="34" charset="0"/>
              </a:rPr>
              <a:t> </a:t>
            </a:r>
            <a:r>
              <a:rPr lang="ar-IQ" sz="4800" b="1" dirty="0">
                <a:solidFill>
                  <a:srgbClr val="777777"/>
                </a:solidFill>
                <a:latin typeface="Tajawal"/>
                <a:cs typeface="Arial" panose="020B0604020202020204" pitchFamily="34" charset="0"/>
              </a:rPr>
              <a:t>نظ</a:t>
            </a:r>
            <a:r>
              <a:rPr lang="ar-SA" sz="4800" b="1" dirty="0">
                <a:solidFill>
                  <a:srgbClr val="777777"/>
                </a:solidFill>
                <a:latin typeface="Tajawal"/>
                <a:cs typeface="Arial" panose="020B0604020202020204" pitchFamily="34" charset="0"/>
              </a:rPr>
              <a:t>ريات الروح الرياضية </a:t>
            </a:r>
            <a:endParaRPr lang="en-US" sz="4800" b="1" dirty="0">
              <a:solidFill>
                <a:srgbClr val="777777"/>
              </a:solidFill>
              <a:latin typeface="Tajawal"/>
              <a:cs typeface="Arial" panose="020B0604020202020204" pitchFamily="34" charset="0"/>
            </a:endParaRPr>
          </a:p>
        </p:txBody>
      </p:sp>
      <p:sp>
        <p:nvSpPr>
          <p:cNvPr id="3" name="Content Placeholder 2">
            <a:extLst>
              <a:ext uri="{FF2B5EF4-FFF2-40B4-BE49-F238E27FC236}">
                <a16:creationId xmlns:a16="http://schemas.microsoft.com/office/drawing/2014/main" id="{EFAE1FF3-A6AC-4968-8C2B-687A26FF59CE}"/>
              </a:ext>
            </a:extLst>
          </p:cNvPr>
          <p:cNvSpPr>
            <a:spLocks noGrp="1"/>
          </p:cNvSpPr>
          <p:nvPr>
            <p:ph idx="1"/>
          </p:nvPr>
        </p:nvSpPr>
        <p:spPr>
          <a:xfrm>
            <a:off x="247650" y="1704975"/>
            <a:ext cx="11256962" cy="4829175"/>
          </a:xfrm>
        </p:spPr>
        <p:txBody>
          <a:bodyPr>
            <a:normAutofit/>
          </a:bodyPr>
          <a:lstStyle/>
          <a:p>
            <a:pPr algn="r"/>
            <a:r>
              <a:rPr lang="ar-SA" sz="4800" dirty="0">
                <a:solidFill>
                  <a:srgbClr val="777777"/>
                </a:solidFill>
                <a:effectLst/>
                <a:latin typeface="Tajawal"/>
                <a:ea typeface="Calibri" panose="020F0502020204030204" pitchFamily="34" charset="0"/>
                <a:cs typeface="Arial" panose="020B0604020202020204" pitchFamily="34" charset="0"/>
              </a:rPr>
              <a:t>وفيما يتعلق </a:t>
            </a:r>
            <a:r>
              <a:rPr lang="ar-SA" sz="4800" dirty="0">
                <a:solidFill>
                  <a:schemeClr val="accent1">
                    <a:lumMod val="75000"/>
                  </a:schemeClr>
                </a:solidFill>
                <a:effectLst/>
                <a:latin typeface="Tajawal"/>
                <a:ea typeface="Calibri" panose="020F0502020204030204" pitchFamily="34" charset="0"/>
                <a:cs typeface="Arial" panose="020B0604020202020204" pitchFamily="34" charset="0"/>
              </a:rPr>
              <a:t>بالنظرية التطورية </a:t>
            </a:r>
            <a:r>
              <a:rPr lang="ar-SA" sz="4800" dirty="0">
                <a:solidFill>
                  <a:srgbClr val="777777"/>
                </a:solidFill>
                <a:effectLst/>
                <a:latin typeface="Tajawal"/>
                <a:ea typeface="Calibri" panose="020F0502020204030204" pitchFamily="34" charset="0"/>
                <a:cs typeface="Arial" panose="020B0604020202020204" pitchFamily="34" charset="0"/>
              </a:rPr>
              <a:t>فإن السلوك يكمن في تنمية الجوانب الأخلاقية والمعنوية للشخص والتي بدورها تقلل النزعة نحو تبني السلوكيات العدوانية فالتعليل الأخلاقي يكون من خلال عدة مراحل للتطور وفقاً للنضج المعرفي والتفاعل الاجتماعي</a:t>
            </a:r>
            <a:r>
              <a:rPr lang="ar-SA" sz="4800" dirty="0">
                <a:solidFill>
                  <a:srgbClr val="777777"/>
                </a:solidFill>
                <a:effectLst/>
                <a:ea typeface="Calibri" panose="020F0502020204030204" pitchFamily="34" charset="0"/>
                <a:cs typeface="Tajawal"/>
              </a:rPr>
              <a:t> </a:t>
            </a:r>
            <a:endParaRPr lang="en-US" sz="4800" dirty="0">
              <a:solidFill>
                <a:srgbClr val="777777"/>
              </a:solidFill>
              <a:latin typeface="Tajawal"/>
              <a:cs typeface="Arial" panose="020B0604020202020204" pitchFamily="34" charset="0"/>
            </a:endParaRPr>
          </a:p>
        </p:txBody>
      </p:sp>
    </p:spTree>
    <p:extLst>
      <p:ext uri="{BB962C8B-B14F-4D97-AF65-F5344CB8AC3E}">
        <p14:creationId xmlns:p14="http://schemas.microsoft.com/office/powerpoint/2010/main" val="85612568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56</TotalTime>
  <Words>346</Words>
  <Application>Microsoft Office PowerPoint</Application>
  <PresentationFormat>Widescreen</PresentationFormat>
  <Paragraphs>34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Tajawal</vt:lpstr>
      <vt:lpstr>Wingdings 3</vt:lpstr>
      <vt:lpstr>Wisp</vt:lpstr>
      <vt:lpstr>الروح الرياضية</vt:lpstr>
      <vt:lpstr>تعريف الروح الرياضية</vt:lpstr>
      <vt:lpstr>تعريف الروح الرياضية</vt:lpstr>
      <vt:lpstr>بناء وصقل شخصية اللاعب مثل العدالة والمسامحة وضبط النفس والشجاعة والإصرار وتعتبر الروح الرياضية شاملة لكل هذه الصفات </vt:lpstr>
      <vt:lpstr> آراء مختلفة حول مفهوم الروح الرياضية وهي:</vt:lpstr>
      <vt:lpstr> آراء مختلفة حول مفهوم الروح الرياضية وهي:</vt:lpstr>
      <vt:lpstr> آراء مختلفة حول مفهوم الروح الرياضية وهي:</vt:lpstr>
      <vt:lpstr> نظريات الروح الرياضية </vt:lpstr>
      <vt:lpstr> نظريات الروح الرياضية </vt:lpstr>
      <vt:lpstr> نظريات الروح الرياضية </vt:lpstr>
      <vt:lpstr> مكونات الروح الرياضية</vt:lpstr>
      <vt:lpstr> مكونات الروح الرياضية</vt:lpstr>
      <vt:lpstr> مكونات الروح الرياضية</vt:lpstr>
      <vt:lpstr> مكونات الروح الرياضية</vt:lpstr>
      <vt:lpstr> مكونات الروح الرياضية</vt:lpstr>
      <vt:lpstr> العوامل التي تؤثر علي الروح الرياضية</vt:lpstr>
      <vt:lpstr> العوامل التي تؤثر علي الروح الرياضية</vt:lpstr>
      <vt:lpstr> الرياضة والأخلاق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الروح الرياضية</dc:title>
  <dc:creator>said nzar</dc:creator>
  <cp:lastModifiedBy>said nzar</cp:lastModifiedBy>
  <cp:revision>12</cp:revision>
  <dcterms:created xsi:type="dcterms:W3CDTF">2023-11-08T17:08:09Z</dcterms:created>
  <dcterms:modified xsi:type="dcterms:W3CDTF">2023-11-09T06:41:37Z</dcterms:modified>
</cp:coreProperties>
</file>