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59"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A1C41C9-0ED7-42A7-8D3C-D5218DE286AA}" type="datetimeFigureOut">
              <a:rPr lang="en-US" smtClean="0"/>
              <a:t>10/21/2024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41C353-DD6A-4E60-8E91-55377676E69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1C41C9-0ED7-42A7-8D3C-D5218DE286AA}" type="datetimeFigureOut">
              <a:rPr lang="en-US" smtClean="0"/>
              <a:t>10/21/2024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41C353-DD6A-4E60-8E91-55377676E69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1C41C9-0ED7-42A7-8D3C-D5218DE286AA}" type="datetimeFigureOut">
              <a:rPr lang="en-US" smtClean="0"/>
              <a:t>10/21/2024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41C353-DD6A-4E60-8E91-55377676E69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1C41C9-0ED7-42A7-8D3C-D5218DE286AA}" type="datetimeFigureOut">
              <a:rPr lang="en-US" smtClean="0"/>
              <a:t>10/21/2024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41C353-DD6A-4E60-8E91-55377676E69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1C41C9-0ED7-42A7-8D3C-D5218DE286AA}" type="datetimeFigureOut">
              <a:rPr lang="en-US" smtClean="0"/>
              <a:t>10/21/2024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41C353-DD6A-4E60-8E91-55377676E69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A1C41C9-0ED7-42A7-8D3C-D5218DE286AA}" type="datetimeFigureOut">
              <a:rPr lang="en-US" smtClean="0"/>
              <a:t>10/21/2024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41C353-DD6A-4E60-8E91-55377676E69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A1C41C9-0ED7-42A7-8D3C-D5218DE286AA}" type="datetimeFigureOut">
              <a:rPr lang="en-US" smtClean="0"/>
              <a:t>10/21/2024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41C353-DD6A-4E60-8E91-55377676E69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A1C41C9-0ED7-42A7-8D3C-D5218DE286AA}" type="datetimeFigureOut">
              <a:rPr lang="en-US" smtClean="0"/>
              <a:t>10/21/2024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41C353-DD6A-4E60-8E91-55377676E69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1C41C9-0ED7-42A7-8D3C-D5218DE286AA}" type="datetimeFigureOut">
              <a:rPr lang="en-US" smtClean="0"/>
              <a:t>10/21/2024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41C353-DD6A-4E60-8E91-55377676E69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1C41C9-0ED7-42A7-8D3C-D5218DE286AA}" type="datetimeFigureOut">
              <a:rPr lang="en-US" smtClean="0"/>
              <a:t>10/21/2024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41C353-DD6A-4E60-8E91-55377676E699}"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8A1C41C9-0ED7-42A7-8D3C-D5218DE286AA}" type="datetimeFigureOut">
              <a:rPr lang="en-US" smtClean="0"/>
              <a:t>10/21/2024</a:t>
            </a:fld>
            <a:endParaRPr lang="en-US"/>
          </a:p>
        </p:txBody>
      </p:sp>
      <p:sp>
        <p:nvSpPr>
          <p:cNvPr id="9" name="Slide Number Placeholder 8"/>
          <p:cNvSpPr>
            <a:spLocks noGrp="1"/>
          </p:cNvSpPr>
          <p:nvPr>
            <p:ph type="sldNum" sz="quarter" idx="11"/>
          </p:nvPr>
        </p:nvSpPr>
        <p:spPr/>
        <p:txBody>
          <a:bodyPr/>
          <a:lstStyle/>
          <a:p>
            <a:fld id="{6C41C353-DD6A-4E60-8E91-55377676E699}"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C41C353-DD6A-4E60-8E91-55377676E699}"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8A1C41C9-0ED7-42A7-8D3C-D5218DE286AA}" type="datetimeFigureOut">
              <a:rPr lang="en-US" smtClean="0"/>
              <a:t>10/21/2024</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162800" cy="3352800"/>
          </a:xfrm>
        </p:spPr>
        <p:txBody>
          <a:bodyPr>
            <a:normAutofit/>
          </a:bodyPr>
          <a:lstStyle/>
          <a:p>
            <a:r>
              <a:rPr lang="en-GB" sz="2700" b="1" dirty="0">
                <a:latin typeface="Times New Roman" panose="02020603050405020304" pitchFamily="18" charset="0"/>
                <a:cs typeface="Times New Roman" panose="02020603050405020304" pitchFamily="18" charset="0"/>
              </a:rPr>
              <a:t>University of  </a:t>
            </a:r>
            <a:r>
              <a:rPr lang="en-GB" sz="2700" b="1" dirty="0" err="1">
                <a:latin typeface="Times New Roman" panose="02020603050405020304" pitchFamily="18" charset="0"/>
                <a:cs typeface="Times New Roman" panose="02020603050405020304" pitchFamily="18" charset="0"/>
              </a:rPr>
              <a:t>Salahaddin</a:t>
            </a:r>
            <a:r>
              <a:rPr lang="en-GB" sz="2700" b="1" dirty="0">
                <a:latin typeface="Times New Roman" panose="02020603050405020304" pitchFamily="18" charset="0"/>
                <a:cs typeface="Times New Roman" panose="02020603050405020304" pitchFamily="18" charset="0"/>
              </a:rPr>
              <a:t>- Erbil </a:t>
            </a:r>
            <a:r>
              <a:rPr lang="en-GB" sz="2700" b="1" dirty="0" smtClean="0">
                <a:latin typeface="Times New Roman" panose="02020603050405020304" pitchFamily="18" charset="0"/>
                <a:cs typeface="Times New Roman" panose="02020603050405020304" pitchFamily="18" charset="0"/>
              </a:rPr>
              <a:t/>
            </a:r>
            <a:br>
              <a:rPr lang="en-GB" sz="2700" b="1" dirty="0" smtClean="0">
                <a:latin typeface="Times New Roman" panose="02020603050405020304" pitchFamily="18" charset="0"/>
                <a:cs typeface="Times New Roman" panose="02020603050405020304" pitchFamily="18" charset="0"/>
              </a:rPr>
            </a:br>
            <a:r>
              <a:rPr lang="en-GB" sz="2700" b="1" dirty="0" smtClean="0">
                <a:latin typeface="Times New Roman" panose="02020603050405020304" pitchFamily="18" charset="0"/>
                <a:cs typeface="Times New Roman" panose="02020603050405020304" pitchFamily="18" charset="0"/>
              </a:rPr>
              <a:t>College </a:t>
            </a:r>
            <a:r>
              <a:rPr lang="en-GB" sz="2700" b="1" dirty="0">
                <a:latin typeface="Times New Roman" panose="02020603050405020304" pitchFamily="18" charset="0"/>
                <a:cs typeface="Times New Roman" panose="02020603050405020304" pitchFamily="18" charset="0"/>
              </a:rPr>
              <a:t>of administration and Economics  </a:t>
            </a:r>
            <a:r>
              <a:rPr lang="en-GB" sz="2700" b="1" dirty="0" smtClean="0">
                <a:latin typeface="Times New Roman" panose="02020603050405020304" pitchFamily="18" charset="0"/>
                <a:cs typeface="Times New Roman" panose="02020603050405020304" pitchFamily="18" charset="0"/>
              </a:rPr>
              <a:t/>
            </a:r>
            <a:br>
              <a:rPr lang="en-GB" sz="2700" b="1" dirty="0" smtClean="0">
                <a:latin typeface="Times New Roman" panose="02020603050405020304" pitchFamily="18" charset="0"/>
                <a:cs typeface="Times New Roman" panose="02020603050405020304" pitchFamily="18" charset="0"/>
              </a:rPr>
            </a:br>
            <a:r>
              <a:rPr lang="en-GB" sz="2700" b="1" dirty="0">
                <a:latin typeface="Times New Roman" panose="02020603050405020304" pitchFamily="18" charset="0"/>
                <a:cs typeface="Times New Roman" panose="02020603050405020304" pitchFamily="18" charset="0"/>
              </a:rPr>
              <a:t>Department of  Economics </a:t>
            </a:r>
            <a:r>
              <a:rPr lang="en-US" sz="2800" dirty="0"/>
              <a:t/>
            </a:r>
            <a:br>
              <a:rPr lang="en-US" sz="2800" dirty="0"/>
            </a:br>
            <a:r>
              <a:rPr lang="en-US" sz="2000" b="1" dirty="0">
                <a:latin typeface="Times New Roman" panose="02020603050405020304" pitchFamily="18" charset="0"/>
                <a:cs typeface="Times New Roman" panose="02020603050405020304" pitchFamily="18" charset="0"/>
              </a:rPr>
              <a:t/>
            </a:r>
            <a:br>
              <a:rPr lang="en-US" sz="2000" b="1" dirty="0">
                <a:latin typeface="Times New Roman" panose="02020603050405020304" pitchFamily="18" charset="0"/>
                <a:cs typeface="Times New Roman" panose="02020603050405020304" pitchFamily="18" charset="0"/>
              </a:rPr>
            </a:br>
            <a:r>
              <a:rPr lang="en-GB" sz="2800" b="1" dirty="0" smtClean="0"/>
              <a:t>F</a:t>
            </a:r>
            <a:r>
              <a:rPr lang="en-GB" sz="2700" b="1" dirty="0" smtClean="0">
                <a:latin typeface="Times New Roman" panose="02020603050405020304" pitchFamily="18" charset="0"/>
                <a:cs typeface="Times New Roman" panose="02020603050405020304" pitchFamily="18" charset="0"/>
              </a:rPr>
              <a:t>ourth </a:t>
            </a:r>
            <a:r>
              <a:rPr lang="en-GB" sz="2700" b="1" dirty="0">
                <a:latin typeface="Times New Roman" panose="02020603050405020304" pitchFamily="18" charset="0"/>
                <a:cs typeface="Times New Roman" panose="02020603050405020304" pitchFamily="18" charset="0"/>
              </a:rPr>
              <a:t>Stage(1,2st semester)</a:t>
            </a:r>
            <a:r>
              <a:rPr lang="en-US" sz="2700" b="1" dirty="0">
                <a:latin typeface="Times New Roman" panose="02020603050405020304" pitchFamily="18" charset="0"/>
                <a:cs typeface="Times New Roman" panose="02020603050405020304" pitchFamily="18" charset="0"/>
              </a:rPr>
              <a:t/>
            </a:r>
            <a:br>
              <a:rPr lang="en-US" sz="2700" b="1" dirty="0">
                <a:latin typeface="Times New Roman" panose="02020603050405020304" pitchFamily="18" charset="0"/>
                <a:cs typeface="Times New Roman" panose="02020603050405020304" pitchFamily="18" charset="0"/>
              </a:rPr>
            </a:br>
            <a:r>
              <a:rPr lang="en-GB" sz="2700" b="1" dirty="0" smtClean="0">
                <a:latin typeface="Times New Roman" panose="02020603050405020304" pitchFamily="18" charset="0"/>
                <a:cs typeface="Times New Roman" panose="02020603050405020304" pitchFamily="18" charset="0"/>
              </a:rPr>
              <a:t>Lecturer's name</a:t>
            </a:r>
            <a:r>
              <a:rPr lang="en-GB" sz="2700" b="1" dirty="0">
                <a:latin typeface="Times New Roman" panose="02020603050405020304" pitchFamily="18" charset="0"/>
                <a:cs typeface="Times New Roman" panose="02020603050405020304" pitchFamily="18" charset="0"/>
              </a:rPr>
              <a:t>: </a:t>
            </a:r>
            <a:r>
              <a:rPr lang="en-GB" sz="2700" b="1" dirty="0" err="1">
                <a:latin typeface="Times New Roman" panose="02020603050405020304" pitchFamily="18" charset="0"/>
                <a:cs typeface="Times New Roman" panose="02020603050405020304" pitchFamily="18" charset="0"/>
              </a:rPr>
              <a:t>Samyia</a:t>
            </a:r>
            <a:r>
              <a:rPr lang="en-GB" sz="2700" b="1" dirty="0">
                <a:latin typeface="Times New Roman" panose="02020603050405020304" pitchFamily="18" charset="0"/>
                <a:cs typeface="Times New Roman" panose="02020603050405020304" pitchFamily="18" charset="0"/>
              </a:rPr>
              <a:t> Khalid Hasan </a:t>
            </a:r>
            <a:r>
              <a:rPr lang="en-US" sz="2700" b="1" dirty="0">
                <a:latin typeface="Times New Roman" panose="02020603050405020304" pitchFamily="18" charset="0"/>
                <a:cs typeface="Times New Roman" panose="02020603050405020304" pitchFamily="18" charset="0"/>
              </a:rPr>
              <a:t/>
            </a:r>
            <a:br>
              <a:rPr lang="en-US" sz="2700" b="1" dirty="0">
                <a:latin typeface="Times New Roman" panose="02020603050405020304" pitchFamily="18" charset="0"/>
                <a:cs typeface="Times New Roman" panose="02020603050405020304" pitchFamily="18" charset="0"/>
              </a:rPr>
            </a:br>
            <a:r>
              <a:rPr lang="en-GB" sz="2700" b="1" dirty="0">
                <a:latin typeface="Times New Roman" panose="02020603050405020304" pitchFamily="18" charset="0"/>
                <a:cs typeface="Times New Roman" panose="02020603050405020304" pitchFamily="18" charset="0"/>
              </a:rPr>
              <a:t>Academic Year: 2023-2024</a:t>
            </a:r>
            <a:r>
              <a:rPr lang="en-US" sz="1200" dirty="0"/>
              <a:t/>
            </a:r>
            <a:br>
              <a:rPr lang="en-US" sz="1200" dirty="0"/>
            </a:br>
            <a:endParaRPr lang="en-US" sz="1200" dirty="0"/>
          </a:p>
        </p:txBody>
      </p:sp>
      <p:sp>
        <p:nvSpPr>
          <p:cNvPr id="4" name="Subtitle 3"/>
          <p:cNvSpPr>
            <a:spLocks noGrp="1"/>
          </p:cNvSpPr>
          <p:nvPr>
            <p:ph type="subTitle" idx="1"/>
          </p:nvPr>
        </p:nvSpPr>
        <p:spPr>
          <a:xfrm>
            <a:off x="685800" y="3581400"/>
            <a:ext cx="6461760" cy="2057400"/>
          </a:xfrm>
        </p:spPr>
        <p:txBody>
          <a:bodyPr>
            <a:normAutofit/>
          </a:bodyPr>
          <a:lstStyle/>
          <a:p>
            <a:pPr algn="ctr"/>
            <a:r>
              <a:rPr lang="en-GB" sz="3600" b="1" dirty="0">
                <a:solidFill>
                  <a:srgbClr val="00B0F0"/>
                </a:solidFill>
                <a:latin typeface="Times New Roman" panose="02020603050405020304" pitchFamily="18" charset="0"/>
                <a:cs typeface="Times New Roman" panose="02020603050405020304" pitchFamily="18" charset="0"/>
              </a:rPr>
              <a:t>Subject: Application Economics with SPSS</a:t>
            </a:r>
            <a:endParaRPr lang="en-US" sz="3600" b="1" dirty="0">
              <a:solidFill>
                <a:srgbClr val="00B0F0"/>
              </a:solidFill>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
            </a:r>
            <a:br>
              <a:rPr lang="en-US" b="1" dirty="0">
                <a:latin typeface="Times New Roman" panose="02020603050405020304" pitchFamily="18" charset="0"/>
                <a:cs typeface="Times New Roman" panose="02020603050405020304" pitchFamily="18" charset="0"/>
              </a:rPr>
            </a:br>
            <a:endParaRPr lang="en-US" dirty="0"/>
          </a:p>
        </p:txBody>
      </p:sp>
    </p:spTree>
    <p:extLst>
      <p:ext uri="{BB962C8B-B14F-4D97-AF65-F5344CB8AC3E}">
        <p14:creationId xmlns:p14="http://schemas.microsoft.com/office/powerpoint/2010/main" val="413798992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630362"/>
          </a:xfrm>
        </p:spPr>
        <p:txBody>
          <a:bodyPr/>
          <a:lstStyle/>
          <a:p>
            <a:pPr algn="ctr"/>
            <a:r>
              <a:rPr lang="en-GB" sz="3600" dirty="0" smtClean="0">
                <a:solidFill>
                  <a:srgbClr val="00B0F0"/>
                </a:solidFill>
                <a:latin typeface="Times New Roman" panose="02020603050405020304" pitchFamily="18" charset="0"/>
                <a:cs typeface="Times New Roman" panose="02020603050405020304" pitchFamily="18" charset="0"/>
              </a:rPr>
              <a:t>Lecturer1</a:t>
            </a:r>
            <a:br>
              <a:rPr lang="en-GB" sz="3600" dirty="0" smtClean="0">
                <a:solidFill>
                  <a:srgbClr val="00B0F0"/>
                </a:solidFill>
                <a:latin typeface="Times New Roman" panose="02020603050405020304" pitchFamily="18" charset="0"/>
                <a:cs typeface="Times New Roman" panose="02020603050405020304" pitchFamily="18" charset="0"/>
              </a:rPr>
            </a:br>
            <a:r>
              <a:rPr lang="en-GB" sz="4800" dirty="0" smtClean="0">
                <a:solidFill>
                  <a:srgbClr val="00B0F0"/>
                </a:solidFill>
                <a:latin typeface="Times New Roman" panose="02020603050405020304" pitchFamily="18" charset="0"/>
                <a:cs typeface="Times New Roman" panose="02020603050405020304" pitchFamily="18" charset="0"/>
              </a:rPr>
              <a:t> </a:t>
            </a:r>
            <a:r>
              <a:rPr lang="en-US" dirty="0" smtClean="0">
                <a:solidFill>
                  <a:srgbClr val="C00000"/>
                </a:solidFill>
              </a:rPr>
              <a:t>LEARNING </a:t>
            </a:r>
            <a:r>
              <a:rPr lang="en-US" dirty="0">
                <a:solidFill>
                  <a:srgbClr val="C00000"/>
                </a:solidFill>
              </a:rPr>
              <a:t>OBJECTIVES</a:t>
            </a:r>
            <a:endParaRPr lang="en-US" b="1" dirty="0">
              <a:solidFill>
                <a:srgbClr val="C00000"/>
              </a:solidFill>
            </a:endParaRPr>
          </a:p>
        </p:txBody>
      </p:sp>
      <p:sp>
        <p:nvSpPr>
          <p:cNvPr id="3" name="Content Placeholder 2"/>
          <p:cNvSpPr>
            <a:spLocks noGrp="1"/>
          </p:cNvSpPr>
          <p:nvPr>
            <p:ph idx="1"/>
          </p:nvPr>
        </p:nvSpPr>
        <p:spPr>
          <a:xfrm>
            <a:off x="457200" y="1828800"/>
            <a:ext cx="7620000" cy="2971800"/>
          </a:xfrm>
        </p:spPr>
        <p:txBody>
          <a:bodyPr/>
          <a:lstStyle/>
          <a:p>
            <a:pPr marL="571500" lvl="0" indent="-457200" algn="just">
              <a:buFont typeface="+mj-lt"/>
              <a:buAutoNum type="arabicPeriod"/>
            </a:pPr>
            <a:r>
              <a:rPr lang="en-US" dirty="0">
                <a:latin typeface="Times New Roman" panose="02020603050405020304" pitchFamily="18" charset="0"/>
                <a:cs typeface="Times New Roman" panose="02020603050405020304" pitchFamily="18" charset="0"/>
              </a:rPr>
              <a:t>Understand basic concepts of biostatistics and computer software SPSS.</a:t>
            </a:r>
          </a:p>
          <a:p>
            <a:pPr marL="571500" lvl="0" indent="-457200" algn="just">
              <a:buFont typeface="+mj-lt"/>
              <a:buAutoNum type="arabicPeriod"/>
            </a:pPr>
            <a:r>
              <a:rPr lang="en-US" dirty="0">
                <a:latin typeface="Times New Roman" panose="02020603050405020304" pitchFamily="18" charset="0"/>
                <a:cs typeface="Times New Roman" panose="02020603050405020304" pitchFamily="18" charset="0"/>
              </a:rPr>
              <a:t>Select appropriate statistical tests for particular types of data.</a:t>
            </a:r>
          </a:p>
          <a:p>
            <a:pPr marL="571500" lvl="0" indent="-457200" algn="just">
              <a:buFont typeface="+mj-lt"/>
              <a:buAutoNum type="arabicPeriod"/>
            </a:pPr>
            <a:r>
              <a:rPr lang="en-US" dirty="0">
                <a:latin typeface="Times New Roman" panose="02020603050405020304" pitchFamily="18" charset="0"/>
                <a:cs typeface="Times New Roman" panose="02020603050405020304" pitchFamily="18" charset="0"/>
              </a:rPr>
              <a:t>Recognize and interpret the output from statistical analyses.</a:t>
            </a:r>
          </a:p>
          <a:p>
            <a:pPr marL="571500" indent="-457200" algn="just">
              <a:buFont typeface="+mj-lt"/>
              <a:buAutoNum type="arabicPeriod"/>
            </a:pPr>
            <a:r>
              <a:rPr lang="en-US" dirty="0">
                <a:latin typeface="Times New Roman" panose="02020603050405020304" pitchFamily="18" charset="0"/>
                <a:cs typeface="Times New Roman" panose="02020603050405020304" pitchFamily="18" charset="0"/>
              </a:rPr>
              <a:t>Report statistical output in a concise and appropriate manner</a:t>
            </a:r>
          </a:p>
        </p:txBody>
      </p:sp>
    </p:spTree>
    <p:extLst>
      <p:ext uri="{BB962C8B-B14F-4D97-AF65-F5344CB8AC3E}">
        <p14:creationId xmlns:p14="http://schemas.microsoft.com/office/powerpoint/2010/main" val="338406847"/>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C00000"/>
                </a:solidFill>
              </a:rPr>
              <a:t>BASIC TERMINOLOGY</a:t>
            </a:r>
          </a:p>
        </p:txBody>
      </p:sp>
      <p:sp>
        <p:nvSpPr>
          <p:cNvPr id="3" name="Content Placeholder 2"/>
          <p:cNvSpPr>
            <a:spLocks noGrp="1"/>
          </p:cNvSpPr>
          <p:nvPr>
            <p:ph idx="1"/>
          </p:nvPr>
        </p:nvSpPr>
        <p:spPr/>
        <p:txBody>
          <a:bodyPr/>
          <a:lstStyle/>
          <a:p>
            <a:pPr marL="114300" indent="0">
              <a:buNone/>
            </a:pPr>
            <a:r>
              <a:rPr lang="en-US" sz="3200" dirty="0">
                <a:latin typeface="Times New Roman" panose="02020603050405020304" pitchFamily="18" charset="0"/>
                <a:cs typeface="Times New Roman" panose="02020603050405020304" pitchFamily="18" charset="0"/>
              </a:rPr>
              <a:t>Statistics, Biostatistics, Variable, Measurement Scale, Data, Medical Data, </a:t>
            </a:r>
            <a:r>
              <a:rPr lang="en-US" sz="3200" dirty="0" smtClean="0">
                <a:latin typeface="Times New Roman" panose="02020603050405020304" pitchFamily="18" charset="0"/>
                <a:cs typeface="Times New Roman" panose="02020603050405020304" pitchFamily="18" charset="0"/>
              </a:rPr>
              <a:t>type </a:t>
            </a:r>
            <a:r>
              <a:rPr lang="en-US" sz="3200" dirty="0">
                <a:latin typeface="Times New Roman" panose="02020603050405020304" pitchFamily="18" charset="0"/>
                <a:cs typeface="Times New Roman" panose="02020603050405020304" pitchFamily="18" charset="0"/>
              </a:rPr>
              <a:t>of data, Data </a:t>
            </a:r>
            <a:r>
              <a:rPr lang="en-US" sz="3200" dirty="0" smtClean="0">
                <a:latin typeface="Times New Roman" panose="02020603050405020304" pitchFamily="18" charset="0"/>
                <a:cs typeface="Times New Roman" panose="02020603050405020304" pitchFamily="18" charset="0"/>
              </a:rPr>
              <a:t>Analysis</a:t>
            </a:r>
          </a:p>
          <a:p>
            <a:pPr marL="11430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51660669"/>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7620000" cy="1295400"/>
          </a:xfrm>
        </p:spPr>
        <p:txBody>
          <a:bodyPr/>
          <a:lstStyle/>
          <a:p>
            <a:pPr algn="ctr"/>
            <a:r>
              <a:rPr lang="en-US" sz="4800" b="1" dirty="0">
                <a:solidFill>
                  <a:srgbClr val="C00000"/>
                </a:solidFill>
                <a:latin typeface="Times New Roman" panose="02020603050405020304" pitchFamily="18" charset="0"/>
                <a:cs typeface="Times New Roman" panose="02020603050405020304" pitchFamily="18" charset="0"/>
              </a:rPr>
              <a:t>VARIABLE, SCALE, DATA</a:t>
            </a:r>
          </a:p>
        </p:txBody>
      </p:sp>
      <p:sp>
        <p:nvSpPr>
          <p:cNvPr id="3" name="Content Placeholder 2"/>
          <p:cNvSpPr>
            <a:spLocks noGrp="1"/>
          </p:cNvSpPr>
          <p:nvPr>
            <p:ph idx="1"/>
          </p:nvPr>
        </p:nvSpPr>
        <p:spPr>
          <a:xfrm>
            <a:off x="457200" y="2057400"/>
            <a:ext cx="7620000" cy="4343400"/>
          </a:xfrm>
        </p:spPr>
        <p:txBody>
          <a:bodyPr/>
          <a:lstStyle/>
          <a:p>
            <a:r>
              <a:rPr lang="en-US" sz="2400" dirty="0" smtClean="0"/>
              <a:t>Variable </a:t>
            </a:r>
            <a:r>
              <a:rPr lang="en-US" sz="2400" dirty="0"/>
              <a:t>is a characteristics which varies and scale is a device on which observations are taken. Data is set of observations/measurements taken from experiment/survey or external source of a specific variable using some appropriate measurement scale</a:t>
            </a:r>
          </a:p>
          <a:p>
            <a:endParaRPr lang="en-US" dirty="0"/>
          </a:p>
        </p:txBody>
      </p:sp>
    </p:spTree>
    <p:extLst>
      <p:ext uri="{BB962C8B-B14F-4D97-AF65-F5344CB8AC3E}">
        <p14:creationId xmlns:p14="http://schemas.microsoft.com/office/powerpoint/2010/main" val="1489405044"/>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620000" cy="1219200"/>
          </a:xfrm>
        </p:spPr>
        <p:txBody>
          <a:bodyPr/>
          <a:lstStyle/>
          <a:p>
            <a:pPr algn="ctr"/>
            <a:r>
              <a:rPr lang="en-US" dirty="0" smtClean="0">
                <a:solidFill>
                  <a:srgbClr val="C00000"/>
                </a:solidFill>
              </a:rPr>
              <a:t>NATURE </a:t>
            </a:r>
            <a:r>
              <a:rPr lang="en-US" dirty="0">
                <a:solidFill>
                  <a:srgbClr val="C00000"/>
                </a:solidFill>
              </a:rPr>
              <a:t>OF DATA</a:t>
            </a:r>
          </a:p>
        </p:txBody>
      </p:sp>
      <p:sp>
        <p:nvSpPr>
          <p:cNvPr id="3" name="Content Placeholder 2"/>
          <p:cNvSpPr>
            <a:spLocks noGrp="1"/>
          </p:cNvSpPr>
          <p:nvPr>
            <p:ph idx="1"/>
          </p:nvPr>
        </p:nvSpPr>
        <p:spPr/>
        <p:txBody>
          <a:bodyPr>
            <a:normAutofit/>
          </a:bodyPr>
          <a:lstStyle/>
          <a:p>
            <a:pPr marL="114300" indent="0" algn="just">
              <a:buNone/>
            </a:pPr>
            <a:r>
              <a:rPr lang="en-US" sz="3200" dirty="0">
                <a:latin typeface="Times New Roman" panose="02020603050405020304" pitchFamily="18" charset="0"/>
                <a:cs typeface="Times New Roman" panose="02020603050405020304" pitchFamily="18" charset="0"/>
              </a:rPr>
              <a:t>Data is the value you get from observing (measuring, counting, assessing etc.) from experiment or survey. Data is either categorical or metric. Categorical data is further divided into Nominal and ordinal, whereas metric into discrete and continuous (quantitative) data.</a:t>
            </a:r>
          </a:p>
        </p:txBody>
      </p:sp>
    </p:spTree>
    <p:extLst>
      <p:ext uri="{BB962C8B-B14F-4D97-AF65-F5344CB8AC3E}">
        <p14:creationId xmlns:p14="http://schemas.microsoft.com/office/powerpoint/2010/main" val="3914998404"/>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7620000" cy="5867400"/>
          </a:xfrm>
        </p:spPr>
        <p:txBody>
          <a:bodyPr>
            <a:normAutofit/>
          </a:bodyPr>
          <a:lstStyle/>
          <a:p>
            <a:pPr marL="114300" indent="0">
              <a:buNone/>
            </a:pPr>
            <a:endParaRPr lang="en-US" dirty="0"/>
          </a:p>
          <a:p>
            <a:pPr marL="114300" indent="0" algn="just">
              <a:buNone/>
            </a:pPr>
            <a:endParaRPr lang="en-US" dirty="0">
              <a:latin typeface="Times New Roman" panose="02020603050405020304" pitchFamily="18" charset="0"/>
              <a:cs typeface="Times New Roman" panose="02020603050405020304" pitchFamily="18" charset="0"/>
            </a:endParaRPr>
          </a:p>
        </p:txBody>
      </p:sp>
      <p:pic>
        <p:nvPicPr>
          <p:cNvPr id="7" name="Image 20"/>
          <p:cNvPicPr/>
          <p:nvPr/>
        </p:nvPicPr>
        <p:blipFill>
          <a:blip r:embed="rId2" cstate="print"/>
          <a:stretch>
            <a:fillRect/>
          </a:stretch>
        </p:blipFill>
        <p:spPr>
          <a:xfrm>
            <a:off x="716915" y="681355"/>
            <a:ext cx="7710170" cy="5567045"/>
          </a:xfrm>
          <a:prstGeom prst="rect">
            <a:avLst/>
          </a:prstGeom>
        </p:spPr>
      </p:pic>
    </p:spTree>
    <p:extLst>
      <p:ext uri="{BB962C8B-B14F-4D97-AF65-F5344CB8AC3E}">
        <p14:creationId xmlns:p14="http://schemas.microsoft.com/office/powerpoint/2010/main" val="3321492233"/>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21" descr="variables"/>
          <p:cNvPicPr>
            <a:picLocks noGrp="1"/>
          </p:cNvPicPr>
          <p:nvPr>
            <p:ph idx="1"/>
          </p:nvPr>
        </p:nvPicPr>
        <p:blipFill>
          <a:blip r:embed="rId2" cstate="print"/>
          <a:stretch>
            <a:fillRect/>
          </a:stretch>
        </p:blipFill>
        <p:spPr>
          <a:xfrm>
            <a:off x="457200" y="914400"/>
            <a:ext cx="6610000" cy="4724399"/>
          </a:xfrm>
          <a:prstGeom prst="rect">
            <a:avLst/>
          </a:prstGeom>
        </p:spPr>
      </p:pic>
    </p:spTree>
    <p:extLst>
      <p:ext uri="{BB962C8B-B14F-4D97-AF65-F5344CB8AC3E}">
        <p14:creationId xmlns:p14="http://schemas.microsoft.com/office/powerpoint/2010/main" val="3316576195"/>
      </p:ext>
    </p:extLst>
  </p:cSld>
  <p:clrMapOvr>
    <a:masterClrMapping/>
  </p:clrMapOvr>
  <p:transition spd="slow">
    <p:push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155</TotalTime>
  <Words>165</Words>
  <Application>Microsoft Office PowerPoint</Application>
  <PresentationFormat>On-screen Show (4:3)</PresentationFormat>
  <Paragraphs>14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Adjacency</vt:lpstr>
      <vt:lpstr>University of  Salahaddin- Erbil  College of administration and Economics   Department of  Economics   Fourth Stage(1,2st semester) Lecturer's name: Samyia Khalid Hasan  Academic Year: 2023-2024 </vt:lpstr>
      <vt:lpstr>Lecturer1  LEARNING OBJECTIVES</vt:lpstr>
      <vt:lpstr>BASIC TERMINOLOGY</vt:lpstr>
      <vt:lpstr>VARIABLE, SCALE, DATA</vt:lpstr>
      <vt:lpstr>NATURE OF DATA</vt:lpstr>
      <vt:lpstr>PowerPoint Presentation</vt:lpstr>
      <vt:lpstr>PowerPoint Presentation</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Maher</dc:creator>
  <cp:lastModifiedBy>Maher</cp:lastModifiedBy>
  <cp:revision>28</cp:revision>
  <dcterms:created xsi:type="dcterms:W3CDTF">2024-07-19T12:13:04Z</dcterms:created>
  <dcterms:modified xsi:type="dcterms:W3CDTF">2024-10-21T18:39:45Z</dcterms:modified>
</cp:coreProperties>
</file>