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C41C9-0ED7-42A7-8D3C-D5218DE286AA}"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1C41C9-0ED7-42A7-8D3C-D5218DE286AA}" type="datetimeFigureOut">
              <a:rPr lang="en-US" smtClean="0"/>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C41C9-0ED7-42A7-8D3C-D5218DE286AA}" type="datetimeFigureOut">
              <a:rPr lang="en-US" smtClean="0"/>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C41C9-0ED7-42A7-8D3C-D5218DE286AA}" type="datetimeFigureOut">
              <a:rPr lang="en-US" smtClean="0"/>
              <a:t>10/21/2024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C41C9-0ED7-42A7-8D3C-D5218DE286AA}"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1C353-DD6A-4E60-8E91-55377676E69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A1C41C9-0ED7-42A7-8D3C-D5218DE286AA}" type="datetimeFigureOut">
              <a:rPr lang="en-US" smtClean="0"/>
              <a:t>10/21/2024</a:t>
            </a:fld>
            <a:endParaRPr lang="en-US"/>
          </a:p>
        </p:txBody>
      </p:sp>
      <p:sp>
        <p:nvSpPr>
          <p:cNvPr id="9" name="Slide Number Placeholder 8"/>
          <p:cNvSpPr>
            <a:spLocks noGrp="1"/>
          </p:cNvSpPr>
          <p:nvPr>
            <p:ph type="sldNum" sz="quarter" idx="11"/>
          </p:nvPr>
        </p:nvSpPr>
        <p:spPr/>
        <p:txBody>
          <a:bodyPr/>
          <a:lstStyle/>
          <a:p>
            <a:fld id="{6C41C353-DD6A-4E60-8E91-55377676E69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C41C353-DD6A-4E60-8E91-55377676E69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A1C41C9-0ED7-42A7-8D3C-D5218DE286AA}" type="datetimeFigureOut">
              <a:rPr lang="en-US" smtClean="0"/>
              <a:t>10/21/2024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162800" cy="3352800"/>
          </a:xfrm>
        </p:spPr>
        <p:txBody>
          <a:bodyPr>
            <a:normAutofit/>
          </a:bodyPr>
          <a:lstStyle/>
          <a:p>
            <a:r>
              <a:rPr lang="en-GB" sz="2700" b="1" dirty="0">
                <a:latin typeface="Times New Roman" panose="02020603050405020304" pitchFamily="18" charset="0"/>
                <a:cs typeface="Times New Roman" panose="02020603050405020304" pitchFamily="18" charset="0"/>
              </a:rPr>
              <a:t>University of  </a:t>
            </a:r>
            <a:r>
              <a:rPr lang="en-GB" sz="2700" b="1" dirty="0" err="1">
                <a:latin typeface="Times New Roman" panose="02020603050405020304" pitchFamily="18" charset="0"/>
                <a:cs typeface="Times New Roman" panose="02020603050405020304" pitchFamily="18" charset="0"/>
              </a:rPr>
              <a:t>Salahaddin</a:t>
            </a:r>
            <a:r>
              <a:rPr lang="en-GB" sz="2700" b="1" dirty="0">
                <a:latin typeface="Times New Roman" panose="02020603050405020304" pitchFamily="18" charset="0"/>
                <a:cs typeface="Times New Roman" panose="02020603050405020304" pitchFamily="18" charset="0"/>
              </a:rPr>
              <a:t>- Erbil </a:t>
            </a:r>
            <a:r>
              <a:rPr lang="en-GB" sz="2700" b="1" dirty="0" smtClean="0">
                <a:latin typeface="Times New Roman" panose="02020603050405020304" pitchFamily="18" charset="0"/>
                <a:cs typeface="Times New Roman" panose="02020603050405020304" pitchFamily="18" charset="0"/>
              </a:rPr>
              <a:t/>
            </a:r>
            <a:br>
              <a:rPr lang="en-GB" sz="2700" b="1" dirty="0" smtClean="0">
                <a:latin typeface="Times New Roman" panose="02020603050405020304" pitchFamily="18" charset="0"/>
                <a:cs typeface="Times New Roman" panose="02020603050405020304" pitchFamily="18" charset="0"/>
              </a:rPr>
            </a:br>
            <a:r>
              <a:rPr lang="en-GB" sz="2700" b="1" dirty="0" smtClean="0">
                <a:latin typeface="Times New Roman" panose="02020603050405020304" pitchFamily="18" charset="0"/>
                <a:cs typeface="Times New Roman" panose="02020603050405020304" pitchFamily="18" charset="0"/>
              </a:rPr>
              <a:t>College </a:t>
            </a:r>
            <a:r>
              <a:rPr lang="en-GB" sz="2700" b="1" dirty="0">
                <a:latin typeface="Times New Roman" panose="02020603050405020304" pitchFamily="18" charset="0"/>
                <a:cs typeface="Times New Roman" panose="02020603050405020304" pitchFamily="18" charset="0"/>
              </a:rPr>
              <a:t>of administration and Economics  </a:t>
            </a:r>
            <a:r>
              <a:rPr lang="en-GB" sz="2700" b="1" dirty="0" smtClean="0">
                <a:latin typeface="Times New Roman" panose="02020603050405020304" pitchFamily="18" charset="0"/>
                <a:cs typeface="Times New Roman" panose="02020603050405020304" pitchFamily="18" charset="0"/>
              </a:rPr>
              <a:t/>
            </a:r>
            <a:br>
              <a:rPr lang="en-GB" sz="2700" b="1" dirty="0" smtClean="0">
                <a:latin typeface="Times New Roman" panose="02020603050405020304" pitchFamily="18" charset="0"/>
                <a:cs typeface="Times New Roman" panose="02020603050405020304" pitchFamily="18" charset="0"/>
              </a:rPr>
            </a:br>
            <a:r>
              <a:rPr lang="en-GB" sz="2700" b="1" dirty="0">
                <a:latin typeface="Times New Roman" panose="02020603050405020304" pitchFamily="18" charset="0"/>
                <a:cs typeface="Times New Roman" panose="02020603050405020304" pitchFamily="18" charset="0"/>
              </a:rPr>
              <a:t>Department of  Economics </a:t>
            </a:r>
            <a:r>
              <a:rPr lang="en-US" sz="2800" dirty="0"/>
              <a:t/>
            </a:r>
            <a:br>
              <a:rPr lang="en-US" sz="2800" dirty="0"/>
            </a:b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GB" sz="2800" b="1" dirty="0" smtClean="0"/>
              <a:t>F</a:t>
            </a:r>
            <a:r>
              <a:rPr lang="en-GB" sz="2700" b="1" dirty="0" smtClean="0">
                <a:latin typeface="Times New Roman" panose="02020603050405020304" pitchFamily="18" charset="0"/>
                <a:cs typeface="Times New Roman" panose="02020603050405020304" pitchFamily="18" charset="0"/>
              </a:rPr>
              <a:t>ourth </a:t>
            </a:r>
            <a:r>
              <a:rPr lang="en-GB" sz="2700" b="1" dirty="0">
                <a:latin typeface="Times New Roman" panose="02020603050405020304" pitchFamily="18" charset="0"/>
                <a:cs typeface="Times New Roman" panose="02020603050405020304" pitchFamily="18" charset="0"/>
              </a:rPr>
              <a:t>Stage(1,2st semester)</a:t>
            </a:r>
            <a:r>
              <a:rPr lang="en-US" sz="2700" b="1" dirty="0">
                <a:latin typeface="Times New Roman" panose="02020603050405020304" pitchFamily="18" charset="0"/>
                <a:cs typeface="Times New Roman" panose="02020603050405020304" pitchFamily="18" charset="0"/>
              </a:rPr>
              <a:t/>
            </a:r>
            <a:br>
              <a:rPr lang="en-US" sz="2700" b="1" dirty="0">
                <a:latin typeface="Times New Roman" panose="02020603050405020304" pitchFamily="18" charset="0"/>
                <a:cs typeface="Times New Roman" panose="02020603050405020304" pitchFamily="18" charset="0"/>
              </a:rPr>
            </a:br>
            <a:r>
              <a:rPr lang="en-GB" sz="2700" b="1" dirty="0" smtClean="0">
                <a:latin typeface="Times New Roman" panose="02020603050405020304" pitchFamily="18" charset="0"/>
                <a:cs typeface="Times New Roman" panose="02020603050405020304" pitchFamily="18" charset="0"/>
              </a:rPr>
              <a:t>Lecturer's name</a:t>
            </a:r>
            <a:r>
              <a:rPr lang="en-GB" sz="2700" b="1" dirty="0">
                <a:latin typeface="Times New Roman" panose="02020603050405020304" pitchFamily="18" charset="0"/>
                <a:cs typeface="Times New Roman" panose="02020603050405020304" pitchFamily="18" charset="0"/>
              </a:rPr>
              <a:t>: </a:t>
            </a:r>
            <a:r>
              <a:rPr lang="en-GB" sz="2700" b="1" dirty="0" err="1">
                <a:latin typeface="Times New Roman" panose="02020603050405020304" pitchFamily="18" charset="0"/>
                <a:cs typeface="Times New Roman" panose="02020603050405020304" pitchFamily="18" charset="0"/>
              </a:rPr>
              <a:t>Samyia</a:t>
            </a:r>
            <a:r>
              <a:rPr lang="en-GB" sz="2700" b="1" dirty="0">
                <a:latin typeface="Times New Roman" panose="02020603050405020304" pitchFamily="18" charset="0"/>
                <a:cs typeface="Times New Roman" panose="02020603050405020304" pitchFamily="18" charset="0"/>
              </a:rPr>
              <a:t> Khalid Hasan </a:t>
            </a:r>
            <a:r>
              <a:rPr lang="en-US" sz="2700" b="1" dirty="0">
                <a:latin typeface="Times New Roman" panose="02020603050405020304" pitchFamily="18" charset="0"/>
                <a:cs typeface="Times New Roman" panose="02020603050405020304" pitchFamily="18" charset="0"/>
              </a:rPr>
              <a:t/>
            </a:r>
            <a:br>
              <a:rPr lang="en-US" sz="2700" b="1" dirty="0">
                <a:latin typeface="Times New Roman" panose="02020603050405020304" pitchFamily="18" charset="0"/>
                <a:cs typeface="Times New Roman" panose="02020603050405020304" pitchFamily="18" charset="0"/>
              </a:rPr>
            </a:br>
            <a:r>
              <a:rPr lang="en-GB" sz="2700" b="1" dirty="0">
                <a:latin typeface="Times New Roman" panose="02020603050405020304" pitchFamily="18" charset="0"/>
                <a:cs typeface="Times New Roman" panose="02020603050405020304" pitchFamily="18" charset="0"/>
              </a:rPr>
              <a:t>Academic Year: 2023-2024</a:t>
            </a:r>
            <a:r>
              <a:rPr lang="en-US" sz="1200" dirty="0"/>
              <a:t/>
            </a:r>
            <a:br>
              <a:rPr lang="en-US" sz="1200" dirty="0"/>
            </a:br>
            <a:endParaRPr lang="en-US" sz="1200" dirty="0"/>
          </a:p>
        </p:txBody>
      </p:sp>
      <p:sp>
        <p:nvSpPr>
          <p:cNvPr id="4" name="Subtitle 3"/>
          <p:cNvSpPr>
            <a:spLocks noGrp="1"/>
          </p:cNvSpPr>
          <p:nvPr>
            <p:ph type="subTitle" idx="1"/>
          </p:nvPr>
        </p:nvSpPr>
        <p:spPr>
          <a:xfrm>
            <a:off x="685800" y="3581400"/>
            <a:ext cx="6461760" cy="2057400"/>
          </a:xfrm>
        </p:spPr>
        <p:txBody>
          <a:bodyPr>
            <a:normAutofit/>
          </a:bodyPr>
          <a:lstStyle/>
          <a:p>
            <a:pPr algn="ctr"/>
            <a:r>
              <a:rPr lang="en-GB" sz="3600" b="1" dirty="0">
                <a:solidFill>
                  <a:srgbClr val="00B0F0"/>
                </a:solidFill>
                <a:latin typeface="Times New Roman" panose="02020603050405020304" pitchFamily="18" charset="0"/>
                <a:cs typeface="Times New Roman" panose="02020603050405020304" pitchFamily="18" charset="0"/>
              </a:rPr>
              <a:t>Subject: Application Economics with SPSS</a:t>
            </a:r>
            <a:endParaRPr lang="en-US" sz="3600" b="1" dirty="0">
              <a:solidFill>
                <a:srgbClr val="00B0F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41379899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lstStyle/>
          <a:p>
            <a:pPr algn="ctr"/>
            <a:r>
              <a:rPr lang="en-GB" sz="4800" dirty="0">
                <a:solidFill>
                  <a:srgbClr val="00B0F0"/>
                </a:solidFill>
                <a:latin typeface="Times New Roman" panose="02020603050405020304" pitchFamily="18" charset="0"/>
                <a:cs typeface="Times New Roman" panose="02020603050405020304" pitchFamily="18" charset="0"/>
              </a:rPr>
              <a:t>Lecturer2 </a:t>
            </a:r>
            <a:r>
              <a:rPr lang="en-GB" sz="4800" dirty="0" smtClean="0">
                <a:solidFill>
                  <a:srgbClr val="00B0F0"/>
                </a:solidFill>
                <a:latin typeface="Times New Roman" panose="02020603050405020304" pitchFamily="18" charset="0"/>
                <a:cs typeface="Times New Roman" panose="02020603050405020304" pitchFamily="18" charset="0"/>
              </a:rPr>
              <a:t> </a:t>
            </a:r>
            <a:br>
              <a:rPr lang="en-GB" sz="4800" dirty="0" smtClean="0">
                <a:solidFill>
                  <a:srgbClr val="00B0F0"/>
                </a:solidFill>
                <a:latin typeface="Times New Roman" panose="02020603050405020304" pitchFamily="18" charset="0"/>
                <a:cs typeface="Times New Roman" panose="02020603050405020304" pitchFamily="18" charset="0"/>
              </a:rPr>
            </a:br>
            <a:r>
              <a:rPr lang="en-GB" sz="4800" b="1" dirty="0" smtClean="0">
                <a:solidFill>
                  <a:srgbClr val="C00000"/>
                </a:solidFill>
                <a:latin typeface="Times New Roman" panose="02020603050405020304" pitchFamily="18" charset="0"/>
                <a:cs typeface="Times New Roman" panose="02020603050405020304" pitchFamily="18" charset="0"/>
              </a:rPr>
              <a:t>Type o</a:t>
            </a:r>
            <a:r>
              <a:rPr lang="en-US" sz="4800" b="1" dirty="0" smtClean="0">
                <a:solidFill>
                  <a:srgbClr val="C00000"/>
                </a:solidFill>
                <a:latin typeface="Times New Roman" panose="02020603050405020304" pitchFamily="18" charset="0"/>
                <a:cs typeface="Times New Roman" panose="02020603050405020304" pitchFamily="18" charset="0"/>
              </a:rPr>
              <a:t>f data</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52600"/>
            <a:ext cx="7620000" cy="4191000"/>
          </a:xfrm>
        </p:spPr>
        <p:txBody>
          <a:bodyPr>
            <a:noAutofit/>
          </a:bodyPr>
          <a:lstStyle/>
          <a:p>
            <a:pPr marL="114300" indent="0">
              <a:buNone/>
            </a:pPr>
            <a:r>
              <a:rPr lang="en-US" sz="2000" b="1" dirty="0">
                <a:solidFill>
                  <a:srgbClr val="C00000"/>
                </a:solidFill>
                <a:latin typeface="Times New Roman" panose="02020603050405020304" pitchFamily="18" charset="0"/>
                <a:cs typeface="Times New Roman" panose="02020603050405020304" pitchFamily="18" charset="0"/>
              </a:rPr>
              <a:t>Nominal data </a:t>
            </a:r>
            <a:r>
              <a:rPr lang="en-US" sz="2000" b="1" dirty="0" smtClean="0">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data is divided into classes or categories. Blood type, sex, causes of disease, urban/rural, alive/ dead, infected/not infected, hair color, smoking status. No meaningful order of classes.</a:t>
            </a:r>
            <a:endParaRPr lang="en-US" sz="2000" dirty="0">
              <a:latin typeface="Times New Roman" panose="02020603050405020304" pitchFamily="18" charset="0"/>
              <a:cs typeface="Times New Roman" panose="02020603050405020304" pitchFamily="18" charset="0"/>
            </a:endParaRPr>
          </a:p>
          <a:p>
            <a:pPr marL="114300" indent="0">
              <a:buNone/>
            </a:pPr>
            <a:r>
              <a:rPr lang="en-US" sz="2000" b="1" dirty="0">
                <a:solidFill>
                  <a:srgbClr val="C00000"/>
                </a:solidFill>
                <a:latin typeface="Times New Roman" panose="02020603050405020304" pitchFamily="18" charset="0"/>
                <a:cs typeface="Times New Roman" panose="02020603050405020304" pitchFamily="18" charset="0"/>
              </a:rPr>
              <a:t>Ordinal data</a:t>
            </a:r>
          </a:p>
          <a:p>
            <a:pPr marL="114300" indent="0">
              <a:buNone/>
            </a:pPr>
            <a:r>
              <a:rPr lang="en-US" sz="2000" b="1" dirty="0">
                <a:latin typeface="Times New Roman" panose="02020603050405020304" pitchFamily="18" charset="0"/>
                <a:cs typeface="Times New Roman" panose="02020603050405020304" pitchFamily="18" charset="0"/>
              </a:rPr>
              <a:t>The data is also divided into classes or categories but be put in meaningful</a:t>
            </a:r>
            <a:endParaRPr lang="en-US" sz="2000" dirty="0">
              <a:latin typeface="Times New Roman" panose="02020603050405020304" pitchFamily="18" charset="0"/>
              <a:cs typeface="Times New Roman" panose="02020603050405020304" pitchFamily="18" charset="0"/>
            </a:endParaRPr>
          </a:p>
          <a:p>
            <a:pPr marL="114300" indent="0">
              <a:buNone/>
            </a:pPr>
            <a:r>
              <a:rPr lang="en-US" sz="2000" b="1" dirty="0">
                <a:latin typeface="Times New Roman" panose="02020603050405020304" pitchFamily="18" charset="0"/>
                <a:cs typeface="Times New Roman" panose="02020603050405020304" pitchFamily="18" charset="0"/>
              </a:rPr>
              <a:t>order.</a:t>
            </a:r>
            <a:endParaRPr lang="en-US" sz="2000" dirty="0">
              <a:latin typeface="Times New Roman" panose="02020603050405020304" pitchFamily="18" charset="0"/>
              <a:cs typeface="Times New Roman" panose="02020603050405020304" pitchFamily="18" charset="0"/>
            </a:endParaRPr>
          </a:p>
          <a:p>
            <a:pPr marL="114300" indent="0">
              <a:buNone/>
            </a:pPr>
            <a:r>
              <a:rPr lang="en-US" sz="2000" b="1" dirty="0">
                <a:latin typeface="Times New Roman" panose="02020603050405020304" pitchFamily="18" charset="0"/>
                <a:cs typeface="Times New Roman" panose="02020603050405020304" pitchFamily="18" charset="0"/>
              </a:rPr>
              <a:t>For example satisfaction level:-Very satisfied, satisfied, neutral, unsatisfied, very unsatisfied. Pain as mild, moderate, sever. Socioeconomic status: poor, middle, rich, grade of breast cancer, better, same, worst</a:t>
            </a:r>
            <a:r>
              <a:rPr lang="en-US" sz="2000" b="1"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40684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solidFill>
                  <a:srgbClr val="C00000"/>
                </a:solidFill>
                <a:latin typeface="Times New Roman" panose="02020603050405020304" pitchFamily="18" charset="0"/>
                <a:cs typeface="Times New Roman" panose="02020603050405020304" pitchFamily="18" charset="0"/>
              </a:rPr>
              <a:t>Discrete and Continuous</a:t>
            </a:r>
          </a:p>
        </p:txBody>
      </p:sp>
      <p:sp>
        <p:nvSpPr>
          <p:cNvPr id="3" name="Content Placeholder 2"/>
          <p:cNvSpPr>
            <a:spLocks noGrp="1"/>
          </p:cNvSpPr>
          <p:nvPr>
            <p:ph idx="1"/>
          </p:nvPr>
        </p:nvSpPr>
        <p:spPr/>
        <p:txBody>
          <a:bodyPr>
            <a:normAutofit lnSpcReduction="10000"/>
          </a:bodyPr>
          <a:lstStyle/>
          <a:p>
            <a:pPr marL="114300" indent="0" algn="just">
              <a:buNone/>
            </a:pPr>
            <a:r>
              <a:rPr lang="en-US" sz="3000" b="1" dirty="0">
                <a:solidFill>
                  <a:srgbClr val="C00000"/>
                </a:solidFill>
                <a:latin typeface="Times New Roman" panose="02020603050405020304" pitchFamily="18" charset="0"/>
                <a:cs typeface="Times New Roman" panose="02020603050405020304" pitchFamily="18" charset="0"/>
              </a:rPr>
              <a:t>Discrete data</a:t>
            </a:r>
          </a:p>
          <a:p>
            <a:pPr marL="114300" indent="0" algn="just">
              <a:buNone/>
            </a:pPr>
            <a:r>
              <a:rPr lang="en-US" sz="3000" b="1" dirty="0">
                <a:latin typeface="Times New Roman" panose="02020603050405020304" pitchFamily="18" charset="0"/>
                <a:cs typeface="Times New Roman" panose="02020603050405020304" pitchFamily="18" charset="0"/>
              </a:rPr>
              <a:t>When data is taken from some counting process, for example number of patients in different wards, number of nurses, number of hospitals in different cities.</a:t>
            </a:r>
            <a:endParaRPr lang="en-US" sz="3000" dirty="0">
              <a:latin typeface="Times New Roman" panose="02020603050405020304" pitchFamily="18" charset="0"/>
              <a:cs typeface="Times New Roman" panose="02020603050405020304" pitchFamily="18" charset="0"/>
            </a:endParaRPr>
          </a:p>
          <a:p>
            <a:pPr marL="114300" indent="0" algn="just">
              <a:buNone/>
            </a:pPr>
            <a:r>
              <a:rPr lang="en-US" sz="3000" b="1" dirty="0" smtClean="0">
                <a:solidFill>
                  <a:srgbClr val="C00000"/>
                </a:solidFill>
                <a:latin typeface="Times New Roman" panose="02020603050405020304" pitchFamily="18" charset="0"/>
                <a:cs typeface="Times New Roman" panose="02020603050405020304" pitchFamily="18" charset="0"/>
              </a:rPr>
              <a:t>Continuous </a:t>
            </a:r>
            <a:r>
              <a:rPr lang="en-US" sz="3000" b="1" dirty="0">
                <a:solidFill>
                  <a:srgbClr val="C00000"/>
                </a:solidFill>
                <a:latin typeface="Times New Roman" panose="02020603050405020304" pitchFamily="18" charset="0"/>
                <a:cs typeface="Times New Roman" panose="02020603050405020304" pitchFamily="18" charset="0"/>
              </a:rPr>
              <a:t>or quantitative data</a:t>
            </a:r>
          </a:p>
          <a:p>
            <a:pPr marL="114300" indent="0" algn="just">
              <a:buNone/>
            </a:pPr>
            <a:r>
              <a:rPr lang="en-US" sz="3000" b="1" dirty="0">
                <a:latin typeface="Times New Roman" panose="02020603050405020304" pitchFamily="18" charset="0"/>
                <a:cs typeface="Times New Roman" panose="02020603050405020304" pitchFamily="18" charset="0"/>
              </a:rPr>
              <a:t>When data is taken from some measuring process, for example, height, weight,</a:t>
            </a:r>
            <a:endParaRPr lang="en-US" sz="3000" dirty="0">
              <a:latin typeface="Times New Roman" panose="02020603050405020304" pitchFamily="18" charset="0"/>
              <a:cs typeface="Times New Roman" panose="02020603050405020304" pitchFamily="18" charset="0"/>
            </a:endParaRPr>
          </a:p>
          <a:p>
            <a:pPr marL="114300" indent="0" algn="just">
              <a:buNone/>
            </a:pPr>
            <a:r>
              <a:rPr lang="en-US" sz="3000" b="1" dirty="0">
                <a:latin typeface="Times New Roman" panose="02020603050405020304" pitchFamily="18" charset="0"/>
                <a:cs typeface="Times New Roman" panose="02020603050405020304" pitchFamily="18" charset="0"/>
              </a:rPr>
              <a:t>Temperature, uric acid, blood glucose and serum level.</a:t>
            </a:r>
            <a:endParaRPr lang="en-US" sz="3000" dirty="0">
              <a:latin typeface="Times New Roman" panose="02020603050405020304" pitchFamily="18" charset="0"/>
              <a:cs typeface="Times New Roman" panose="02020603050405020304" pitchFamily="18" charset="0"/>
            </a:endParaRPr>
          </a:p>
          <a:p>
            <a:pPr marL="11430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66066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447800"/>
          </a:xfrm>
        </p:spPr>
        <p:txBody>
          <a:bodyPr/>
          <a:lstStyle/>
          <a:p>
            <a:pPr algn="ctr"/>
            <a:r>
              <a:rPr lang="en-US" sz="4800" b="1" dirty="0">
                <a:solidFill>
                  <a:srgbClr val="C00000"/>
                </a:solidFill>
                <a:latin typeface="Times New Roman" panose="02020603050405020304" pitchFamily="18" charset="0"/>
                <a:cs typeface="Times New Roman" panose="02020603050405020304" pitchFamily="18" charset="0"/>
              </a:rPr>
              <a:t>Primary Scales of Measurement</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905000"/>
            <a:ext cx="7620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940504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219200"/>
          </a:xfrm>
        </p:spPr>
        <p:txBody>
          <a:bodyPr/>
          <a:lstStyle/>
          <a:p>
            <a:pPr algn="ctr"/>
            <a:r>
              <a:rPr lang="en-US" dirty="0" smtClean="0">
                <a:solidFill>
                  <a:srgbClr val="C00000"/>
                </a:solidFill>
              </a:rPr>
              <a:t>SPSS</a:t>
            </a:r>
            <a:endParaRPr lang="en-US" dirty="0">
              <a:solidFill>
                <a:srgbClr val="C00000"/>
              </a:solidFill>
            </a:endParaRPr>
          </a:p>
        </p:txBody>
      </p:sp>
      <p:sp>
        <p:nvSpPr>
          <p:cNvPr id="3" name="Content Placeholder 2"/>
          <p:cNvSpPr>
            <a:spLocks noGrp="1"/>
          </p:cNvSpPr>
          <p:nvPr>
            <p:ph idx="1"/>
          </p:nvPr>
        </p:nvSpPr>
        <p:spPr/>
        <p:txBody>
          <a:bodyPr>
            <a:normAutofit/>
          </a:bodyPr>
          <a:lstStyle/>
          <a:p>
            <a:pPr marL="114300" indent="0" algn="just">
              <a:buNone/>
            </a:pPr>
            <a:r>
              <a:rPr lang="en-US" sz="3200" dirty="0">
                <a:latin typeface="Times New Roman" panose="02020603050405020304" pitchFamily="18" charset="0"/>
                <a:cs typeface="Times New Roman" panose="02020603050405020304" pitchFamily="18" charset="0"/>
              </a:rPr>
              <a:t>SPSS is a statistical Packages for data analysis, it is a very popular software because of its friendly usage in Social &amp; Medical </a:t>
            </a:r>
            <a:r>
              <a:rPr lang="en-US" sz="3200" dirty="0" smtClean="0">
                <a:latin typeface="Times New Roman" panose="02020603050405020304" pitchFamily="18" charset="0"/>
                <a:cs typeface="Times New Roman" panose="02020603050405020304" pitchFamily="18" charset="0"/>
              </a:rPr>
              <a:t>sciences</a:t>
            </a:r>
          </a:p>
          <a:p>
            <a:pPr marL="114300" indent="0" algn="just">
              <a:buNone/>
            </a:pPr>
            <a:endParaRPr lang="en-US" sz="3200" dirty="0">
              <a:latin typeface="Times New Roman" panose="02020603050405020304" pitchFamily="18" charset="0"/>
              <a:cs typeface="Times New Roman" panose="02020603050405020304" pitchFamily="18" charset="0"/>
            </a:endParaRPr>
          </a:p>
          <a:p>
            <a:pPr marL="11430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499840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a:p>
        </p:txBody>
      </p:sp>
      <p:pic>
        <p:nvPicPr>
          <p:cNvPr id="6" name="Image 43"/>
          <p:cNvPicPr/>
          <p:nvPr/>
        </p:nvPicPr>
        <p:blipFill>
          <a:blip r:embed="rId2" cstate="print"/>
          <a:stretch>
            <a:fillRect/>
          </a:stretch>
        </p:blipFill>
        <p:spPr>
          <a:xfrm>
            <a:off x="278447" y="254317"/>
            <a:ext cx="8587105" cy="6349365"/>
          </a:xfrm>
          <a:prstGeom prst="rect">
            <a:avLst/>
          </a:prstGeom>
        </p:spPr>
      </p:pic>
    </p:spTree>
    <p:extLst>
      <p:ext uri="{BB962C8B-B14F-4D97-AF65-F5344CB8AC3E}">
        <p14:creationId xmlns:p14="http://schemas.microsoft.com/office/powerpoint/2010/main" val="36321469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lstStyle/>
          <a:p>
            <a:pPr algn="just"/>
            <a:r>
              <a:rPr lang="en-US" sz="1600" dirty="0">
                <a:latin typeface="Times New Roman" panose="02020603050405020304" pitchFamily="18" charset="0"/>
                <a:cs typeface="Times New Roman" panose="02020603050405020304" pitchFamily="18" charset="0"/>
              </a:rPr>
              <a:t>On clicking of SPSS this window will open then click on cancel button if you like to enter data in a new file or click on OK for opening an existing file. A window will open known as data editor with variable view</a:t>
            </a:r>
          </a:p>
        </p:txBody>
      </p:sp>
      <p:sp>
        <p:nvSpPr>
          <p:cNvPr id="3" name="Content Placeholder 2"/>
          <p:cNvSpPr>
            <a:spLocks noGrp="1"/>
          </p:cNvSpPr>
          <p:nvPr>
            <p:ph idx="1"/>
          </p:nvPr>
        </p:nvSpPr>
        <p:spPr/>
        <p:txBody>
          <a:bodyPr/>
          <a:lstStyle/>
          <a:p>
            <a:endParaRPr lang="en-US"/>
          </a:p>
        </p:txBody>
      </p:sp>
      <p:pic>
        <p:nvPicPr>
          <p:cNvPr id="4" name="Image 44"/>
          <p:cNvPicPr/>
          <p:nvPr/>
        </p:nvPicPr>
        <p:blipFill>
          <a:blip r:embed="rId2" cstate="print"/>
          <a:stretch>
            <a:fillRect/>
          </a:stretch>
        </p:blipFill>
        <p:spPr>
          <a:xfrm>
            <a:off x="512127" y="1371600"/>
            <a:ext cx="6574473" cy="4686300"/>
          </a:xfrm>
          <a:prstGeom prst="rect">
            <a:avLst/>
          </a:prstGeom>
        </p:spPr>
      </p:pic>
    </p:spTree>
    <p:extLst>
      <p:ext uri="{BB962C8B-B14F-4D97-AF65-F5344CB8AC3E}">
        <p14:creationId xmlns:p14="http://schemas.microsoft.com/office/powerpoint/2010/main" val="363789806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SPSS </a:t>
            </a:r>
            <a:r>
              <a:rPr lang="en-US" b="1" dirty="0" smtClean="0">
                <a:solidFill>
                  <a:srgbClr val="C00000"/>
                </a:solidFill>
                <a:latin typeface="Times New Roman" panose="02020603050405020304" pitchFamily="18" charset="0"/>
                <a:cs typeface="Times New Roman" panose="02020603050405020304" pitchFamily="18" charset="0"/>
              </a:rPr>
              <a:t>WINDOWS</a:t>
            </a:r>
            <a:endParaRPr lang="en-US" dirty="0"/>
          </a:p>
        </p:txBody>
      </p:sp>
      <p:sp>
        <p:nvSpPr>
          <p:cNvPr id="3" name="Content Placeholder 2"/>
          <p:cNvSpPr>
            <a:spLocks noGrp="1"/>
          </p:cNvSpPr>
          <p:nvPr>
            <p:ph idx="1"/>
          </p:nvPr>
        </p:nvSpPr>
        <p:spPr>
          <a:xfrm>
            <a:off x="457200" y="990600"/>
            <a:ext cx="7620000" cy="5410200"/>
          </a:xfrm>
        </p:spPr>
        <p:txBody>
          <a:bodyPr>
            <a:normAutofit fontScale="47500" lnSpcReduction="20000"/>
          </a:bodyPr>
          <a:lstStyle/>
          <a:p>
            <a:pPr marL="114300" indent="0" algn="just">
              <a:buNone/>
            </a:pPr>
            <a:r>
              <a:rPr lang="en-US" sz="2900" b="1" dirty="0" smtClean="0">
                <a:latin typeface="Times New Roman" panose="02020603050405020304" pitchFamily="18" charset="0"/>
                <a:cs typeface="Times New Roman" panose="02020603050405020304" pitchFamily="18" charset="0"/>
              </a:rPr>
              <a:t>There </a:t>
            </a:r>
            <a:r>
              <a:rPr lang="en-US" sz="2900" b="1" dirty="0">
                <a:latin typeface="Times New Roman" panose="02020603050405020304" pitchFamily="18" charset="0"/>
                <a:cs typeface="Times New Roman" panose="02020603050405020304" pitchFamily="18" charset="0"/>
              </a:rPr>
              <a:t>are a number of different types of windows in SPSS. The window in which you are currently working is called the active window. Some of the frequently used windows are:</a:t>
            </a:r>
            <a:endParaRPr lang="en-US" sz="2900" dirty="0">
              <a:latin typeface="Times New Roman" panose="02020603050405020304" pitchFamily="18" charset="0"/>
              <a:cs typeface="Times New Roman" panose="02020603050405020304" pitchFamily="18" charset="0"/>
            </a:endParaRPr>
          </a:p>
          <a:p>
            <a:pPr marL="114300" indent="0" algn="just">
              <a:buNone/>
            </a:pPr>
            <a:r>
              <a:rPr lang="en-US" sz="2900" b="1" dirty="0">
                <a:latin typeface="Times New Roman" panose="02020603050405020304" pitchFamily="18" charset="0"/>
                <a:cs typeface="Times New Roman" panose="02020603050405020304" pitchFamily="18" charset="0"/>
              </a:rPr>
              <a:t>Data Editor Window: It displays the contents of the data file. This is the window that opens automatically when you start an SPSS session. In this window, you can create new data files or modify existing ones. When you open more than one data file, each data file has a separate Data Editor Window. The Data Editor Window provides two view of the data:</a:t>
            </a:r>
            <a:endParaRPr lang="en-US" sz="2900" dirty="0">
              <a:latin typeface="Times New Roman" panose="02020603050405020304" pitchFamily="18" charset="0"/>
              <a:cs typeface="Times New Roman" panose="02020603050405020304" pitchFamily="18" charset="0"/>
            </a:endParaRPr>
          </a:p>
          <a:p>
            <a:pPr marL="114300" indent="0" algn="just">
              <a:buNone/>
            </a:pPr>
            <a:r>
              <a:rPr lang="en-US" sz="2900" b="1" dirty="0">
                <a:latin typeface="Times New Roman" panose="02020603050405020304" pitchFamily="18" charset="0"/>
                <a:cs typeface="Times New Roman" panose="02020603050405020304" pitchFamily="18" charset="0"/>
              </a:rPr>
              <a:t> </a:t>
            </a:r>
          </a:p>
          <a:p>
            <a:pPr marL="114300" indent="0" algn="just">
              <a:buNone/>
            </a:pPr>
            <a:r>
              <a:rPr lang="en-US" sz="2900" b="1" dirty="0">
                <a:latin typeface="Times New Roman" panose="02020603050405020304" pitchFamily="18" charset="0"/>
                <a:cs typeface="Times New Roman" panose="02020603050405020304" pitchFamily="18" charset="0"/>
              </a:rPr>
              <a:t> </a:t>
            </a:r>
          </a:p>
          <a:p>
            <a:pPr marL="114300" indent="0" algn="just">
              <a:buNone/>
            </a:pPr>
            <a:r>
              <a:rPr lang="en-US" sz="2900" b="1" dirty="0">
                <a:latin typeface="Times New Roman" panose="02020603050405020304" pitchFamily="18" charset="0"/>
                <a:cs typeface="Times New Roman" panose="02020603050405020304" pitchFamily="18" charset="0"/>
              </a:rPr>
              <a:t>Data View: It displays the data values. Each variable is a column. Each row is a case.</a:t>
            </a:r>
            <a:endParaRPr lang="en-US" sz="2900" dirty="0">
              <a:latin typeface="Times New Roman" panose="02020603050405020304" pitchFamily="18" charset="0"/>
              <a:cs typeface="Times New Roman" panose="02020603050405020304" pitchFamily="18" charset="0"/>
            </a:endParaRPr>
          </a:p>
          <a:p>
            <a:pPr marL="114300" indent="0" algn="just">
              <a:buNone/>
            </a:pPr>
            <a:r>
              <a:rPr lang="en-US" sz="2900" b="1" dirty="0">
                <a:latin typeface="Times New Roman" panose="02020603050405020304" pitchFamily="18" charset="0"/>
                <a:cs typeface="Times New Roman" panose="02020603050405020304" pitchFamily="18" charset="0"/>
              </a:rPr>
              <a:t>Variable View: It displays a table consisting of variable names and their attributes. You can modify the properties of each variable or add new variables or delete existing variables in the Variable View Window.</a:t>
            </a:r>
            <a:endParaRPr lang="en-US" sz="2900" dirty="0">
              <a:latin typeface="Times New Roman" panose="02020603050405020304" pitchFamily="18" charset="0"/>
              <a:cs typeface="Times New Roman" panose="02020603050405020304" pitchFamily="18" charset="0"/>
            </a:endParaRP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pPr marL="114300" indent="0">
              <a:buNone/>
            </a:pPr>
            <a:r>
              <a:rPr lang="en-US" b="1" dirty="0"/>
              <a:t> </a:t>
            </a:r>
          </a:p>
          <a:p>
            <a:r>
              <a:rPr lang="en-US" b="1" dirty="0"/>
              <a:t>Data view window	variable view window</a:t>
            </a:r>
            <a:endParaRPr lang="en-US" dirty="0"/>
          </a:p>
          <a:p>
            <a:pPr marL="114300" indent="0">
              <a:buNone/>
            </a:pPr>
            <a:endParaRPr lang="en-US" dirty="0"/>
          </a:p>
        </p:txBody>
      </p:sp>
      <p:pic>
        <p:nvPicPr>
          <p:cNvPr id="4" name="Image 45"/>
          <p:cNvPicPr/>
          <p:nvPr/>
        </p:nvPicPr>
        <p:blipFill>
          <a:blip r:embed="rId2" cstate="print"/>
          <a:stretch>
            <a:fillRect/>
          </a:stretch>
        </p:blipFill>
        <p:spPr>
          <a:xfrm>
            <a:off x="432435" y="3429000"/>
            <a:ext cx="5815965" cy="3263900"/>
          </a:xfrm>
          <a:prstGeom prst="rect">
            <a:avLst/>
          </a:prstGeom>
        </p:spPr>
      </p:pic>
    </p:spTree>
    <p:extLst>
      <p:ext uri="{BB962C8B-B14F-4D97-AF65-F5344CB8AC3E}">
        <p14:creationId xmlns:p14="http://schemas.microsoft.com/office/powerpoint/2010/main" val="38096690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48"/>
          <p:cNvPicPr>
            <a:picLocks noGrp="1"/>
          </p:cNvPicPr>
          <p:nvPr>
            <p:ph idx="1"/>
          </p:nvPr>
        </p:nvPicPr>
        <p:blipFill>
          <a:blip r:embed="rId2" cstate="print"/>
          <a:stretch>
            <a:fillRect/>
          </a:stretch>
        </p:blipFill>
        <p:spPr>
          <a:xfrm>
            <a:off x="457200" y="533400"/>
            <a:ext cx="7620000" cy="5668667"/>
          </a:xfrm>
          <a:prstGeom prst="rect">
            <a:avLst/>
          </a:prstGeom>
        </p:spPr>
      </p:pic>
    </p:spTree>
    <p:extLst>
      <p:ext uri="{BB962C8B-B14F-4D97-AF65-F5344CB8AC3E}">
        <p14:creationId xmlns:p14="http://schemas.microsoft.com/office/powerpoint/2010/main" val="1949417417"/>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188</TotalTime>
  <Words>362</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University of  Salahaddin- Erbil  College of administration and Economics   Department of  Economics   Fourth Stage(1,2st semester) Lecturer's name: Samyia Khalid Hasan  Academic Year: 2023-2024 </vt:lpstr>
      <vt:lpstr>Lecturer2   Type of data</vt:lpstr>
      <vt:lpstr>Discrete and Continuous</vt:lpstr>
      <vt:lpstr>Primary Scales of Measurement</vt:lpstr>
      <vt:lpstr>SPSS</vt:lpstr>
      <vt:lpstr>PowerPoint Presentation</vt:lpstr>
      <vt:lpstr>On clicking of SPSS this window will open then click on cancel button if you like to enter data in a new file or click on OK for opening an existing file. A window will open known as data editor with variable view</vt:lpstr>
      <vt:lpstr>SPSS WINDOWS</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30</cp:revision>
  <dcterms:created xsi:type="dcterms:W3CDTF">2024-07-19T12:13:04Z</dcterms:created>
  <dcterms:modified xsi:type="dcterms:W3CDTF">2024-10-21T18:40:42Z</dcterms:modified>
</cp:coreProperties>
</file>