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4" r:id="rId2"/>
    <p:sldId id="257" r:id="rId3"/>
    <p:sldId id="267" r:id="rId4"/>
    <p:sldId id="258" r:id="rId5"/>
    <p:sldId id="268" r:id="rId6"/>
    <p:sldId id="269" r:id="rId7"/>
    <p:sldId id="270"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ED8A7-822F-433F-9445-62214EDB24B2}" type="datetimeFigureOut">
              <a:rPr lang="en-US" smtClean="0"/>
              <a:t>10/21/2024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7B433-4EE1-449D-9523-3C962615012B}" type="slidenum">
              <a:rPr lang="en-US" smtClean="0"/>
              <a:t>‹#›</a:t>
            </a:fld>
            <a:endParaRPr lang="en-US"/>
          </a:p>
        </p:txBody>
      </p:sp>
    </p:spTree>
    <p:extLst>
      <p:ext uri="{BB962C8B-B14F-4D97-AF65-F5344CB8AC3E}">
        <p14:creationId xmlns:p14="http://schemas.microsoft.com/office/powerpoint/2010/main" val="2742955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7B433-4EE1-449D-9523-3C962615012B}" type="slidenum">
              <a:rPr lang="en-US" smtClean="0"/>
              <a:t>4</a:t>
            </a:fld>
            <a:endParaRPr lang="en-US"/>
          </a:p>
        </p:txBody>
      </p:sp>
    </p:spTree>
    <p:extLst>
      <p:ext uri="{BB962C8B-B14F-4D97-AF65-F5344CB8AC3E}">
        <p14:creationId xmlns:p14="http://schemas.microsoft.com/office/powerpoint/2010/main" val="316136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C41C9-0ED7-42A7-8D3C-D5218DE286AA}"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C41C9-0ED7-42A7-8D3C-D5218DE286AA}"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C41C9-0ED7-42A7-8D3C-D5218DE286AA}" type="datetimeFigureOut">
              <a:rPr lang="en-US" smtClean="0"/>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1C41C9-0ED7-42A7-8D3C-D5218DE286AA}" type="datetimeFigureOut">
              <a:rPr lang="en-US" smtClean="0"/>
              <a:t>10/21/2024</a:t>
            </a:fld>
            <a:endParaRPr lang="en-US"/>
          </a:p>
        </p:txBody>
      </p:sp>
      <p:sp>
        <p:nvSpPr>
          <p:cNvPr id="9" name="Slide Number Placeholder 8"/>
          <p:cNvSpPr>
            <a:spLocks noGrp="1"/>
          </p:cNvSpPr>
          <p:nvPr>
            <p:ph type="sldNum" sz="quarter" idx="11"/>
          </p:nvPr>
        </p:nvSpPr>
        <p:spPr/>
        <p:txBody>
          <a:bodyPr/>
          <a:lstStyle/>
          <a:p>
            <a:fld id="{6C41C353-DD6A-4E60-8E91-55377676E69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41C353-DD6A-4E60-8E91-55377676E69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1C41C9-0ED7-42A7-8D3C-D5218DE286AA}" type="datetimeFigureOut">
              <a:rPr lang="en-US" smtClean="0"/>
              <a:t>10/21/2024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162800" cy="3352800"/>
          </a:xfrm>
        </p:spPr>
        <p:txBody>
          <a:bodyPr>
            <a:normAutofit/>
          </a:bodyPr>
          <a:lstStyle/>
          <a:p>
            <a:r>
              <a:rPr lang="en-GB" sz="2700" b="1" dirty="0" smtClean="0">
                <a:latin typeface="Times New Roman" panose="02020603050405020304" pitchFamily="18" charset="0"/>
                <a:cs typeface="Times New Roman" panose="02020603050405020304" pitchFamily="18" charset="0"/>
              </a:rPr>
              <a:t>Erbil-Polytechnic University </a:t>
            </a:r>
            <a:br>
              <a:rPr lang="en-GB" sz="2700" b="1" dirty="0" smtClean="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Department Administration</a:t>
            </a:r>
            <a:r>
              <a:rPr lang="en-US" sz="2800" dirty="0"/>
              <a:t/>
            </a:r>
            <a:br>
              <a:rPr lang="en-US" sz="2800" dirty="0"/>
            </a:br>
            <a:r>
              <a:rPr lang="en-US" sz="2800" dirty="0" smtClean="0"/>
              <a:t/>
            </a:r>
            <a:br>
              <a:rPr lang="en-US" sz="2800" dirty="0" smtClean="0"/>
            </a:br>
            <a:r>
              <a:rPr lang="en-GB" sz="2800" b="1" dirty="0" smtClean="0"/>
              <a:t>F</a:t>
            </a:r>
            <a:r>
              <a:rPr lang="en-GB" sz="2700" b="1" dirty="0" smtClean="0">
                <a:latin typeface="Times New Roman" panose="02020603050405020304" pitchFamily="18" charset="0"/>
                <a:cs typeface="Times New Roman" panose="02020603050405020304" pitchFamily="18" charset="0"/>
              </a:rPr>
              <a:t>ourth Stage </a:t>
            </a:r>
            <a:r>
              <a:rPr lang="en-GB" sz="2700" b="1" dirty="0" smtClean="0">
                <a:latin typeface="Times New Roman" panose="02020603050405020304" pitchFamily="18" charset="0"/>
                <a:cs typeface="Times New Roman" panose="02020603050405020304" pitchFamily="18" charset="0"/>
              </a:rPr>
              <a:t>(</a:t>
            </a:r>
            <a:r>
              <a:rPr lang="en-GB" sz="2700" b="1" dirty="0" smtClean="0">
                <a:latin typeface="Times New Roman" panose="02020603050405020304" pitchFamily="18" charset="0"/>
                <a:cs typeface="Times New Roman" panose="02020603050405020304" pitchFamily="18" charset="0"/>
              </a:rPr>
              <a:t>Semester one)</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Lecturer's name</a:t>
            </a:r>
            <a:r>
              <a:rPr lang="en-GB" sz="2700" b="1" dirty="0">
                <a:latin typeface="Times New Roman" panose="02020603050405020304" pitchFamily="18" charset="0"/>
                <a:cs typeface="Times New Roman" panose="02020603050405020304" pitchFamily="18" charset="0"/>
              </a:rPr>
              <a:t>: </a:t>
            </a:r>
            <a:r>
              <a:rPr lang="en-GB" sz="2700" b="1" dirty="0" err="1">
                <a:latin typeface="Times New Roman" panose="02020603050405020304" pitchFamily="18" charset="0"/>
                <a:cs typeface="Times New Roman" panose="02020603050405020304" pitchFamily="18" charset="0"/>
              </a:rPr>
              <a:t>Samyia</a:t>
            </a:r>
            <a:r>
              <a:rPr lang="en-GB" sz="2700" b="1" dirty="0">
                <a:latin typeface="Times New Roman" panose="02020603050405020304" pitchFamily="18" charset="0"/>
                <a:cs typeface="Times New Roman" panose="02020603050405020304" pitchFamily="18" charset="0"/>
              </a:rPr>
              <a:t> Khalid Hasan </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GB" sz="2700" b="1" dirty="0">
                <a:latin typeface="Times New Roman" panose="02020603050405020304" pitchFamily="18" charset="0"/>
                <a:cs typeface="Times New Roman" panose="02020603050405020304" pitchFamily="18" charset="0"/>
              </a:rPr>
              <a:t>Academic Year: </a:t>
            </a:r>
            <a:r>
              <a:rPr lang="en-GB" sz="2700" b="1" dirty="0" smtClean="0">
                <a:latin typeface="Times New Roman" panose="02020603050405020304" pitchFamily="18" charset="0"/>
                <a:cs typeface="Times New Roman" panose="02020603050405020304" pitchFamily="18" charset="0"/>
              </a:rPr>
              <a:t>2023-2024</a:t>
            </a:r>
            <a:r>
              <a:rPr lang="en-US" sz="1200" dirty="0"/>
              <a:t/>
            </a:r>
            <a:br>
              <a:rPr lang="en-US" sz="1200" dirty="0"/>
            </a:br>
            <a:endParaRPr lang="en-US" sz="1200" dirty="0"/>
          </a:p>
        </p:txBody>
      </p:sp>
      <p:sp>
        <p:nvSpPr>
          <p:cNvPr id="4" name="Subtitle 3"/>
          <p:cNvSpPr>
            <a:spLocks noGrp="1"/>
          </p:cNvSpPr>
          <p:nvPr>
            <p:ph type="subTitle" idx="1"/>
          </p:nvPr>
        </p:nvSpPr>
        <p:spPr>
          <a:xfrm>
            <a:off x="685800" y="3581400"/>
            <a:ext cx="6461760" cy="2057400"/>
          </a:xfrm>
        </p:spPr>
        <p:txBody>
          <a:bodyPr>
            <a:normAutofit/>
          </a:bodyPr>
          <a:lstStyle/>
          <a:p>
            <a:pPr algn="ctr"/>
            <a:r>
              <a:rPr lang="en-GB" sz="3600" b="1" dirty="0">
                <a:solidFill>
                  <a:srgbClr val="00B0F0"/>
                </a:solidFill>
                <a:latin typeface="Times New Roman" panose="02020603050405020304" pitchFamily="18" charset="0"/>
                <a:cs typeface="Times New Roman" panose="02020603050405020304" pitchFamily="18" charset="0"/>
              </a:rPr>
              <a:t>Subject: </a:t>
            </a:r>
            <a:r>
              <a:rPr lang="en-GB" sz="3600" b="1" dirty="0" smtClean="0">
                <a:solidFill>
                  <a:srgbClr val="00B0F0"/>
                </a:solidFill>
                <a:latin typeface="Times New Roman" panose="02020603050405020304" pitchFamily="18" charset="0"/>
                <a:cs typeface="Times New Roman" panose="02020603050405020304" pitchFamily="18" charset="0"/>
              </a:rPr>
              <a:t>Advanced </a:t>
            </a:r>
            <a:r>
              <a:rPr lang="en-GB" sz="3600" b="1" dirty="0">
                <a:solidFill>
                  <a:srgbClr val="00B0F0"/>
                </a:solidFill>
                <a:latin typeface="Times New Roman" panose="02020603050405020304" pitchFamily="18" charset="0"/>
                <a:cs typeface="Times New Roman" panose="02020603050405020304" pitchFamily="18" charset="0"/>
              </a:rPr>
              <a:t>Computer (SPSS)</a:t>
            </a:r>
            <a:endParaRPr lang="en-US" sz="3600" b="1" dirty="0">
              <a:solidFill>
                <a:srgbClr val="00B0F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911852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pPr algn="ctr"/>
            <a:r>
              <a:rPr lang="en-GB" sz="4800" dirty="0" smtClean="0">
                <a:solidFill>
                  <a:srgbClr val="00B0F0"/>
                </a:solidFill>
                <a:latin typeface="Times New Roman" panose="02020603050405020304" pitchFamily="18" charset="0"/>
                <a:cs typeface="Times New Roman" panose="02020603050405020304" pitchFamily="18" charset="0"/>
              </a:rPr>
              <a:t>Lecturer3 </a:t>
            </a:r>
            <a:br>
              <a:rPr lang="en-GB" sz="4800" dirty="0" smtClean="0">
                <a:solidFill>
                  <a:srgbClr val="00B0F0"/>
                </a:solidFill>
                <a:latin typeface="Times New Roman" panose="02020603050405020304" pitchFamily="18" charset="0"/>
                <a:cs typeface="Times New Roman" panose="02020603050405020304" pitchFamily="18" charset="0"/>
              </a:rPr>
            </a:br>
            <a:r>
              <a:rPr lang="en-US" sz="3200" b="1" dirty="0">
                <a:solidFill>
                  <a:srgbClr val="C00000"/>
                </a:solidFill>
                <a:latin typeface="Times New Roman" panose="02020603050405020304" pitchFamily="18" charset="0"/>
                <a:cs typeface="Times New Roman" panose="02020603050405020304" pitchFamily="18" charset="0"/>
              </a:rPr>
              <a:t>PULL-DOWN MENUS</a:t>
            </a:r>
            <a:r>
              <a:rPr lang="en-US" sz="4800" b="1" dirty="0"/>
              <a:t/>
            </a:r>
            <a:br>
              <a:rPr lang="en-US" sz="4800" b="1" dirty="0"/>
            </a:b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7620000" cy="4724400"/>
          </a:xfrm>
        </p:spPr>
        <p:txBody>
          <a:bodyPr>
            <a:noAutofit/>
          </a:bodyPr>
          <a:lstStyle/>
          <a:p>
            <a:pPr algn="just"/>
            <a:r>
              <a:rPr lang="en-US" sz="1800" b="1" dirty="0">
                <a:latin typeface="Times New Roman" panose="02020603050405020304" pitchFamily="18" charset="0"/>
                <a:cs typeface="Times New Roman" panose="02020603050405020304" pitchFamily="18" charset="0"/>
              </a:rPr>
              <a:t>Many tasks in SPSS are performed by selecting appropriate "pull-down" menus. Each window in SPSS has its own menu bar with appropriate menu selections and toolbars. The Analyze and Graphs menus are available in all windows. Here are some Data Editor Window menus and their uses:</a:t>
            </a:r>
          </a:p>
          <a:p>
            <a:pPr algn="just"/>
            <a:r>
              <a:rPr lang="en-US" sz="1800" b="1" dirty="0">
                <a:latin typeface="Times New Roman" panose="02020603050405020304" pitchFamily="18" charset="0"/>
                <a:cs typeface="Times New Roman" panose="02020603050405020304" pitchFamily="18" charset="0"/>
              </a:rPr>
              <a:t>File Menu: From the file menu you can open several different existing files or a database file such as an excel file or read in a text file. You can also save any changes to the current file</a:t>
            </a:r>
            <a:r>
              <a:rPr lang="en-US" sz="1800" b="1" dirty="0" smtClean="0">
                <a:latin typeface="Times New Roman" panose="02020603050405020304" pitchFamily="18" charset="0"/>
                <a:cs typeface="Times New Roman" panose="02020603050405020304" pitchFamily="18" charset="0"/>
              </a:rPr>
              <a:t>.</a:t>
            </a:r>
            <a:r>
              <a:rPr lang="en-US" sz="1800" b="1" dirty="0">
                <a:latin typeface="Times New Roman" panose="02020603050405020304" pitchFamily="18" charset="0"/>
                <a:cs typeface="Times New Roman" panose="02020603050405020304" pitchFamily="18" charset="0"/>
              </a:rPr>
              <a:t> </a:t>
            </a:r>
          </a:p>
          <a:p>
            <a:pPr algn="just"/>
            <a:r>
              <a:rPr lang="en-US" sz="1800" b="1" dirty="0">
                <a:latin typeface="Times New Roman" panose="02020603050405020304" pitchFamily="18" charset="0"/>
                <a:cs typeface="Times New Roman" panose="02020603050405020304" pitchFamily="18" charset="0"/>
              </a:rPr>
              <a:t>Edit Menu: from the Edit menu, you can cut, copy, paste, insert variables, insert cases, or use find in the Data Editor window</a:t>
            </a:r>
            <a:r>
              <a:rPr lang="en-US" sz="1800" b="1" dirty="0" smtClean="0">
                <a:latin typeface="Times New Roman" panose="02020603050405020304" pitchFamily="18"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a:p>
            <a:pPr algn="just"/>
            <a:r>
              <a:rPr lang="en-US" sz="1800" b="1" dirty="0">
                <a:latin typeface="Times New Roman" panose="02020603050405020304" pitchFamily="18" charset="0"/>
                <a:cs typeface="Times New Roman" panose="02020603050405020304" pitchFamily="18" charset="0"/>
              </a:rPr>
              <a:t>Data Menu: The data menu allows you to define variable properties, sort cases, merge files, split files, select cases and use a variable to weight cases</a:t>
            </a:r>
            <a:r>
              <a:rPr lang="en-US" sz="1800" b="1" dirty="0" smtClean="0">
                <a:latin typeface="Times New Roman" panose="02020603050405020304" pitchFamily="18"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0684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C00000"/>
                </a:solidFill>
                <a:latin typeface="Times New Roman" panose="02020603050405020304" pitchFamily="18" charset="0"/>
                <a:cs typeface="Times New Roman" panose="02020603050405020304" pitchFamily="18" charset="0"/>
              </a:rPr>
              <a:t>PULL-DOWN MENUS</a:t>
            </a:r>
            <a:endParaRPr lang="en-US" sz="4000" dirty="0">
              <a:solidFill>
                <a:srgbClr val="C00000"/>
              </a:solidFill>
            </a:endParaRPr>
          </a:p>
        </p:txBody>
      </p:sp>
      <p:sp>
        <p:nvSpPr>
          <p:cNvPr id="3" name="Content Placeholder 2"/>
          <p:cNvSpPr>
            <a:spLocks noGrp="1"/>
          </p:cNvSpPr>
          <p:nvPr>
            <p:ph idx="1"/>
          </p:nvPr>
        </p:nvSpPr>
        <p:spPr/>
        <p:txBody>
          <a:bodyPr>
            <a:normAutofit fontScale="92500"/>
          </a:bodyPr>
          <a:lstStyle/>
          <a:p>
            <a:r>
              <a:rPr lang="en-US" sz="2400" b="1" dirty="0">
                <a:latin typeface="Times New Roman" panose="02020603050405020304" pitchFamily="18" charset="0"/>
                <a:cs typeface="Times New Roman" panose="02020603050405020304" pitchFamily="18" charset="0"/>
              </a:rPr>
              <a:t>Transform Menu: The transform menu is where you will find the options to do some computations on</a:t>
            </a:r>
          </a:p>
          <a:p>
            <a:r>
              <a:rPr lang="en-US" sz="2400" b="1" dirty="0">
                <a:latin typeface="Times New Roman" panose="02020603050405020304" pitchFamily="18" charset="0"/>
                <a:cs typeface="Times New Roman" panose="02020603050405020304" pitchFamily="18" charset="0"/>
              </a:rPr>
              <a:t>variables, to create new variables from existing ones or recode old variables.</a:t>
            </a:r>
          </a:p>
          <a:p>
            <a:pPr algn="just"/>
            <a:r>
              <a:rPr lang="en-US" sz="2400" b="1" dirty="0" smtClean="0">
                <a:latin typeface="Times New Roman" panose="02020603050405020304" pitchFamily="18" charset="0"/>
                <a:cs typeface="Times New Roman" panose="02020603050405020304" pitchFamily="18" charset="0"/>
              </a:rPr>
              <a:t>Analyze </a:t>
            </a:r>
            <a:r>
              <a:rPr lang="en-US" sz="2400" b="1" dirty="0">
                <a:latin typeface="Times New Roman" panose="02020603050405020304" pitchFamily="18" charset="0"/>
                <a:cs typeface="Times New Roman" panose="02020603050405020304" pitchFamily="18" charset="0"/>
              </a:rPr>
              <a:t>Menu: The analyze menu is where all statistical analysis takes place. From descriptive statistics to regression analysis to nonparametric </a:t>
            </a:r>
            <a:r>
              <a:rPr lang="en-US" sz="2400" b="1" dirty="0" smtClean="0">
                <a:latin typeface="Times New Roman" panose="02020603050405020304" pitchFamily="18" charset="0"/>
                <a:cs typeface="Times New Roman" panose="02020603050405020304" pitchFamily="18" charset="0"/>
              </a:rPr>
              <a:t>tests</a:t>
            </a:r>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Graphs Menu: The graph menu is where you can create high resolution plots and graphs to be edited in the chart editor window or you can create interactive graphs</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Utilities Menu: The utilities menu is used to display information on the contents of SPSS data files or to run scripts.</a:t>
            </a:r>
          </a:p>
          <a:p>
            <a:pPr marL="114300" indent="0">
              <a:buNone/>
            </a:pPr>
            <a:endParaRPr lang="en-US" dirty="0"/>
          </a:p>
        </p:txBody>
      </p:sp>
    </p:spTree>
    <p:extLst>
      <p:ext uri="{BB962C8B-B14F-4D97-AF65-F5344CB8AC3E}">
        <p14:creationId xmlns:p14="http://schemas.microsoft.com/office/powerpoint/2010/main" val="103083815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52"/>
          <p:cNvPicPr>
            <a:picLocks noGrp="1"/>
          </p:cNvPicPr>
          <p:nvPr>
            <p:ph idx="1"/>
          </p:nvPr>
        </p:nvPicPr>
        <p:blipFill>
          <a:blip r:embed="rId3" cstate="print"/>
          <a:stretch>
            <a:fillRect/>
          </a:stretch>
        </p:blipFill>
        <p:spPr>
          <a:xfrm>
            <a:off x="678555" y="533400"/>
            <a:ext cx="7177290" cy="5867400"/>
          </a:xfrm>
          <a:prstGeom prst="rect">
            <a:avLst/>
          </a:prstGeom>
        </p:spPr>
      </p:pic>
    </p:spTree>
    <p:extLst>
      <p:ext uri="{BB962C8B-B14F-4D97-AF65-F5344CB8AC3E}">
        <p14:creationId xmlns:p14="http://schemas.microsoft.com/office/powerpoint/2010/main" val="205166066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TYPE</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smtClean="0"/>
              <a:t>THE </a:t>
            </a:r>
            <a:r>
              <a:rPr lang="en-US" dirty="0"/>
              <a:t>TWO </a:t>
            </a:r>
            <a:r>
              <a:rPr lang="en-US" dirty="0">
                <a:latin typeface="Times New Roman" panose="02020603050405020304" pitchFamily="18" charset="0"/>
                <a:cs typeface="Times New Roman" panose="02020603050405020304" pitchFamily="18" charset="0"/>
              </a:rPr>
              <a:t>BASIC TYPES OF VARIABLES THAT YOU WILL USE ARE NUMERIC AND STRING. NUMERIC VARIABLES MAY ONLY HAVE NUMBERS ASSIGNED. STRING VARIABLES MAY CONTAIN LETTERS OR NUMBERS, BUT EVEN IF A STRING VARIABLE HAPPENS TO CONTAIN ONLY NUMBERS, NUMERIC OPERATIONS ON THAT VARIABLE WILL NOT BE ALLOWED (E.G., FINDING THE MEAN, VARIANCE, STANDARD DEVIATION, ETC...). TO CHANGE A VARIABLE TYPE, CLICK IN THAT CELL ON THE GREY BOX WITH ...</a:t>
            </a:r>
          </a:p>
          <a:p>
            <a:endParaRPr lang="en-US" dirty="0"/>
          </a:p>
        </p:txBody>
      </p:sp>
    </p:spTree>
    <p:extLst>
      <p:ext uri="{BB962C8B-B14F-4D97-AF65-F5344CB8AC3E}">
        <p14:creationId xmlns:p14="http://schemas.microsoft.com/office/powerpoint/2010/main" val="399615494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Decimals , Label</a:t>
            </a:r>
            <a:endParaRPr lang="en-US" dirty="0"/>
          </a:p>
        </p:txBody>
      </p:sp>
      <p:sp>
        <p:nvSpPr>
          <p:cNvPr id="3" name="Content Placeholder 2"/>
          <p:cNvSpPr>
            <a:spLocks noGrp="1"/>
          </p:cNvSpPr>
          <p:nvPr>
            <p:ph idx="1"/>
          </p:nvPr>
        </p:nvSpPr>
        <p:spPr/>
        <p:txBody>
          <a:bodyPr>
            <a:normAutofit fontScale="92500"/>
          </a:bodyPr>
          <a:lstStyle/>
          <a:p>
            <a:pPr marL="114300" indent="0" algn="just">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decimal of a variable is the number of decimal places that SPSS will display. If more decimals have been entered (or computed by SPSS), the additional information will be retained internally but not displayed on screen. For whole numbers, you would reduce the number of decimals to zero. You can change the number of decimal places by clicking in the decimals cell for the desired variable and typing a new number or you can use the arrow keys at the edge of the </a:t>
            </a:r>
            <a:r>
              <a:rPr lang="en-US" b="1" dirty="0" smtClean="0">
                <a:latin typeface="Times New Roman" panose="02020603050405020304" pitchFamily="18" charset="0"/>
                <a:cs typeface="Times New Roman" panose="02020603050405020304" pitchFamily="18" charset="0"/>
              </a:rPr>
              <a:t>cell</a:t>
            </a:r>
          </a:p>
          <a:p>
            <a:pPr marL="114300" indent="0" algn="just">
              <a:buNone/>
            </a:pPr>
            <a:endParaRPr lang="en-US" b="1" dirty="0">
              <a:latin typeface="Times New Roman" panose="02020603050405020304" pitchFamily="18" charset="0"/>
              <a:cs typeface="Times New Roman" panose="02020603050405020304" pitchFamily="18" charset="0"/>
            </a:endParaRPr>
          </a:p>
          <a:p>
            <a:pPr marL="114300" indent="0" algn="just">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label of a variable is a string of text to </a:t>
            </a:r>
            <a:r>
              <a:rPr lang="en-US" b="1" dirty="0" err="1">
                <a:latin typeface="Times New Roman" panose="02020603050405020304" pitchFamily="18" charset="0"/>
                <a:cs typeface="Times New Roman" panose="02020603050405020304" pitchFamily="18" charset="0"/>
              </a:rPr>
              <a:t>indentify</a:t>
            </a:r>
            <a:r>
              <a:rPr lang="en-US" b="1" dirty="0">
                <a:latin typeface="Times New Roman" panose="02020603050405020304" pitchFamily="18" charset="0"/>
                <a:cs typeface="Times New Roman" panose="02020603050405020304" pitchFamily="18" charset="0"/>
              </a:rPr>
              <a:t> in more detail what a variable represents. Unlike the name, the label is limited to 255 characters and may contain spaces and punctuation. For instance, if there is a variable for each question on a questionnaire, you would type the question as the variable label. To change or edit a variable label, simply click anywhere within the cell</a:t>
            </a:r>
          </a:p>
          <a:p>
            <a:pPr marL="114300" indent="0" algn="just">
              <a:buNone/>
            </a:pPr>
            <a:endParaRPr lang="en-US" b="1" dirty="0">
              <a:latin typeface="Times New Roman" panose="02020603050405020304" pitchFamily="18" charset="0"/>
              <a:cs typeface="Times New Roman" panose="02020603050405020304" pitchFamily="18" charset="0"/>
            </a:endParaRPr>
          </a:p>
          <a:p>
            <a:pPr marL="114300" indent="0">
              <a:buNone/>
            </a:pPr>
            <a:endParaRPr lang="en-US" dirty="0"/>
          </a:p>
        </p:txBody>
      </p:sp>
    </p:spTree>
    <p:extLst>
      <p:ext uri="{BB962C8B-B14F-4D97-AF65-F5344CB8AC3E}">
        <p14:creationId xmlns:p14="http://schemas.microsoft.com/office/powerpoint/2010/main" val="401499199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55"/>
          <p:cNvPicPr>
            <a:picLocks noGrp="1"/>
          </p:cNvPicPr>
          <p:nvPr>
            <p:ph idx="1"/>
          </p:nvPr>
        </p:nvPicPr>
        <p:blipFill>
          <a:blip r:embed="rId2" cstate="print"/>
          <a:stretch>
            <a:fillRect/>
          </a:stretch>
        </p:blipFill>
        <p:spPr>
          <a:xfrm>
            <a:off x="2133600" y="990600"/>
            <a:ext cx="4571999" cy="4729163"/>
          </a:xfrm>
          <a:prstGeom prst="rect">
            <a:avLst/>
          </a:prstGeom>
        </p:spPr>
      </p:pic>
    </p:spTree>
    <p:extLst>
      <p:ext uri="{BB962C8B-B14F-4D97-AF65-F5344CB8AC3E}">
        <p14:creationId xmlns:p14="http://schemas.microsoft.com/office/powerpoint/2010/main" val="423721065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Values</a:t>
            </a:r>
            <a:endParaRPr lang="en-US" dirty="0"/>
          </a:p>
        </p:txBody>
      </p:sp>
      <p:sp>
        <p:nvSpPr>
          <p:cNvPr id="3" name="Content Placeholder 2"/>
          <p:cNvSpPr>
            <a:spLocks noGrp="1"/>
          </p:cNvSpPr>
          <p:nvPr>
            <p:ph idx="1"/>
          </p:nvPr>
        </p:nvSpPr>
        <p:spPr/>
        <p:txBody>
          <a:bodyPr/>
          <a:lstStyle/>
          <a:p>
            <a:pPr marL="114300" indent="0" algn="just">
              <a:buNone/>
            </a:pPr>
            <a:r>
              <a:rPr lang="en-US" b="1" dirty="0">
                <a:latin typeface="Times New Roman" panose="02020603050405020304" pitchFamily="18" charset="0"/>
                <a:cs typeface="Times New Roman" panose="02020603050405020304" pitchFamily="18" charset="0"/>
              </a:rPr>
              <a:t>Although the variable label goes a long way to explaining what the variable represents, for categorical data (discrete data of both nominal and ordinal levels of measurement), we often need to know which numbers represent which categories. To indicate how these numbers are assigned, one can add labels to specific values by clicking on the ... box in the values </a:t>
            </a:r>
            <a:r>
              <a:rPr lang="en-US" b="1" dirty="0" smtClean="0">
                <a:latin typeface="Times New Roman" panose="02020603050405020304" pitchFamily="18" charset="0"/>
                <a:cs typeface="Times New Roman" panose="02020603050405020304" pitchFamily="18" charset="0"/>
              </a:rPr>
              <a:t>cell</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589426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Values</a:t>
            </a:r>
            <a:endParaRPr lang="en-US" dirty="0"/>
          </a:p>
        </p:txBody>
      </p:sp>
      <p:sp>
        <p:nvSpPr>
          <p:cNvPr id="3" name="Content Placeholder 2"/>
          <p:cNvSpPr>
            <a:spLocks noGrp="1"/>
          </p:cNvSpPr>
          <p:nvPr>
            <p:ph idx="1"/>
          </p:nvPr>
        </p:nvSpPr>
        <p:spPr/>
        <p:txBody>
          <a:bodyPr/>
          <a:lstStyle/>
          <a:p>
            <a:r>
              <a:rPr lang="en-US" dirty="0"/>
              <a:t/>
            </a:r>
            <a:br>
              <a:rPr lang="en-US" dirty="0"/>
            </a:br>
            <a:endParaRPr lang="en-US" b="1" dirty="0">
              <a:latin typeface="Times New Roman" panose="02020603050405020304" pitchFamily="18" charset="0"/>
              <a:cs typeface="Times New Roman" panose="02020603050405020304" pitchFamily="18" charset="0"/>
            </a:endParaRPr>
          </a:p>
          <a:p>
            <a:pPr marL="11430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54864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4211757"/>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174</TotalTime>
  <Words>537</Words>
  <Application>Microsoft Office PowerPoint</Application>
  <PresentationFormat>On-screen Show (4:3)</PresentationFormat>
  <Paragraphs>25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Erbil-Polytechnic University  Department Administration  Fourth Stage (Semester one) Lecturer's name: Samyia Khalid Hasan  Academic Year: 2023-2024 </vt:lpstr>
      <vt:lpstr>Lecturer3  PULL-DOWN MENUS </vt:lpstr>
      <vt:lpstr>PULL-DOWN MENUS</vt:lpstr>
      <vt:lpstr>PowerPoint Presentation</vt:lpstr>
      <vt:lpstr>TYPE </vt:lpstr>
      <vt:lpstr>Decimals , Label</vt:lpstr>
      <vt:lpstr>PowerPoint Presentation</vt:lpstr>
      <vt:lpstr>Values</vt:lpstr>
      <vt:lpstr>Values</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34</cp:revision>
  <dcterms:created xsi:type="dcterms:W3CDTF">2024-07-19T12:13:04Z</dcterms:created>
  <dcterms:modified xsi:type="dcterms:W3CDTF">2024-10-21T18:39:12Z</dcterms:modified>
</cp:coreProperties>
</file>