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8" r:id="rId3"/>
    <p:sldId id="260" r:id="rId4"/>
    <p:sldId id="259" r:id="rId5"/>
    <p:sldId id="261" r:id="rId6"/>
    <p:sldId id="262" r:id="rId7"/>
    <p:sldId id="263" r:id="rId8"/>
    <p:sldId id="265"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1164"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16C829-4898-4762-97DC-E40FA33192CD}" type="datetimeFigureOut">
              <a:rPr lang="en-US" smtClean="0"/>
              <a:t>10/21/2024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E0610A-6015-4F3A-A896-A31E846362DE}" type="slidenum">
              <a:rPr lang="en-US" smtClean="0"/>
              <a:t>‹#›</a:t>
            </a:fld>
            <a:endParaRPr lang="en-US"/>
          </a:p>
        </p:txBody>
      </p:sp>
    </p:spTree>
    <p:extLst>
      <p:ext uri="{BB962C8B-B14F-4D97-AF65-F5344CB8AC3E}">
        <p14:creationId xmlns:p14="http://schemas.microsoft.com/office/powerpoint/2010/main" val="1614936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E0610A-6015-4F3A-A896-A31E846362DE}" type="slidenum">
              <a:rPr lang="en-US" smtClean="0"/>
              <a:t>3</a:t>
            </a:fld>
            <a:endParaRPr lang="en-US"/>
          </a:p>
        </p:txBody>
      </p:sp>
    </p:spTree>
    <p:extLst>
      <p:ext uri="{BB962C8B-B14F-4D97-AF65-F5344CB8AC3E}">
        <p14:creationId xmlns:p14="http://schemas.microsoft.com/office/powerpoint/2010/main" val="639532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1C41C9-0ED7-42A7-8D3C-D5218DE286AA}" type="datetimeFigureOut">
              <a:rPr lang="en-US" smtClean="0"/>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1C353-DD6A-4E60-8E91-55377676E69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1C41C9-0ED7-42A7-8D3C-D5218DE286AA}" type="datetimeFigureOut">
              <a:rPr lang="en-US" smtClean="0"/>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1C353-DD6A-4E60-8E91-55377676E69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1C41C9-0ED7-42A7-8D3C-D5218DE286AA}" type="datetimeFigureOut">
              <a:rPr lang="en-US" smtClean="0"/>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1C353-DD6A-4E60-8E91-55377676E69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1C41C9-0ED7-42A7-8D3C-D5218DE286AA}" type="datetimeFigureOut">
              <a:rPr lang="en-US" smtClean="0"/>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1C353-DD6A-4E60-8E91-55377676E69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1C41C9-0ED7-42A7-8D3C-D5218DE286AA}" type="datetimeFigureOut">
              <a:rPr lang="en-US" smtClean="0"/>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1C353-DD6A-4E60-8E91-55377676E69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1C41C9-0ED7-42A7-8D3C-D5218DE286AA}" type="datetimeFigureOut">
              <a:rPr lang="en-US" smtClean="0"/>
              <a:t>10/21/2024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41C353-DD6A-4E60-8E91-55377676E69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1C41C9-0ED7-42A7-8D3C-D5218DE286AA}" type="datetimeFigureOut">
              <a:rPr lang="en-US" smtClean="0"/>
              <a:t>10/21/2024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41C353-DD6A-4E60-8E91-55377676E69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1C41C9-0ED7-42A7-8D3C-D5218DE286AA}" type="datetimeFigureOut">
              <a:rPr lang="en-US" smtClean="0"/>
              <a:t>10/21/2024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41C353-DD6A-4E60-8E91-55377676E69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1C41C9-0ED7-42A7-8D3C-D5218DE286AA}" type="datetimeFigureOut">
              <a:rPr lang="en-US" smtClean="0"/>
              <a:t>10/21/2024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41C353-DD6A-4E60-8E91-55377676E69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1C41C9-0ED7-42A7-8D3C-D5218DE286AA}" type="datetimeFigureOut">
              <a:rPr lang="en-US" smtClean="0"/>
              <a:t>10/21/2024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41C353-DD6A-4E60-8E91-55377676E699}"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8A1C41C9-0ED7-42A7-8D3C-D5218DE286AA}" type="datetimeFigureOut">
              <a:rPr lang="en-US" smtClean="0"/>
              <a:t>10/21/2024</a:t>
            </a:fld>
            <a:endParaRPr lang="en-US"/>
          </a:p>
        </p:txBody>
      </p:sp>
      <p:sp>
        <p:nvSpPr>
          <p:cNvPr id="9" name="Slide Number Placeholder 8"/>
          <p:cNvSpPr>
            <a:spLocks noGrp="1"/>
          </p:cNvSpPr>
          <p:nvPr>
            <p:ph type="sldNum" sz="quarter" idx="11"/>
          </p:nvPr>
        </p:nvSpPr>
        <p:spPr/>
        <p:txBody>
          <a:bodyPr/>
          <a:lstStyle/>
          <a:p>
            <a:fld id="{6C41C353-DD6A-4E60-8E91-55377676E699}"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C41C353-DD6A-4E60-8E91-55377676E699}"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8A1C41C9-0ED7-42A7-8D3C-D5218DE286AA}" type="datetimeFigureOut">
              <a:rPr lang="en-US" smtClean="0"/>
              <a:t>10/21/2024</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162800" cy="3352800"/>
          </a:xfrm>
        </p:spPr>
        <p:txBody>
          <a:bodyPr>
            <a:normAutofit fontScale="90000"/>
          </a:bodyPr>
          <a:lstStyle/>
          <a:p>
            <a:r>
              <a:rPr lang="en-GB" sz="2700" b="1" dirty="0">
                <a:latin typeface="Times New Roman" panose="02020603050405020304" pitchFamily="18" charset="0"/>
                <a:cs typeface="Times New Roman" panose="02020603050405020304" pitchFamily="18" charset="0"/>
              </a:rPr>
              <a:t>University of  </a:t>
            </a:r>
            <a:r>
              <a:rPr lang="en-GB" sz="2700" b="1" dirty="0" err="1">
                <a:latin typeface="Times New Roman" panose="02020603050405020304" pitchFamily="18" charset="0"/>
                <a:cs typeface="Times New Roman" panose="02020603050405020304" pitchFamily="18" charset="0"/>
              </a:rPr>
              <a:t>Salahaddin</a:t>
            </a:r>
            <a:r>
              <a:rPr lang="en-GB" sz="2700" b="1" dirty="0">
                <a:latin typeface="Times New Roman" panose="02020603050405020304" pitchFamily="18" charset="0"/>
                <a:cs typeface="Times New Roman" panose="02020603050405020304" pitchFamily="18" charset="0"/>
              </a:rPr>
              <a:t>- Erbil </a:t>
            </a:r>
            <a:r>
              <a:rPr lang="en-US" sz="2000" b="1" dirty="0">
                <a:latin typeface="Times New Roman" panose="02020603050405020304" pitchFamily="18" charset="0"/>
                <a:cs typeface="Times New Roman" panose="02020603050405020304" pitchFamily="18" charset="0"/>
              </a:rPr>
              <a:t/>
            </a: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
            </a:r>
            <a:br>
              <a:rPr lang="en-US" sz="2000" b="1" dirty="0">
                <a:latin typeface="Times New Roman" panose="02020603050405020304" pitchFamily="18" charset="0"/>
                <a:cs typeface="Times New Roman" panose="02020603050405020304" pitchFamily="18" charset="0"/>
              </a:rPr>
            </a:br>
            <a:r>
              <a:rPr lang="en-GB" sz="2700" b="1" dirty="0" smtClean="0">
                <a:latin typeface="Times New Roman" panose="02020603050405020304" pitchFamily="18" charset="0"/>
                <a:cs typeface="Times New Roman" panose="02020603050405020304" pitchFamily="18" charset="0"/>
              </a:rPr>
              <a:t>College </a:t>
            </a:r>
            <a:r>
              <a:rPr lang="en-GB" sz="2700" b="1" dirty="0">
                <a:latin typeface="Times New Roman" panose="02020603050405020304" pitchFamily="18" charset="0"/>
                <a:cs typeface="Times New Roman" panose="02020603050405020304" pitchFamily="18" charset="0"/>
              </a:rPr>
              <a:t>of administration and Economics  </a:t>
            </a:r>
            <a:r>
              <a:rPr lang="en-GB" sz="2700" b="1" dirty="0" smtClean="0">
                <a:latin typeface="Times New Roman" panose="02020603050405020304" pitchFamily="18" charset="0"/>
                <a:cs typeface="Times New Roman" panose="02020603050405020304" pitchFamily="18" charset="0"/>
              </a:rPr>
              <a:t/>
            </a:r>
            <a:br>
              <a:rPr lang="en-GB" sz="2700" b="1" dirty="0" smtClean="0">
                <a:latin typeface="Times New Roman" panose="02020603050405020304" pitchFamily="18" charset="0"/>
                <a:cs typeface="Times New Roman" panose="02020603050405020304" pitchFamily="18" charset="0"/>
              </a:rPr>
            </a:br>
            <a:r>
              <a:rPr lang="en-GB" sz="2700" b="1" dirty="0">
                <a:latin typeface="Times New Roman" panose="02020603050405020304" pitchFamily="18" charset="0"/>
                <a:cs typeface="Times New Roman" panose="02020603050405020304" pitchFamily="18" charset="0"/>
              </a:rPr>
              <a:t>Department of </a:t>
            </a:r>
            <a:r>
              <a:rPr lang="en-GB" sz="2700" b="1" dirty="0" smtClean="0">
                <a:latin typeface="Times New Roman" panose="02020603050405020304" pitchFamily="18" charset="0"/>
                <a:cs typeface="Times New Roman" panose="02020603050405020304" pitchFamily="18" charset="0"/>
              </a:rPr>
              <a:t> </a:t>
            </a:r>
            <a:r>
              <a:rPr lang="en-GB" sz="2700" b="1" dirty="0">
                <a:latin typeface="Times New Roman" panose="02020603050405020304" pitchFamily="18" charset="0"/>
                <a:cs typeface="Times New Roman" panose="02020603050405020304" pitchFamily="18" charset="0"/>
              </a:rPr>
              <a:t>Statistics</a:t>
            </a:r>
            <a:r>
              <a:rPr lang="en-US" sz="2700" b="1" dirty="0">
                <a:latin typeface="Times New Roman" panose="02020603050405020304" pitchFamily="18" charset="0"/>
                <a:cs typeface="Times New Roman" panose="02020603050405020304" pitchFamily="18" charset="0"/>
              </a:rPr>
              <a:t> and Informatics </a:t>
            </a:r>
            <a:br>
              <a:rPr lang="en-US" sz="2700" b="1" dirty="0">
                <a:latin typeface="Times New Roman" panose="02020603050405020304" pitchFamily="18" charset="0"/>
                <a:cs typeface="Times New Roman" panose="02020603050405020304" pitchFamily="18" charset="0"/>
              </a:rPr>
            </a:br>
            <a:r>
              <a:rPr lang="en-US" sz="2700" b="1" dirty="0" smtClean="0">
                <a:latin typeface="Times New Roman" panose="02020603050405020304" pitchFamily="18" charset="0"/>
                <a:cs typeface="Times New Roman" panose="02020603050405020304" pitchFamily="18" charset="0"/>
              </a:rPr>
              <a:t/>
            </a:r>
            <a:br>
              <a:rPr lang="en-US" sz="2700" b="1" dirty="0" smtClean="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
            </a:r>
            <a:br>
              <a:rPr lang="en-US" sz="2000" b="1" dirty="0">
                <a:latin typeface="Times New Roman" panose="02020603050405020304" pitchFamily="18" charset="0"/>
                <a:cs typeface="Times New Roman" panose="02020603050405020304" pitchFamily="18" charset="0"/>
              </a:rPr>
            </a:br>
            <a:r>
              <a:rPr lang="en-GB" sz="2700" b="1" dirty="0" smtClean="0">
                <a:latin typeface="Times New Roman" panose="02020603050405020304" pitchFamily="18" charset="0"/>
                <a:cs typeface="Times New Roman" panose="02020603050405020304" pitchFamily="18" charset="0"/>
              </a:rPr>
              <a:t>Higher </a:t>
            </a:r>
            <a:r>
              <a:rPr lang="en-GB" sz="2700" b="1" dirty="0">
                <a:latin typeface="Times New Roman" panose="02020603050405020304" pitchFamily="18" charset="0"/>
                <a:cs typeface="Times New Roman" panose="02020603050405020304" pitchFamily="18" charset="0"/>
              </a:rPr>
              <a:t>Diploma (2</a:t>
            </a:r>
            <a:r>
              <a:rPr lang="en-GB" sz="2700" b="1" baseline="30000" dirty="0">
                <a:latin typeface="Times New Roman" panose="02020603050405020304" pitchFamily="18" charset="0"/>
                <a:cs typeface="Times New Roman" panose="02020603050405020304" pitchFamily="18" charset="0"/>
              </a:rPr>
              <a:t>st</a:t>
            </a:r>
            <a:r>
              <a:rPr lang="en-GB" sz="2700" b="1" dirty="0">
                <a:latin typeface="Times New Roman" panose="02020603050405020304" pitchFamily="18" charset="0"/>
                <a:cs typeface="Times New Roman" panose="02020603050405020304" pitchFamily="18" charset="0"/>
              </a:rPr>
              <a:t> semester)</a:t>
            </a:r>
            <a:r>
              <a:rPr lang="en-US" sz="2700" b="1" dirty="0">
                <a:latin typeface="Times New Roman" panose="02020603050405020304" pitchFamily="18" charset="0"/>
                <a:cs typeface="Times New Roman" panose="02020603050405020304" pitchFamily="18" charset="0"/>
              </a:rPr>
              <a:t/>
            </a:r>
            <a:br>
              <a:rPr lang="en-US" sz="2700" b="1" dirty="0">
                <a:latin typeface="Times New Roman" panose="02020603050405020304" pitchFamily="18" charset="0"/>
                <a:cs typeface="Times New Roman" panose="02020603050405020304" pitchFamily="18" charset="0"/>
              </a:rPr>
            </a:br>
            <a:r>
              <a:rPr lang="en-GB" sz="2700" b="1" dirty="0" smtClean="0">
                <a:latin typeface="Times New Roman" panose="02020603050405020304" pitchFamily="18" charset="0"/>
                <a:cs typeface="Times New Roman" panose="02020603050405020304" pitchFamily="18" charset="0"/>
              </a:rPr>
              <a:t>Lecturer's name</a:t>
            </a:r>
            <a:r>
              <a:rPr lang="en-GB" sz="2700" b="1" dirty="0">
                <a:latin typeface="Times New Roman" panose="02020603050405020304" pitchFamily="18" charset="0"/>
                <a:cs typeface="Times New Roman" panose="02020603050405020304" pitchFamily="18" charset="0"/>
              </a:rPr>
              <a:t>: </a:t>
            </a:r>
            <a:r>
              <a:rPr lang="en-GB" sz="2700" b="1" dirty="0" err="1">
                <a:latin typeface="Times New Roman" panose="02020603050405020304" pitchFamily="18" charset="0"/>
                <a:cs typeface="Times New Roman" panose="02020603050405020304" pitchFamily="18" charset="0"/>
              </a:rPr>
              <a:t>Samyia</a:t>
            </a:r>
            <a:r>
              <a:rPr lang="en-GB" sz="2700" b="1" dirty="0">
                <a:latin typeface="Times New Roman" panose="02020603050405020304" pitchFamily="18" charset="0"/>
                <a:cs typeface="Times New Roman" panose="02020603050405020304" pitchFamily="18" charset="0"/>
              </a:rPr>
              <a:t> Khalid Hasan </a:t>
            </a:r>
            <a:r>
              <a:rPr lang="en-US" sz="2700" b="1" dirty="0">
                <a:latin typeface="Times New Roman" panose="02020603050405020304" pitchFamily="18" charset="0"/>
                <a:cs typeface="Times New Roman" panose="02020603050405020304" pitchFamily="18" charset="0"/>
              </a:rPr>
              <a:t/>
            </a:r>
            <a:br>
              <a:rPr lang="en-US" sz="2700" b="1" dirty="0">
                <a:latin typeface="Times New Roman" panose="02020603050405020304" pitchFamily="18" charset="0"/>
                <a:cs typeface="Times New Roman" panose="02020603050405020304" pitchFamily="18" charset="0"/>
              </a:rPr>
            </a:br>
            <a:r>
              <a:rPr lang="en-GB" sz="2700" b="1" dirty="0">
                <a:latin typeface="Times New Roman" panose="02020603050405020304" pitchFamily="18" charset="0"/>
                <a:cs typeface="Times New Roman" panose="02020603050405020304" pitchFamily="18" charset="0"/>
              </a:rPr>
              <a:t>Academic Year: 2023-2024</a:t>
            </a:r>
            <a:r>
              <a:rPr lang="en-US" sz="1200" dirty="0"/>
              <a:t/>
            </a:r>
            <a:br>
              <a:rPr lang="en-US" sz="1200" dirty="0"/>
            </a:br>
            <a:endParaRPr lang="en-US" sz="1200" dirty="0"/>
          </a:p>
        </p:txBody>
      </p:sp>
      <p:sp>
        <p:nvSpPr>
          <p:cNvPr id="4" name="Subtitle 3"/>
          <p:cNvSpPr>
            <a:spLocks noGrp="1"/>
          </p:cNvSpPr>
          <p:nvPr>
            <p:ph type="subTitle" idx="1"/>
          </p:nvPr>
        </p:nvSpPr>
        <p:spPr>
          <a:xfrm>
            <a:off x="685800" y="3581400"/>
            <a:ext cx="6461760" cy="2057400"/>
          </a:xfrm>
        </p:spPr>
        <p:txBody>
          <a:bodyPr>
            <a:normAutofit/>
          </a:bodyPr>
          <a:lstStyle/>
          <a:p>
            <a:pPr algn="ctr"/>
            <a:r>
              <a:rPr lang="en-GB" sz="3600" b="1" dirty="0">
                <a:solidFill>
                  <a:srgbClr val="00B0F0"/>
                </a:solidFill>
                <a:latin typeface="Times New Roman" panose="02020603050405020304" pitchFamily="18" charset="0"/>
                <a:cs typeface="Times New Roman" panose="02020603050405020304" pitchFamily="18" charset="0"/>
              </a:rPr>
              <a:t>Subject: Design and An</a:t>
            </a:r>
            <a:r>
              <a:rPr lang="en-GB" sz="3600" b="1" dirty="0" smtClean="0">
                <a:solidFill>
                  <a:srgbClr val="00B0F0"/>
                </a:solidFill>
                <a:latin typeface="Times New Roman" panose="02020603050405020304" pitchFamily="18" charset="0"/>
                <a:cs typeface="Times New Roman" panose="02020603050405020304" pitchFamily="18" charset="0"/>
              </a:rPr>
              <a:t>alysis </a:t>
            </a:r>
            <a:r>
              <a:rPr lang="en-GB" sz="3600" b="1" dirty="0">
                <a:solidFill>
                  <a:srgbClr val="00B0F0"/>
                </a:solidFill>
                <a:latin typeface="Times New Roman" panose="02020603050405020304" pitchFamily="18" charset="0"/>
                <a:cs typeface="Times New Roman" panose="02020603050405020304" pitchFamily="18" charset="0"/>
              </a:rPr>
              <a:t>of a Questionnaire </a:t>
            </a:r>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4137989924"/>
      </p:ext>
    </p:extLst>
  </p:cSld>
  <p:clrMapOvr>
    <a:masterClrMapping/>
  </p:clrMapOvr>
  <mc:AlternateContent xmlns:mc="http://schemas.openxmlformats.org/markup-compatibility/2006" xmlns:p14="http://schemas.microsoft.com/office/powerpoint/2010/main">
    <mc:Choice Requires="p14">
      <p:transition spd="slow" p14:dur="800" advTm="13639">
        <p:circle/>
      </p:transition>
    </mc:Choice>
    <mc:Fallback xmlns="">
      <p:transition spd="slow" advTm="13639">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4800" dirty="0" smtClean="0">
                <a:solidFill>
                  <a:srgbClr val="FF0000"/>
                </a:solidFill>
                <a:latin typeface="Times New Roman" panose="02020603050405020304" pitchFamily="18" charset="0"/>
                <a:cs typeface="Times New Roman" panose="02020603050405020304" pitchFamily="18" charset="0"/>
              </a:rPr>
              <a:t>Lecturer1</a:t>
            </a:r>
            <a:r>
              <a:rPr lang="en-US" sz="4800" dirty="0" smtClean="0">
                <a:solidFill>
                  <a:srgbClr val="FF0000"/>
                </a:solidFill>
                <a:latin typeface="Times New Roman" panose="02020603050405020304" pitchFamily="18" charset="0"/>
                <a:cs typeface="Times New Roman" panose="02020603050405020304" pitchFamily="18" charset="0"/>
              </a:rPr>
              <a:t> </a:t>
            </a:r>
            <a:r>
              <a:rPr lang="en-US" sz="4800" dirty="0">
                <a:solidFill>
                  <a:srgbClr val="FF0000"/>
                </a:solidFill>
                <a:latin typeface="Times New Roman" panose="02020603050405020304" pitchFamily="18" charset="0"/>
                <a:cs typeface="Times New Roman" panose="02020603050405020304" pitchFamily="18" charset="0"/>
              </a:rPr>
              <a:t>: </a:t>
            </a:r>
            <a:r>
              <a:rPr lang="en-US" b="1" dirty="0" smtClean="0">
                <a:solidFill>
                  <a:srgbClr val="FF0000"/>
                </a:solidFill>
              </a:rPr>
              <a:t>Questionnaire</a:t>
            </a:r>
            <a:endParaRPr lang="en-US" dirty="0">
              <a:solidFill>
                <a:srgbClr val="FF0000"/>
              </a:solidFill>
            </a:endParaRPr>
          </a:p>
        </p:txBody>
      </p:sp>
      <p:sp>
        <p:nvSpPr>
          <p:cNvPr id="3" name="Content Placeholder 2"/>
          <p:cNvSpPr>
            <a:spLocks noGrp="1"/>
          </p:cNvSpPr>
          <p:nvPr>
            <p:ph idx="1"/>
          </p:nvPr>
        </p:nvSpPr>
        <p:spPr/>
        <p:txBody>
          <a:bodyPr/>
          <a:lstStyle/>
          <a:p>
            <a:pPr marL="114300" indent="0" algn="just">
              <a:buNone/>
            </a:pPr>
            <a:r>
              <a:rPr lang="en-US" dirty="0"/>
              <a:t>For each decision you make when designing a questionnaire there is likely to be </a:t>
            </a:r>
            <a:r>
              <a:rPr lang="en-US" dirty="0" smtClean="0"/>
              <a:t>a list </a:t>
            </a:r>
            <a:r>
              <a:rPr lang="en-US" dirty="0"/>
              <a:t>of points for and against just as there is for deciding on a questionnaire as </a:t>
            </a:r>
            <a:r>
              <a:rPr lang="en-US" dirty="0" smtClean="0"/>
              <a:t>the data </a:t>
            </a:r>
            <a:r>
              <a:rPr lang="en-US" dirty="0"/>
              <a:t>gathering vehicle in the first place. Before designing the questionnaire the initial</a:t>
            </a:r>
          </a:p>
          <a:p>
            <a:pPr marL="114300" indent="0" algn="just">
              <a:buNone/>
            </a:pPr>
            <a:r>
              <a:rPr lang="en-US" dirty="0"/>
              <a:t>driver for its design has to be the research question, what are you trying to find out.</a:t>
            </a:r>
          </a:p>
          <a:p>
            <a:pPr marL="114300" indent="0" algn="just">
              <a:buNone/>
            </a:pPr>
            <a:r>
              <a:rPr lang="en-US" dirty="0"/>
              <a:t>After that is established you can address the issues of how best to do </a:t>
            </a:r>
            <a:r>
              <a:rPr lang="en-US" dirty="0" smtClean="0"/>
              <a:t>it</a:t>
            </a:r>
          </a:p>
          <a:p>
            <a:pPr marL="114300" indent="0" algn="just">
              <a:buNone/>
            </a:pPr>
            <a:endParaRPr lang="en-US" dirty="0"/>
          </a:p>
          <a:p>
            <a:pPr marL="114300" indent="0" algn="just">
              <a:buNone/>
            </a:pPr>
            <a:r>
              <a:rPr lang="en-US" dirty="0"/>
              <a:t>Surveys administered by an interviewer can be done in person or over the phone, </a:t>
            </a:r>
          </a:p>
          <a:p>
            <a:pPr marL="114300" indent="0" algn="just">
              <a:buNone/>
            </a:pPr>
            <a:r>
              <a:rPr lang="en-US" dirty="0"/>
              <a:t>with the interviewer recording results on paper or directly onto a PC. </a:t>
            </a:r>
          </a:p>
        </p:txBody>
      </p:sp>
    </p:spTree>
    <p:extLst>
      <p:ext uri="{BB962C8B-B14F-4D97-AF65-F5344CB8AC3E}">
        <p14:creationId xmlns:p14="http://schemas.microsoft.com/office/powerpoint/2010/main" val="2051660669"/>
      </p:ext>
    </p:extLst>
  </p:cSld>
  <p:clrMapOvr>
    <a:masterClrMapping/>
  </p:clrMapOvr>
  <mc:AlternateContent xmlns:mc="http://schemas.openxmlformats.org/markup-compatibility/2006" xmlns:p14="http://schemas.microsoft.com/office/powerpoint/2010/main">
    <mc:Choice Requires="p14">
      <p:transition spd="slow" p14:dur="2000" advTm="13807"/>
    </mc:Choice>
    <mc:Fallback xmlns="">
      <p:transition spd="slow" advTm="13807"/>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7620000" cy="1295400"/>
          </a:xfrm>
        </p:spPr>
        <p:txBody>
          <a:bodyPr/>
          <a:lstStyle/>
          <a:p>
            <a:pPr algn="ctr"/>
            <a:r>
              <a:rPr lang="en-US" dirty="0">
                <a:solidFill>
                  <a:srgbClr val="FF0000"/>
                </a:solidFill>
              </a:rPr>
              <a:t>Table of contents</a:t>
            </a:r>
            <a:r>
              <a:rPr lang="en-US" dirty="0"/>
              <a:t/>
            </a:r>
            <a:br>
              <a:rPr lang="en-US" dirty="0"/>
            </a:br>
            <a:endParaRPr lang="en-US" dirty="0"/>
          </a:p>
        </p:txBody>
      </p:sp>
      <p:sp>
        <p:nvSpPr>
          <p:cNvPr id="3" name="Content Placeholder 2"/>
          <p:cNvSpPr>
            <a:spLocks noGrp="1"/>
          </p:cNvSpPr>
          <p:nvPr>
            <p:ph idx="1"/>
          </p:nvPr>
        </p:nvSpPr>
        <p:spPr>
          <a:xfrm>
            <a:off x="457200" y="2057400"/>
            <a:ext cx="7620000" cy="4343400"/>
          </a:xfrm>
        </p:spPr>
        <p:txBody>
          <a:bodyPr/>
          <a:lstStyle/>
          <a:p>
            <a:pPr algn="just"/>
            <a:r>
              <a:rPr lang="en-US" sz="2400" dirty="0" smtClean="0"/>
              <a:t>Questionnaires </a:t>
            </a:r>
            <a:r>
              <a:rPr lang="en-US" sz="2400" dirty="0"/>
              <a:t>vs. surveys</a:t>
            </a:r>
          </a:p>
          <a:p>
            <a:pPr algn="just"/>
            <a:r>
              <a:rPr lang="en-US" sz="2400" dirty="0"/>
              <a:t>Questionnaire methods</a:t>
            </a:r>
          </a:p>
          <a:p>
            <a:pPr algn="just"/>
            <a:r>
              <a:rPr lang="en-US" sz="2400" dirty="0"/>
              <a:t>Open-ended vs. closed-ended questions</a:t>
            </a:r>
          </a:p>
          <a:p>
            <a:pPr algn="just"/>
            <a:r>
              <a:rPr lang="en-US" sz="2400" dirty="0"/>
              <a:t>Question wording</a:t>
            </a:r>
          </a:p>
          <a:p>
            <a:pPr algn="just"/>
            <a:r>
              <a:rPr lang="en-US" sz="2400" dirty="0"/>
              <a:t>Question order</a:t>
            </a:r>
          </a:p>
          <a:p>
            <a:pPr algn="just"/>
            <a:r>
              <a:rPr lang="en-US" sz="2400" dirty="0"/>
              <a:t>Step-by-step guide to design</a:t>
            </a:r>
          </a:p>
          <a:p>
            <a:pPr algn="just"/>
            <a:r>
              <a:rPr lang="en-US" sz="2400" dirty="0"/>
              <a:t>Other interesting articles</a:t>
            </a:r>
          </a:p>
          <a:p>
            <a:pPr algn="just"/>
            <a:r>
              <a:rPr lang="en-US" sz="2400" dirty="0"/>
              <a:t>Frequently </a:t>
            </a:r>
            <a:r>
              <a:rPr lang="en-US" dirty="0"/>
              <a:t>asked questions about questionnaire design</a:t>
            </a:r>
          </a:p>
          <a:p>
            <a:endParaRPr lang="en-US" dirty="0"/>
          </a:p>
        </p:txBody>
      </p:sp>
    </p:spTree>
    <p:extLst>
      <p:ext uri="{BB962C8B-B14F-4D97-AF65-F5344CB8AC3E}">
        <p14:creationId xmlns:p14="http://schemas.microsoft.com/office/powerpoint/2010/main" val="14894050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620000" cy="1219200"/>
          </a:xfrm>
        </p:spPr>
        <p:txBody>
          <a:bodyPr/>
          <a:lstStyle/>
          <a:p>
            <a:pPr algn="ctr"/>
            <a:r>
              <a:rPr lang="en-US" dirty="0">
                <a:solidFill>
                  <a:srgbClr val="00B0F0"/>
                </a:solidFill>
              </a:rPr>
              <a:t>Questionnaires vs. </a:t>
            </a:r>
            <a:r>
              <a:rPr lang="en-US" dirty="0" smtClean="0">
                <a:solidFill>
                  <a:srgbClr val="00B0F0"/>
                </a:solidFill>
              </a:rPr>
              <a:t>surveys</a:t>
            </a:r>
            <a:endParaRPr lang="en-US" dirty="0">
              <a:solidFill>
                <a:srgbClr val="00B0F0"/>
              </a:solidFill>
            </a:endParaRPr>
          </a:p>
        </p:txBody>
      </p:sp>
      <p:sp>
        <p:nvSpPr>
          <p:cNvPr id="3" name="Content Placeholder 2"/>
          <p:cNvSpPr>
            <a:spLocks noGrp="1"/>
          </p:cNvSpPr>
          <p:nvPr>
            <p:ph idx="1"/>
          </p:nvPr>
        </p:nvSpPr>
        <p:spPr/>
        <p:txBody>
          <a:bodyPr>
            <a:normAutofit/>
          </a:bodyPr>
          <a:lstStyle/>
          <a:p>
            <a:pPr algn="just"/>
            <a:r>
              <a:rPr lang="en-US" dirty="0" smtClean="0"/>
              <a:t>A </a:t>
            </a:r>
            <a:r>
              <a:rPr lang="en-US" dirty="0"/>
              <a:t>survey is a research method where you collect and analyze data from a group of people. A questionnaire is a specific tool or instrument for collecting the data</a:t>
            </a:r>
            <a:r>
              <a:rPr lang="en-US" dirty="0" smtClean="0"/>
              <a:t>.</a:t>
            </a:r>
            <a:endParaRPr lang="en-US" dirty="0"/>
          </a:p>
          <a:p>
            <a:pPr algn="just"/>
            <a:r>
              <a:rPr lang="en-US" dirty="0"/>
              <a:t>Designing a questionnaire means creating valid and reliable questions that address your research objectives, placing them in a useful order, and selecting an appropriate method for administration.</a:t>
            </a:r>
          </a:p>
          <a:p>
            <a:pPr algn="just"/>
            <a:r>
              <a:rPr lang="en-US" dirty="0" smtClean="0"/>
              <a:t>But </a:t>
            </a:r>
            <a:r>
              <a:rPr lang="en-US" dirty="0"/>
              <a:t>designing a questionnaire is only one component of survey research. Survey research also involves defining the population you’re interested in, choosing an appropriate sampling method, administering questionnaires, data cleansing and analysis, and interpretation.</a:t>
            </a:r>
          </a:p>
        </p:txBody>
      </p:sp>
    </p:spTree>
    <p:extLst>
      <p:ext uri="{BB962C8B-B14F-4D97-AF65-F5344CB8AC3E}">
        <p14:creationId xmlns:p14="http://schemas.microsoft.com/office/powerpoint/2010/main" val="39149984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620000" cy="1219200"/>
          </a:xfrm>
        </p:spPr>
        <p:txBody>
          <a:bodyPr/>
          <a:lstStyle/>
          <a:p>
            <a:pPr algn="ctr"/>
            <a:r>
              <a:rPr lang="en-US" dirty="0">
                <a:solidFill>
                  <a:srgbClr val="00B0F0"/>
                </a:solidFill>
              </a:rPr>
              <a:t>Questionnaire </a:t>
            </a:r>
            <a:r>
              <a:rPr lang="en-US" dirty="0" smtClean="0">
                <a:solidFill>
                  <a:srgbClr val="00B0F0"/>
                </a:solidFill>
              </a:rPr>
              <a:t>Methods</a:t>
            </a:r>
            <a:r>
              <a:rPr lang="en-US" dirty="0"/>
              <a:t/>
            </a:r>
            <a:br>
              <a:rPr lang="en-US" dirty="0"/>
            </a:br>
            <a:endParaRPr lang="en-US" dirty="0"/>
          </a:p>
        </p:txBody>
      </p:sp>
      <p:sp>
        <p:nvSpPr>
          <p:cNvPr id="3" name="Content Placeholder 2"/>
          <p:cNvSpPr>
            <a:spLocks noGrp="1"/>
          </p:cNvSpPr>
          <p:nvPr>
            <p:ph idx="1"/>
          </p:nvPr>
        </p:nvSpPr>
        <p:spPr>
          <a:xfrm>
            <a:off x="457200" y="1295400"/>
            <a:ext cx="7620000" cy="5105400"/>
          </a:xfrm>
        </p:spPr>
        <p:txBody>
          <a:bodyPr>
            <a:normAutofit/>
          </a:bodyPr>
          <a:lstStyle/>
          <a:p>
            <a:pPr marL="114300" indent="0">
              <a:buNone/>
            </a:pPr>
            <a:endParaRPr lang="en-US" dirty="0"/>
          </a:p>
          <a:p>
            <a:pPr marL="114300" indent="0" algn="just">
              <a:buNone/>
            </a:pPr>
            <a:r>
              <a:rPr lang="en-US" dirty="0" smtClean="0">
                <a:latin typeface="Times New Roman" panose="02020603050405020304" pitchFamily="18" charset="0"/>
                <a:cs typeface="Times New Roman" panose="02020603050405020304" pitchFamily="18" charset="0"/>
              </a:rPr>
              <a:t>Questionnaires can be self-administered or researcher-administered. Self-administered questionnaires are more common because they are easy to implement and inexpensive, but researcher-administered questionnaires allow deeper insights.</a:t>
            </a:r>
          </a:p>
          <a:p>
            <a:pPr marL="114300" indent="0" algn="just">
              <a:buNone/>
            </a:pPr>
            <a:endParaRPr lang="en-US" dirty="0">
              <a:latin typeface="Times New Roman" panose="02020603050405020304" pitchFamily="18" charset="0"/>
              <a:cs typeface="Times New Roman" panose="02020603050405020304" pitchFamily="18" charset="0"/>
            </a:endParaRPr>
          </a:p>
          <a:p>
            <a:pPr marL="114300" indent="0" algn="just">
              <a:buNone/>
            </a:pPr>
            <a:r>
              <a:rPr lang="en-US" b="1" dirty="0">
                <a:latin typeface="Times New Roman" panose="02020603050405020304" pitchFamily="18" charset="0"/>
                <a:cs typeface="Times New Roman" panose="02020603050405020304" pitchFamily="18" charset="0"/>
              </a:rPr>
              <a:t>Self-administered questionnaires</a:t>
            </a:r>
          </a:p>
          <a:p>
            <a:pPr marL="114300" indent="0" algn="just">
              <a:buNone/>
            </a:pPr>
            <a:r>
              <a:rPr lang="en-US" dirty="0">
                <a:latin typeface="Times New Roman" panose="02020603050405020304" pitchFamily="18" charset="0"/>
                <a:cs typeface="Times New Roman" panose="02020603050405020304" pitchFamily="18" charset="0"/>
              </a:rPr>
              <a:t>Self-administered questionnaires can be delivered online or in paper-and-pen formats, in person or through mail. All questions are standardized so that all respondents receive the same questions with identical wording.</a:t>
            </a:r>
          </a:p>
          <a:p>
            <a:pPr marL="114300" indent="0" algn="just">
              <a:buNone/>
            </a:pPr>
            <a:r>
              <a:rPr lang="en-US" dirty="0">
                <a:latin typeface="Times New Roman" panose="02020603050405020304" pitchFamily="18" charset="0"/>
                <a:cs typeface="Times New Roman" panose="02020603050405020304" pitchFamily="18" charset="0"/>
              </a:rPr>
              <a:t> </a:t>
            </a:r>
          </a:p>
          <a:p>
            <a:pPr marL="114300"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14922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620000" cy="808038"/>
          </a:xfrm>
        </p:spPr>
        <p:txBody>
          <a:bodyPr/>
          <a:lstStyle/>
          <a:p>
            <a:r>
              <a:rPr lang="en-US" sz="3600" b="1" dirty="0">
                <a:latin typeface="Times New Roman" panose="02020603050405020304" pitchFamily="18" charset="0"/>
                <a:cs typeface="Times New Roman" panose="02020603050405020304" pitchFamily="18" charset="0"/>
              </a:rPr>
              <a:t>Self-administered questionnaires can be:</a:t>
            </a:r>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p:txBody>
          <a:bodyPr>
            <a:normAutofit fontScale="92500" lnSpcReduction="20000"/>
          </a:bodyPr>
          <a:lstStyle/>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cost-effective</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easy to administer for small and large groups</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anonymous and suitable for sensitive topics</a:t>
            </a:r>
          </a:p>
          <a:p>
            <a:pPr algn="jus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self-paced</a:t>
            </a:r>
          </a:p>
          <a:p>
            <a:pPr marL="114300" indent="0" algn="just">
              <a:buNone/>
            </a:pPr>
            <a:endParaRPr lang="en-US" dirty="0">
              <a:latin typeface="Times New Roman" panose="02020603050405020304" pitchFamily="18" charset="0"/>
              <a:cs typeface="Times New Roman" panose="02020603050405020304" pitchFamily="18" charset="0"/>
            </a:endParaRPr>
          </a:p>
          <a:p>
            <a:pPr marL="114300" indent="0">
              <a:buNone/>
            </a:pPr>
            <a:r>
              <a:rPr lang="en-US" sz="2600" b="1" dirty="0">
                <a:latin typeface="Times New Roman" panose="02020603050405020304" pitchFamily="18" charset="0"/>
                <a:cs typeface="Times New Roman" panose="02020603050405020304" pitchFamily="18" charset="0"/>
              </a:rPr>
              <a:t>But they may also be</a:t>
            </a:r>
            <a:r>
              <a:rPr lang="en-US" sz="2600" b="1" dirty="0" smtClean="0">
                <a:latin typeface="Times New Roman" panose="02020603050405020304" pitchFamily="18" charset="0"/>
                <a:cs typeface="Times New Roman" panose="02020603050405020304" pitchFamily="18" charset="0"/>
              </a:rPr>
              <a:t>:</a:t>
            </a:r>
          </a:p>
          <a:p>
            <a:endParaRPr lang="en-US" dirty="0"/>
          </a:p>
          <a:p>
            <a:pPr algn="just"/>
            <a:r>
              <a:rPr lang="en-US" dirty="0">
                <a:latin typeface="Times New Roman" panose="02020603050405020304" pitchFamily="18" charset="0"/>
                <a:cs typeface="Times New Roman" panose="02020603050405020304" pitchFamily="18" charset="0"/>
              </a:rPr>
              <a:t>unsuitable for people with limited literacy or verbal skills</a:t>
            </a:r>
          </a:p>
          <a:p>
            <a:pPr algn="just"/>
            <a:r>
              <a:rPr lang="en-US" dirty="0">
                <a:latin typeface="Times New Roman" panose="02020603050405020304" pitchFamily="18" charset="0"/>
                <a:cs typeface="Times New Roman" panose="02020603050405020304" pitchFamily="18" charset="0"/>
              </a:rPr>
              <a:t>susceptible to a nonresponse bias (most people invited may not complete the questionnaire)</a:t>
            </a:r>
          </a:p>
          <a:p>
            <a:pPr algn="just"/>
            <a:r>
              <a:rPr lang="en-US" dirty="0">
                <a:latin typeface="Times New Roman" panose="02020603050405020304" pitchFamily="18" charset="0"/>
                <a:cs typeface="Times New Roman" panose="02020603050405020304" pitchFamily="18" charset="0"/>
              </a:rPr>
              <a:t>biased towards people who volunteer because impersonal survey requests often go ignored.</a:t>
            </a:r>
          </a:p>
          <a:p>
            <a:pPr algn="just"/>
            <a:r>
              <a:rPr lang="en-US" dirty="0">
                <a:latin typeface="Times New Roman" panose="02020603050405020304" pitchFamily="18" charset="0"/>
                <a:cs typeface="Times New Roman" panose="02020603050405020304" pitchFamily="18" charset="0"/>
              </a:rPr>
              <a:t>Researcher-administered questionnaires</a:t>
            </a:r>
          </a:p>
          <a:p>
            <a:pPr algn="just"/>
            <a:r>
              <a:rPr lang="en-US" dirty="0">
                <a:latin typeface="Times New Roman" panose="02020603050405020304" pitchFamily="18" charset="0"/>
                <a:cs typeface="Times New Roman" panose="02020603050405020304" pitchFamily="18" charset="0"/>
              </a:rPr>
              <a:t>Researcher-administered questionnaires are interviews that take place by phone, in-person, or online between researchers and respondents.</a:t>
            </a:r>
          </a:p>
          <a:p>
            <a:pPr marL="114300" indent="0">
              <a:buNone/>
            </a:pPr>
            <a:endParaRPr lang="en-US" dirty="0"/>
          </a:p>
          <a:p>
            <a:pPr marL="114300" indent="0">
              <a:buNone/>
            </a:pPr>
            <a:endParaRPr lang="en-US" dirty="0"/>
          </a:p>
        </p:txBody>
      </p:sp>
    </p:spTree>
    <p:extLst>
      <p:ext uri="{BB962C8B-B14F-4D97-AF65-F5344CB8AC3E}">
        <p14:creationId xmlns:p14="http://schemas.microsoft.com/office/powerpoint/2010/main" val="33165761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401762"/>
          </a:xfrm>
        </p:spPr>
        <p:txBody>
          <a:bodyPr/>
          <a:lstStyle/>
          <a:p>
            <a:pPr algn="ctr"/>
            <a:r>
              <a:rPr lang="en-US" sz="4000" dirty="0">
                <a:latin typeface="Times New Roman" panose="02020603050405020304" pitchFamily="18" charset="0"/>
                <a:cs typeface="Times New Roman" panose="02020603050405020304" pitchFamily="18" charset="0"/>
              </a:rPr>
              <a:t>Researcher-administered questionnaires can:</a:t>
            </a:r>
            <a:r>
              <a:rPr lang="en-US" dirty="0"/>
              <a:t/>
            </a:r>
            <a:br>
              <a:rPr lang="en-US" dirty="0"/>
            </a:br>
            <a:endParaRPr lang="en-US" dirty="0"/>
          </a:p>
        </p:txBody>
      </p:sp>
      <p:sp>
        <p:nvSpPr>
          <p:cNvPr id="3" name="Content Placeholder 2"/>
          <p:cNvSpPr>
            <a:spLocks noGrp="1"/>
          </p:cNvSpPr>
          <p:nvPr>
            <p:ph idx="1"/>
          </p:nvPr>
        </p:nvSpPr>
        <p:spPr/>
        <p:txBody>
          <a:bodyPr>
            <a:normAutofit fontScale="32500" lnSpcReduction="20000"/>
          </a:bodyPr>
          <a:lstStyle/>
          <a:p>
            <a:pPr marL="114300" indent="0" algn="just">
              <a:buNone/>
            </a:pPr>
            <a:r>
              <a:rPr lang="en-US" dirty="0"/>
              <a:t> </a:t>
            </a:r>
            <a:endParaRPr lang="en-US" sz="7000" dirty="0">
              <a:latin typeface="Times New Roman" panose="02020603050405020304" pitchFamily="18" charset="0"/>
              <a:cs typeface="Times New Roman" panose="02020603050405020304" pitchFamily="18" charset="0"/>
            </a:endParaRPr>
          </a:p>
          <a:p>
            <a:pPr algn="just"/>
            <a:r>
              <a:rPr lang="en-US" sz="7000" dirty="0">
                <a:latin typeface="Times New Roman" panose="02020603050405020304" pitchFamily="18" charset="0"/>
                <a:cs typeface="Times New Roman" panose="02020603050405020304" pitchFamily="18" charset="0"/>
              </a:rPr>
              <a:t>help you ensure the respondents are representative of your target audience</a:t>
            </a:r>
          </a:p>
          <a:p>
            <a:pPr algn="just"/>
            <a:r>
              <a:rPr lang="en-US" sz="7000" dirty="0">
                <a:latin typeface="Times New Roman" panose="02020603050405020304" pitchFamily="18" charset="0"/>
                <a:cs typeface="Times New Roman" panose="02020603050405020304" pitchFamily="18" charset="0"/>
              </a:rPr>
              <a:t>allow clarifications of ambiguous or unclear questions and answers</a:t>
            </a:r>
          </a:p>
          <a:p>
            <a:pPr algn="just"/>
            <a:r>
              <a:rPr lang="en-US" sz="7000" dirty="0">
                <a:latin typeface="Times New Roman" panose="02020603050405020304" pitchFamily="18" charset="0"/>
                <a:cs typeface="Times New Roman" panose="02020603050405020304" pitchFamily="18" charset="0"/>
              </a:rPr>
              <a:t>have high response rates because it’s harder to refuse an interview when personal attention is given to respondents</a:t>
            </a:r>
          </a:p>
          <a:p>
            <a:pPr algn="just"/>
            <a:r>
              <a:rPr lang="en-US" sz="7000" dirty="0">
                <a:latin typeface="Times New Roman" panose="02020603050405020304" pitchFamily="18" charset="0"/>
                <a:cs typeface="Times New Roman" panose="02020603050405020304" pitchFamily="18" charset="0"/>
              </a:rPr>
              <a:t>But researcher-administered questionnaires can be limiting in terms of resources. They are</a:t>
            </a:r>
            <a:r>
              <a:rPr lang="en-US" sz="7000" dirty="0" smtClean="0">
                <a:latin typeface="Times New Roman" panose="02020603050405020304" pitchFamily="18" charset="0"/>
                <a:cs typeface="Times New Roman" panose="02020603050405020304" pitchFamily="18" charset="0"/>
              </a:rPr>
              <a:t>:</a:t>
            </a:r>
            <a:r>
              <a:rPr lang="en-US" sz="7000" dirty="0">
                <a:latin typeface="Times New Roman" panose="02020603050405020304" pitchFamily="18" charset="0"/>
                <a:cs typeface="Times New Roman" panose="02020603050405020304" pitchFamily="18" charset="0"/>
              </a:rPr>
              <a:t> </a:t>
            </a:r>
          </a:p>
          <a:p>
            <a:pPr algn="just"/>
            <a:r>
              <a:rPr lang="en-US" sz="7000" dirty="0">
                <a:latin typeface="Times New Roman" panose="02020603050405020304" pitchFamily="18" charset="0"/>
                <a:cs typeface="Times New Roman" panose="02020603050405020304" pitchFamily="18" charset="0"/>
              </a:rPr>
              <a:t>costly and time-consuming to perform</a:t>
            </a:r>
          </a:p>
          <a:p>
            <a:pPr algn="just"/>
            <a:r>
              <a:rPr lang="en-US" sz="7000" dirty="0">
                <a:latin typeface="Times New Roman" panose="02020603050405020304" pitchFamily="18" charset="0"/>
                <a:cs typeface="Times New Roman" panose="02020603050405020304" pitchFamily="18" charset="0"/>
              </a:rPr>
              <a:t>more difficult to analyze if you have qualitative responses</a:t>
            </a:r>
          </a:p>
          <a:p>
            <a:pPr algn="just"/>
            <a:r>
              <a:rPr lang="en-US" sz="7000" dirty="0">
                <a:latin typeface="Times New Roman" panose="02020603050405020304" pitchFamily="18" charset="0"/>
                <a:cs typeface="Times New Roman" panose="02020603050405020304" pitchFamily="18" charset="0"/>
              </a:rPr>
              <a:t>likely to contain experimenter bias or demand characteristics</a:t>
            </a:r>
          </a:p>
          <a:p>
            <a:pPr algn="just"/>
            <a:r>
              <a:rPr lang="en-US" sz="7000" dirty="0">
                <a:latin typeface="Times New Roman" panose="02020603050405020304" pitchFamily="18" charset="0"/>
                <a:cs typeface="Times New Roman" panose="02020603050405020304" pitchFamily="18" charset="0"/>
              </a:rPr>
              <a:t>likely to encourage social desirability bias in responses because of a lack of anonymity</a:t>
            </a:r>
          </a:p>
          <a:p>
            <a:endParaRPr lang="en-US" dirty="0"/>
          </a:p>
        </p:txBody>
      </p:sp>
    </p:spTree>
    <p:extLst>
      <p:ext uri="{BB962C8B-B14F-4D97-AF65-F5344CB8AC3E}">
        <p14:creationId xmlns:p14="http://schemas.microsoft.com/office/powerpoint/2010/main" val="39103443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latin typeface="Times New Roman" panose="02020603050405020304" pitchFamily="18" charset="0"/>
                <a:cs typeface="Times New Roman" panose="02020603050405020304" pitchFamily="18" charset="0"/>
              </a:rPr>
              <a:t>Open-ended vs. closed-ended questions</a:t>
            </a:r>
          </a:p>
        </p:txBody>
      </p:sp>
      <p:sp>
        <p:nvSpPr>
          <p:cNvPr id="3" name="Content Placeholder 2"/>
          <p:cNvSpPr>
            <a:spLocks noGrp="1"/>
          </p:cNvSpPr>
          <p:nvPr>
            <p:ph idx="1"/>
          </p:nvPr>
        </p:nvSpPr>
        <p:spPr>
          <a:xfrm>
            <a:off x="457200" y="1828800"/>
            <a:ext cx="7620000" cy="4572000"/>
          </a:xfrm>
        </p:spPr>
        <p:txBody>
          <a:bodyPr/>
          <a:lstStyle/>
          <a:p>
            <a:pPr marL="114300" indent="0" algn="just">
              <a:buNone/>
            </a:pPr>
            <a:r>
              <a:rPr lang="en-US" sz="2400" dirty="0" smtClean="0">
                <a:latin typeface="Times New Roman" panose="02020603050405020304" pitchFamily="18" charset="0"/>
                <a:cs typeface="Times New Roman" panose="02020603050405020304" pitchFamily="18" charset="0"/>
              </a:rPr>
              <a:t>Your </a:t>
            </a:r>
            <a:r>
              <a:rPr lang="en-US" sz="2400" dirty="0">
                <a:latin typeface="Times New Roman" panose="02020603050405020304" pitchFamily="18" charset="0"/>
                <a:cs typeface="Times New Roman" panose="02020603050405020304" pitchFamily="18" charset="0"/>
              </a:rPr>
              <a:t>questionnaire can include open-ended or closed-ended questions or a combination of both.</a:t>
            </a:r>
          </a:p>
          <a:p>
            <a:pPr marL="114300" indent="0" algn="just">
              <a:buNone/>
            </a:pPr>
            <a:r>
              <a:rPr lang="en-US" sz="2400" dirty="0">
                <a:latin typeface="Times New Roman" panose="02020603050405020304" pitchFamily="18" charset="0"/>
                <a:cs typeface="Times New Roman" panose="02020603050405020304" pitchFamily="18" charset="0"/>
              </a:rPr>
              <a:t>Using closed-ended questions limits your responses, while open-ended questions enable a broad range of answers. You’ll need to balance these considerations with your available time and resources. </a:t>
            </a:r>
          </a:p>
          <a:p>
            <a:endParaRPr lang="en-US" dirty="0"/>
          </a:p>
        </p:txBody>
      </p:sp>
    </p:spTree>
    <p:extLst>
      <p:ext uri="{BB962C8B-B14F-4D97-AF65-F5344CB8AC3E}">
        <p14:creationId xmlns:p14="http://schemas.microsoft.com/office/powerpoint/2010/main" val="1585660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620000" cy="990600"/>
          </a:xfrm>
        </p:spPr>
        <p:txBody>
          <a:bodyPr/>
          <a:lstStyle/>
          <a:p>
            <a:pPr algn="ctr"/>
            <a:r>
              <a:rPr lang="en-US" sz="4800" dirty="0"/>
              <a:t>Closed-ended questions</a:t>
            </a:r>
            <a:br>
              <a:rPr lang="en-US" sz="4800" dirty="0"/>
            </a:br>
            <a:endParaRPr lang="en-US" dirty="0"/>
          </a:p>
        </p:txBody>
      </p:sp>
      <p:sp>
        <p:nvSpPr>
          <p:cNvPr id="3" name="Content Placeholder 2"/>
          <p:cNvSpPr>
            <a:spLocks noGrp="1"/>
          </p:cNvSpPr>
          <p:nvPr>
            <p:ph idx="1"/>
          </p:nvPr>
        </p:nvSpPr>
        <p:spPr>
          <a:xfrm>
            <a:off x="457200" y="1447800"/>
            <a:ext cx="7620000" cy="4953000"/>
          </a:xfrm>
        </p:spPr>
        <p:txBody>
          <a:bodyPr>
            <a:normAutofit fontScale="70000" lnSpcReduction="20000"/>
          </a:bodyPr>
          <a:lstStyle/>
          <a:p>
            <a:pPr algn="just"/>
            <a:r>
              <a:rPr lang="en-US" sz="2900" dirty="0" smtClean="0">
                <a:latin typeface="Times New Roman" panose="02020603050405020304" pitchFamily="18" charset="0"/>
                <a:cs typeface="Times New Roman" panose="02020603050405020304" pitchFamily="18" charset="0"/>
              </a:rPr>
              <a:t>Closed-ended</a:t>
            </a:r>
            <a:r>
              <a:rPr lang="en-US" sz="2900" dirty="0">
                <a:latin typeface="Times New Roman" panose="02020603050405020304" pitchFamily="18" charset="0"/>
                <a:cs typeface="Times New Roman" panose="02020603050405020304" pitchFamily="18" charset="0"/>
              </a:rPr>
              <a:t>, or restricted-choice, questions offer respondents a fixed set of choices to select from. Closed-ended questions are best for collecting data on categorical or quantitative variables</a:t>
            </a:r>
            <a:r>
              <a:rPr lang="en-US" sz="2900" dirty="0" smtClean="0">
                <a:latin typeface="Times New Roman" panose="02020603050405020304" pitchFamily="18" charset="0"/>
                <a:cs typeface="Times New Roman" panose="02020603050405020304" pitchFamily="18" charset="0"/>
              </a:rPr>
              <a:t>.</a:t>
            </a:r>
            <a:endParaRPr lang="en-US" sz="2900" dirty="0">
              <a:latin typeface="Times New Roman" panose="02020603050405020304" pitchFamily="18" charset="0"/>
              <a:cs typeface="Times New Roman" panose="02020603050405020304" pitchFamily="18" charset="0"/>
            </a:endParaRPr>
          </a:p>
          <a:p>
            <a:pPr algn="just"/>
            <a:r>
              <a:rPr lang="en-US" sz="2900" dirty="0">
                <a:latin typeface="Times New Roman" panose="02020603050405020304" pitchFamily="18" charset="0"/>
                <a:cs typeface="Times New Roman" panose="02020603050405020304" pitchFamily="18" charset="0"/>
              </a:rPr>
              <a:t>Categorical variables can be nominal or ordinal. Quantitative variables can be interval or ratio. Understanding the type of variable and level of measurement means you can perform appropriate statistical analyses for generalizable results</a:t>
            </a:r>
            <a:r>
              <a:rPr lang="en-US" sz="2900" dirty="0" smtClean="0">
                <a:latin typeface="Times New Roman" panose="02020603050405020304" pitchFamily="18" charset="0"/>
                <a:cs typeface="Times New Roman" panose="02020603050405020304" pitchFamily="18" charset="0"/>
              </a:rPr>
              <a:t>.</a:t>
            </a:r>
            <a:endParaRPr lang="en-US" sz="2900" dirty="0">
              <a:latin typeface="Times New Roman" panose="02020603050405020304" pitchFamily="18" charset="0"/>
              <a:cs typeface="Times New Roman" panose="02020603050405020304" pitchFamily="18" charset="0"/>
            </a:endParaRPr>
          </a:p>
          <a:p>
            <a:pPr algn="just"/>
            <a:r>
              <a:rPr lang="en-US" sz="2900" dirty="0">
                <a:latin typeface="Times New Roman" panose="02020603050405020304" pitchFamily="18" charset="0"/>
                <a:cs typeface="Times New Roman" panose="02020603050405020304" pitchFamily="18" charset="0"/>
              </a:rPr>
              <a:t>Examples of closed-ended questions for different variables</a:t>
            </a:r>
          </a:p>
          <a:p>
            <a:pPr algn="just"/>
            <a:r>
              <a:rPr lang="en-US" sz="2900" dirty="0">
                <a:latin typeface="Times New Roman" panose="02020603050405020304" pitchFamily="18" charset="0"/>
                <a:cs typeface="Times New Roman" panose="02020603050405020304" pitchFamily="18" charset="0"/>
              </a:rPr>
              <a:t>Nominal variables include categories that can’t be ranked, such as race or ethnicity. This includes binary or dichotomous categories</a:t>
            </a:r>
            <a:r>
              <a:rPr lang="en-US" sz="2900" dirty="0" smtClean="0">
                <a:latin typeface="Times New Roman" panose="02020603050405020304" pitchFamily="18" charset="0"/>
                <a:cs typeface="Times New Roman" panose="02020603050405020304" pitchFamily="18" charset="0"/>
              </a:rPr>
              <a:t>.</a:t>
            </a:r>
            <a:endParaRPr lang="en-US" sz="2900" dirty="0">
              <a:latin typeface="Times New Roman" panose="02020603050405020304" pitchFamily="18" charset="0"/>
              <a:cs typeface="Times New Roman" panose="02020603050405020304" pitchFamily="18" charset="0"/>
            </a:endParaRPr>
          </a:p>
          <a:p>
            <a:pPr algn="just"/>
            <a:r>
              <a:rPr lang="en-US" sz="2900" dirty="0">
                <a:latin typeface="Times New Roman" panose="02020603050405020304" pitchFamily="18" charset="0"/>
                <a:cs typeface="Times New Roman" panose="02020603050405020304" pitchFamily="18" charset="0"/>
              </a:rPr>
              <a:t>It’s best to include categories that cover all possible answers and are mutually exclusive. There should be no overlap between response items</a:t>
            </a:r>
            <a:r>
              <a:rPr lang="en-US" sz="2900" dirty="0" smtClean="0">
                <a:latin typeface="Times New Roman" panose="02020603050405020304" pitchFamily="18" charset="0"/>
                <a:cs typeface="Times New Roman" panose="02020603050405020304" pitchFamily="18" charset="0"/>
              </a:rPr>
              <a:t>.</a:t>
            </a:r>
            <a:r>
              <a:rPr lang="en-US" sz="2900" dirty="0">
                <a:latin typeface="Times New Roman" panose="02020603050405020304" pitchFamily="18" charset="0"/>
                <a:cs typeface="Times New Roman" panose="02020603050405020304" pitchFamily="18" charset="0"/>
              </a:rPr>
              <a:t> </a:t>
            </a:r>
          </a:p>
          <a:p>
            <a:pPr algn="just"/>
            <a:r>
              <a:rPr lang="en-US" sz="2900" dirty="0">
                <a:latin typeface="Times New Roman" panose="02020603050405020304" pitchFamily="18" charset="0"/>
                <a:cs typeface="Times New Roman" panose="02020603050405020304" pitchFamily="18" charset="0"/>
              </a:rPr>
              <a:t>In binary or dichotomous questions, you’ll give respondents only two options to choose from</a:t>
            </a:r>
            <a:r>
              <a:rPr lang="en-US" sz="2900" dirty="0" smtClean="0">
                <a:latin typeface="Times New Roman" panose="02020603050405020304" pitchFamily="18" charset="0"/>
                <a:cs typeface="Times New Roman" panose="02020603050405020304" pitchFamily="18" charset="0"/>
              </a:rPr>
              <a:t>.</a:t>
            </a:r>
            <a:endParaRPr lang="en-US" sz="29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208043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128</TotalTime>
  <Words>584</Words>
  <Application>Microsoft Office PowerPoint</Application>
  <PresentationFormat>On-screen Show (4:3)</PresentationFormat>
  <Paragraphs>63</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Adjacency</vt:lpstr>
      <vt:lpstr>University of  Salahaddin- Erbil   College of administration and Economics   Department of  Statistics and Informatics    Higher Diploma (2st semester) Lecturer's name: Samyia Khalid Hasan  Academic Year: 2023-2024 </vt:lpstr>
      <vt:lpstr>Lecturer1 : Questionnaire</vt:lpstr>
      <vt:lpstr>Table of contents </vt:lpstr>
      <vt:lpstr>Questionnaires vs. surveys</vt:lpstr>
      <vt:lpstr>Questionnaire Methods </vt:lpstr>
      <vt:lpstr>Self-administered questionnaires can be: </vt:lpstr>
      <vt:lpstr>Researcher-administered questionnaires can: </vt:lpstr>
      <vt:lpstr>Open-ended vs. closed-ended questions</vt:lpstr>
      <vt:lpstr>Closed-ended questions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25</cp:revision>
  <dcterms:created xsi:type="dcterms:W3CDTF">2024-07-19T12:13:04Z</dcterms:created>
  <dcterms:modified xsi:type="dcterms:W3CDTF">2024-10-21T18:59:13Z</dcterms:modified>
</cp:coreProperties>
</file>