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8"/>
  </p:notesMasterIdLst>
  <p:sldIdLst>
    <p:sldId id="257" r:id="rId2"/>
    <p:sldId id="264" r:id="rId3"/>
    <p:sldId id="260" r:id="rId4"/>
    <p:sldId id="258" r:id="rId5"/>
    <p:sldId id="259" r:id="rId6"/>
    <p:sldId id="261"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8" d="100"/>
          <a:sy n="98" d="100"/>
        </p:scale>
        <p:origin x="-1164" y="-10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FDBBF94-CBB5-454F-874D-378A5192A185}" type="datetimeFigureOut">
              <a:rPr lang="en-US" smtClean="0"/>
              <a:t>10/21/2024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2001D2-B7B6-4E5C-AABC-47455BB91B70}" type="slidenum">
              <a:rPr lang="en-US" smtClean="0"/>
              <a:t>‹#›</a:t>
            </a:fld>
            <a:endParaRPr lang="en-US"/>
          </a:p>
        </p:txBody>
      </p:sp>
    </p:spTree>
    <p:extLst>
      <p:ext uri="{BB962C8B-B14F-4D97-AF65-F5344CB8AC3E}">
        <p14:creationId xmlns:p14="http://schemas.microsoft.com/office/powerpoint/2010/main" val="27134204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D2001D2-B7B6-4E5C-AABC-47455BB91B70}" type="slidenum">
              <a:rPr lang="en-US" smtClean="0"/>
              <a:t>1</a:t>
            </a:fld>
            <a:endParaRPr lang="en-US"/>
          </a:p>
        </p:txBody>
      </p:sp>
    </p:spTree>
    <p:extLst>
      <p:ext uri="{BB962C8B-B14F-4D97-AF65-F5344CB8AC3E}">
        <p14:creationId xmlns:p14="http://schemas.microsoft.com/office/powerpoint/2010/main" val="22481938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8A1C41C9-0ED7-42A7-8D3C-D5218DE286AA}" type="datetimeFigureOut">
              <a:rPr lang="en-US" smtClean="0"/>
              <a:t>10/21/2024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41C353-DD6A-4E60-8E91-55377676E699}"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A1C41C9-0ED7-42A7-8D3C-D5218DE286AA}" type="datetimeFigureOut">
              <a:rPr lang="en-US" smtClean="0"/>
              <a:t>10/21/2024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41C353-DD6A-4E60-8E91-55377676E699}"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A1C41C9-0ED7-42A7-8D3C-D5218DE286AA}" type="datetimeFigureOut">
              <a:rPr lang="en-US" smtClean="0"/>
              <a:t>10/21/2024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41C353-DD6A-4E60-8E91-55377676E699}"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A1C41C9-0ED7-42A7-8D3C-D5218DE286AA}" type="datetimeFigureOut">
              <a:rPr lang="en-US" smtClean="0"/>
              <a:t>10/21/2024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41C353-DD6A-4E60-8E91-55377676E699}"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A1C41C9-0ED7-42A7-8D3C-D5218DE286AA}" type="datetimeFigureOut">
              <a:rPr lang="en-US" smtClean="0"/>
              <a:t>10/21/2024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41C353-DD6A-4E60-8E91-55377676E699}"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A1C41C9-0ED7-42A7-8D3C-D5218DE286AA}" type="datetimeFigureOut">
              <a:rPr lang="en-US" smtClean="0"/>
              <a:t>10/21/2024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C41C353-DD6A-4E60-8E91-55377676E699}"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A1C41C9-0ED7-42A7-8D3C-D5218DE286AA}" type="datetimeFigureOut">
              <a:rPr lang="en-US" smtClean="0"/>
              <a:t>10/21/2024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C41C353-DD6A-4E60-8E91-55377676E699}"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A1C41C9-0ED7-42A7-8D3C-D5218DE286AA}" type="datetimeFigureOut">
              <a:rPr lang="en-US" smtClean="0"/>
              <a:t>10/21/2024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C41C353-DD6A-4E60-8E91-55377676E699}"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A1C41C9-0ED7-42A7-8D3C-D5218DE286AA}" type="datetimeFigureOut">
              <a:rPr lang="en-US" smtClean="0"/>
              <a:t>10/21/2024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C41C353-DD6A-4E60-8E91-55377676E699}"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A1C41C9-0ED7-42A7-8D3C-D5218DE286AA}" type="datetimeFigureOut">
              <a:rPr lang="en-US" smtClean="0"/>
              <a:t>10/21/2024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C41C353-DD6A-4E60-8E91-55377676E699}" type="slidenum">
              <a:rPr lang="en-US" smtClean="0"/>
              <a:t>‹#›</a:t>
            </a:fld>
            <a:endParaRPr lang="en-US"/>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8A1C41C9-0ED7-42A7-8D3C-D5218DE286AA}" type="datetimeFigureOut">
              <a:rPr lang="en-US" smtClean="0"/>
              <a:t>10/21/2024</a:t>
            </a:fld>
            <a:endParaRPr lang="en-US"/>
          </a:p>
        </p:txBody>
      </p:sp>
      <p:sp>
        <p:nvSpPr>
          <p:cNvPr id="9" name="Slide Number Placeholder 8"/>
          <p:cNvSpPr>
            <a:spLocks noGrp="1"/>
          </p:cNvSpPr>
          <p:nvPr>
            <p:ph type="sldNum" sz="quarter" idx="11"/>
          </p:nvPr>
        </p:nvSpPr>
        <p:spPr/>
        <p:txBody>
          <a:bodyPr/>
          <a:lstStyle/>
          <a:p>
            <a:fld id="{6C41C353-DD6A-4E60-8E91-55377676E699}" type="slidenum">
              <a:rPr lang="en-US" smtClean="0"/>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6C41C353-DD6A-4E60-8E91-55377676E699}" type="slidenum">
              <a:rPr lang="en-US" smtClean="0"/>
              <a:t>‹#›</a:t>
            </a:fld>
            <a:endParaRPr lang="en-US"/>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8A1C41C9-0ED7-42A7-8D3C-D5218DE286AA}" type="datetimeFigureOut">
              <a:rPr lang="en-US" smtClean="0"/>
              <a:t>10/21/2024</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1630362"/>
          </a:xfrm>
        </p:spPr>
        <p:txBody>
          <a:bodyPr/>
          <a:lstStyle/>
          <a:p>
            <a:pPr algn="ctr"/>
            <a:r>
              <a:rPr lang="en-GB" sz="3600" dirty="0" smtClean="0">
                <a:solidFill>
                  <a:srgbClr val="00B0F0"/>
                </a:solidFill>
                <a:latin typeface="Times New Roman" panose="02020603050405020304" pitchFamily="18" charset="0"/>
                <a:cs typeface="Times New Roman" panose="02020603050405020304" pitchFamily="18" charset="0"/>
              </a:rPr>
              <a:t>Lecturer2</a:t>
            </a:r>
            <a:r>
              <a:rPr lang="en-US" sz="3600" dirty="0">
                <a:solidFill>
                  <a:srgbClr val="00B0F0"/>
                </a:solidFill>
                <a:latin typeface="Times New Roman" panose="02020603050405020304" pitchFamily="18" charset="0"/>
                <a:cs typeface="Times New Roman" panose="02020603050405020304" pitchFamily="18" charset="0"/>
              </a:rPr>
              <a:t> : Closed-ended </a:t>
            </a:r>
            <a:r>
              <a:rPr lang="en-US" sz="3600" dirty="0" smtClean="0">
                <a:solidFill>
                  <a:srgbClr val="00B0F0"/>
                </a:solidFill>
                <a:latin typeface="Times New Roman" panose="02020603050405020304" pitchFamily="18" charset="0"/>
                <a:cs typeface="Times New Roman" panose="02020603050405020304" pitchFamily="18" charset="0"/>
              </a:rPr>
              <a:t>questions</a:t>
            </a:r>
            <a:endParaRPr lang="en-US" b="1" dirty="0">
              <a:solidFill>
                <a:srgbClr val="FF0000"/>
              </a:solidFill>
            </a:endParaRPr>
          </a:p>
        </p:txBody>
      </p:sp>
      <p:sp>
        <p:nvSpPr>
          <p:cNvPr id="3" name="Content Placeholder 2"/>
          <p:cNvSpPr>
            <a:spLocks noGrp="1"/>
          </p:cNvSpPr>
          <p:nvPr>
            <p:ph idx="1"/>
          </p:nvPr>
        </p:nvSpPr>
        <p:spPr>
          <a:xfrm>
            <a:off x="457200" y="1828800"/>
            <a:ext cx="7620000" cy="2971800"/>
          </a:xfrm>
        </p:spPr>
        <p:txBody>
          <a:bodyPr>
            <a:normAutofit fontScale="92500"/>
          </a:bodyPr>
          <a:lstStyle/>
          <a:p>
            <a:pPr algn="just"/>
            <a:r>
              <a:rPr lang="en-US" sz="2400" dirty="0">
                <a:latin typeface="Times New Roman" panose="02020603050405020304" pitchFamily="18" charset="0"/>
                <a:cs typeface="Times New Roman" panose="02020603050405020304" pitchFamily="18" charset="0"/>
              </a:rPr>
              <a:t>Closed-ended, or restricted-choice, questions offer respondents a fixed set of choices to select from. Closed-ended questions are best for collecting data on categorical or quantitative variables.</a:t>
            </a:r>
          </a:p>
          <a:p>
            <a:pPr algn="just"/>
            <a:r>
              <a:rPr lang="en-US" sz="2400" dirty="0">
                <a:latin typeface="Times New Roman" panose="02020603050405020304" pitchFamily="18" charset="0"/>
                <a:cs typeface="Times New Roman" panose="02020603050405020304" pitchFamily="18" charset="0"/>
              </a:rPr>
              <a:t>Categorical variables </a:t>
            </a:r>
            <a:r>
              <a:rPr lang="en-US" sz="2400" dirty="0">
                <a:solidFill>
                  <a:srgbClr val="C00000"/>
                </a:solidFill>
                <a:latin typeface="Times New Roman" panose="02020603050405020304" pitchFamily="18" charset="0"/>
                <a:cs typeface="Times New Roman" panose="02020603050405020304" pitchFamily="18" charset="0"/>
              </a:rPr>
              <a:t>can be </a:t>
            </a:r>
            <a:r>
              <a:rPr lang="en-US" sz="2400" dirty="0" smtClean="0">
                <a:solidFill>
                  <a:srgbClr val="C00000"/>
                </a:solidFill>
                <a:latin typeface="Times New Roman" panose="02020603050405020304" pitchFamily="18" charset="0"/>
                <a:cs typeface="Times New Roman" panose="02020603050405020304" pitchFamily="18" charset="0"/>
              </a:rPr>
              <a:t>nominal </a:t>
            </a:r>
            <a:r>
              <a:rPr lang="en-US" sz="2400" dirty="0">
                <a:solidFill>
                  <a:srgbClr val="C00000"/>
                </a:solidFill>
                <a:latin typeface="Times New Roman" panose="02020603050405020304" pitchFamily="18" charset="0"/>
                <a:cs typeface="Times New Roman" panose="02020603050405020304" pitchFamily="18" charset="0"/>
              </a:rPr>
              <a:t>or ordinal</a:t>
            </a:r>
            <a:r>
              <a:rPr lang="en-US" sz="2400" dirty="0">
                <a:latin typeface="Times New Roman" panose="02020603050405020304" pitchFamily="18" charset="0"/>
                <a:cs typeface="Times New Roman" panose="02020603050405020304" pitchFamily="18" charset="0"/>
              </a:rPr>
              <a:t>. Quantitative variables </a:t>
            </a:r>
            <a:r>
              <a:rPr lang="en-US" sz="2400" dirty="0">
                <a:solidFill>
                  <a:srgbClr val="C00000"/>
                </a:solidFill>
                <a:latin typeface="Times New Roman" panose="02020603050405020304" pitchFamily="18" charset="0"/>
                <a:cs typeface="Times New Roman" panose="02020603050405020304" pitchFamily="18" charset="0"/>
              </a:rPr>
              <a:t>can be interval or ratio</a:t>
            </a:r>
            <a:r>
              <a:rPr lang="en-US" sz="2400" dirty="0">
                <a:latin typeface="Times New Roman" panose="02020603050405020304" pitchFamily="18" charset="0"/>
                <a:cs typeface="Times New Roman" panose="02020603050405020304" pitchFamily="18" charset="0"/>
              </a:rPr>
              <a:t>. Understanding the type of variable and level of measurement means you can perform appropriate statistical analyses for generalizable results.</a:t>
            </a:r>
          </a:p>
        </p:txBody>
      </p:sp>
    </p:spTree>
    <p:extLst>
      <p:ext uri="{BB962C8B-B14F-4D97-AF65-F5344CB8AC3E}">
        <p14:creationId xmlns:p14="http://schemas.microsoft.com/office/powerpoint/2010/main" val="33840684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7620000" cy="990600"/>
          </a:xfrm>
        </p:spPr>
        <p:txBody>
          <a:bodyPr/>
          <a:lstStyle/>
          <a:p>
            <a:pPr algn="ctr"/>
            <a:r>
              <a:rPr lang="en-US" sz="4800" dirty="0"/>
              <a:t>Closed-ended questions</a:t>
            </a:r>
            <a:br>
              <a:rPr lang="en-US" sz="4800" dirty="0"/>
            </a:br>
            <a:endParaRPr lang="en-US" dirty="0"/>
          </a:p>
        </p:txBody>
      </p:sp>
      <p:sp>
        <p:nvSpPr>
          <p:cNvPr id="3" name="Content Placeholder 2"/>
          <p:cNvSpPr>
            <a:spLocks noGrp="1"/>
          </p:cNvSpPr>
          <p:nvPr>
            <p:ph idx="1"/>
          </p:nvPr>
        </p:nvSpPr>
        <p:spPr>
          <a:xfrm>
            <a:off x="457200" y="1447800"/>
            <a:ext cx="7620000" cy="4953000"/>
          </a:xfrm>
        </p:spPr>
        <p:txBody>
          <a:bodyPr>
            <a:normAutofit/>
          </a:bodyPr>
          <a:lstStyle/>
          <a:p>
            <a:pPr algn="just"/>
            <a:r>
              <a:rPr lang="en-US" sz="2400" dirty="0" smtClean="0">
                <a:latin typeface="Times New Roman" panose="02020603050405020304" pitchFamily="18" charset="0"/>
                <a:cs typeface="Times New Roman" panose="02020603050405020304" pitchFamily="18" charset="0"/>
              </a:rPr>
              <a:t>Examples </a:t>
            </a:r>
            <a:r>
              <a:rPr lang="en-US" sz="2400" dirty="0">
                <a:latin typeface="Times New Roman" panose="02020603050405020304" pitchFamily="18" charset="0"/>
                <a:cs typeface="Times New Roman" panose="02020603050405020304" pitchFamily="18" charset="0"/>
              </a:rPr>
              <a:t>of closed-ended questions for different variables</a:t>
            </a:r>
          </a:p>
          <a:p>
            <a:pPr algn="just"/>
            <a:r>
              <a:rPr lang="en-US" sz="2400" dirty="0">
                <a:latin typeface="Times New Roman" panose="02020603050405020304" pitchFamily="18" charset="0"/>
                <a:cs typeface="Times New Roman" panose="02020603050405020304" pitchFamily="18" charset="0"/>
              </a:rPr>
              <a:t>Nominal variables include categories that can’t be ranked, such as race or ethnicity. This includes binary or dichotomous categories</a:t>
            </a:r>
            <a:r>
              <a:rPr lang="en-US" sz="2400" dirty="0" smtClean="0">
                <a:latin typeface="Times New Roman" panose="02020603050405020304" pitchFamily="18" charset="0"/>
                <a:cs typeface="Times New Roman" panose="02020603050405020304" pitchFamily="18" charset="0"/>
              </a:rPr>
              <a:t>.</a:t>
            </a:r>
            <a:endParaRPr lang="en-US" sz="2400" dirty="0">
              <a:latin typeface="Times New Roman" panose="02020603050405020304" pitchFamily="18" charset="0"/>
              <a:cs typeface="Times New Roman" panose="02020603050405020304" pitchFamily="18" charset="0"/>
            </a:endParaRPr>
          </a:p>
          <a:p>
            <a:pPr algn="just"/>
            <a:r>
              <a:rPr lang="en-US" sz="2400" dirty="0">
                <a:latin typeface="Times New Roman" panose="02020603050405020304" pitchFamily="18" charset="0"/>
                <a:cs typeface="Times New Roman" panose="02020603050405020304" pitchFamily="18" charset="0"/>
              </a:rPr>
              <a:t>It’s best to include categories that cover all possible answers and are mutually exclusive. There should be no overlap between response items</a:t>
            </a:r>
            <a:r>
              <a:rPr lang="en-US" sz="2400" dirty="0" smtClean="0">
                <a:latin typeface="Times New Roman" panose="02020603050405020304" pitchFamily="18" charset="0"/>
                <a:cs typeface="Times New Roman" panose="02020603050405020304" pitchFamily="18" charset="0"/>
              </a:rPr>
              <a:t>.</a:t>
            </a:r>
            <a:r>
              <a:rPr lang="en-US" sz="2400" dirty="0">
                <a:latin typeface="Times New Roman" panose="02020603050405020304" pitchFamily="18" charset="0"/>
                <a:cs typeface="Times New Roman" panose="02020603050405020304" pitchFamily="18" charset="0"/>
              </a:rPr>
              <a:t> </a:t>
            </a:r>
          </a:p>
          <a:p>
            <a:pPr algn="just"/>
            <a:r>
              <a:rPr lang="en-US" sz="2400" dirty="0">
                <a:latin typeface="Times New Roman" panose="02020603050405020304" pitchFamily="18" charset="0"/>
                <a:cs typeface="Times New Roman" panose="02020603050405020304" pitchFamily="18" charset="0"/>
              </a:rPr>
              <a:t>In binary or dichotomous questions, you’ll give respondents only two options to choose from</a:t>
            </a:r>
            <a:r>
              <a:rPr lang="en-US" sz="2400" dirty="0" smtClean="0">
                <a:latin typeface="Times New Roman" panose="02020603050405020304" pitchFamily="18" charset="0"/>
                <a:cs typeface="Times New Roman" panose="02020603050405020304" pitchFamily="18" charset="0"/>
              </a:rPr>
              <a:t>.</a:t>
            </a:r>
            <a:endParaRPr lang="en-US" sz="2400" dirty="0">
              <a:latin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22080431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7620000" cy="1066800"/>
          </a:xfrm>
        </p:spPr>
        <p:txBody>
          <a:bodyPr/>
          <a:lstStyle/>
          <a:p>
            <a:pPr algn="ctr"/>
            <a:r>
              <a:rPr lang="en-US" sz="4800" dirty="0">
                <a:solidFill>
                  <a:srgbClr val="00B0F0"/>
                </a:solidFill>
              </a:rPr>
              <a:t>Closed-ended </a:t>
            </a:r>
            <a:r>
              <a:rPr lang="en-US" sz="4800" dirty="0" smtClean="0">
                <a:solidFill>
                  <a:srgbClr val="00B0F0"/>
                </a:solidFill>
              </a:rPr>
              <a:t>questions</a:t>
            </a:r>
            <a:r>
              <a:rPr lang="en-US" dirty="0" smtClean="0"/>
              <a:t/>
            </a:r>
            <a:br>
              <a:rPr lang="en-US" dirty="0" smtClean="0"/>
            </a:br>
            <a:endParaRPr lang="en-US" dirty="0"/>
          </a:p>
        </p:txBody>
      </p:sp>
      <p:sp>
        <p:nvSpPr>
          <p:cNvPr id="3" name="Content Placeholder 2"/>
          <p:cNvSpPr>
            <a:spLocks noGrp="1"/>
          </p:cNvSpPr>
          <p:nvPr>
            <p:ph idx="1"/>
          </p:nvPr>
        </p:nvSpPr>
        <p:spPr>
          <a:xfrm>
            <a:off x="457200" y="1676400"/>
            <a:ext cx="7620000" cy="4724400"/>
          </a:xfrm>
        </p:spPr>
        <p:txBody>
          <a:bodyPr>
            <a:normAutofit fontScale="92500" lnSpcReduction="20000"/>
          </a:bodyPr>
          <a:lstStyle/>
          <a:p>
            <a:pPr marL="114300" indent="0" algn="just">
              <a:buNone/>
            </a:pPr>
            <a:r>
              <a:rPr lang="en-US" sz="2400" dirty="0">
                <a:latin typeface="Times New Roman" panose="02020603050405020304" pitchFamily="18" charset="0"/>
                <a:cs typeface="Times New Roman" panose="02020603050405020304" pitchFamily="18" charset="0"/>
              </a:rPr>
              <a:t>Ordinal variables include categories that can be ranked. Consider how wide or narrow a range you’ll include in your response items, and their relevance to your respondents</a:t>
            </a:r>
            <a:r>
              <a:rPr lang="en-US" sz="2400" dirty="0" smtClean="0">
                <a:latin typeface="Times New Roman" panose="02020603050405020304" pitchFamily="18" charset="0"/>
                <a:cs typeface="Times New Roman" panose="02020603050405020304" pitchFamily="18" charset="0"/>
              </a:rPr>
              <a:t>.</a:t>
            </a:r>
          </a:p>
          <a:p>
            <a:pPr marL="114300" indent="0" algn="just">
              <a:buNone/>
            </a:pPr>
            <a:endParaRPr lang="en-US" sz="2400" dirty="0">
              <a:latin typeface="Times New Roman" panose="02020603050405020304" pitchFamily="18" charset="0"/>
              <a:cs typeface="Times New Roman" panose="02020603050405020304" pitchFamily="18" charset="0"/>
            </a:endParaRPr>
          </a:p>
          <a:p>
            <a:pPr marL="114300" indent="0">
              <a:buNone/>
            </a:pPr>
            <a:r>
              <a:rPr lang="en-US" sz="2400" dirty="0">
                <a:latin typeface="Times New Roman" panose="02020603050405020304" pitchFamily="18" charset="0"/>
                <a:cs typeface="Times New Roman" panose="02020603050405020304" pitchFamily="18" charset="0"/>
              </a:rPr>
              <a:t>Example: Ordinal variables</a:t>
            </a:r>
          </a:p>
          <a:p>
            <a:r>
              <a:rPr lang="en-US" sz="2400" dirty="0">
                <a:latin typeface="Times New Roman" panose="02020603050405020304" pitchFamily="18" charset="0"/>
                <a:cs typeface="Times New Roman" panose="02020603050405020304" pitchFamily="18" charset="0"/>
              </a:rPr>
              <a:t>What is your age?</a:t>
            </a:r>
          </a:p>
          <a:p>
            <a:r>
              <a:rPr lang="en-US" sz="2400" dirty="0">
                <a:latin typeface="Times New Roman" panose="02020603050405020304" pitchFamily="18" charset="0"/>
                <a:cs typeface="Times New Roman" panose="02020603050405020304" pitchFamily="18" charset="0"/>
              </a:rPr>
              <a:t> 15 or younger</a:t>
            </a:r>
          </a:p>
          <a:p>
            <a:r>
              <a:rPr lang="en-US" sz="2400" dirty="0">
                <a:latin typeface="Times New Roman" panose="02020603050405020304" pitchFamily="18" charset="0"/>
                <a:cs typeface="Times New Roman" panose="02020603050405020304" pitchFamily="18" charset="0"/>
              </a:rPr>
              <a:t> 16–35</a:t>
            </a:r>
          </a:p>
          <a:p>
            <a:r>
              <a:rPr lang="en-US" sz="2400" dirty="0">
                <a:latin typeface="Times New Roman" panose="02020603050405020304" pitchFamily="18" charset="0"/>
                <a:cs typeface="Times New Roman" panose="02020603050405020304" pitchFamily="18" charset="0"/>
              </a:rPr>
              <a:t> 36–60</a:t>
            </a:r>
          </a:p>
          <a:p>
            <a:r>
              <a:rPr lang="en-US" sz="2400" dirty="0">
                <a:latin typeface="Times New Roman" panose="02020603050405020304" pitchFamily="18" charset="0"/>
                <a:cs typeface="Times New Roman" panose="02020603050405020304" pitchFamily="18" charset="0"/>
              </a:rPr>
              <a:t> 61–75</a:t>
            </a:r>
          </a:p>
          <a:p>
            <a:r>
              <a:rPr lang="en-US" sz="2400" dirty="0">
                <a:latin typeface="Times New Roman" panose="02020603050405020304" pitchFamily="18" charset="0"/>
                <a:cs typeface="Times New Roman" panose="02020603050405020304" pitchFamily="18" charset="0"/>
              </a:rPr>
              <a:t> 76 or older</a:t>
            </a:r>
          </a:p>
          <a:p>
            <a:pPr marL="114300" indent="0">
              <a:buNone/>
            </a:pPr>
            <a:r>
              <a:rPr lang="en-US" sz="2400" dirty="0">
                <a:latin typeface="Times New Roman" panose="02020603050405020304" pitchFamily="18" charset="0"/>
                <a:cs typeface="Times New Roman" panose="02020603050405020304" pitchFamily="18" charset="0"/>
              </a:rPr>
              <a:t> </a:t>
            </a:r>
          </a:p>
          <a:p>
            <a:pPr marL="114300" indent="0">
              <a:buNone/>
            </a:pPr>
            <a:r>
              <a:rPr lang="en-US" sz="2400" dirty="0">
                <a:latin typeface="Times New Roman" panose="02020603050405020304" pitchFamily="18" charset="0"/>
                <a:cs typeface="Times New Roman" panose="02020603050405020304" pitchFamily="18" charset="0"/>
              </a:rPr>
              <a:t>Likert scale questions collect ordinal data using rating scales with 5 or 7 points.</a:t>
            </a:r>
          </a:p>
          <a:p>
            <a:pPr marL="114300" indent="0" algn="just">
              <a:buNone/>
            </a:pPr>
            <a:endParaRPr lang="en-US" sz="2400" dirty="0">
              <a:latin typeface="Times New Roman" panose="02020603050405020304" pitchFamily="18" charset="0"/>
              <a:cs typeface="Times New Roman" panose="02020603050405020304" pitchFamily="18" charset="0"/>
            </a:endParaRPr>
          </a:p>
          <a:p>
            <a:pPr marL="114300" indent="0">
              <a:buNone/>
            </a:pPr>
            <a:endParaRPr lang="en-US" dirty="0"/>
          </a:p>
        </p:txBody>
      </p:sp>
    </p:spTree>
    <p:extLst>
      <p:ext uri="{BB962C8B-B14F-4D97-AF65-F5344CB8AC3E}">
        <p14:creationId xmlns:p14="http://schemas.microsoft.com/office/powerpoint/2010/main" val="148940504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400" dirty="0">
                <a:solidFill>
                  <a:srgbClr val="00B0F0"/>
                </a:solidFill>
              </a:rPr>
              <a:t>Closed-ended </a:t>
            </a:r>
            <a:r>
              <a:rPr lang="en-US" sz="4400" dirty="0" smtClean="0">
                <a:solidFill>
                  <a:srgbClr val="00B0F0"/>
                </a:solidFill>
              </a:rPr>
              <a:t>questions</a:t>
            </a:r>
            <a:r>
              <a:rPr lang="en-US" dirty="0"/>
              <a:t/>
            </a:r>
            <a:br>
              <a:rPr lang="en-US" dirty="0"/>
            </a:br>
            <a:endParaRPr lang="en-US" dirty="0">
              <a:solidFill>
                <a:srgbClr val="FF0000"/>
              </a:solidFill>
            </a:endParaRPr>
          </a:p>
        </p:txBody>
      </p:sp>
      <p:sp>
        <p:nvSpPr>
          <p:cNvPr id="3" name="Content Placeholder 2"/>
          <p:cNvSpPr>
            <a:spLocks noGrp="1"/>
          </p:cNvSpPr>
          <p:nvPr>
            <p:ph idx="1"/>
          </p:nvPr>
        </p:nvSpPr>
        <p:spPr/>
        <p:txBody>
          <a:bodyPr/>
          <a:lstStyle/>
          <a:p>
            <a:pPr marL="114300" indent="0">
              <a:buNone/>
            </a:pPr>
            <a:r>
              <a:rPr lang="en-US" dirty="0"/>
              <a:t>Example: Nominal variables</a:t>
            </a:r>
          </a:p>
          <a:p>
            <a:r>
              <a:rPr lang="en-US" dirty="0" smtClean="0">
                <a:latin typeface="Times New Roman" panose="02020603050405020304" pitchFamily="18" charset="0"/>
                <a:cs typeface="Times New Roman" panose="02020603050405020304" pitchFamily="18" charset="0"/>
              </a:rPr>
              <a:t>What </a:t>
            </a:r>
            <a:r>
              <a:rPr lang="en-US" dirty="0">
                <a:latin typeface="Times New Roman" panose="02020603050405020304" pitchFamily="18" charset="0"/>
                <a:cs typeface="Times New Roman" panose="02020603050405020304" pitchFamily="18" charset="0"/>
              </a:rPr>
              <a:t>is your race?</a:t>
            </a:r>
          </a:p>
          <a:p>
            <a:r>
              <a:rPr lang="en-US" dirty="0">
                <a:latin typeface="Times New Roman" panose="02020603050405020304" pitchFamily="18" charset="0"/>
                <a:cs typeface="Times New Roman" panose="02020603050405020304" pitchFamily="18" charset="0"/>
              </a:rPr>
              <a:t> White</a:t>
            </a:r>
          </a:p>
          <a:p>
            <a:r>
              <a:rPr lang="en-US" dirty="0">
                <a:latin typeface="Times New Roman" panose="02020603050405020304" pitchFamily="18" charset="0"/>
                <a:cs typeface="Times New Roman" panose="02020603050405020304" pitchFamily="18" charset="0"/>
              </a:rPr>
              <a:t> Black or African American</a:t>
            </a:r>
          </a:p>
          <a:p>
            <a:r>
              <a:rPr lang="en-US" dirty="0">
                <a:latin typeface="Times New Roman" panose="02020603050405020304" pitchFamily="18" charset="0"/>
                <a:cs typeface="Times New Roman" panose="02020603050405020304" pitchFamily="18" charset="0"/>
              </a:rPr>
              <a:t> American Indian or Alaska Native</a:t>
            </a:r>
          </a:p>
          <a:p>
            <a:r>
              <a:rPr lang="en-US" dirty="0">
                <a:latin typeface="Times New Roman" panose="02020603050405020304" pitchFamily="18" charset="0"/>
                <a:cs typeface="Times New Roman" panose="02020603050405020304" pitchFamily="18" charset="0"/>
              </a:rPr>
              <a:t> Asian</a:t>
            </a:r>
          </a:p>
          <a:p>
            <a:r>
              <a:rPr lang="en-US" dirty="0">
                <a:latin typeface="Times New Roman" panose="02020603050405020304" pitchFamily="18" charset="0"/>
                <a:cs typeface="Times New Roman" panose="02020603050405020304" pitchFamily="18" charset="0"/>
              </a:rPr>
              <a:t> Native Hawaiian or Other Pacific Islander</a:t>
            </a:r>
          </a:p>
          <a:p>
            <a:r>
              <a:rPr lang="en-US" dirty="0">
                <a:latin typeface="Times New Roman" panose="02020603050405020304" pitchFamily="18" charset="0"/>
                <a:cs typeface="Times New Roman" panose="02020603050405020304" pitchFamily="18" charset="0"/>
              </a:rPr>
              <a:t> </a:t>
            </a:r>
          </a:p>
          <a:p>
            <a:r>
              <a:rPr lang="en-US" dirty="0">
                <a:latin typeface="Times New Roman" panose="02020603050405020304" pitchFamily="18" charset="0"/>
                <a:cs typeface="Times New Roman" panose="02020603050405020304" pitchFamily="18" charset="0"/>
              </a:rPr>
              <a:t>Are you satisfied with the current work-from-home policies?</a:t>
            </a:r>
          </a:p>
          <a:p>
            <a:r>
              <a:rPr lang="en-US" dirty="0">
                <a:latin typeface="Times New Roman" panose="02020603050405020304" pitchFamily="18" charset="0"/>
                <a:cs typeface="Times New Roman" panose="02020603050405020304" pitchFamily="18" charset="0"/>
              </a:rPr>
              <a:t> Yes</a:t>
            </a:r>
          </a:p>
          <a:p>
            <a:r>
              <a:rPr lang="en-US" dirty="0">
                <a:latin typeface="Times New Roman" panose="02020603050405020304" pitchFamily="18" charset="0"/>
                <a:cs typeface="Times New Roman" panose="02020603050405020304" pitchFamily="18" charset="0"/>
              </a:rPr>
              <a:t> No</a:t>
            </a:r>
          </a:p>
        </p:txBody>
      </p:sp>
    </p:spTree>
    <p:extLst>
      <p:ext uri="{BB962C8B-B14F-4D97-AF65-F5344CB8AC3E}">
        <p14:creationId xmlns:p14="http://schemas.microsoft.com/office/powerpoint/2010/main" val="205166066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7620000" cy="1219200"/>
          </a:xfrm>
        </p:spPr>
        <p:txBody>
          <a:bodyPr/>
          <a:lstStyle/>
          <a:p>
            <a:pPr algn="ctr"/>
            <a:r>
              <a:rPr lang="en-US" dirty="0" smtClean="0">
                <a:solidFill>
                  <a:srgbClr val="00B0F0"/>
                </a:solidFill>
              </a:rPr>
              <a:t>Open-ended questions</a:t>
            </a:r>
            <a:endParaRPr lang="en-US" dirty="0">
              <a:solidFill>
                <a:srgbClr val="00B0F0"/>
              </a:solidFill>
            </a:endParaRPr>
          </a:p>
        </p:txBody>
      </p:sp>
      <p:sp>
        <p:nvSpPr>
          <p:cNvPr id="3" name="Content Placeholder 2"/>
          <p:cNvSpPr>
            <a:spLocks noGrp="1"/>
          </p:cNvSpPr>
          <p:nvPr>
            <p:ph idx="1"/>
          </p:nvPr>
        </p:nvSpPr>
        <p:spPr/>
        <p:txBody>
          <a:bodyPr>
            <a:normAutofit lnSpcReduction="10000"/>
          </a:bodyPr>
          <a:lstStyle/>
          <a:p>
            <a:pPr marL="114300" indent="0" algn="just">
              <a:buNone/>
            </a:pPr>
            <a:r>
              <a:rPr lang="en-US" dirty="0" smtClean="0">
                <a:latin typeface="Times New Roman" panose="02020603050405020304" pitchFamily="18" charset="0"/>
                <a:cs typeface="Times New Roman" panose="02020603050405020304" pitchFamily="18" charset="0"/>
              </a:rPr>
              <a:t>Open-ended</a:t>
            </a:r>
            <a:r>
              <a:rPr lang="en-US" dirty="0">
                <a:latin typeface="Times New Roman" panose="02020603050405020304" pitchFamily="18" charset="0"/>
                <a:cs typeface="Times New Roman" panose="02020603050405020304" pitchFamily="18" charset="0"/>
              </a:rPr>
              <a:t>, or long-form, questions allow respondents to give answers in their own words. Because there are no restrictions on their choices, respondents can answer in ways that researchers may not have otherwise considered. For example, respondents may want to answer “multiracial” for the question </a:t>
            </a:r>
            <a:r>
              <a:rPr lang="en-US" dirty="0" smtClean="0">
                <a:latin typeface="Times New Roman" panose="02020603050405020304" pitchFamily="18" charset="0"/>
                <a:cs typeface="Times New Roman" panose="02020603050405020304" pitchFamily="18" charset="0"/>
              </a:rPr>
              <a:t>on </a:t>
            </a:r>
            <a:r>
              <a:rPr lang="en-US" dirty="0">
                <a:latin typeface="Times New Roman" panose="02020603050405020304" pitchFamily="18" charset="0"/>
                <a:cs typeface="Times New Roman" panose="02020603050405020304" pitchFamily="18" charset="0"/>
              </a:rPr>
              <a:t>race rather than selecting from a restricted list</a:t>
            </a:r>
            <a:r>
              <a:rPr lang="en-US" dirty="0" smtClean="0">
                <a:latin typeface="Times New Roman" panose="02020603050405020304" pitchFamily="18" charset="0"/>
                <a:cs typeface="Times New Roman" panose="02020603050405020304" pitchFamily="18" charset="0"/>
              </a:rPr>
              <a:t>.</a:t>
            </a:r>
          </a:p>
          <a:p>
            <a:pPr marL="114300" indent="0">
              <a:buNone/>
            </a:pPr>
            <a:r>
              <a:rPr lang="en-US" b="1" dirty="0">
                <a:latin typeface="Times New Roman" panose="02020603050405020304" pitchFamily="18" charset="0"/>
                <a:cs typeface="Times New Roman" panose="02020603050405020304" pitchFamily="18" charset="0"/>
              </a:rPr>
              <a:t>Example: Open-ended questions</a:t>
            </a:r>
          </a:p>
          <a:p>
            <a:r>
              <a:rPr lang="en-US" dirty="0"/>
              <a:t>How do you feel about open science?</a:t>
            </a:r>
          </a:p>
          <a:p>
            <a:r>
              <a:rPr lang="en-US" dirty="0"/>
              <a:t>How would you describe your personality?</a:t>
            </a:r>
          </a:p>
          <a:p>
            <a:r>
              <a:rPr lang="en-US" dirty="0"/>
              <a:t>In your opinion, what is the biggest obstacle for productivity in remote work?</a:t>
            </a:r>
          </a:p>
          <a:p>
            <a:r>
              <a:rPr lang="en-US" dirty="0"/>
              <a:t>Open-ended questions have a few downsides</a:t>
            </a:r>
            <a:r>
              <a:rPr lang="en-US" dirty="0" smtClean="0"/>
              <a:t>.</a:t>
            </a:r>
            <a:endParaRPr lang="en-US" dirty="0"/>
          </a:p>
          <a:p>
            <a:pPr marL="114300" indent="0">
              <a:buNone/>
            </a:pPr>
            <a:r>
              <a:rPr lang="en-US" dirty="0"/>
              <a:t>They require more time and effort from respondents, which may deter them from completing the questionnaire.</a:t>
            </a:r>
          </a:p>
          <a:p>
            <a:pPr algn="just"/>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149984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7620000" cy="990600"/>
          </a:xfrm>
        </p:spPr>
        <p:txBody>
          <a:bodyPr/>
          <a:lstStyle/>
          <a:p>
            <a:pPr algn="ctr"/>
            <a:r>
              <a:rPr lang="en-US" dirty="0">
                <a:solidFill>
                  <a:srgbClr val="00B0F0"/>
                </a:solidFill>
                <a:latin typeface="Times New Roman" panose="02020603050405020304" pitchFamily="18" charset="0"/>
                <a:cs typeface="Times New Roman" panose="02020603050405020304" pitchFamily="18" charset="0"/>
              </a:rPr>
              <a:t>Question wording</a:t>
            </a:r>
          </a:p>
        </p:txBody>
      </p:sp>
      <p:sp>
        <p:nvSpPr>
          <p:cNvPr id="3" name="Content Placeholder 2"/>
          <p:cNvSpPr>
            <a:spLocks noGrp="1"/>
          </p:cNvSpPr>
          <p:nvPr>
            <p:ph idx="1"/>
          </p:nvPr>
        </p:nvSpPr>
        <p:spPr>
          <a:xfrm>
            <a:off x="457200" y="1295400"/>
            <a:ext cx="7620000" cy="5105400"/>
          </a:xfrm>
        </p:spPr>
        <p:txBody>
          <a:bodyPr>
            <a:normAutofit/>
          </a:bodyPr>
          <a:lstStyle/>
          <a:p>
            <a:pPr marL="114300" indent="0">
              <a:buNone/>
            </a:pPr>
            <a:endParaRPr lang="en-US" dirty="0"/>
          </a:p>
          <a:p>
            <a:pPr marL="114300" indent="0" algn="just">
              <a:buNone/>
            </a:pPr>
            <a:r>
              <a:rPr lang="en-US" dirty="0" smtClean="0"/>
              <a:t>Question </a:t>
            </a:r>
            <a:r>
              <a:rPr lang="en-US" dirty="0"/>
              <a:t>wording can influence your respondents’ answers, especially if the language is unclear, ambiguous, or biased. Good questions need to be understood by all respondents in the same way (reliable) and measure exactly what you’re interested in (valid).</a:t>
            </a:r>
          </a:p>
          <a:p>
            <a:pPr marL="114300" indent="0" algn="just">
              <a:buNone/>
            </a:pPr>
            <a:endParaRPr lang="en-US" dirty="0"/>
          </a:p>
          <a:p>
            <a:pPr marL="114300" indent="0" algn="just">
              <a:buNone/>
            </a:pPr>
            <a:r>
              <a:rPr lang="en-US" b="1" dirty="0">
                <a:latin typeface="Times New Roman" panose="02020603050405020304" pitchFamily="18" charset="0"/>
                <a:cs typeface="Times New Roman" panose="02020603050405020304" pitchFamily="18" charset="0"/>
              </a:rPr>
              <a:t>Use clear language</a:t>
            </a:r>
          </a:p>
          <a:p>
            <a:pPr marL="114300" indent="0" algn="just">
              <a:buNone/>
            </a:pPr>
            <a:r>
              <a:rPr lang="en-US" dirty="0"/>
              <a:t>You should design questions with your target audience in mind. Consider their familiarity with your questionnaire topics and language and tailor your questions to them.</a:t>
            </a:r>
          </a:p>
          <a:p>
            <a:pPr marL="114300" indent="0">
              <a:buNone/>
            </a:pPr>
            <a:r>
              <a:rPr lang="en-US" dirty="0"/>
              <a:t> </a:t>
            </a:r>
          </a:p>
          <a:p>
            <a:pPr marL="114300" indent="0" algn="just">
              <a:buNone/>
            </a:pP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2149223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177</TotalTime>
  <Words>416</Words>
  <Application>Microsoft Office PowerPoint</Application>
  <PresentationFormat>On-screen Show (4:3)</PresentationFormat>
  <Paragraphs>48</Paragraphs>
  <Slides>6</Slides>
  <Notes>1</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Adjacency</vt:lpstr>
      <vt:lpstr>Lecturer2 : Closed-ended questions</vt:lpstr>
      <vt:lpstr>Closed-ended questions </vt:lpstr>
      <vt:lpstr>Closed-ended questions </vt:lpstr>
      <vt:lpstr>Closed-ended questions </vt:lpstr>
      <vt:lpstr>Open-ended questions</vt:lpstr>
      <vt:lpstr>Question wording</vt:lpstr>
    </vt:vector>
  </TitlesOfParts>
  <Company>SACC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Maher</dc:creator>
  <cp:lastModifiedBy>Maher</cp:lastModifiedBy>
  <cp:revision>28</cp:revision>
  <dcterms:created xsi:type="dcterms:W3CDTF">2024-07-19T12:13:04Z</dcterms:created>
  <dcterms:modified xsi:type="dcterms:W3CDTF">2024-10-21T18:59:53Z</dcterms:modified>
</cp:coreProperties>
</file>