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68" r:id="rId4"/>
    <p:sldId id="269" r:id="rId5"/>
    <p:sldId id="270" r:id="rId6"/>
    <p:sldId id="260" r:id="rId7"/>
    <p:sldId id="256" r:id="rId8"/>
    <p:sldId id="257" r:id="rId9"/>
    <p:sldId id="258" r:id="rId10"/>
    <p:sldId id="259"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28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44C522-B522-4022-992B-3A0C68CEE565}"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9AA5F-4E8E-49B5-8291-67E633DAC211}" type="slidenum">
              <a:rPr lang="en-US" smtClean="0"/>
              <a:t>‹#›</a:t>
            </a:fld>
            <a:endParaRPr lang="en-US"/>
          </a:p>
        </p:txBody>
      </p:sp>
    </p:spTree>
    <p:extLst>
      <p:ext uri="{BB962C8B-B14F-4D97-AF65-F5344CB8AC3E}">
        <p14:creationId xmlns:p14="http://schemas.microsoft.com/office/powerpoint/2010/main" val="832201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44C522-B522-4022-992B-3A0C68CEE565}"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9AA5F-4E8E-49B5-8291-67E633DAC211}" type="slidenum">
              <a:rPr lang="en-US" smtClean="0"/>
              <a:t>‹#›</a:t>
            </a:fld>
            <a:endParaRPr lang="en-US"/>
          </a:p>
        </p:txBody>
      </p:sp>
    </p:spTree>
    <p:extLst>
      <p:ext uri="{BB962C8B-B14F-4D97-AF65-F5344CB8AC3E}">
        <p14:creationId xmlns:p14="http://schemas.microsoft.com/office/powerpoint/2010/main" val="4006457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44C522-B522-4022-992B-3A0C68CEE565}"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9AA5F-4E8E-49B5-8291-67E633DAC211}" type="slidenum">
              <a:rPr lang="en-US" smtClean="0"/>
              <a:t>‹#›</a:t>
            </a:fld>
            <a:endParaRPr lang="en-US"/>
          </a:p>
        </p:txBody>
      </p:sp>
    </p:spTree>
    <p:extLst>
      <p:ext uri="{BB962C8B-B14F-4D97-AF65-F5344CB8AC3E}">
        <p14:creationId xmlns:p14="http://schemas.microsoft.com/office/powerpoint/2010/main" val="1499679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44C522-B522-4022-992B-3A0C68CEE565}"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9AA5F-4E8E-49B5-8291-67E633DAC211}" type="slidenum">
              <a:rPr lang="en-US" smtClean="0"/>
              <a:t>‹#›</a:t>
            </a:fld>
            <a:endParaRPr lang="en-US"/>
          </a:p>
        </p:txBody>
      </p:sp>
    </p:spTree>
    <p:extLst>
      <p:ext uri="{BB962C8B-B14F-4D97-AF65-F5344CB8AC3E}">
        <p14:creationId xmlns:p14="http://schemas.microsoft.com/office/powerpoint/2010/main" val="1023958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444C522-B522-4022-992B-3A0C68CEE565}"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9AA5F-4E8E-49B5-8291-67E633DAC211}" type="slidenum">
              <a:rPr lang="en-US" smtClean="0"/>
              <a:t>‹#›</a:t>
            </a:fld>
            <a:endParaRPr lang="en-US"/>
          </a:p>
        </p:txBody>
      </p:sp>
    </p:spTree>
    <p:extLst>
      <p:ext uri="{BB962C8B-B14F-4D97-AF65-F5344CB8AC3E}">
        <p14:creationId xmlns:p14="http://schemas.microsoft.com/office/powerpoint/2010/main" val="3611837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44C522-B522-4022-992B-3A0C68CEE565}"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9AA5F-4E8E-49B5-8291-67E633DAC211}" type="slidenum">
              <a:rPr lang="en-US" smtClean="0"/>
              <a:t>‹#›</a:t>
            </a:fld>
            <a:endParaRPr lang="en-US"/>
          </a:p>
        </p:txBody>
      </p:sp>
    </p:spTree>
    <p:extLst>
      <p:ext uri="{BB962C8B-B14F-4D97-AF65-F5344CB8AC3E}">
        <p14:creationId xmlns:p14="http://schemas.microsoft.com/office/powerpoint/2010/main" val="2776386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44C522-B522-4022-992B-3A0C68CEE565}" type="datetimeFigureOut">
              <a:rPr lang="en-US" smtClean="0"/>
              <a:t>12/1/2023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F9AA5F-4E8E-49B5-8291-67E633DAC211}" type="slidenum">
              <a:rPr lang="en-US" smtClean="0"/>
              <a:t>‹#›</a:t>
            </a:fld>
            <a:endParaRPr lang="en-US"/>
          </a:p>
        </p:txBody>
      </p:sp>
    </p:spTree>
    <p:extLst>
      <p:ext uri="{BB962C8B-B14F-4D97-AF65-F5344CB8AC3E}">
        <p14:creationId xmlns:p14="http://schemas.microsoft.com/office/powerpoint/2010/main" val="1115420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44C522-B522-4022-992B-3A0C68CEE565}" type="datetimeFigureOut">
              <a:rPr lang="en-US" smtClean="0"/>
              <a:t>12/1/2023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F9AA5F-4E8E-49B5-8291-67E633DAC211}" type="slidenum">
              <a:rPr lang="en-US" smtClean="0"/>
              <a:t>‹#›</a:t>
            </a:fld>
            <a:endParaRPr lang="en-US"/>
          </a:p>
        </p:txBody>
      </p:sp>
    </p:spTree>
    <p:extLst>
      <p:ext uri="{BB962C8B-B14F-4D97-AF65-F5344CB8AC3E}">
        <p14:creationId xmlns:p14="http://schemas.microsoft.com/office/powerpoint/2010/main" val="1325754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44C522-B522-4022-992B-3A0C68CEE565}" type="datetimeFigureOut">
              <a:rPr lang="en-US" smtClean="0"/>
              <a:t>12/1/2023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F9AA5F-4E8E-49B5-8291-67E633DAC211}" type="slidenum">
              <a:rPr lang="en-US" smtClean="0"/>
              <a:t>‹#›</a:t>
            </a:fld>
            <a:endParaRPr lang="en-US"/>
          </a:p>
        </p:txBody>
      </p:sp>
    </p:spTree>
    <p:extLst>
      <p:ext uri="{BB962C8B-B14F-4D97-AF65-F5344CB8AC3E}">
        <p14:creationId xmlns:p14="http://schemas.microsoft.com/office/powerpoint/2010/main" val="4106057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44C522-B522-4022-992B-3A0C68CEE565}"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9AA5F-4E8E-49B5-8291-67E633DAC211}" type="slidenum">
              <a:rPr lang="en-US" smtClean="0"/>
              <a:t>‹#›</a:t>
            </a:fld>
            <a:endParaRPr lang="en-US"/>
          </a:p>
        </p:txBody>
      </p:sp>
    </p:spTree>
    <p:extLst>
      <p:ext uri="{BB962C8B-B14F-4D97-AF65-F5344CB8AC3E}">
        <p14:creationId xmlns:p14="http://schemas.microsoft.com/office/powerpoint/2010/main" val="3143526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44C522-B522-4022-992B-3A0C68CEE565}"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9AA5F-4E8E-49B5-8291-67E633DAC211}" type="slidenum">
              <a:rPr lang="en-US" smtClean="0"/>
              <a:t>‹#›</a:t>
            </a:fld>
            <a:endParaRPr lang="en-US"/>
          </a:p>
        </p:txBody>
      </p:sp>
    </p:spTree>
    <p:extLst>
      <p:ext uri="{BB962C8B-B14F-4D97-AF65-F5344CB8AC3E}">
        <p14:creationId xmlns:p14="http://schemas.microsoft.com/office/powerpoint/2010/main" val="2903924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44C522-B522-4022-992B-3A0C68CEE565}" type="datetimeFigureOut">
              <a:rPr lang="en-US" smtClean="0"/>
              <a:t>12/1/2023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F9AA5F-4E8E-49B5-8291-67E633DAC211}" type="slidenum">
              <a:rPr lang="en-US" smtClean="0"/>
              <a:t>‹#›</a:t>
            </a:fld>
            <a:endParaRPr lang="en-US"/>
          </a:p>
        </p:txBody>
      </p:sp>
    </p:spTree>
    <p:extLst>
      <p:ext uri="{BB962C8B-B14F-4D97-AF65-F5344CB8AC3E}">
        <p14:creationId xmlns:p14="http://schemas.microsoft.com/office/powerpoint/2010/main" val="3766891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t>جماعة أبولو </a:t>
            </a:r>
            <a:endParaRPr lang="en-US" dirty="0"/>
          </a:p>
        </p:txBody>
      </p:sp>
      <p:sp>
        <p:nvSpPr>
          <p:cNvPr id="3" name="Content Placeholder 2"/>
          <p:cNvSpPr>
            <a:spLocks noGrp="1"/>
          </p:cNvSpPr>
          <p:nvPr>
            <p:ph idx="1"/>
          </p:nvPr>
        </p:nvSpPr>
        <p:spPr/>
        <p:txBody>
          <a:bodyPr>
            <a:normAutofit fontScale="85000" lnSpcReduction="20000"/>
          </a:bodyPr>
          <a:lstStyle/>
          <a:p>
            <a:pPr algn="r"/>
            <a:r>
              <a:rPr lang="ar-IQ" dirty="0"/>
              <a:t> ظل الشعر العربي حتى نهاية العقد الثاني من هذا القرن يتنازعه تياران: الأول تمثله جماعة الإحياء بزعيمها احمد شوقي والثاني تيار التجديد تمثله جماعة الديوان الذين نجحوا في تقديم تنظير نظري جديد يستوحي النقد الانكليزي وبرغم الخصومة التي كانت قائمة بين الاتجاهين إلا أن أيا منهم لم يفلح في تفويض الآخر.</a:t>
            </a:r>
          </a:p>
          <a:p>
            <a:pPr algn="r"/>
            <a:r>
              <a:rPr lang="ar-IQ" dirty="0"/>
              <a:t>   في تلك الأثناء أي في نهاية العشرينيات كان ثمة عدد من الشعراء أعجب لما جاءت به جماعة الديوان وما طلعت به من قصائد ذاتية تنحو منحىً جديدا وتسلك في أسلوبها مسلكا يخالف ما جرت عليه قصائد الشعر العربي آنذاك وقد ألتف هؤلاء الشعراء حول شاعر شاب كان قد عاد توا من انكلترا بعد إقامته عشر سنوات فيها وهو شديد التأثر بالشعر الرومانسي ونزعاته الذاتية والإنسانية ذلك الشاعر هو احمد زكي أبو </a:t>
            </a:r>
            <a:r>
              <a:rPr lang="ar-IQ" dirty="0" smtClean="0"/>
              <a:t>شادي</a:t>
            </a:r>
            <a:r>
              <a:rPr lang="ar-JO" dirty="0" smtClean="0"/>
              <a:t>- الذي تلمذ على مدرسة شوقي وحافظ الشعرية وتأثر بخليل مطران في الدعوة الى التجديد في الادب والشعر –كما اطلع على الادب الانجليزيوخصوصا جون كيتس اضافة الى  اطلاعه على الاداب العربية القديمة والحديثة واتصاله بالادب الامريكي  وله ديوان باسم (أنداء الفجر)  - </a:t>
            </a:r>
            <a:r>
              <a:rPr lang="ar-IQ" dirty="0" smtClean="0"/>
              <a:t> </a:t>
            </a:r>
            <a:r>
              <a:rPr lang="ar-IQ" dirty="0"/>
              <a:t>وبذلك تشكل هيكل التنظيم باسم </a:t>
            </a:r>
            <a:r>
              <a:rPr lang="ar-IQ" dirty="0" smtClean="0"/>
              <a:t>(</a:t>
            </a:r>
            <a:r>
              <a:rPr lang="ar-IQ" dirty="0"/>
              <a:t>جماعة ابولو) وهو اسم مستعار من اسم آلهة </a:t>
            </a:r>
            <a:r>
              <a:rPr lang="ar-IQ" dirty="0" smtClean="0"/>
              <a:t>الشعر</a:t>
            </a:r>
            <a:r>
              <a:rPr lang="ar-JO" dirty="0" smtClean="0"/>
              <a:t> والنور والشمس </a:t>
            </a:r>
            <a:r>
              <a:rPr lang="ar-IQ" dirty="0" smtClean="0"/>
              <a:t> </a:t>
            </a:r>
            <a:r>
              <a:rPr lang="ar-IQ" dirty="0"/>
              <a:t>عند اليونانيين القدماء </a:t>
            </a:r>
            <a:r>
              <a:rPr lang="ar-IQ" dirty="0" smtClean="0"/>
              <a:t>(</a:t>
            </a:r>
            <a:r>
              <a:rPr lang="ar-JO" dirty="0" smtClean="0"/>
              <a:t>أبولون</a:t>
            </a:r>
            <a:r>
              <a:rPr lang="ar-IQ" dirty="0" smtClean="0"/>
              <a:t>).</a:t>
            </a:r>
            <a:r>
              <a:rPr lang="ar-JO" dirty="0" smtClean="0"/>
              <a:t> ويعلل ابو شادي سبب التسمية بأنه الرغبة في أن تحمل اسما فنيا عالميا يلائم صبغتها و( كما كانت الميثولوجيا الاغريقية تتغنى بأبولو للشمس واشعر والموسيقى ، فنحن نتغنى في حمى هذه الذكريات التي اصبحت عالمية ، بكل ما يسمو بجمال الشعر العربي وبنفوس شعرائه )</a:t>
            </a:r>
            <a:endParaRPr lang="ar-IQ" dirty="0"/>
          </a:p>
        </p:txBody>
      </p:sp>
    </p:spTree>
    <p:extLst>
      <p:ext uri="{BB962C8B-B14F-4D97-AF65-F5344CB8AC3E}">
        <p14:creationId xmlns:p14="http://schemas.microsoft.com/office/powerpoint/2010/main" val="1998936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r>
              <a:rPr lang="ar-IQ" b="1" dirty="0"/>
              <a:t>الوحدة العضوية</a:t>
            </a:r>
            <a:r>
              <a:rPr lang="ar-IQ" dirty="0" smtClean="0"/>
              <a:t>:</a:t>
            </a:r>
            <a:r>
              <a:rPr lang="en-US" dirty="0" smtClean="0"/>
              <a:t> 6-</a:t>
            </a:r>
            <a:endParaRPr lang="ar-IQ" dirty="0"/>
          </a:p>
          <a:p>
            <a:pPr algn="r"/>
            <a:r>
              <a:rPr lang="ar-IQ" dirty="0"/>
              <a:t>فالقصيدة في نظرهم بنية عضوية حية تتفاعل عناصرها ،تمتزج</a:t>
            </a:r>
            <a:endParaRPr lang="en-US" dirty="0"/>
          </a:p>
          <a:p>
            <a:pPr algn="r"/>
            <a:r>
              <a:rPr lang="ar-IQ" dirty="0"/>
              <a:t>بعضها ببعض ،وتنمو</a:t>
            </a:r>
            <a:r>
              <a:rPr lang="en-US" dirty="0"/>
              <a:t> </a:t>
            </a:r>
            <a:r>
              <a:rPr lang="ar-IQ" dirty="0"/>
              <a:t>العناصر نموًّا داخليًّا حتى يتكامل الموضوع</a:t>
            </a:r>
            <a:endParaRPr lang="en-US" dirty="0"/>
          </a:p>
          <a:p>
            <a:pPr algn="r"/>
            <a:r>
              <a:rPr lang="ar-IQ" dirty="0"/>
              <a:t>ويتم على أكمل وجه </a:t>
            </a:r>
            <a:r>
              <a:rPr lang="ar-SA" dirty="0"/>
              <a:t> </a:t>
            </a:r>
            <a:r>
              <a:rPr lang="ar-IQ" dirty="0" smtClean="0"/>
              <a:t>أجمل</a:t>
            </a:r>
            <a:r>
              <a:rPr lang="ar-SA" dirty="0" smtClean="0"/>
              <a:t>  </a:t>
            </a:r>
            <a:r>
              <a:rPr lang="ar-JO" dirty="0" smtClean="0"/>
              <a:t>  </a:t>
            </a:r>
            <a:r>
              <a:rPr lang="en-US" dirty="0" smtClean="0"/>
              <a:t> </a:t>
            </a:r>
            <a:r>
              <a:rPr lang="ar-IQ" dirty="0" smtClean="0"/>
              <a:t>مثل </a:t>
            </a:r>
            <a:r>
              <a:rPr lang="ar-IQ" dirty="0"/>
              <a:t>الأعضاء في جسد الإنسان ، </a:t>
            </a:r>
            <a:r>
              <a:rPr lang="ar-IQ" dirty="0" smtClean="0"/>
              <a:t> </a:t>
            </a:r>
            <a:endParaRPr lang="ar-SA" dirty="0" smtClean="0"/>
          </a:p>
          <a:p>
            <a:pPr algn="r"/>
            <a:r>
              <a:rPr lang="ar-SA" dirty="0" smtClean="0"/>
              <a:t>في قصيدة </a:t>
            </a:r>
            <a:r>
              <a:rPr lang="ar-IQ" b="1" dirty="0" smtClean="0"/>
              <a:t>(الأطلال) </a:t>
            </a:r>
            <a:r>
              <a:rPr lang="ar-IQ" dirty="0" smtClean="0"/>
              <a:t>لإبراهيم ناجي الذي يقول:</a:t>
            </a:r>
          </a:p>
          <a:p>
            <a:r>
              <a:rPr lang="ar-JO" b="1" dirty="0" smtClean="0"/>
              <a:t>  </a:t>
            </a:r>
            <a:r>
              <a:rPr lang="ar-IQ" b="1" dirty="0" smtClean="0"/>
              <a:t>أَعْطِني حُرِّيَتي أَطْلِقْ يَدَيَّ</a:t>
            </a:r>
            <a:r>
              <a:rPr lang="ar-JO" b="1" dirty="0" smtClean="0"/>
              <a:t> ***</a:t>
            </a:r>
            <a:r>
              <a:rPr lang="ar-IQ" b="1" dirty="0" smtClean="0"/>
              <a:t>إِنَّني أَعْطَيْتُ مَا اسْتَبْقَيْتُ شَيَّ</a:t>
            </a:r>
          </a:p>
          <a:p>
            <a:r>
              <a:rPr lang="ar-IQ" b="1" dirty="0" smtClean="0"/>
              <a:t>آهِ مِنْ قَيْدِكَ أَدْمَى مِعْصَمي</a:t>
            </a:r>
            <a:r>
              <a:rPr lang="ar-JO" b="1" dirty="0" smtClean="0"/>
              <a:t>   ***</a:t>
            </a:r>
            <a:r>
              <a:rPr lang="ar-IQ" b="1" dirty="0" smtClean="0"/>
              <a:t>لِمَ أُبْقِيهِ وَمَا أَبْقَى عَلَيَّ</a:t>
            </a:r>
          </a:p>
          <a:p>
            <a:pPr algn="ctr"/>
            <a:endParaRPr lang="ar-IQ" dirty="0" smtClean="0"/>
          </a:p>
        </p:txBody>
      </p:sp>
    </p:spTree>
    <p:extLst>
      <p:ext uri="{BB962C8B-B14F-4D97-AF65-F5344CB8AC3E}">
        <p14:creationId xmlns:p14="http://schemas.microsoft.com/office/powerpoint/2010/main" val="755844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يقول احمد زكي ابو شادي في مقطوعة (( عبادات ))</a:t>
            </a:r>
            <a:endParaRPr lang="en-US" dirty="0"/>
          </a:p>
        </p:txBody>
      </p:sp>
      <p:sp>
        <p:nvSpPr>
          <p:cNvPr id="3" name="Content Placeholder 2"/>
          <p:cNvSpPr>
            <a:spLocks noGrp="1"/>
          </p:cNvSpPr>
          <p:nvPr>
            <p:ph idx="1"/>
          </p:nvPr>
        </p:nvSpPr>
        <p:spPr/>
        <p:txBody>
          <a:bodyPr>
            <a:normAutofit fontScale="85000" lnSpcReduction="20000"/>
          </a:bodyPr>
          <a:lstStyle/>
          <a:p>
            <a:pPr algn="ctr"/>
            <a:endParaRPr lang="ar-JO" dirty="0" smtClean="0"/>
          </a:p>
          <a:p>
            <a:pPr algn="ctr" fontAlgn="base"/>
            <a:r>
              <a:rPr lang="ar-IQ" dirty="0"/>
              <a:t>مَا لِعَيْنِي كُلَّمَا أَلْقَاكِ بِالْفَرْحَةِ تَدْمَعْ؟</a:t>
            </a:r>
          </a:p>
          <a:p>
            <a:pPr algn="ctr" fontAlgn="base"/>
            <a:r>
              <a:rPr lang="ar-IQ" dirty="0" smtClean="0"/>
              <a:t>أَهِيَ الْفَرْحَةُ </a:t>
            </a:r>
            <a:r>
              <a:rPr lang="ar-IQ" dirty="0"/>
              <a:t>أَمْ خَشْيَةُ حُلْمٍ يَتَصَدَّعْ؟</a:t>
            </a:r>
          </a:p>
          <a:p>
            <a:pPr algn="ctr" fontAlgn="base"/>
            <a:r>
              <a:rPr lang="ar-IQ" dirty="0"/>
              <a:t>بِي رَجَاءٌ لَيْسَ يَخْبُو وَرَجَاءٌ لَيْسَ يَلْمَعْ</a:t>
            </a:r>
          </a:p>
          <a:p>
            <a:pPr algn="ctr" fontAlgn="base"/>
            <a:r>
              <a:rPr lang="ar-IQ" dirty="0"/>
              <a:t>وَأَنَا كَالتَّائِهِ الْعَانِي إِلَى الْأَوْهَامِ أَفْزَعْ</a:t>
            </a:r>
          </a:p>
          <a:p>
            <a:pPr algn="ctr" fontAlgn="base"/>
            <a:r>
              <a:rPr lang="ar-IQ" dirty="0"/>
              <a:t>هَاكَ قَلْبِي يَا حَيَاتِي! نَبِّئِيهِ كَيْفَ يَصْنَعْ!</a:t>
            </a:r>
          </a:p>
          <a:p>
            <a:pPr algn="ctr" fontAlgn="base"/>
            <a:r>
              <a:rPr lang="ar-IQ" dirty="0"/>
              <a:t>هُوَ فِي الْقُرْبِ بَعِيدٌ عَنْكِ يَهْفُو ثُمَّ يَجْزَعْ</a:t>
            </a:r>
          </a:p>
          <a:p>
            <a:pPr algn="ctr" fontAlgn="base"/>
            <a:r>
              <a:rPr lang="ar-IQ" dirty="0"/>
              <a:t>آهِ كَمْ يَجْنِي حَيَائِي! آهِ مِنْ شَوْقٍ مُضَيَّعْ!</a:t>
            </a:r>
          </a:p>
          <a:p>
            <a:pPr algn="ctr" fontAlgn="base"/>
            <a:r>
              <a:rPr lang="ar-IQ" dirty="0"/>
              <a:t>كَمْ تَلَاشَتْ قُبُلَاتِي فِي غَرَامٍ يَتَوَرَّعْ!</a:t>
            </a:r>
          </a:p>
          <a:p>
            <a:pPr algn="ctr" fontAlgn="base"/>
            <a:r>
              <a:rPr lang="ar-IQ" dirty="0" smtClean="0"/>
              <a:t>قُبُلَاتِي </a:t>
            </a:r>
            <a:r>
              <a:rPr lang="ar-IQ" dirty="0"/>
              <a:t>فِي امْتِنَاعٍ هُوَ بَعْثٌ لِي </a:t>
            </a:r>
            <a:r>
              <a:rPr lang="ar-IQ" dirty="0" smtClean="0"/>
              <a:t>وَمَصْرَعْ</a:t>
            </a:r>
            <a:endParaRPr lang="ar-JO" dirty="0" smtClean="0"/>
          </a:p>
          <a:p>
            <a:pPr algn="ctr" fontAlgn="base"/>
            <a:r>
              <a:rPr lang="ar-IQ" dirty="0"/>
              <a:t>وَعِبَادَاتٌ تَنَاهَتْ وَأَبَتْ لِي كُلَّ مَطْمَعْ!</a:t>
            </a:r>
          </a:p>
          <a:p>
            <a:pPr algn="ctr"/>
            <a:endParaRPr lang="en-US" dirty="0"/>
          </a:p>
        </p:txBody>
      </p:sp>
    </p:spTree>
    <p:extLst>
      <p:ext uri="{BB962C8B-B14F-4D97-AF65-F5344CB8AC3E}">
        <p14:creationId xmlns:p14="http://schemas.microsoft.com/office/powerpoint/2010/main" val="4009148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endParaRPr lang="ar-IQ" dirty="0"/>
          </a:p>
          <a:p>
            <a:r>
              <a:rPr lang="ar-IQ" dirty="0"/>
              <a:t>     وكانت هناك العديد من الدوافع لتشكيل هذه الجماعة أهمها ما كانت تمر به مصر من حياة </a:t>
            </a:r>
            <a:r>
              <a:rPr lang="ar-JO" dirty="0" smtClean="0"/>
              <a:t>سياسية قاسية ، فقد ألانجليز قبضتهم على البلاد ، ووقف السراي موقف المتسلط المتجبر  ، وتعطل الدستور وتوقف الانتخابات وغلق الصحف والملات في عهد محمد محمود وحين خلف اسماعيل صدقي سلفه محمد محمود استمر عداؤه للشعب وولاؤه للقصر </a:t>
            </a:r>
            <a:r>
              <a:rPr lang="ar-IQ" dirty="0" smtClean="0"/>
              <a:t>، </a:t>
            </a:r>
            <a:r>
              <a:rPr lang="ar-IQ" dirty="0"/>
              <a:t>وكانت التيارات الفكرية والسياسية تذكي في نفوس أولئك النفر من الشعراء مشاعر دافقة وأحاسيس ملتهبة ترفع بهم إلى تيار رومانسي يفوق ما انتهى إليه شعراء الديوان الذين تفرقوا بعد عزلة شكري واتجاه المازني إلى الصحافة وكان كتاب الديوان الصادر العام 1921 وكتاب الغربال لميخائيل نعيمة 1923 من النماذج المتميزة من الشعر المهجري الوافدة إلى الوطن العربي.</a:t>
            </a:r>
          </a:p>
          <a:p>
            <a:r>
              <a:rPr lang="ar-IQ" dirty="0"/>
              <a:t>     كل هذا كان بمثابة الطريق الذي حدد نهج الجماعة وتوجهاتها الشعرية فراح شعراء ابولو يغذون السير على هذا المنهج الذي اختطه لهم شعراء الديوان وشعراء المهجر حتى انتهوا إلى تيار رومانسي واضح يتغنى بالطبيعة تارة وبالمرأة الحبيبة تارة أخرى ويتجه إلى الذات الإنسانية تارة أخرى.</a:t>
            </a:r>
          </a:p>
          <a:p>
            <a:r>
              <a:rPr lang="ar-IQ" dirty="0"/>
              <a:t>    وهكذا تألفت جماعة ابولو العام 1932 وأصدرت في العام نفسه مجلتها التي تحمل الاسم نفسه وكانت مجلة شعرية متخصصة </a:t>
            </a:r>
            <a:r>
              <a:rPr lang="ar-IQ" dirty="0" smtClean="0"/>
              <a:t>ت</a:t>
            </a:r>
            <a:r>
              <a:rPr lang="ar-JO" dirty="0" smtClean="0"/>
              <a:t>نشر </a:t>
            </a:r>
            <a:r>
              <a:rPr lang="ar-IQ" dirty="0" smtClean="0"/>
              <a:t> </a:t>
            </a:r>
            <a:r>
              <a:rPr lang="ar-IQ" dirty="0"/>
              <a:t>نتاج شعراء الجماعة وتعزز منطلقاتهم النقدية.         </a:t>
            </a:r>
            <a:endParaRPr lang="en-US" dirty="0"/>
          </a:p>
        </p:txBody>
      </p:sp>
    </p:spTree>
    <p:extLst>
      <p:ext uri="{BB962C8B-B14F-4D97-AF65-F5344CB8AC3E}">
        <p14:creationId xmlns:p14="http://schemas.microsoft.com/office/powerpoint/2010/main" val="2744480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r"/>
            <a:r>
              <a:rPr lang="ar-IQ" dirty="0"/>
              <a:t>وأن جماعة أبولو قد </a:t>
            </a:r>
            <a:r>
              <a:rPr lang="ar-IQ" dirty="0" smtClean="0"/>
              <a:t>س</a:t>
            </a:r>
            <a:r>
              <a:rPr lang="ar-JO" dirty="0" smtClean="0"/>
              <a:t>ل</a:t>
            </a:r>
            <a:r>
              <a:rPr lang="ar-IQ" dirty="0" smtClean="0"/>
              <a:t>كت </a:t>
            </a:r>
            <a:r>
              <a:rPr lang="ar-IQ" dirty="0"/>
              <a:t>الدرب </a:t>
            </a:r>
            <a:r>
              <a:rPr lang="ar-IQ" dirty="0" smtClean="0"/>
              <a:t>نفس</a:t>
            </a:r>
            <a:r>
              <a:rPr lang="ar-JO" dirty="0" smtClean="0"/>
              <a:t>ه</a:t>
            </a:r>
            <a:r>
              <a:rPr lang="ar-IQ" dirty="0" smtClean="0"/>
              <a:t> </a:t>
            </a:r>
            <a:r>
              <a:rPr lang="ar-IQ" dirty="0"/>
              <a:t>بل </a:t>
            </a:r>
            <a:r>
              <a:rPr lang="ar-IQ" dirty="0" smtClean="0"/>
              <a:t>ر</a:t>
            </a:r>
            <a:r>
              <a:rPr lang="ar-JO" dirty="0" smtClean="0"/>
              <a:t>ا</a:t>
            </a:r>
            <a:r>
              <a:rPr lang="ar-IQ" dirty="0" smtClean="0"/>
              <a:t>حت </a:t>
            </a:r>
            <a:r>
              <a:rPr lang="ar-IQ" dirty="0"/>
              <a:t>تمضي </a:t>
            </a:r>
            <a:r>
              <a:rPr lang="ar-IQ" dirty="0" smtClean="0"/>
              <a:t>في</a:t>
            </a:r>
            <a:r>
              <a:rPr lang="ar-JO" dirty="0" smtClean="0"/>
              <a:t>ه</a:t>
            </a:r>
            <a:r>
              <a:rPr lang="ar-IQ" dirty="0" smtClean="0"/>
              <a:t> </a:t>
            </a:r>
            <a:r>
              <a:rPr lang="ar-IQ" dirty="0"/>
              <a:t>توسيعاً وتعميقا.ً وانظم تحت </a:t>
            </a:r>
            <a:r>
              <a:rPr lang="ar-IQ" dirty="0" smtClean="0"/>
              <a:t>لوائ</a:t>
            </a:r>
            <a:r>
              <a:rPr lang="ar-JO" dirty="0" smtClean="0"/>
              <a:t>ها</a:t>
            </a:r>
            <a:r>
              <a:rPr lang="ar-IQ" dirty="0" smtClean="0"/>
              <a:t> </a:t>
            </a:r>
            <a:r>
              <a:rPr lang="ar-IQ" dirty="0"/>
              <a:t>مجموعة كثيرة من الشعراء الذين </a:t>
            </a:r>
            <a:r>
              <a:rPr lang="ar-IQ" dirty="0" smtClean="0"/>
              <a:t>أس</a:t>
            </a:r>
            <a:r>
              <a:rPr lang="ar-JO" dirty="0" smtClean="0"/>
              <a:t>هم</a:t>
            </a:r>
            <a:r>
              <a:rPr lang="ar-IQ" dirty="0" smtClean="0"/>
              <a:t>وا </a:t>
            </a:r>
            <a:r>
              <a:rPr lang="ar-IQ" dirty="0"/>
              <a:t>في إرساء </a:t>
            </a:r>
            <a:r>
              <a:rPr lang="ar-JO" dirty="0" smtClean="0"/>
              <a:t>هذا</a:t>
            </a:r>
            <a:r>
              <a:rPr lang="ar-IQ" dirty="0" smtClean="0"/>
              <a:t> </a:t>
            </a:r>
            <a:r>
              <a:rPr lang="ar-IQ" dirty="0"/>
              <a:t>التيار، في </a:t>
            </a:r>
            <a:r>
              <a:rPr lang="ar-IQ" dirty="0" smtClean="0"/>
              <a:t>ط</a:t>
            </a:r>
            <a:r>
              <a:rPr lang="ar-JO" dirty="0" smtClean="0"/>
              <a:t>ليعته</a:t>
            </a:r>
            <a:r>
              <a:rPr lang="ar-IQ" dirty="0" smtClean="0"/>
              <a:t>م إبر</a:t>
            </a:r>
            <a:r>
              <a:rPr lang="ar-JO" dirty="0" smtClean="0"/>
              <a:t>اهيم </a:t>
            </a:r>
            <a:r>
              <a:rPr lang="ar-IQ" dirty="0" smtClean="0"/>
              <a:t>ناجي وع</a:t>
            </a:r>
            <a:r>
              <a:rPr lang="ar-JO" dirty="0" smtClean="0"/>
              <a:t>ل</a:t>
            </a:r>
            <a:r>
              <a:rPr lang="ar-IQ" dirty="0" smtClean="0"/>
              <a:t>ي </a:t>
            </a:r>
            <a:r>
              <a:rPr lang="ar-IQ" dirty="0"/>
              <a:t>محمود </a:t>
            </a:r>
            <a:r>
              <a:rPr lang="ar-IQ" dirty="0" smtClean="0"/>
              <a:t>ط</a:t>
            </a:r>
            <a:r>
              <a:rPr lang="ar-JO" dirty="0" smtClean="0"/>
              <a:t>ه</a:t>
            </a:r>
            <a:r>
              <a:rPr lang="ar-IQ" dirty="0" smtClean="0"/>
              <a:t> </a:t>
            </a:r>
            <a:r>
              <a:rPr lang="ar-IQ" dirty="0"/>
              <a:t>ومحمود حسن إسماعيل وعبد </a:t>
            </a:r>
            <a:r>
              <a:rPr lang="ar-IQ" dirty="0" smtClean="0"/>
              <a:t>ال</a:t>
            </a:r>
            <a:r>
              <a:rPr lang="ar-JO" dirty="0" smtClean="0"/>
              <a:t>ل</a:t>
            </a:r>
            <a:r>
              <a:rPr lang="ar-IQ" dirty="0" smtClean="0"/>
              <a:t>طيف </a:t>
            </a:r>
            <a:r>
              <a:rPr lang="ar-IQ" dirty="0"/>
              <a:t>النشار ومحمد عبد المعطي </a:t>
            </a:r>
            <a:r>
              <a:rPr lang="ar-IQ" dirty="0" smtClean="0"/>
              <a:t>ال</a:t>
            </a:r>
            <a:r>
              <a:rPr lang="ar-JO" dirty="0" smtClean="0"/>
              <a:t>هم</a:t>
            </a:r>
            <a:r>
              <a:rPr lang="ar-IQ" dirty="0" smtClean="0"/>
              <a:t>شري </a:t>
            </a:r>
            <a:r>
              <a:rPr lang="ar-IQ" dirty="0"/>
              <a:t>ومختار الوكيل وصالح جودة وعبد الحميد الديب ومحمد عبد الغني حسن. وانضم </a:t>
            </a:r>
            <a:r>
              <a:rPr lang="ar-IQ" dirty="0" smtClean="0"/>
              <a:t>إلي</a:t>
            </a:r>
            <a:r>
              <a:rPr lang="ar-JO" dirty="0" smtClean="0"/>
              <a:t>ه</a:t>
            </a:r>
            <a:r>
              <a:rPr lang="ar-IQ" dirty="0" smtClean="0"/>
              <a:t>ا </a:t>
            </a:r>
            <a:r>
              <a:rPr lang="ar-IQ" dirty="0"/>
              <a:t>فيما بعد العديد من شعراء </a:t>
            </a:r>
            <a:r>
              <a:rPr lang="ar-JO" dirty="0" smtClean="0"/>
              <a:t>الأ</a:t>
            </a:r>
            <a:r>
              <a:rPr lang="ar-IQ" dirty="0" smtClean="0"/>
              <a:t>قطار </a:t>
            </a:r>
            <a:r>
              <a:rPr lang="ar-IQ" dirty="0"/>
              <a:t>العربية </a:t>
            </a:r>
            <a:endParaRPr lang="ar-JO" dirty="0" smtClean="0"/>
          </a:p>
          <a:p>
            <a:pPr algn="r"/>
            <a:r>
              <a:rPr lang="ar-IQ" dirty="0" smtClean="0"/>
              <a:t>وربما </a:t>
            </a:r>
            <a:r>
              <a:rPr lang="ar-IQ" dirty="0"/>
              <a:t>كان </a:t>
            </a:r>
            <a:r>
              <a:rPr lang="ar-IQ" dirty="0" smtClean="0"/>
              <a:t>ل</a:t>
            </a:r>
            <a:r>
              <a:rPr lang="ar-JO" dirty="0" smtClean="0"/>
              <a:t>ه</a:t>
            </a:r>
            <a:r>
              <a:rPr lang="ar-IQ" dirty="0" smtClean="0"/>
              <a:t>ذه </a:t>
            </a:r>
            <a:r>
              <a:rPr lang="ar-IQ" dirty="0"/>
              <a:t>الكثرة الكاثرة من الشعراء، دور في إضعاف </a:t>
            </a:r>
            <a:r>
              <a:rPr lang="ar-IQ" dirty="0" smtClean="0"/>
              <a:t>وحدت</a:t>
            </a:r>
            <a:r>
              <a:rPr lang="ar-JO" dirty="0" smtClean="0"/>
              <a:t>ه</a:t>
            </a:r>
            <a:r>
              <a:rPr lang="ar-IQ" dirty="0" smtClean="0"/>
              <a:t>م أو تماسك</a:t>
            </a:r>
            <a:r>
              <a:rPr lang="ar-JO" dirty="0" smtClean="0"/>
              <a:t>ه</a:t>
            </a:r>
            <a:r>
              <a:rPr lang="ar-IQ" dirty="0" smtClean="0"/>
              <a:t>م، وفي فقدان التخطيط الذي توفر لدى جماعة الديوان، ولم يتوفر لدييم.</a:t>
            </a:r>
            <a:endParaRPr lang="ar-JO" dirty="0" smtClean="0"/>
          </a:p>
          <a:p>
            <a:pPr algn="r"/>
            <a:r>
              <a:rPr lang="ar-IQ" dirty="0" smtClean="0"/>
              <a:t> لقد قامت </a:t>
            </a:r>
            <a:r>
              <a:rPr lang="ar-IQ" dirty="0"/>
              <a:t>جماعة الديوان </a:t>
            </a:r>
            <a:r>
              <a:rPr lang="ar-IQ" dirty="0" smtClean="0"/>
              <a:t>ع</a:t>
            </a:r>
            <a:r>
              <a:rPr lang="ar-JO" dirty="0" smtClean="0"/>
              <a:t>ل</a:t>
            </a:r>
            <a:r>
              <a:rPr lang="ar-IQ" dirty="0" smtClean="0"/>
              <a:t>ى ث</a:t>
            </a:r>
            <a:r>
              <a:rPr lang="ar-JO" dirty="0" smtClean="0"/>
              <a:t>لاثة </a:t>
            </a:r>
            <a:r>
              <a:rPr lang="ar-IQ" dirty="0" smtClean="0"/>
              <a:t> </a:t>
            </a:r>
            <a:r>
              <a:rPr lang="ar-IQ" dirty="0"/>
              <a:t>شعراء، توحدت أفكارىم واتفقت </a:t>
            </a:r>
            <a:r>
              <a:rPr lang="ar-IQ" dirty="0" smtClean="0"/>
              <a:t>ميول</a:t>
            </a:r>
            <a:r>
              <a:rPr lang="ar-JO" dirty="0" smtClean="0"/>
              <a:t>ه</a:t>
            </a:r>
            <a:r>
              <a:rPr lang="ar-IQ" dirty="0" smtClean="0"/>
              <a:t>م وثقافت</a:t>
            </a:r>
            <a:r>
              <a:rPr lang="ar-JO" dirty="0" smtClean="0"/>
              <a:t>ه</a:t>
            </a:r>
            <a:r>
              <a:rPr lang="ar-IQ" dirty="0" smtClean="0"/>
              <a:t>م</a:t>
            </a:r>
            <a:r>
              <a:rPr lang="ar-IQ" dirty="0"/>
              <a:t>، والتفت </a:t>
            </a:r>
            <a:r>
              <a:rPr lang="ar-IQ" dirty="0" smtClean="0"/>
              <a:t>طموحات</a:t>
            </a:r>
            <a:r>
              <a:rPr lang="ar-JO" dirty="0" smtClean="0"/>
              <a:t>ه</a:t>
            </a:r>
            <a:r>
              <a:rPr lang="ar-IQ" dirty="0" smtClean="0"/>
              <a:t>م وتشا</a:t>
            </a:r>
            <a:r>
              <a:rPr lang="ar-JO" dirty="0" smtClean="0"/>
              <a:t>به</a:t>
            </a:r>
            <a:r>
              <a:rPr lang="ar-IQ" dirty="0" smtClean="0"/>
              <a:t>ت اتجا</a:t>
            </a:r>
            <a:r>
              <a:rPr lang="ar-JO" dirty="0" smtClean="0"/>
              <a:t>هاتهم</a:t>
            </a:r>
            <a:r>
              <a:rPr lang="ar-IQ" dirty="0" smtClean="0"/>
              <a:t> </a:t>
            </a:r>
            <a:r>
              <a:rPr lang="ar-IQ" dirty="0"/>
              <a:t>في الشعر وفي النقد. وكان لكتاب </a:t>
            </a:r>
            <a:r>
              <a:rPr lang="ar-JO" dirty="0" smtClean="0"/>
              <a:t>(</a:t>
            </a:r>
            <a:r>
              <a:rPr lang="ar-IQ" dirty="0" smtClean="0"/>
              <a:t>الديوان</a:t>
            </a:r>
            <a:r>
              <a:rPr lang="ar-JO" dirty="0" smtClean="0"/>
              <a:t>)</a:t>
            </a:r>
            <a:r>
              <a:rPr lang="ar-IQ" dirty="0" smtClean="0"/>
              <a:t> </a:t>
            </a:r>
            <a:r>
              <a:rPr lang="ar-IQ" dirty="0"/>
              <a:t>الذي </a:t>
            </a:r>
            <a:r>
              <a:rPr lang="ar-IQ" dirty="0" smtClean="0"/>
              <a:t>أصدره </a:t>
            </a:r>
            <a:r>
              <a:rPr lang="ar-IQ" dirty="0"/>
              <a:t>العقاد والمازني أثر في تحديد </a:t>
            </a:r>
            <a:r>
              <a:rPr lang="ar-IQ" dirty="0" smtClean="0"/>
              <a:t>من</a:t>
            </a:r>
            <a:r>
              <a:rPr lang="ar-JO" dirty="0" smtClean="0"/>
              <a:t>ه</a:t>
            </a:r>
            <a:r>
              <a:rPr lang="ar-IQ" dirty="0" smtClean="0"/>
              <a:t>ج</a:t>
            </a:r>
            <a:r>
              <a:rPr lang="ar-JO" dirty="0" smtClean="0"/>
              <a:t>ه</a:t>
            </a:r>
            <a:r>
              <a:rPr lang="ar-IQ" dirty="0" smtClean="0"/>
              <a:t>م </a:t>
            </a:r>
            <a:r>
              <a:rPr lang="ar-IQ" dirty="0"/>
              <a:t>وتوحيد </a:t>
            </a:r>
            <a:r>
              <a:rPr lang="ar-IQ" dirty="0" smtClean="0"/>
              <a:t>مواقف</a:t>
            </a:r>
            <a:r>
              <a:rPr lang="ar-JO" dirty="0" smtClean="0"/>
              <a:t>ه</a:t>
            </a:r>
            <a:r>
              <a:rPr lang="ar-IQ" dirty="0" smtClean="0"/>
              <a:t>م</a:t>
            </a:r>
            <a:r>
              <a:rPr lang="ar-IQ" dirty="0"/>
              <a:t>. ومن </a:t>
            </a:r>
            <a:r>
              <a:rPr lang="ar-JO" dirty="0" smtClean="0"/>
              <a:t>هن</a:t>
            </a:r>
            <a:r>
              <a:rPr lang="ar-IQ" dirty="0" smtClean="0"/>
              <a:t>ا </a:t>
            </a:r>
            <a:r>
              <a:rPr lang="ar-IQ" dirty="0"/>
              <a:t>فقد </a:t>
            </a:r>
            <a:r>
              <a:rPr lang="ar-IQ" dirty="0" smtClean="0"/>
              <a:t>جمعت</a:t>
            </a:r>
            <a:r>
              <a:rPr lang="ar-JO" dirty="0" smtClean="0"/>
              <a:t>ه</a:t>
            </a:r>
            <a:r>
              <a:rPr lang="ar-IQ" dirty="0" smtClean="0"/>
              <a:t>م </a:t>
            </a:r>
            <a:r>
              <a:rPr lang="ar-IQ" dirty="0"/>
              <a:t>وحدة الفكر </a:t>
            </a:r>
            <a:r>
              <a:rPr lang="ar-IQ" dirty="0" smtClean="0"/>
              <a:t>والمن</a:t>
            </a:r>
            <a:r>
              <a:rPr lang="ar-JO" dirty="0" smtClean="0"/>
              <a:t>هج</a:t>
            </a:r>
            <a:r>
              <a:rPr lang="ar-IQ" dirty="0" smtClean="0"/>
              <a:t> </a:t>
            </a:r>
            <a:r>
              <a:rPr lang="ar-IQ" dirty="0"/>
              <a:t>والثقافة. في حين ضعفت </a:t>
            </a:r>
            <a:r>
              <a:rPr lang="ar-JO" dirty="0" smtClean="0"/>
              <a:t>هذ</a:t>
            </a:r>
            <a:r>
              <a:rPr lang="ar-IQ" dirty="0" smtClean="0"/>
              <a:t>ه </a:t>
            </a:r>
            <a:r>
              <a:rPr lang="ar-IQ" dirty="0"/>
              <a:t>الوحدة لدى جماعة أبولو </a:t>
            </a:r>
            <a:r>
              <a:rPr lang="ar-IQ" dirty="0" smtClean="0"/>
              <a:t>ا</a:t>
            </a:r>
            <a:r>
              <a:rPr lang="ar-JO" dirty="0" smtClean="0"/>
              <a:t>لاختلاق الأمزجة </a:t>
            </a:r>
            <a:r>
              <a:rPr lang="ar-IQ" dirty="0" smtClean="0"/>
              <a:t> </a:t>
            </a:r>
            <a:r>
              <a:rPr lang="ar-IQ" dirty="0"/>
              <a:t>وتباين الثقافة وكثرة عدد الذين انضووا تحت لواء الجماعة</a:t>
            </a:r>
            <a:endParaRPr lang="en-US" dirty="0"/>
          </a:p>
        </p:txBody>
      </p:sp>
    </p:spTree>
    <p:extLst>
      <p:ext uri="{BB962C8B-B14F-4D97-AF65-F5344CB8AC3E}">
        <p14:creationId xmlns:p14="http://schemas.microsoft.com/office/powerpoint/2010/main" val="3596971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01504"/>
            <a:ext cx="10515600" cy="4375459"/>
          </a:xfrm>
        </p:spPr>
        <p:txBody>
          <a:bodyPr>
            <a:normAutofit/>
          </a:bodyPr>
          <a:lstStyle/>
          <a:p>
            <a:pPr algn="r"/>
            <a:r>
              <a:rPr lang="ar-IQ" dirty="0" smtClean="0"/>
              <a:t>وع</a:t>
            </a:r>
            <a:r>
              <a:rPr lang="ar-JO" dirty="0" smtClean="0"/>
              <a:t>لى </a:t>
            </a:r>
            <a:r>
              <a:rPr lang="ar-IQ" dirty="0" smtClean="0"/>
              <a:t>الرغم </a:t>
            </a:r>
            <a:r>
              <a:rPr lang="ar-IQ" dirty="0"/>
              <a:t>مما </a:t>
            </a:r>
            <a:r>
              <a:rPr lang="ar-IQ" dirty="0" smtClean="0"/>
              <a:t>أع</a:t>
            </a:r>
            <a:r>
              <a:rPr lang="ar-JO" dirty="0" smtClean="0"/>
              <a:t>ل</a:t>
            </a:r>
            <a:r>
              <a:rPr lang="ar-IQ" dirty="0" smtClean="0"/>
              <a:t>ن</a:t>
            </a:r>
            <a:r>
              <a:rPr lang="ar-JO" dirty="0" smtClean="0"/>
              <a:t>ه</a:t>
            </a:r>
            <a:r>
              <a:rPr lang="ar-IQ" dirty="0" smtClean="0"/>
              <a:t> </a:t>
            </a:r>
            <a:r>
              <a:rPr lang="ar-IQ" dirty="0"/>
              <a:t>زعيم الجماعة- أبو شادي- بشأن </a:t>
            </a:r>
            <a:r>
              <a:rPr lang="ar-IQ" dirty="0" smtClean="0"/>
              <a:t>أ</a:t>
            </a:r>
            <a:r>
              <a:rPr lang="ar-JO" dirty="0" smtClean="0"/>
              <a:t>هدافها </a:t>
            </a:r>
            <a:r>
              <a:rPr lang="ar-IQ" dirty="0" smtClean="0"/>
              <a:t> فإن</a:t>
            </a:r>
            <a:r>
              <a:rPr lang="ar-JO" dirty="0" smtClean="0"/>
              <a:t>ه</a:t>
            </a:r>
            <a:r>
              <a:rPr lang="ar-IQ" dirty="0" smtClean="0"/>
              <a:t> نفس</a:t>
            </a:r>
            <a:r>
              <a:rPr lang="ar-JO" dirty="0" smtClean="0"/>
              <a:t>ه</a:t>
            </a:r>
            <a:r>
              <a:rPr lang="ar-IQ" dirty="0" smtClean="0"/>
              <a:t> </a:t>
            </a:r>
            <a:r>
              <a:rPr lang="ar-IQ" dirty="0"/>
              <a:t>لم يكن </a:t>
            </a:r>
          </a:p>
          <a:p>
            <a:pPr algn="r"/>
            <a:r>
              <a:rPr lang="ar-IQ" dirty="0" smtClean="0"/>
              <a:t>ل</a:t>
            </a:r>
            <a:r>
              <a:rPr lang="ar-JO" dirty="0" smtClean="0"/>
              <a:t>ه م</a:t>
            </a:r>
            <a:r>
              <a:rPr lang="ar-IQ" dirty="0" smtClean="0"/>
              <a:t>ذ</a:t>
            </a:r>
            <a:r>
              <a:rPr lang="ar-JO" dirty="0" smtClean="0"/>
              <a:t>ه</a:t>
            </a:r>
            <a:r>
              <a:rPr lang="ar-IQ" dirty="0" smtClean="0"/>
              <a:t>ب </a:t>
            </a:r>
            <a:r>
              <a:rPr lang="ar-IQ" dirty="0"/>
              <a:t>محدد، أو اتجاه ثابت معين، فقد جمع بين الشعر القصصي والدرامي والعاطفي </a:t>
            </a:r>
          </a:p>
          <a:p>
            <a:pPr algn="r"/>
            <a:r>
              <a:rPr lang="ar-IQ" dirty="0"/>
              <a:t>والوصفي </a:t>
            </a:r>
            <a:r>
              <a:rPr lang="ar-IQ" dirty="0" smtClean="0"/>
              <a:t>وا</a:t>
            </a:r>
            <a:r>
              <a:rPr lang="ar-JO" dirty="0" smtClean="0"/>
              <a:t>لفل</a:t>
            </a:r>
            <a:r>
              <a:rPr lang="ar-IQ" dirty="0" smtClean="0"/>
              <a:t>سفي والتأم</a:t>
            </a:r>
            <a:r>
              <a:rPr lang="ar-JO" dirty="0" smtClean="0"/>
              <a:t>ل</a:t>
            </a:r>
            <a:r>
              <a:rPr lang="ar-IQ" dirty="0" smtClean="0"/>
              <a:t>ي</a:t>
            </a:r>
            <a:r>
              <a:rPr lang="ar-IQ" dirty="0"/>
              <a:t>، ولم يقف </a:t>
            </a:r>
            <a:r>
              <a:rPr lang="ar-IQ" dirty="0" smtClean="0"/>
              <a:t>نشاط</a:t>
            </a:r>
            <a:r>
              <a:rPr lang="ar-JO" dirty="0" smtClean="0"/>
              <a:t>ه الا</a:t>
            </a:r>
            <a:r>
              <a:rPr lang="ar-IQ" dirty="0" smtClean="0"/>
              <a:t>دبي </a:t>
            </a:r>
            <a:r>
              <a:rPr lang="ar-IQ" dirty="0"/>
              <a:t>عند حد الشعر، بل تجاوزه الى النثر والنقد </a:t>
            </a:r>
            <a:r>
              <a:rPr lang="ar-IQ" dirty="0" smtClean="0"/>
              <a:t>والع</a:t>
            </a:r>
            <a:r>
              <a:rPr lang="ar-JO" dirty="0" smtClean="0"/>
              <a:t>ل</a:t>
            </a:r>
            <a:r>
              <a:rPr lang="ar-IQ" dirty="0" smtClean="0"/>
              <a:t>وم </a:t>
            </a:r>
            <a:r>
              <a:rPr lang="ar-IQ" dirty="0"/>
              <a:t>الطبيعية والبيولوجية، ووقف </a:t>
            </a:r>
            <a:r>
              <a:rPr lang="ar-IQ" dirty="0" smtClean="0"/>
              <a:t>كثير</a:t>
            </a:r>
            <a:r>
              <a:rPr lang="ar-JO" dirty="0" smtClean="0"/>
              <a:t>ا </a:t>
            </a:r>
            <a:r>
              <a:rPr lang="ar-IQ" dirty="0" smtClean="0"/>
              <a:t>من جه</a:t>
            </a:r>
            <a:r>
              <a:rPr lang="ar-JO" dirty="0" smtClean="0"/>
              <a:t>ده</a:t>
            </a:r>
            <a:r>
              <a:rPr lang="ar-IQ" dirty="0" smtClean="0"/>
              <a:t> ع</a:t>
            </a:r>
            <a:r>
              <a:rPr lang="ar-JO" dirty="0" smtClean="0"/>
              <a:t>ل</a:t>
            </a:r>
            <a:r>
              <a:rPr lang="ar-IQ" dirty="0" smtClean="0"/>
              <a:t>ى </a:t>
            </a:r>
            <a:r>
              <a:rPr lang="ar-IQ" dirty="0"/>
              <a:t>إنشاء الجمعيات </a:t>
            </a:r>
            <a:r>
              <a:rPr lang="ar-JO" dirty="0" smtClean="0"/>
              <a:t>العلمية ورعايتها</a:t>
            </a:r>
            <a:r>
              <a:rPr lang="ar-IQ" dirty="0" smtClean="0"/>
              <a:t>.</a:t>
            </a:r>
            <a:endParaRPr lang="ar-IQ" dirty="0"/>
          </a:p>
          <a:p>
            <a:pPr algn="r"/>
            <a:r>
              <a:rPr lang="ar-IQ" dirty="0"/>
              <a:t>وأولى </a:t>
            </a:r>
            <a:r>
              <a:rPr lang="ar-IQ" dirty="0" smtClean="0"/>
              <a:t>عنايت</a:t>
            </a:r>
            <a:r>
              <a:rPr lang="ar-JO" dirty="0" smtClean="0"/>
              <a:t>ه</a:t>
            </a:r>
            <a:r>
              <a:rPr lang="ar-IQ" dirty="0" smtClean="0"/>
              <a:t> </a:t>
            </a:r>
            <a:r>
              <a:rPr lang="ar-IQ" dirty="0"/>
              <a:t>بالترجمة الشعرية وغير الشعرية </a:t>
            </a:r>
            <a:r>
              <a:rPr lang="ar-IQ" dirty="0" smtClean="0"/>
              <a:t>و</a:t>
            </a:r>
            <a:r>
              <a:rPr lang="ar-JO" dirty="0" smtClean="0"/>
              <a:t>وهذا</a:t>
            </a:r>
            <a:r>
              <a:rPr lang="ar-IQ" dirty="0" smtClean="0"/>
              <a:t> </a:t>
            </a:r>
            <a:r>
              <a:rPr lang="ar-IQ" dirty="0"/>
              <a:t>التنوع في </a:t>
            </a:r>
            <a:r>
              <a:rPr lang="ar-JO" dirty="0" smtClean="0"/>
              <a:t>جهوده الأدبية ونشاطاته الفكرية والعلمية ، قد أثر في طبيعة الجماعة لأن أبا شادي هو الزعيم الحقيقي لها </a:t>
            </a:r>
            <a:r>
              <a:rPr lang="ar-IQ" dirty="0" smtClean="0"/>
              <a:t>.</a:t>
            </a:r>
            <a:endParaRPr lang="ar-IQ" dirty="0"/>
          </a:p>
        </p:txBody>
      </p:sp>
    </p:spTree>
    <p:extLst>
      <p:ext uri="{BB962C8B-B14F-4D97-AF65-F5344CB8AC3E}">
        <p14:creationId xmlns:p14="http://schemas.microsoft.com/office/powerpoint/2010/main" val="1884202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4716"/>
            <a:ext cx="10515600" cy="5972247"/>
          </a:xfrm>
        </p:spPr>
        <p:txBody>
          <a:bodyPr>
            <a:noAutofit/>
          </a:bodyPr>
          <a:lstStyle/>
          <a:p>
            <a:pPr algn="r"/>
            <a:r>
              <a:rPr lang="ar-IQ" sz="2600" dirty="0" smtClean="0"/>
              <a:t>وربما </a:t>
            </a:r>
            <a:r>
              <a:rPr lang="ar-IQ" sz="2600" dirty="0"/>
              <a:t>لم </a:t>
            </a:r>
            <a:r>
              <a:rPr lang="ar-IQ" sz="2600" dirty="0" smtClean="0"/>
              <a:t>يخت</a:t>
            </a:r>
            <a:r>
              <a:rPr lang="ar-JO" sz="2600" dirty="0" smtClean="0"/>
              <a:t>ل</a:t>
            </a:r>
            <a:r>
              <a:rPr lang="ar-IQ" sz="2600" dirty="0" smtClean="0"/>
              <a:t>ف </a:t>
            </a:r>
            <a:r>
              <a:rPr lang="ar-IQ" sz="2600" dirty="0"/>
              <a:t>مؤرخو </a:t>
            </a:r>
            <a:r>
              <a:rPr lang="ar-IQ" sz="2600" dirty="0" smtClean="0"/>
              <a:t>ا</a:t>
            </a:r>
            <a:r>
              <a:rPr lang="ar-JO" sz="2600" dirty="0" smtClean="0"/>
              <a:t>لا</a:t>
            </a:r>
            <a:r>
              <a:rPr lang="ar-IQ" sz="2600" dirty="0" smtClean="0"/>
              <a:t>دب </a:t>
            </a:r>
            <a:r>
              <a:rPr lang="ar-IQ" sz="2600" dirty="0"/>
              <a:t>الحديث ونقاده في الحكم </a:t>
            </a:r>
            <a:r>
              <a:rPr lang="ar-IQ" sz="2600" dirty="0" smtClean="0"/>
              <a:t>ع</a:t>
            </a:r>
            <a:r>
              <a:rPr lang="ar-JO" sz="2600" dirty="0" smtClean="0"/>
              <a:t>ل</a:t>
            </a:r>
            <a:r>
              <a:rPr lang="ar-IQ" sz="2600" dirty="0" smtClean="0"/>
              <a:t>ى </a:t>
            </a:r>
            <a:r>
              <a:rPr lang="ar-IQ" sz="2600" dirty="0"/>
              <a:t>طبيعة جماعة ابولو، </a:t>
            </a:r>
          </a:p>
          <a:p>
            <a:pPr algn="r"/>
            <a:r>
              <a:rPr lang="ar-JO" sz="2600" dirty="0" smtClean="0"/>
              <a:t>اختلافاً</a:t>
            </a:r>
            <a:r>
              <a:rPr lang="ar-IQ" sz="2600" dirty="0" smtClean="0"/>
              <a:t> جو</a:t>
            </a:r>
            <a:r>
              <a:rPr lang="ar-JO" sz="2600" dirty="0" smtClean="0"/>
              <a:t>ه</a:t>
            </a:r>
            <a:r>
              <a:rPr lang="ar-IQ" sz="2600" dirty="0" smtClean="0"/>
              <a:t>ريا،ً و</a:t>
            </a:r>
            <a:r>
              <a:rPr lang="ar-JO" sz="2600" dirty="0" smtClean="0"/>
              <a:t>ه</a:t>
            </a:r>
            <a:r>
              <a:rPr lang="ar-IQ" sz="2600" dirty="0" smtClean="0"/>
              <a:t>و أن</a:t>
            </a:r>
            <a:r>
              <a:rPr lang="ar-JO" sz="2600" dirty="0" smtClean="0"/>
              <a:t>ها</a:t>
            </a:r>
            <a:r>
              <a:rPr lang="ar-IQ" sz="2600" dirty="0" smtClean="0"/>
              <a:t> </a:t>
            </a:r>
            <a:r>
              <a:rPr lang="ar-IQ" sz="2600" dirty="0"/>
              <a:t>جماعة أدبية تعنى </a:t>
            </a:r>
            <a:r>
              <a:rPr lang="ar-IQ" sz="2600" dirty="0" smtClean="0"/>
              <a:t>با</a:t>
            </a:r>
            <a:r>
              <a:rPr lang="ar-JO" sz="2600" dirty="0" smtClean="0"/>
              <a:t>لأ</a:t>
            </a:r>
            <a:r>
              <a:rPr lang="ar-IQ" sz="2600" dirty="0" smtClean="0"/>
              <a:t>دب </a:t>
            </a:r>
            <a:r>
              <a:rPr lang="ar-IQ" sz="2600" dirty="0"/>
              <a:t>وترعى </a:t>
            </a:r>
            <a:r>
              <a:rPr lang="ar-IQ" sz="2600" dirty="0" smtClean="0"/>
              <a:t>ال</a:t>
            </a:r>
            <a:r>
              <a:rPr lang="ar-JO" sz="2600" dirty="0" smtClean="0"/>
              <a:t>ا</a:t>
            </a:r>
            <a:r>
              <a:rPr lang="ar-IQ" sz="2600" dirty="0" smtClean="0"/>
              <a:t>دباء</a:t>
            </a:r>
            <a:r>
              <a:rPr lang="ar-IQ" sz="2600" dirty="0"/>
              <a:t>، </a:t>
            </a:r>
            <a:r>
              <a:rPr lang="ar-IQ" sz="2600" dirty="0" smtClean="0"/>
              <a:t>لكن</a:t>
            </a:r>
            <a:r>
              <a:rPr lang="ar-JO" sz="2600" dirty="0" smtClean="0"/>
              <a:t>ها </a:t>
            </a:r>
            <a:r>
              <a:rPr lang="ar-IQ" sz="2600" dirty="0" smtClean="0"/>
              <a:t> ع</a:t>
            </a:r>
            <a:r>
              <a:rPr lang="ar-JO" sz="2600" dirty="0" smtClean="0"/>
              <a:t>ل</a:t>
            </a:r>
            <a:r>
              <a:rPr lang="ar-IQ" sz="2600" dirty="0" smtClean="0"/>
              <a:t>ى </a:t>
            </a:r>
            <a:r>
              <a:rPr lang="ar-IQ" sz="2600" dirty="0"/>
              <a:t>الرغم من </a:t>
            </a:r>
            <a:r>
              <a:rPr lang="ar-JO" sz="2600" dirty="0" smtClean="0"/>
              <a:t>ه</a:t>
            </a:r>
            <a:r>
              <a:rPr lang="ar-IQ" sz="2600" dirty="0" smtClean="0"/>
              <a:t>ذا</a:t>
            </a:r>
            <a:endParaRPr lang="ar-IQ" sz="2600" dirty="0"/>
          </a:p>
          <a:p>
            <a:pPr algn="r"/>
            <a:r>
              <a:rPr lang="ar-JO" sz="2600" dirty="0" smtClean="0"/>
              <a:t>فانها (لا </a:t>
            </a:r>
            <a:r>
              <a:rPr lang="ar-IQ" sz="2600" dirty="0" smtClean="0"/>
              <a:t>تقوم ع</a:t>
            </a:r>
            <a:r>
              <a:rPr lang="ar-JO" sz="2600" dirty="0" smtClean="0"/>
              <a:t>ل</a:t>
            </a:r>
            <a:r>
              <a:rPr lang="ar-IQ" sz="2600" dirty="0" smtClean="0"/>
              <a:t>ى </a:t>
            </a:r>
            <a:r>
              <a:rPr lang="ar-IQ" sz="2600" dirty="0"/>
              <a:t>أسس جماعة مانعة، </a:t>
            </a:r>
            <a:r>
              <a:rPr lang="ar-IQ" sz="2600" dirty="0" smtClean="0"/>
              <a:t>و</a:t>
            </a:r>
            <a:r>
              <a:rPr lang="ar-JO" sz="2600" dirty="0" smtClean="0"/>
              <a:t>لا </a:t>
            </a:r>
            <a:r>
              <a:rPr lang="ar-IQ" sz="2600" dirty="0" smtClean="0"/>
              <a:t>تدعو </a:t>
            </a:r>
            <a:r>
              <a:rPr lang="ar-IQ" sz="2600" dirty="0"/>
              <a:t>إلى </a:t>
            </a:r>
            <a:r>
              <a:rPr lang="ar-IQ" sz="2600" dirty="0" smtClean="0"/>
              <a:t>مذ</a:t>
            </a:r>
            <a:r>
              <a:rPr lang="ar-JO" sz="2600" dirty="0" smtClean="0"/>
              <a:t>هب</a:t>
            </a:r>
            <a:r>
              <a:rPr lang="ar-IQ" sz="2600" dirty="0" smtClean="0"/>
              <a:t> بعين</a:t>
            </a:r>
            <a:r>
              <a:rPr lang="ar-JO" sz="2600" dirty="0" smtClean="0"/>
              <a:t>ه</a:t>
            </a:r>
            <a:r>
              <a:rPr lang="ar-IQ" sz="2600" dirty="0" smtClean="0"/>
              <a:t>، </a:t>
            </a:r>
            <a:r>
              <a:rPr lang="ar-IQ" sz="2600" dirty="0"/>
              <a:t>وأكبر دليل </a:t>
            </a:r>
            <a:r>
              <a:rPr lang="ar-IQ" sz="2600" dirty="0" smtClean="0"/>
              <a:t>ع</a:t>
            </a:r>
            <a:r>
              <a:rPr lang="ar-JO" sz="2600" dirty="0" smtClean="0"/>
              <a:t>ل</a:t>
            </a:r>
            <a:r>
              <a:rPr lang="ar-IQ" sz="2600" dirty="0" smtClean="0"/>
              <a:t>ى </a:t>
            </a:r>
            <a:r>
              <a:rPr lang="ar-IQ" sz="2600" dirty="0"/>
              <a:t>ذلك، </a:t>
            </a:r>
            <a:r>
              <a:rPr lang="ar-JO" sz="2600" dirty="0" smtClean="0"/>
              <a:t>هو</a:t>
            </a:r>
            <a:r>
              <a:rPr lang="ar-IQ" sz="2600" dirty="0" smtClean="0"/>
              <a:t> </a:t>
            </a:r>
            <a:endParaRPr lang="ar-IQ" sz="2600" dirty="0"/>
          </a:p>
          <a:p>
            <a:pPr algn="r"/>
            <a:r>
              <a:rPr lang="ar-IQ" sz="2600" dirty="0"/>
              <a:t>إنتاج </a:t>
            </a:r>
            <a:r>
              <a:rPr lang="ar-IQ" sz="2600" dirty="0" smtClean="0"/>
              <a:t>را</a:t>
            </a:r>
            <a:r>
              <a:rPr lang="ar-JO" sz="2600" dirty="0" smtClean="0"/>
              <a:t>ئدها</a:t>
            </a:r>
            <a:r>
              <a:rPr lang="ar-IQ" sz="2600" dirty="0" smtClean="0"/>
              <a:t> </a:t>
            </a:r>
            <a:r>
              <a:rPr lang="ar-IQ" sz="2600" dirty="0"/>
              <a:t>الضخم احمد زكي ابو شادي الذي كتب </a:t>
            </a:r>
            <a:r>
              <a:rPr lang="ar-IQ" sz="2600" dirty="0" smtClean="0"/>
              <a:t>ابو</a:t>
            </a:r>
            <a:r>
              <a:rPr lang="ar-JO" sz="2600" dirty="0" smtClean="0"/>
              <a:t>ر</a:t>
            </a:r>
            <a:r>
              <a:rPr lang="ar-IQ" sz="2600" dirty="0" smtClean="0"/>
              <a:t>يتات </a:t>
            </a:r>
            <a:r>
              <a:rPr lang="ar-IQ" sz="2600" dirty="0"/>
              <a:t>ومسرحيات شعرية، كما كتب </a:t>
            </a:r>
          </a:p>
          <a:p>
            <a:pPr algn="r"/>
            <a:r>
              <a:rPr lang="ar-IQ" sz="2600" dirty="0" smtClean="0"/>
              <a:t>ا</a:t>
            </a:r>
            <a:r>
              <a:rPr lang="ar-JO" sz="2600" dirty="0" smtClean="0"/>
              <a:t>لا</a:t>
            </a:r>
            <a:r>
              <a:rPr lang="ar-IQ" sz="2600" dirty="0" smtClean="0"/>
              <a:t>غاني </a:t>
            </a:r>
            <a:r>
              <a:rPr lang="ar-IQ" sz="2600" dirty="0"/>
              <a:t>والقصائد، بل والقصص </a:t>
            </a:r>
            <a:r>
              <a:rPr lang="ar-IQ" sz="2600" dirty="0" smtClean="0"/>
              <a:t>الشعرية</a:t>
            </a:r>
            <a:r>
              <a:rPr lang="ar-JO" sz="2600" dirty="0" smtClean="0"/>
              <a:t>، وهو</a:t>
            </a:r>
            <a:r>
              <a:rPr lang="ar-IQ" sz="2600" dirty="0" smtClean="0"/>
              <a:t> </a:t>
            </a:r>
            <a:r>
              <a:rPr lang="ar-IQ" sz="2600" dirty="0"/>
              <a:t>في شعره يمتد من اليمين إلى اليسار ومن </a:t>
            </a:r>
            <a:r>
              <a:rPr lang="ar-IQ" sz="2600" dirty="0" smtClean="0"/>
              <a:t>أع</a:t>
            </a:r>
            <a:r>
              <a:rPr lang="ar-JO" sz="2600" dirty="0" smtClean="0"/>
              <a:t>ل</a:t>
            </a:r>
            <a:r>
              <a:rPr lang="ar-IQ" sz="2600" dirty="0" smtClean="0"/>
              <a:t>ى </a:t>
            </a:r>
            <a:endParaRPr lang="ar-IQ" sz="2600" dirty="0"/>
          </a:p>
          <a:p>
            <a:pPr algn="r"/>
            <a:r>
              <a:rPr lang="ar-IQ" sz="2600" dirty="0"/>
              <a:t>إلى أسفل ومن الوعظ </a:t>
            </a:r>
            <a:r>
              <a:rPr lang="ar-JO" sz="2600" dirty="0" smtClean="0"/>
              <a:t>الا</a:t>
            </a:r>
            <a:r>
              <a:rPr lang="ar-IQ" sz="2600" dirty="0" smtClean="0"/>
              <a:t>رشاد </a:t>
            </a:r>
            <a:r>
              <a:rPr lang="ar-IQ" sz="2600" dirty="0"/>
              <a:t>إلى الفن </a:t>
            </a:r>
            <a:r>
              <a:rPr lang="ar-JO" sz="2600" dirty="0" smtClean="0"/>
              <a:t>لل</a:t>
            </a:r>
            <a:r>
              <a:rPr lang="ar-IQ" sz="2600" dirty="0" smtClean="0"/>
              <a:t>فن</a:t>
            </a:r>
            <a:r>
              <a:rPr lang="ar-IQ" sz="2600" dirty="0"/>
              <a:t>(. </a:t>
            </a:r>
            <a:r>
              <a:rPr lang="ar-IQ" sz="2600" dirty="0" smtClean="0"/>
              <a:t>و</a:t>
            </a:r>
            <a:r>
              <a:rPr lang="ar-JO" sz="2600" dirty="0" smtClean="0"/>
              <a:t>لا</a:t>
            </a:r>
            <a:r>
              <a:rPr lang="ar-IQ" sz="2600" dirty="0" smtClean="0"/>
              <a:t> يخ</a:t>
            </a:r>
            <a:r>
              <a:rPr lang="ar-JO" sz="2600" dirty="0" smtClean="0"/>
              <a:t>تل</a:t>
            </a:r>
            <a:r>
              <a:rPr lang="ar-IQ" sz="2600" dirty="0" smtClean="0"/>
              <a:t>ف </a:t>
            </a:r>
            <a:r>
              <a:rPr lang="ar-IQ" sz="2600" dirty="0"/>
              <a:t>رأي شوقي ضيف في </a:t>
            </a:r>
            <a:r>
              <a:rPr lang="ar-IQ" sz="2600" dirty="0" smtClean="0"/>
              <a:t>حكم</a:t>
            </a:r>
            <a:r>
              <a:rPr lang="ar-JO" sz="2600" dirty="0" smtClean="0"/>
              <a:t>ه عل</a:t>
            </a:r>
            <a:r>
              <a:rPr lang="ar-IQ" sz="2600" dirty="0" smtClean="0"/>
              <a:t>ى </a:t>
            </a:r>
            <a:r>
              <a:rPr lang="ar-IQ" sz="2600" dirty="0"/>
              <a:t>ابي </a:t>
            </a:r>
          </a:p>
          <a:p>
            <a:pPr algn="r"/>
            <a:r>
              <a:rPr lang="ar-IQ" sz="2600" dirty="0"/>
              <a:t>شادي، عن رأي </a:t>
            </a:r>
            <a:r>
              <a:rPr lang="ar-IQ" sz="2600" dirty="0" smtClean="0"/>
              <a:t>مندور</a:t>
            </a:r>
            <a:r>
              <a:rPr lang="ar-JO" sz="2600" dirty="0" smtClean="0"/>
              <a:t>ه</a:t>
            </a:r>
            <a:r>
              <a:rPr lang="ar-IQ" sz="2600" dirty="0" smtClean="0"/>
              <a:t>ذا</a:t>
            </a:r>
            <a:r>
              <a:rPr lang="ar-IQ" sz="2600" dirty="0"/>
              <a:t>، </a:t>
            </a:r>
            <a:r>
              <a:rPr lang="ar-IQ" sz="2600" dirty="0" smtClean="0"/>
              <a:t>بل</a:t>
            </a:r>
            <a:r>
              <a:rPr lang="ar-JO" sz="2600" dirty="0" smtClean="0"/>
              <a:t> ه</a:t>
            </a:r>
            <a:r>
              <a:rPr lang="ar-IQ" sz="2600" dirty="0" smtClean="0"/>
              <a:t>و </a:t>
            </a:r>
            <a:r>
              <a:rPr lang="ar-IQ" sz="2600" dirty="0"/>
              <a:t>يؤكده ويدحض رأي الذين يجعمون </a:t>
            </a:r>
            <a:r>
              <a:rPr lang="ar-IQ" sz="2600" dirty="0" smtClean="0"/>
              <a:t>ل</a:t>
            </a:r>
            <a:r>
              <a:rPr lang="ar-JO" sz="2600" dirty="0" smtClean="0"/>
              <a:t>هذ</a:t>
            </a:r>
            <a:r>
              <a:rPr lang="ar-IQ" sz="2600" dirty="0" smtClean="0"/>
              <a:t>ه </a:t>
            </a:r>
            <a:r>
              <a:rPr lang="ar-IQ" sz="2600" dirty="0"/>
              <a:t>الحركة </a:t>
            </a:r>
            <a:r>
              <a:rPr lang="ar-IQ" sz="2600" dirty="0" smtClean="0"/>
              <a:t>ا</a:t>
            </a:r>
            <a:r>
              <a:rPr lang="ar-JO" sz="2600" dirty="0" smtClean="0"/>
              <a:t>الأدب</a:t>
            </a:r>
            <a:r>
              <a:rPr lang="ar-IQ" sz="2600" dirty="0" smtClean="0"/>
              <a:t>ية </a:t>
            </a:r>
            <a:endParaRPr lang="ar-IQ" sz="2600" dirty="0"/>
          </a:p>
          <a:p>
            <a:pPr algn="r"/>
            <a:r>
              <a:rPr lang="ar-IQ" sz="2600" dirty="0" smtClean="0"/>
              <a:t>مذ</a:t>
            </a:r>
            <a:r>
              <a:rPr lang="ar-JO" sz="2600" dirty="0" smtClean="0"/>
              <a:t>هب</a:t>
            </a:r>
            <a:r>
              <a:rPr lang="ar-IQ" sz="2600" dirty="0" smtClean="0"/>
              <a:t>اً </a:t>
            </a:r>
            <a:r>
              <a:rPr lang="ar-IQ" sz="2600" dirty="0"/>
              <a:t>معينا،ً </a:t>
            </a:r>
            <a:r>
              <a:rPr lang="ar-IQ" sz="2600" dirty="0" smtClean="0"/>
              <a:t>يمت</a:t>
            </a:r>
            <a:r>
              <a:rPr lang="ar-JO" sz="2600" dirty="0" smtClean="0"/>
              <a:t>ل</a:t>
            </a:r>
            <a:r>
              <a:rPr lang="ar-IQ" sz="2600" dirty="0" smtClean="0"/>
              <a:t>ك </a:t>
            </a:r>
            <a:r>
              <a:rPr lang="ar-IQ" sz="2600" dirty="0"/>
              <a:t>الدقة والتخطيط </a:t>
            </a:r>
            <a:r>
              <a:rPr lang="ar-IQ" sz="2600" dirty="0" smtClean="0"/>
              <a:t>والمن</a:t>
            </a:r>
            <a:r>
              <a:rPr lang="ar-JO" sz="2600" dirty="0" smtClean="0"/>
              <a:t>ه</a:t>
            </a:r>
            <a:r>
              <a:rPr lang="ar-IQ" sz="2600" dirty="0" smtClean="0"/>
              <a:t>ج</a:t>
            </a:r>
            <a:r>
              <a:rPr lang="ar-IQ" sz="2600" dirty="0"/>
              <a:t>، كما الحال عند جماعة </a:t>
            </a:r>
            <a:r>
              <a:rPr lang="ar-IQ" sz="2600" dirty="0" smtClean="0"/>
              <a:t>الديوا</a:t>
            </a:r>
            <a:r>
              <a:rPr lang="ar-JO" sz="2600" dirty="0" smtClean="0"/>
              <a:t>ن  فصاحب فكرة جماعة ابولو والداعي لها أحمد زكي أوبو شادي فألفها في سبتمبر سنة1932 ، وأسند رئاستها الى شوقي ولكن الموت عصف به فقلد الرئاسة خليل مطران ،وجعلنفسه كاتب سرها ، واصدر مجلة باسمها ظلت حتى سنة 1935.</a:t>
            </a:r>
            <a:endParaRPr lang="en-US" sz="2600" dirty="0"/>
          </a:p>
        </p:txBody>
      </p:sp>
    </p:spTree>
    <p:extLst>
      <p:ext uri="{BB962C8B-B14F-4D97-AF65-F5344CB8AC3E}">
        <p14:creationId xmlns:p14="http://schemas.microsoft.com/office/powerpoint/2010/main" val="2426280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6571"/>
          </a:xfrm>
        </p:spPr>
        <p:txBody>
          <a:bodyPr>
            <a:normAutofit fontScale="90000"/>
          </a:bodyPr>
          <a:lstStyle/>
          <a:p>
            <a:pPr algn="ctr"/>
            <a:r>
              <a:rPr lang="ar-JO" dirty="0" smtClean="0"/>
              <a:t>نشاطا ت مجلة أبولو </a:t>
            </a:r>
            <a:endParaRPr lang="en-US" dirty="0"/>
          </a:p>
        </p:txBody>
      </p:sp>
      <p:sp>
        <p:nvSpPr>
          <p:cNvPr id="3" name="Content Placeholder 2"/>
          <p:cNvSpPr>
            <a:spLocks noGrp="1"/>
          </p:cNvSpPr>
          <p:nvPr>
            <p:ph idx="1"/>
          </p:nvPr>
        </p:nvSpPr>
        <p:spPr>
          <a:xfrm>
            <a:off x="838200" y="941696"/>
            <a:ext cx="10515600" cy="5235267"/>
          </a:xfrm>
        </p:spPr>
        <p:txBody>
          <a:bodyPr>
            <a:normAutofit fontScale="92500" lnSpcReduction="20000"/>
          </a:bodyPr>
          <a:lstStyle/>
          <a:p>
            <a:pPr marL="0" indent="0" algn="r">
              <a:buNone/>
            </a:pPr>
            <a:r>
              <a:rPr lang="ar-IQ" dirty="0" smtClean="0"/>
              <a:t>تألفت </a:t>
            </a:r>
            <a:r>
              <a:rPr lang="ar-IQ" dirty="0"/>
              <a:t>جماعة </a:t>
            </a:r>
            <a:r>
              <a:rPr lang="ar-IQ" dirty="0" smtClean="0"/>
              <a:t>ابولو</a:t>
            </a:r>
            <a:r>
              <a:rPr lang="ar-JO" dirty="0" smtClean="0"/>
              <a:t> </a:t>
            </a:r>
            <a:r>
              <a:rPr lang="ar-IQ" dirty="0" smtClean="0"/>
              <a:t>عام </a:t>
            </a:r>
            <a:r>
              <a:rPr lang="ar-IQ" dirty="0"/>
              <a:t>1932 وأصدرت في العام نفسه مجلتها التي تحمل الاسم نفسه وكانت مجلة شعرية متخصصة تجمل نتاج شعراء الجماعة وتعزز منطلقاتهم النقدية.  </a:t>
            </a:r>
            <a:endParaRPr lang="ar-JO" dirty="0" smtClean="0"/>
          </a:p>
          <a:p>
            <a:pPr marL="0" indent="0" algn="r">
              <a:buNone/>
            </a:pPr>
            <a:r>
              <a:rPr lang="ar-JO" dirty="0" smtClean="0"/>
              <a:t>1- ترجمة الشعر الاوروبي ، من ذلك ترجمة أحمد زكي لــ (فيتز جيرالد )وترجمة ابراهي ناجي لقصيدة (الى الريح الغربية )لشيلي .</a:t>
            </a:r>
          </a:p>
          <a:p>
            <a:pPr marL="0" indent="0" algn="r">
              <a:buNone/>
            </a:pPr>
            <a:r>
              <a:rPr lang="ar-JO" dirty="0" smtClean="0"/>
              <a:t>2- نشر المجلة للقصص الشعرية والمطولات الفلسفية من أمثال قصيدة (ميلاد شاعر ) لعلي محمود طه ، و (شاطىء الأعراف ) لمحمد عبد المعطي الهمشري وقصة (البخت النائم ) لعثمان حلمي .</a:t>
            </a:r>
          </a:p>
          <a:p>
            <a:pPr marL="0" indent="0" algn="r">
              <a:buNone/>
            </a:pPr>
            <a:r>
              <a:rPr lang="ar-JO" dirty="0" smtClean="0"/>
              <a:t>3- نشر شعر التصوير الذي لم يألفه من قبل  وهو نوع من القصائد التي تصف اللوحات الفنية ، وتجسد فيها من معان وأفكار منها قصيدة نفرتيتي والمثال لأبي شادي .</a:t>
            </a:r>
          </a:p>
          <a:p>
            <a:pPr marL="0" indent="0" algn="r">
              <a:buNone/>
            </a:pPr>
            <a:r>
              <a:rPr lang="ar-JO" dirty="0" smtClean="0"/>
              <a:t>4- استلهام الميثولوجيا في اشعارهم  استلهم ابوشادي في قصائده زيزس ويوروبا وأفروديت وادونيس وارفرس ويربيدس وهرقل  وغبرها وقد ملأت القصائد بالأساطير والاسماء الاعجمية .</a:t>
            </a:r>
          </a:p>
          <a:p>
            <a:pPr marL="0" indent="0" algn="r">
              <a:buNone/>
            </a:pPr>
            <a:r>
              <a:rPr lang="ar-JO" dirty="0" smtClean="0"/>
              <a:t>5- ترجمة المذاهب الادبية كالرومانسية والرمزية والواقعية .</a:t>
            </a:r>
          </a:p>
          <a:p>
            <a:pPr marL="0" indent="0" algn="r">
              <a:buNone/>
            </a:pPr>
            <a:r>
              <a:rPr lang="ar-JO" dirty="0" smtClean="0"/>
              <a:t>6 تبنت المجلة نشاط المرأة الادبية والشاعرة من أثل حميلة العلايلي وزينب سليم وسهير القلماوي ورباب الكاظمي وسنية العقاد .</a:t>
            </a:r>
          </a:p>
          <a:p>
            <a:pPr marL="0" indent="0" algn="r">
              <a:buNone/>
            </a:pPr>
            <a:r>
              <a:rPr lang="ar-JO" dirty="0" smtClean="0"/>
              <a:t>7- للمجلة دور الريادة في مد الجسور بين الشرق والغرب وفي احتضان الشعر والأدب والفكر .</a:t>
            </a:r>
            <a:endParaRPr lang="en-US" dirty="0"/>
          </a:p>
        </p:txBody>
      </p:sp>
    </p:spTree>
    <p:extLst>
      <p:ext uri="{BB962C8B-B14F-4D97-AF65-F5344CB8AC3E}">
        <p14:creationId xmlns:p14="http://schemas.microsoft.com/office/powerpoint/2010/main" val="685330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JO" dirty="0" smtClean="0"/>
              <a:t>الخصائص  الموضوعية  </a:t>
            </a:r>
            <a:r>
              <a:rPr lang="ar-JO" smtClean="0"/>
              <a:t>لجماعة أبولو  </a:t>
            </a:r>
            <a:endParaRPr lang="en-US" dirty="0"/>
          </a:p>
        </p:txBody>
      </p:sp>
      <p:sp>
        <p:nvSpPr>
          <p:cNvPr id="3" name="Content Placeholder 2"/>
          <p:cNvSpPr>
            <a:spLocks noGrp="1"/>
          </p:cNvSpPr>
          <p:nvPr>
            <p:ph idx="1"/>
          </p:nvPr>
        </p:nvSpPr>
        <p:spPr/>
        <p:txBody>
          <a:bodyPr>
            <a:normAutofit fontScale="92500" lnSpcReduction="20000"/>
          </a:bodyPr>
          <a:lstStyle/>
          <a:p>
            <a:pPr algn="r"/>
            <a:r>
              <a:rPr lang="ar-JO" dirty="0" smtClean="0"/>
              <a:t>1-الاهتمام بموضوع المرأة والحب : فقد كان الشعراء في هذا الاتجاه يتخذون الحب ملاذاً يقرون اليه من عذاب الحياة وعزاء يعوضون به ما يصيبهم من ظلم ، ومرقى يسمون عليه فوق عذاب العالم الأرضي </a:t>
            </a:r>
          </a:p>
          <a:p>
            <a:pPr algn="r"/>
            <a:r>
              <a:rPr lang="ar-JO" dirty="0" smtClean="0"/>
              <a:t>2- حب الطبيعة :التغني بمظاهر الطبيعة الجيلة ومزجها بالمشاعر والأحاسيس .</a:t>
            </a:r>
          </a:p>
          <a:p>
            <a:pPr algn="r"/>
            <a:r>
              <a:rPr lang="ar-JO" dirty="0" smtClean="0"/>
              <a:t>3- الشكوى (( فهم كثيرا ما يقضون بأحزانهم ويصورون آلامهم  ... حتى لتر ى الواحد منهم يشكو لمجلرد الشكوى ، أو كأنه يجد في الحزن متعة ، أو في الألم لذة ... ولعل لاعتقادهم ككل  الرومانسيين أن الألم يطهر النفس والحزن يسمو بالروح ...))أحمد هيكل تطور الأدب الحديث.</a:t>
            </a:r>
          </a:p>
          <a:p>
            <a:pPr algn="r"/>
            <a:r>
              <a:rPr lang="ar-JO" dirty="0" smtClean="0"/>
              <a:t>4- الحنين الى مواطن الذكريات </a:t>
            </a:r>
          </a:p>
          <a:p>
            <a:pPr algn="r"/>
            <a:r>
              <a:rPr lang="ar-JO" dirty="0" smtClean="0"/>
              <a:t>5-ابراز الجوانب المظلمة في المجتمع مثل تعاسة الريف ، وشقاء الفلاح ، وضحايا المجتمع كالمشردين والبغايا ...</a:t>
            </a:r>
          </a:p>
          <a:p>
            <a:pPr algn="r"/>
            <a:r>
              <a:rPr lang="ar-JO" dirty="0" smtClean="0"/>
              <a:t>6-التأمل في حقائق الكون </a:t>
            </a:r>
            <a:r>
              <a:rPr lang="ar-JO" dirty="0" smtClean="0">
                <a:sym typeface="Wingdings" panose="05000000000000000000" pitchFamily="2" charset="2"/>
              </a:rPr>
              <a:t>: (( وكان يغلب عليه الجيشان العاطفي المتسق مع طبيعة هذا الاتجاه لا الطابع الذهني الذي كان يطغى على شعر أمثال شكري والعقاد والمازني ).</a:t>
            </a:r>
            <a:r>
              <a:rPr lang="ar-JO" dirty="0" smtClean="0"/>
              <a:t> </a:t>
            </a:r>
            <a:endParaRPr lang="en-US" dirty="0"/>
          </a:p>
        </p:txBody>
      </p:sp>
    </p:spTree>
    <p:extLst>
      <p:ext uri="{BB962C8B-B14F-4D97-AF65-F5344CB8AC3E}">
        <p14:creationId xmlns:p14="http://schemas.microsoft.com/office/powerpoint/2010/main" val="2348386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مظاهر التجديد عند جماعة أبولو </a:t>
            </a:r>
            <a:endParaRPr lang="en-US" dirty="0"/>
          </a:p>
        </p:txBody>
      </p:sp>
      <p:sp>
        <p:nvSpPr>
          <p:cNvPr id="3" name="Content Placeholder 2"/>
          <p:cNvSpPr>
            <a:spLocks noGrp="1"/>
          </p:cNvSpPr>
          <p:nvPr>
            <p:ph idx="1"/>
          </p:nvPr>
        </p:nvSpPr>
        <p:spPr/>
        <p:txBody>
          <a:bodyPr>
            <a:normAutofit fontScale="92500" lnSpcReduction="20000"/>
          </a:bodyPr>
          <a:lstStyle/>
          <a:p>
            <a:pPr algn="r"/>
            <a:endParaRPr lang="ar-JO" dirty="0"/>
          </a:p>
          <a:p>
            <a:pPr algn="r"/>
            <a:r>
              <a:rPr lang="ar-JO" dirty="0" smtClean="0"/>
              <a:t>1- التحرر من القافية الموحدة ، وغستخدام قواف متعددة في القصيدة الواحدة ( وهو نظام المقطوعة التي أصبحت وحدة بنائية ومعنوية بدلاً من وحدة البيت ، وأدى ذلك الى تماسك القصيدة ، وأتاح لها مجالاً واسعاً للتعبير .</a:t>
            </a:r>
          </a:p>
          <a:p>
            <a:pPr algn="r"/>
            <a:r>
              <a:rPr lang="ar-JO" dirty="0" smtClean="0"/>
              <a:t>2- تراسل الحواس: (( بحيث يستعمل الشيء المسموع ما أصله للشيءالملموس أو المرئي أو المشموم ، ومن هنا يتحدثون عن نعومة النغم ، أو بياض اللحن ، أو تعطر الأغنية ، كما يتحدثون عن العطر القمري ، أو الأريج الناعم .</a:t>
            </a:r>
          </a:p>
          <a:p>
            <a:pPr algn="r"/>
            <a:r>
              <a:rPr lang="ar-JO" dirty="0" smtClean="0"/>
              <a:t>3- التجسيم والتشخيص:التجسيم هوتحويل المعنويات الى محسوسات ، والتشخيص جعل الجمادات كائنات حية تنبض وتتحرك </a:t>
            </a:r>
          </a:p>
          <a:p>
            <a:pPr algn="r"/>
            <a:r>
              <a:rPr lang="ar-JO" dirty="0" smtClean="0"/>
              <a:t>4- التعبير بالصور الكلية </a:t>
            </a:r>
          </a:p>
          <a:p>
            <a:pPr algn="r"/>
            <a:r>
              <a:rPr lang="ar-JO" dirty="0" smtClean="0"/>
              <a:t>5- كتابة شعر التفعيلة ان أوليات شعر التفعيلة تعود الى سنة 1932-1934 فقد نشرت قصائد من شعر التفعيلة في مجلة أبولو للشاعر لمحمود حسن اسماعيل وخليل شيبوب وعلي أحمد باكثير .</a:t>
            </a:r>
            <a:endParaRPr lang="en-US" dirty="0"/>
          </a:p>
        </p:txBody>
      </p:sp>
    </p:spTree>
    <p:extLst>
      <p:ext uri="{BB962C8B-B14F-4D97-AF65-F5344CB8AC3E}">
        <p14:creationId xmlns:p14="http://schemas.microsoft.com/office/powerpoint/2010/main" val="3712588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JO" b="0" i="0" dirty="0" smtClean="0">
                <a:solidFill>
                  <a:srgbClr val="202122"/>
                </a:solidFill>
                <a:effectLst/>
                <a:latin typeface="Calibri" panose="020F0502020204030204" pitchFamily="34" charset="0"/>
              </a:rPr>
              <a:t> يقول </a:t>
            </a:r>
            <a:r>
              <a:rPr lang="ar-IQ" b="0" i="0" dirty="0" smtClean="0">
                <a:solidFill>
                  <a:srgbClr val="202122"/>
                </a:solidFill>
                <a:effectLst/>
                <a:latin typeface="Calibri" panose="020F0502020204030204" pitchFamily="34" charset="0"/>
              </a:rPr>
              <a:t> على أحمد باكثير</a:t>
            </a:r>
            <a:r>
              <a:rPr lang="ar-JO" b="0" i="0" dirty="0" smtClean="0">
                <a:solidFill>
                  <a:srgbClr val="202122"/>
                </a:solidFill>
                <a:effectLst/>
                <a:latin typeface="Calibri" panose="020F0502020204030204" pitchFamily="34" charset="0"/>
              </a:rPr>
              <a:t>  تخت عنوان (تموذج من الشعر الحر )</a:t>
            </a:r>
            <a:endParaRPr lang="ar-IQ" b="0" i="0" dirty="0" smtClean="0">
              <a:solidFill>
                <a:srgbClr val="202122"/>
              </a:solidFill>
              <a:effectLst/>
              <a:latin typeface="Calibri" panose="020F0502020204030204" pitchFamily="34" charset="0"/>
            </a:endParaRPr>
          </a:p>
          <a:p>
            <a:pPr algn="r"/>
            <a:r>
              <a:rPr lang="ar-IQ" b="0" i="0" dirty="0" smtClean="0">
                <a:solidFill>
                  <a:srgbClr val="202122"/>
                </a:solidFill>
                <a:effectLst/>
                <a:latin typeface="Calibri" panose="020F0502020204030204" pitchFamily="34" charset="0"/>
              </a:rPr>
              <a:t>عجباً كيف لم تعصفْ بالدُّنَى زلزلهْ؟</a:t>
            </a:r>
          </a:p>
          <a:p>
            <a:pPr algn="r"/>
            <a:r>
              <a:rPr lang="ar-IQ" b="0" i="0" dirty="0" smtClean="0">
                <a:solidFill>
                  <a:srgbClr val="202122"/>
                </a:solidFill>
                <a:effectLst/>
                <a:latin typeface="Calibri" panose="020F0502020204030204" pitchFamily="34" charset="0"/>
              </a:rPr>
              <a:t>كيف لم تهو فوق الورى شُهُب مُرسلهْ؟</a:t>
            </a:r>
          </a:p>
          <a:p>
            <a:pPr algn="r"/>
            <a:r>
              <a:rPr lang="ar-IQ" b="0" i="0" dirty="0" smtClean="0">
                <a:solidFill>
                  <a:srgbClr val="202122"/>
                </a:solidFill>
                <a:effectLst/>
                <a:latin typeface="Calibri" panose="020F0502020204030204" pitchFamily="34" charset="0"/>
              </a:rPr>
              <a:t>يا لها مهزلة!</a:t>
            </a:r>
          </a:p>
          <a:p>
            <a:pPr algn="r"/>
            <a:r>
              <a:rPr lang="ar-IQ" b="0" i="0" dirty="0" smtClean="0">
                <a:solidFill>
                  <a:srgbClr val="202122"/>
                </a:solidFill>
                <a:effectLst/>
                <a:latin typeface="Calibri" panose="020F0502020204030204" pitchFamily="34" charset="0"/>
              </a:rPr>
              <a:t>يا لها سوَءةً مُخجلة!</a:t>
            </a:r>
          </a:p>
          <a:p>
            <a:pPr algn="r"/>
            <a:r>
              <a:rPr lang="ar-IQ" b="0" i="0" dirty="0" smtClean="0">
                <a:solidFill>
                  <a:srgbClr val="202122"/>
                </a:solidFill>
                <a:effectLst/>
                <a:latin typeface="Calibri" panose="020F0502020204030204" pitchFamily="34" charset="0"/>
              </a:rPr>
              <a:t>مثلت دورها أمة تدعى ضلة أنها من كبار الدول</a:t>
            </a:r>
          </a:p>
          <a:p>
            <a:pPr algn="r"/>
            <a:r>
              <a:rPr lang="ar-IQ" b="0" i="0" dirty="0" smtClean="0">
                <a:solidFill>
                  <a:srgbClr val="202122"/>
                </a:solidFill>
                <a:effectLst/>
                <a:latin typeface="Calibri" panose="020F0502020204030204" pitchFamily="34" charset="0"/>
              </a:rPr>
              <a:t>سلمت للمغيرين أوطانها لتوارى في سوريا وفي لبنان الخجل!</a:t>
            </a:r>
          </a:p>
          <a:p>
            <a:pPr algn="r"/>
            <a:r>
              <a:rPr lang="ar-IQ" b="0" i="0" dirty="0" smtClean="0">
                <a:solidFill>
                  <a:srgbClr val="202122"/>
                </a:solidFill>
                <a:effectLst/>
                <a:latin typeface="Calibri" panose="020F0502020204030204" pitchFamily="34" charset="0"/>
              </a:rPr>
              <a:t>أمة ولت من وجه العدو فرارا</a:t>
            </a:r>
          </a:p>
          <a:p>
            <a:pPr algn="r"/>
            <a:endParaRPr lang="en-US" dirty="0"/>
          </a:p>
        </p:txBody>
      </p:sp>
    </p:spTree>
    <p:extLst>
      <p:ext uri="{BB962C8B-B14F-4D97-AF65-F5344CB8AC3E}">
        <p14:creationId xmlns:p14="http://schemas.microsoft.com/office/powerpoint/2010/main" val="1461739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1612</Words>
  <Application>Microsoft Office PowerPoint</Application>
  <PresentationFormat>Widescreen</PresentationFormat>
  <Paragraphs>72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Wingdings</vt:lpstr>
      <vt:lpstr>Office Theme</vt:lpstr>
      <vt:lpstr>جماعة أبولو </vt:lpstr>
      <vt:lpstr>PowerPoint Presentation</vt:lpstr>
      <vt:lpstr>PowerPoint Presentation</vt:lpstr>
      <vt:lpstr>PowerPoint Presentation</vt:lpstr>
      <vt:lpstr>PowerPoint Presentation</vt:lpstr>
      <vt:lpstr>نشاطا ت مجلة أبولو </vt:lpstr>
      <vt:lpstr>الخصائص  الموضوعية  لجماعة أبولو  </vt:lpstr>
      <vt:lpstr>مظاهر التجديد عند جماعة أبولو </vt:lpstr>
      <vt:lpstr>PowerPoint Presentation</vt:lpstr>
      <vt:lpstr>PowerPoint Presentation</vt:lpstr>
      <vt:lpstr>يقول احمد زكي ابو شادي في مقطوعة (( عبادات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خصائصها  الموضوعية</dc:title>
  <dc:creator>HC</dc:creator>
  <cp:lastModifiedBy>HC</cp:lastModifiedBy>
  <cp:revision>27</cp:revision>
  <dcterms:created xsi:type="dcterms:W3CDTF">2023-11-30T08:23:31Z</dcterms:created>
  <dcterms:modified xsi:type="dcterms:W3CDTF">2023-12-01T12:19:20Z</dcterms:modified>
</cp:coreProperties>
</file>