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3"/>
  </p:notesMasterIdLst>
  <p:sldIdLst>
    <p:sldId id="256" r:id="rId2"/>
    <p:sldId id="319" r:id="rId3"/>
    <p:sldId id="320" r:id="rId4"/>
    <p:sldId id="321" r:id="rId5"/>
    <p:sldId id="323" r:id="rId6"/>
    <p:sldId id="322" r:id="rId7"/>
    <p:sldId id="324" r:id="rId8"/>
    <p:sldId id="325" r:id="rId9"/>
    <p:sldId id="326" r:id="rId10"/>
    <p:sldId id="327" r:id="rId11"/>
    <p:sldId id="328" r:id="rId12"/>
    <p:sldId id="329" r:id="rId13"/>
    <p:sldId id="330" r:id="rId14"/>
    <p:sldId id="331" r:id="rId15"/>
    <p:sldId id="332" r:id="rId16"/>
    <p:sldId id="333" r:id="rId17"/>
    <p:sldId id="334" r:id="rId18"/>
    <p:sldId id="335" r:id="rId19"/>
    <p:sldId id="336" r:id="rId20"/>
    <p:sldId id="337" r:id="rId21"/>
    <p:sldId id="354" r:id="rId22"/>
    <p:sldId id="338" r:id="rId23"/>
    <p:sldId id="339" r:id="rId24"/>
    <p:sldId id="340" r:id="rId25"/>
    <p:sldId id="341" r:id="rId26"/>
    <p:sldId id="342" r:id="rId27"/>
    <p:sldId id="355" r:id="rId28"/>
    <p:sldId id="356" r:id="rId29"/>
    <p:sldId id="343" r:id="rId30"/>
    <p:sldId id="344" r:id="rId31"/>
    <p:sldId id="345" r:id="rId32"/>
    <p:sldId id="346" r:id="rId33"/>
    <p:sldId id="347" r:id="rId34"/>
    <p:sldId id="348" r:id="rId35"/>
    <p:sldId id="349" r:id="rId36"/>
    <p:sldId id="350" r:id="rId37"/>
    <p:sldId id="351" r:id="rId38"/>
    <p:sldId id="352" r:id="rId39"/>
    <p:sldId id="353" r:id="rId40"/>
    <p:sldId id="357" r:id="rId41"/>
    <p:sldId id="358" r:id="rId42"/>
    <p:sldId id="359" r:id="rId43"/>
    <p:sldId id="360" r:id="rId44"/>
    <p:sldId id="361" r:id="rId45"/>
    <p:sldId id="362" r:id="rId46"/>
    <p:sldId id="363" r:id="rId47"/>
    <p:sldId id="365" r:id="rId48"/>
    <p:sldId id="366" r:id="rId49"/>
    <p:sldId id="367" r:id="rId50"/>
    <p:sldId id="368" r:id="rId51"/>
    <p:sldId id="369" r:id="rId52"/>
    <p:sldId id="370" r:id="rId53"/>
    <p:sldId id="371" r:id="rId54"/>
    <p:sldId id="364" r:id="rId55"/>
    <p:sldId id="372" r:id="rId56"/>
    <p:sldId id="374" r:id="rId57"/>
    <p:sldId id="375" r:id="rId58"/>
    <p:sldId id="376" r:id="rId59"/>
    <p:sldId id="377" r:id="rId60"/>
    <p:sldId id="373" r:id="rId61"/>
    <p:sldId id="380" r:id="rId62"/>
    <p:sldId id="378" r:id="rId63"/>
    <p:sldId id="379" r:id="rId64"/>
    <p:sldId id="381" r:id="rId65"/>
    <p:sldId id="382" r:id="rId66"/>
    <p:sldId id="383" r:id="rId67"/>
    <p:sldId id="384" r:id="rId68"/>
    <p:sldId id="385" r:id="rId69"/>
    <p:sldId id="386" r:id="rId70"/>
    <p:sldId id="388" r:id="rId71"/>
    <p:sldId id="389" r:id="rId72"/>
    <p:sldId id="387" r:id="rId73"/>
    <p:sldId id="390" r:id="rId74"/>
    <p:sldId id="391" r:id="rId75"/>
    <p:sldId id="392" r:id="rId76"/>
    <p:sldId id="393" r:id="rId77"/>
    <p:sldId id="398" r:id="rId78"/>
    <p:sldId id="399" r:id="rId79"/>
    <p:sldId id="400" r:id="rId80"/>
    <p:sldId id="401" r:id="rId81"/>
    <p:sldId id="403" r:id="rId82"/>
    <p:sldId id="402" r:id="rId83"/>
    <p:sldId id="404" r:id="rId84"/>
    <p:sldId id="405" r:id="rId85"/>
    <p:sldId id="406" r:id="rId86"/>
    <p:sldId id="407" r:id="rId87"/>
    <p:sldId id="408" r:id="rId88"/>
    <p:sldId id="409" r:id="rId89"/>
    <p:sldId id="410" r:id="rId90"/>
    <p:sldId id="411" r:id="rId91"/>
    <p:sldId id="412" r:id="rId92"/>
    <p:sldId id="413" r:id="rId93"/>
    <p:sldId id="414" r:id="rId94"/>
    <p:sldId id="449" r:id="rId95"/>
    <p:sldId id="450" r:id="rId96"/>
    <p:sldId id="415" r:id="rId97"/>
    <p:sldId id="451" r:id="rId98"/>
    <p:sldId id="416" r:id="rId99"/>
    <p:sldId id="417" r:id="rId100"/>
    <p:sldId id="418" r:id="rId101"/>
    <p:sldId id="419" r:id="rId102"/>
    <p:sldId id="420" r:id="rId103"/>
    <p:sldId id="421" r:id="rId104"/>
    <p:sldId id="422" r:id="rId105"/>
    <p:sldId id="425" r:id="rId106"/>
    <p:sldId id="427" r:id="rId107"/>
    <p:sldId id="428" r:id="rId108"/>
    <p:sldId id="426" r:id="rId109"/>
    <p:sldId id="429" r:id="rId110"/>
    <p:sldId id="430" r:id="rId111"/>
    <p:sldId id="431" r:id="rId112"/>
    <p:sldId id="432" r:id="rId113"/>
    <p:sldId id="433" r:id="rId114"/>
    <p:sldId id="434" r:id="rId115"/>
    <p:sldId id="435" r:id="rId116"/>
    <p:sldId id="436" r:id="rId117"/>
    <p:sldId id="437" r:id="rId118"/>
    <p:sldId id="438" r:id="rId119"/>
    <p:sldId id="452" r:id="rId120"/>
    <p:sldId id="439" r:id="rId121"/>
    <p:sldId id="440" r:id="rId1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94615" autoAdjust="0"/>
  </p:normalViewPr>
  <p:slideViewPr>
    <p:cSldViewPr>
      <p:cViewPr>
        <p:scale>
          <a:sx n="96" d="100"/>
          <a:sy n="96" d="100"/>
        </p:scale>
        <p:origin x="-448" y="1288"/>
      </p:cViewPr>
      <p:guideLst>
        <p:guide orient="horz" pos="2160"/>
        <p:guide pos="2880"/>
      </p:guideLst>
    </p:cSldViewPr>
  </p:slideViewPr>
  <p:outlineViewPr>
    <p:cViewPr>
      <p:scale>
        <a:sx n="33" d="100"/>
        <a:sy n="33" d="100"/>
      </p:scale>
      <p:origin x="24" y="24909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0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3F0B88-965D-4A82-977B-B8C9166947EA}" type="datetimeFigureOut">
              <a:rPr lang="en-GB" smtClean="0"/>
              <a:t>09/11/2023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EEA29E-AAD7-4C42-93E0-B05A3755E6AB}" type="slidenum">
              <a:rPr lang="en-GB" smtClean="0"/>
              <a:t>‹#›</a:t>
            </a:fld>
            <a:endParaRPr lang="en-GB"/>
          </a:p>
        </p:txBody>
      </p:sp>
    </p:spTree>
    <p:extLst>
      <p:ext uri="{BB962C8B-B14F-4D97-AF65-F5344CB8AC3E}">
        <p14:creationId xmlns:p14="http://schemas.microsoft.com/office/powerpoint/2010/main" val="1610492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CEEA29E-AAD7-4C42-93E0-B05A3755E6AB}" type="slidenum">
              <a:rPr lang="en-GB" smtClean="0"/>
              <a:t>1</a:t>
            </a:fld>
            <a:endParaRPr lang="en-GB"/>
          </a:p>
        </p:txBody>
      </p:sp>
    </p:spTree>
    <p:extLst>
      <p:ext uri="{BB962C8B-B14F-4D97-AF65-F5344CB8AC3E}">
        <p14:creationId xmlns:p14="http://schemas.microsoft.com/office/powerpoint/2010/main" val="2558455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6ED2649-D18F-40D0-B2F0-3A4BA5766046}"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C19F91-211E-40A8-AF20-689D22989CF4}" type="slidenum">
              <a:rPr lang="en-GB" smtClean="0"/>
              <a:t>‹#›</a:t>
            </a:fld>
            <a:endParaRPr lang="en-GB"/>
          </a:p>
        </p:txBody>
      </p:sp>
    </p:spTree>
    <p:extLst>
      <p:ext uri="{BB962C8B-B14F-4D97-AF65-F5344CB8AC3E}">
        <p14:creationId xmlns:p14="http://schemas.microsoft.com/office/powerpoint/2010/main" val="4014561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6ED2649-D18F-40D0-B2F0-3A4BA5766046}"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C19F91-211E-40A8-AF20-689D22989CF4}" type="slidenum">
              <a:rPr lang="en-GB" smtClean="0"/>
              <a:t>‹#›</a:t>
            </a:fld>
            <a:endParaRPr lang="en-GB"/>
          </a:p>
        </p:txBody>
      </p:sp>
    </p:spTree>
    <p:extLst>
      <p:ext uri="{BB962C8B-B14F-4D97-AF65-F5344CB8AC3E}">
        <p14:creationId xmlns:p14="http://schemas.microsoft.com/office/powerpoint/2010/main" val="1660264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6ED2649-D18F-40D0-B2F0-3A4BA5766046}"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C19F91-211E-40A8-AF20-689D22989CF4}" type="slidenum">
              <a:rPr lang="en-GB" smtClean="0"/>
              <a:t>‹#›</a:t>
            </a:fld>
            <a:endParaRPr lang="en-GB"/>
          </a:p>
        </p:txBody>
      </p:sp>
    </p:spTree>
    <p:extLst>
      <p:ext uri="{BB962C8B-B14F-4D97-AF65-F5344CB8AC3E}">
        <p14:creationId xmlns:p14="http://schemas.microsoft.com/office/powerpoint/2010/main" val="1040762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6ED2649-D18F-40D0-B2F0-3A4BA5766046}"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C19F91-211E-40A8-AF20-689D22989CF4}" type="slidenum">
              <a:rPr lang="en-GB" smtClean="0"/>
              <a:t>‹#›</a:t>
            </a:fld>
            <a:endParaRPr lang="en-GB"/>
          </a:p>
        </p:txBody>
      </p:sp>
    </p:spTree>
    <p:extLst>
      <p:ext uri="{BB962C8B-B14F-4D97-AF65-F5344CB8AC3E}">
        <p14:creationId xmlns:p14="http://schemas.microsoft.com/office/powerpoint/2010/main" val="2162456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ED2649-D18F-40D0-B2F0-3A4BA5766046}"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C19F91-211E-40A8-AF20-689D22989CF4}" type="slidenum">
              <a:rPr lang="en-GB" smtClean="0"/>
              <a:t>‹#›</a:t>
            </a:fld>
            <a:endParaRPr lang="en-GB"/>
          </a:p>
        </p:txBody>
      </p:sp>
    </p:spTree>
    <p:extLst>
      <p:ext uri="{BB962C8B-B14F-4D97-AF65-F5344CB8AC3E}">
        <p14:creationId xmlns:p14="http://schemas.microsoft.com/office/powerpoint/2010/main" val="1809935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6ED2649-D18F-40D0-B2F0-3A4BA5766046}" type="datetimeFigureOut">
              <a:rPr lang="en-GB" smtClean="0"/>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C19F91-211E-40A8-AF20-689D22989CF4}" type="slidenum">
              <a:rPr lang="en-GB" smtClean="0"/>
              <a:t>‹#›</a:t>
            </a:fld>
            <a:endParaRPr lang="en-GB"/>
          </a:p>
        </p:txBody>
      </p:sp>
    </p:spTree>
    <p:extLst>
      <p:ext uri="{BB962C8B-B14F-4D97-AF65-F5344CB8AC3E}">
        <p14:creationId xmlns:p14="http://schemas.microsoft.com/office/powerpoint/2010/main" val="1844655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6ED2649-D18F-40D0-B2F0-3A4BA5766046}" type="datetimeFigureOut">
              <a:rPr lang="en-GB" smtClean="0"/>
              <a:t>09/11/2023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C19F91-211E-40A8-AF20-689D22989CF4}" type="slidenum">
              <a:rPr lang="en-GB" smtClean="0"/>
              <a:t>‹#›</a:t>
            </a:fld>
            <a:endParaRPr lang="en-GB"/>
          </a:p>
        </p:txBody>
      </p:sp>
    </p:spTree>
    <p:extLst>
      <p:ext uri="{BB962C8B-B14F-4D97-AF65-F5344CB8AC3E}">
        <p14:creationId xmlns:p14="http://schemas.microsoft.com/office/powerpoint/2010/main" val="2424551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6ED2649-D18F-40D0-B2F0-3A4BA5766046}" type="datetimeFigureOut">
              <a:rPr lang="en-GB" smtClean="0"/>
              <a:t>09/11/2023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C19F91-211E-40A8-AF20-689D22989CF4}" type="slidenum">
              <a:rPr lang="en-GB" smtClean="0"/>
              <a:t>‹#›</a:t>
            </a:fld>
            <a:endParaRPr lang="en-GB"/>
          </a:p>
        </p:txBody>
      </p:sp>
    </p:spTree>
    <p:extLst>
      <p:ext uri="{BB962C8B-B14F-4D97-AF65-F5344CB8AC3E}">
        <p14:creationId xmlns:p14="http://schemas.microsoft.com/office/powerpoint/2010/main" val="3735555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ED2649-D18F-40D0-B2F0-3A4BA5766046}" type="datetimeFigureOut">
              <a:rPr lang="en-GB" smtClean="0"/>
              <a:t>09/11/2023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C19F91-211E-40A8-AF20-689D22989CF4}" type="slidenum">
              <a:rPr lang="en-GB" smtClean="0"/>
              <a:t>‹#›</a:t>
            </a:fld>
            <a:endParaRPr lang="en-GB"/>
          </a:p>
        </p:txBody>
      </p:sp>
    </p:spTree>
    <p:extLst>
      <p:ext uri="{BB962C8B-B14F-4D97-AF65-F5344CB8AC3E}">
        <p14:creationId xmlns:p14="http://schemas.microsoft.com/office/powerpoint/2010/main" val="1869145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ED2649-D18F-40D0-B2F0-3A4BA5766046}" type="datetimeFigureOut">
              <a:rPr lang="en-GB" smtClean="0"/>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C19F91-211E-40A8-AF20-689D22989CF4}" type="slidenum">
              <a:rPr lang="en-GB" smtClean="0"/>
              <a:t>‹#›</a:t>
            </a:fld>
            <a:endParaRPr lang="en-GB"/>
          </a:p>
        </p:txBody>
      </p:sp>
    </p:spTree>
    <p:extLst>
      <p:ext uri="{BB962C8B-B14F-4D97-AF65-F5344CB8AC3E}">
        <p14:creationId xmlns:p14="http://schemas.microsoft.com/office/powerpoint/2010/main" val="3700433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ED2649-D18F-40D0-B2F0-3A4BA5766046}" type="datetimeFigureOut">
              <a:rPr lang="en-GB" smtClean="0"/>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C19F91-211E-40A8-AF20-689D22989CF4}" type="slidenum">
              <a:rPr lang="en-GB" smtClean="0"/>
              <a:t>‹#›</a:t>
            </a:fld>
            <a:endParaRPr lang="en-GB"/>
          </a:p>
        </p:txBody>
      </p:sp>
    </p:spTree>
    <p:extLst>
      <p:ext uri="{BB962C8B-B14F-4D97-AF65-F5344CB8AC3E}">
        <p14:creationId xmlns:p14="http://schemas.microsoft.com/office/powerpoint/2010/main" val="3137942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ED2649-D18F-40D0-B2F0-3A4BA5766046}" type="datetimeFigureOut">
              <a:rPr lang="en-GB" smtClean="0"/>
              <a:t>09/11/2023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C19F91-211E-40A8-AF20-689D22989CF4}" type="slidenum">
              <a:rPr lang="en-GB" smtClean="0"/>
              <a:t>‹#›</a:t>
            </a:fld>
            <a:endParaRPr lang="en-GB"/>
          </a:p>
        </p:txBody>
      </p:sp>
    </p:spTree>
    <p:extLst>
      <p:ext uri="{BB962C8B-B14F-4D97-AF65-F5344CB8AC3E}">
        <p14:creationId xmlns:p14="http://schemas.microsoft.com/office/powerpoint/2010/main" val="4137072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348880"/>
            <a:ext cx="7772400" cy="1254745"/>
          </a:xfrm>
        </p:spPr>
        <p:txBody>
          <a:bodyPr>
            <a:normAutofit fontScale="90000"/>
          </a:bodyPr>
          <a:lstStyle/>
          <a:p>
            <a:r>
              <a:rPr lang="ar-IQ" dirty="0" smtClean="0">
                <a:solidFill>
                  <a:srgbClr val="FF0000"/>
                </a:solidFill>
                <a:cs typeface="Ali-A-Sahifa Bold" pitchFamily="2" charset="-78"/>
              </a:rPr>
              <a:t>مصادر الإلتزام</a:t>
            </a:r>
            <a:r>
              <a:rPr lang="ar-IQ" dirty="0" smtClean="0">
                <a:cs typeface="Ali-A-Sahifa Bold" pitchFamily="2" charset="-78"/>
              </a:rPr>
              <a:t/>
            </a:r>
            <a:br>
              <a:rPr lang="ar-IQ" dirty="0" smtClean="0">
                <a:cs typeface="Ali-A-Sahifa Bold" pitchFamily="2" charset="-78"/>
              </a:rPr>
            </a:br>
            <a:r>
              <a:rPr lang="ar-IQ" sz="3100" dirty="0" smtClean="0">
                <a:cs typeface="Ali-A-Sahifa Bold" pitchFamily="2" charset="-78"/>
              </a:rPr>
              <a:t>(المرحلة الثانية) </a:t>
            </a:r>
            <a:br>
              <a:rPr lang="ar-IQ" sz="3100" dirty="0" smtClean="0">
                <a:cs typeface="Ali-A-Sahifa Bold" pitchFamily="2" charset="-78"/>
              </a:rPr>
            </a:br>
            <a:r>
              <a:rPr lang="ar-IQ" sz="3100" dirty="0" smtClean="0">
                <a:cs typeface="Ali-A-Sahifa Bold" pitchFamily="2" charset="-78"/>
              </a:rPr>
              <a:t>كلية القانون-جامعة صلاح الدين</a:t>
            </a:r>
            <a:r>
              <a:rPr lang="ar-IQ" sz="3600" dirty="0" smtClean="0">
                <a:cs typeface="Ali-A-Sahifa Bold" pitchFamily="2" charset="-78"/>
              </a:rPr>
              <a:t/>
            </a:r>
            <a:br>
              <a:rPr lang="ar-IQ" sz="3600" dirty="0" smtClean="0">
                <a:cs typeface="Ali-A-Sahifa Bold" pitchFamily="2" charset="-78"/>
              </a:rPr>
            </a:br>
            <a:endParaRPr lang="en-GB" dirty="0">
              <a:cs typeface="Ali-A-Sahifa Bold" pitchFamily="2" charset="-78"/>
            </a:endParaRPr>
          </a:p>
        </p:txBody>
      </p:sp>
      <p:sp>
        <p:nvSpPr>
          <p:cNvPr id="3" name="Subtitle 2"/>
          <p:cNvSpPr>
            <a:spLocks noGrp="1"/>
          </p:cNvSpPr>
          <p:nvPr>
            <p:ph type="subTitle" idx="1"/>
          </p:nvPr>
        </p:nvSpPr>
        <p:spPr/>
        <p:txBody>
          <a:bodyPr>
            <a:normAutofit fontScale="92500" lnSpcReduction="20000"/>
          </a:bodyPr>
          <a:lstStyle/>
          <a:p>
            <a:r>
              <a:rPr lang="ar-IQ" sz="2800" dirty="0" err="1" smtClean="0">
                <a:solidFill>
                  <a:schemeClr val="tx1"/>
                </a:solidFill>
                <a:cs typeface="Ali_K_Sahifa Bold" pitchFamily="2" charset="-78"/>
              </a:rPr>
              <a:t>ساكار</a:t>
            </a:r>
            <a:r>
              <a:rPr lang="ar-IQ" sz="2800" dirty="0" smtClean="0">
                <a:solidFill>
                  <a:schemeClr val="tx1"/>
                </a:solidFill>
                <a:cs typeface="Ali_K_Sahifa Bold" pitchFamily="2" charset="-78"/>
              </a:rPr>
              <a:t> محمد عبدالله</a:t>
            </a:r>
            <a:endParaRPr lang="ar-IQ" sz="2800" dirty="0">
              <a:solidFill>
                <a:schemeClr val="tx1"/>
              </a:solidFill>
              <a:cs typeface="Ali_K_Sahifa Bold" pitchFamily="2" charset="-78"/>
            </a:endParaRPr>
          </a:p>
          <a:p>
            <a:r>
              <a:rPr lang="ar-IQ" sz="2800" dirty="0">
                <a:solidFill>
                  <a:schemeClr val="tx1"/>
                </a:solidFill>
                <a:cs typeface="Ali-A-Sahifa Bold" pitchFamily="2" charset="-78"/>
              </a:rPr>
              <a:t>المدرسة المساعدة في القانون الخاص </a:t>
            </a:r>
          </a:p>
          <a:p>
            <a:r>
              <a:rPr lang="ar-IQ" sz="2800" dirty="0" smtClean="0">
                <a:solidFill>
                  <a:schemeClr val="tx1"/>
                </a:solidFill>
              </a:rPr>
              <a:t>2023-2024</a:t>
            </a:r>
            <a:endParaRPr lang="ar-IQ" sz="2800" dirty="0">
              <a:solidFill>
                <a:schemeClr val="tx1"/>
              </a:solidFill>
            </a:endParaRPr>
          </a:p>
          <a:p>
            <a:r>
              <a:rPr lang="en-US" sz="2800" dirty="0" smtClean="0">
                <a:solidFill>
                  <a:schemeClr val="tx1"/>
                </a:solidFill>
              </a:rPr>
              <a:t>Sakar.abdullah1@su.edu.krd</a:t>
            </a:r>
            <a:endParaRPr lang="en-GB" sz="2800" dirty="0">
              <a:solidFill>
                <a:schemeClr val="tx1"/>
              </a:solidFill>
            </a:endParaRPr>
          </a:p>
          <a:p>
            <a:endParaRPr lang="en-GB" sz="2800" dirty="0">
              <a:solidFill>
                <a:schemeClr val="tx1"/>
              </a:solidFill>
            </a:endParaRPr>
          </a:p>
          <a:p>
            <a:endParaRPr lang="en-GB" sz="2800" dirty="0">
              <a:solidFill>
                <a:schemeClr val="tx1"/>
              </a:solidFill>
            </a:endParaRPr>
          </a:p>
        </p:txBody>
      </p:sp>
      <p:pic>
        <p:nvPicPr>
          <p:cNvPr id="4" name="Picture 3" descr="2017-02-26 23.09.08.png"/>
          <p:cNvPicPr>
            <a:picLocks noChangeAspect="1"/>
          </p:cNvPicPr>
          <p:nvPr/>
        </p:nvPicPr>
        <p:blipFill>
          <a:blip r:embed="rId3" cstate="print"/>
          <a:stretch>
            <a:fillRect/>
          </a:stretch>
        </p:blipFill>
        <p:spPr>
          <a:xfrm>
            <a:off x="228600" y="0"/>
            <a:ext cx="2819400" cy="2133600"/>
          </a:xfrm>
          <a:prstGeom prst="rect">
            <a:avLst/>
          </a:prstGeom>
        </p:spPr>
      </p:pic>
    </p:spTree>
    <p:extLst>
      <p:ext uri="{BB962C8B-B14F-4D97-AF65-F5344CB8AC3E}">
        <p14:creationId xmlns:p14="http://schemas.microsoft.com/office/powerpoint/2010/main" val="37721019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5"/>
            <a:ext cx="7772400" cy="1080119"/>
          </a:xfrm>
        </p:spPr>
        <p:txBody>
          <a:bodyPr>
            <a:normAutofit/>
          </a:bodyPr>
          <a:lstStyle/>
          <a:p>
            <a:r>
              <a:rPr lang="ar-IQ" sz="4000" dirty="0" smtClean="0">
                <a:solidFill>
                  <a:srgbClr val="FF0000"/>
                </a:solidFill>
                <a:cs typeface="Ali-A-Sharif Bold" pitchFamily="2" charset="-78"/>
              </a:rPr>
              <a:t>الالتزام عباً مالي</a:t>
            </a:r>
            <a:endParaRPr lang="ar-IQ" sz="4000" dirty="0">
              <a:solidFill>
                <a:srgbClr val="FF0000"/>
              </a:solidFill>
              <a:cs typeface="Ali-A-Sharif Bold" pitchFamily="2" charset="-78"/>
            </a:endParaRPr>
          </a:p>
        </p:txBody>
      </p:sp>
      <p:sp>
        <p:nvSpPr>
          <p:cNvPr id="3" name="Subtitle 2"/>
          <p:cNvSpPr>
            <a:spLocks noGrp="1"/>
          </p:cNvSpPr>
          <p:nvPr>
            <p:ph type="subTitle" idx="1"/>
          </p:nvPr>
        </p:nvSpPr>
        <p:spPr>
          <a:xfrm>
            <a:off x="395536" y="1484784"/>
            <a:ext cx="8136904" cy="4154016"/>
          </a:xfrm>
        </p:spPr>
        <p:txBody>
          <a:bodyPr>
            <a:noAutofit/>
          </a:bodyPr>
          <a:lstStyle/>
          <a:p>
            <a:pPr algn="r"/>
            <a:r>
              <a:rPr lang="ar-IQ" sz="2800" dirty="0">
                <a:solidFill>
                  <a:schemeClr val="tx1"/>
                </a:solidFill>
                <a:cs typeface="Ali-A-Sharif Bold" pitchFamily="2" charset="-78"/>
              </a:rPr>
              <a:t>3ـ الالتزام عبأ مالي: أي </a:t>
            </a:r>
            <a:r>
              <a:rPr lang="ar-IQ" sz="2800" u="sng" dirty="0">
                <a:solidFill>
                  <a:srgbClr val="00B050"/>
                </a:solidFill>
                <a:cs typeface="Ali-A-Sharif Bold" pitchFamily="2" charset="-78"/>
              </a:rPr>
              <a:t>يمكن تقديره بالنقود</a:t>
            </a:r>
            <a:r>
              <a:rPr lang="ar-IQ" sz="2800" dirty="0">
                <a:solidFill>
                  <a:schemeClr val="tx1"/>
                </a:solidFill>
                <a:cs typeface="Ali-A-Sharif Bold" pitchFamily="2" charset="-78"/>
              </a:rPr>
              <a:t>، ذلك ان محل التزام المدين يتخذ إحدى ثلاث صور هي </a:t>
            </a:r>
          </a:p>
          <a:p>
            <a:pPr algn="r"/>
            <a:r>
              <a:rPr lang="ar-IQ" sz="2800" dirty="0">
                <a:solidFill>
                  <a:schemeClr val="tx1"/>
                </a:solidFill>
                <a:cs typeface="Ali-A-Sharif Bold" pitchFamily="2" charset="-78"/>
              </a:rPr>
              <a:t>اما </a:t>
            </a:r>
            <a:r>
              <a:rPr lang="ar-IQ" sz="2800" dirty="0">
                <a:solidFill>
                  <a:srgbClr val="00B050"/>
                </a:solidFill>
                <a:cs typeface="Ali-A-Sharif Bold" pitchFamily="2" charset="-78"/>
              </a:rPr>
              <a:t>نقل حق عيني </a:t>
            </a:r>
            <a:r>
              <a:rPr lang="ar-IQ" sz="2800" dirty="0">
                <a:solidFill>
                  <a:schemeClr val="tx1"/>
                </a:solidFill>
                <a:cs typeface="Ali-A-Sharif Bold" pitchFamily="2" charset="-78"/>
              </a:rPr>
              <a:t>كالتزام البائع بنقل ملكية المبيع الى المشتري او </a:t>
            </a:r>
            <a:r>
              <a:rPr lang="ar-IQ" sz="2800" dirty="0">
                <a:solidFill>
                  <a:srgbClr val="00B050"/>
                </a:solidFill>
                <a:cs typeface="Ali-A-Sharif Bold" pitchFamily="2" charset="-78"/>
              </a:rPr>
              <a:t>القيام بعمل </a:t>
            </a:r>
            <a:r>
              <a:rPr lang="ar-IQ" sz="2800" dirty="0">
                <a:solidFill>
                  <a:schemeClr val="tx1"/>
                </a:solidFill>
                <a:cs typeface="Ali-A-Sharif Bold" pitchFamily="2" charset="-78"/>
              </a:rPr>
              <a:t>كإلتزام المقاول ببناء دار او </a:t>
            </a:r>
            <a:r>
              <a:rPr lang="ar-IQ" sz="2800" dirty="0">
                <a:solidFill>
                  <a:srgbClr val="00B050"/>
                </a:solidFill>
                <a:cs typeface="Ali-A-Sharif Bold" pitchFamily="2" charset="-78"/>
              </a:rPr>
              <a:t>امتناع عن عمل </a:t>
            </a:r>
            <a:r>
              <a:rPr lang="ar-IQ" sz="2800" dirty="0">
                <a:solidFill>
                  <a:schemeClr val="tx1"/>
                </a:solidFill>
                <a:cs typeface="Ali-A-Sharif Bold" pitchFamily="2" charset="-78"/>
              </a:rPr>
              <a:t>كألتزام بائع المحل التجاري بعدم منافسة مشتري المحل في منطقة معينة. </a:t>
            </a:r>
          </a:p>
          <a:p>
            <a:pPr algn="r"/>
            <a:endParaRPr lang="ar-IQ" sz="2800" dirty="0">
              <a:solidFill>
                <a:schemeClr val="tx1"/>
              </a:solidFill>
              <a:cs typeface="Ali-A-Sharif Bold" pitchFamily="2" charset="-78"/>
            </a:endParaRPr>
          </a:p>
          <a:p>
            <a:pPr algn="r"/>
            <a:r>
              <a:rPr lang="ar-IQ" sz="2800" u="sng" dirty="0">
                <a:solidFill>
                  <a:srgbClr val="C00000"/>
                </a:solidFill>
                <a:cs typeface="Ali-A-Sharif Bold" pitchFamily="2" charset="-78"/>
              </a:rPr>
              <a:t>فإذا لم يكن محل الالتزام قابلاً للتقويم بالنقود لا نكون إزاء التزام قانوني وإنما إزاء واجب قانوني، فالخدمة العسكرية وتربية الأطفال مثلاً هي واجبات قانونية وليست التزاماً لأنها لا تقوم بالنقود</a:t>
            </a:r>
          </a:p>
        </p:txBody>
      </p:sp>
    </p:spTree>
    <p:extLst>
      <p:ext uri="{BB962C8B-B14F-4D97-AF65-F5344CB8AC3E}">
        <p14:creationId xmlns:p14="http://schemas.microsoft.com/office/powerpoint/2010/main" val="157037628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08920"/>
            <a:ext cx="7772400" cy="2952328"/>
          </a:xfrm>
        </p:spPr>
        <p:txBody>
          <a:bodyPr>
            <a:noAutofit/>
          </a:bodyPr>
          <a:lstStyle/>
          <a:p>
            <a:pPr algn="r"/>
            <a:r>
              <a:rPr lang="ar-IQ" sz="2000" dirty="0"/>
              <a:t>وأحوال الغلط هذه إنما </a:t>
            </a:r>
            <a:r>
              <a:rPr lang="ar-IQ" sz="2000" dirty="0">
                <a:solidFill>
                  <a:srgbClr val="FF0000"/>
                </a:solidFill>
              </a:rPr>
              <a:t>وردت على سبيل المثال لا الحصر</a:t>
            </a:r>
            <a:r>
              <a:rPr lang="ar-IQ" sz="2000" dirty="0"/>
              <a:t>، ويمكن الاستعانة بالظروف التي تحيط بالعقد ووجوب توافر حسن النية كضوابط موضوعية يمكن الاستعانة بها للتعرف على نية المتعاقدين إذا لم يتوصل لهذه النية عن طريق آخر. فمن يشتري شيء مرتفع الثمن من تاجر أثار ثم يتبين انه غير اثري يمكن الاستدلال بتلك الضوابط على ان المشتري حسب الشيء اثرياً فدفع ثمناً مرتفعاً.</a:t>
            </a:r>
            <a:br>
              <a:rPr lang="ar-IQ" sz="2000" dirty="0"/>
            </a:br>
            <a:r>
              <a:rPr lang="ar-IQ" sz="2000" dirty="0"/>
              <a:t/>
            </a:r>
            <a:br>
              <a:rPr lang="ar-IQ" sz="2000" dirty="0"/>
            </a:br>
            <a:r>
              <a:rPr lang="ar-IQ" sz="2000" dirty="0">
                <a:solidFill>
                  <a:srgbClr val="FF0000"/>
                </a:solidFill>
              </a:rPr>
              <a:t>الشرط الثاني: أن يتصل الغلط بعلم المتعاقد الآخر</a:t>
            </a:r>
            <a:r>
              <a:rPr lang="ar-IQ" sz="2000" dirty="0"/>
              <a:t>: لا يجوز للمتعاقد التمسك بالغلط إلا إذا كان المتعاقد الآخر </a:t>
            </a:r>
            <a:r>
              <a:rPr lang="ar-IQ" sz="2000" dirty="0">
                <a:solidFill>
                  <a:srgbClr val="FF0000"/>
                </a:solidFill>
              </a:rPr>
              <a:t>قد وقع في نفس الغلط </a:t>
            </a:r>
            <a:r>
              <a:rPr lang="ar-IQ" sz="2000" dirty="0"/>
              <a:t>أو </a:t>
            </a:r>
            <a:r>
              <a:rPr lang="ar-IQ" sz="2000" dirty="0">
                <a:solidFill>
                  <a:srgbClr val="FF0000"/>
                </a:solidFill>
              </a:rPr>
              <a:t>كان على علم به أو كان من السهل عليه أن يتبين وجوده</a:t>
            </a:r>
            <a:r>
              <a:rPr lang="ar-IQ" sz="2000" dirty="0"/>
              <a:t>، أي ان يكون الغلط مشتركاً بين المتعاقدين.</a:t>
            </a:r>
            <a:br>
              <a:rPr lang="ar-IQ" sz="2000" dirty="0"/>
            </a:br>
            <a:r>
              <a:rPr lang="ar-IQ" sz="2000" dirty="0"/>
              <a:t/>
            </a:r>
            <a:br>
              <a:rPr lang="ar-IQ" sz="2000" dirty="0"/>
            </a:br>
            <a:r>
              <a:rPr lang="ar-IQ" sz="2000" dirty="0"/>
              <a:t>	والقصد من هذا الشرط هو ضمان استقرار المعاملات وحماية الثقة المشروعة لمتعاقد يفاجأ بطلب نقض العقد لغلط لم يكن مشتركاً فيه.فان اعتقد الطرفان ان ما تم بيعه تحفة عادية فليس للطرف الآخر ان يحتج على إبطال العقد لأنه وقع في الغلط أيضاً. وإذا كان الغلط فردياً ويعلم به الطرف الآخر فليس له ان يتذمر من إبطال العقد </a:t>
            </a:r>
            <a:r>
              <a:rPr lang="ar-IQ" sz="2000" dirty="0">
                <a:solidFill>
                  <a:srgbClr val="FF0000"/>
                </a:solidFill>
              </a:rPr>
              <a:t>لأنه سيء النية </a:t>
            </a:r>
            <a:r>
              <a:rPr lang="ar-IQ" sz="2000" dirty="0"/>
              <a:t>كان يعلم بالغلط ولم ينبه المتعاقد الآخر إليه</a:t>
            </a:r>
            <a:r>
              <a:rPr lang="ar-IQ" sz="2000" dirty="0" smtClean="0"/>
              <a:t>.</a:t>
            </a:r>
            <a:r>
              <a:rPr lang="ar-IQ" sz="2000" dirty="0"/>
              <a:t/>
            </a:r>
            <a:br>
              <a:rPr lang="ar-IQ" sz="2000" dirty="0"/>
            </a:br>
            <a:r>
              <a:rPr lang="ar-IQ" sz="2000" dirty="0"/>
              <a:t> وإذا كن الطرف الآخر لم يقع في غلط ولكن كان بوسعه ان يعلم به </a:t>
            </a:r>
            <a:r>
              <a:rPr lang="ar-IQ" sz="2000" dirty="0">
                <a:solidFill>
                  <a:srgbClr val="FF0000"/>
                </a:solidFill>
              </a:rPr>
              <a:t>فهو مقصر </a:t>
            </a:r>
            <a:r>
              <a:rPr lang="ar-IQ" sz="2000" dirty="0"/>
              <a:t>في عدم إدراك انه يتعاقد مع شخص واقع في غلط، كأن يبيع تاجر أثار تحفة عادية لشخص يعلم انه من هواة الآثار وان هذه الصفة جوهرية في نظره. </a:t>
            </a:r>
            <a:br>
              <a:rPr lang="ar-IQ" sz="2000" dirty="0"/>
            </a:br>
            <a:endParaRPr lang="ar-IQ" sz="2000" dirty="0"/>
          </a:p>
        </p:txBody>
      </p:sp>
      <p:sp>
        <p:nvSpPr>
          <p:cNvPr id="3" name="Subtitle 2"/>
          <p:cNvSpPr>
            <a:spLocks noGrp="1"/>
          </p:cNvSpPr>
          <p:nvPr>
            <p:ph type="subTitle" idx="1"/>
          </p:nvPr>
        </p:nvSpPr>
        <p:spPr>
          <a:xfrm>
            <a:off x="1371600" y="5517232"/>
            <a:ext cx="6400800" cy="121568"/>
          </a:xfrm>
        </p:spPr>
        <p:txBody>
          <a:bodyPr>
            <a:normAutofit fontScale="25000" lnSpcReduction="20000"/>
          </a:bodyPr>
          <a:lstStyle/>
          <a:p>
            <a:endParaRPr lang="ar-IQ" dirty="0"/>
          </a:p>
        </p:txBody>
      </p:sp>
    </p:spTree>
    <p:extLst>
      <p:ext uri="{BB962C8B-B14F-4D97-AF65-F5344CB8AC3E}">
        <p14:creationId xmlns:p14="http://schemas.microsoft.com/office/powerpoint/2010/main" val="171259952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1080119"/>
          </a:xfrm>
        </p:spPr>
        <p:txBody>
          <a:bodyPr>
            <a:normAutofit fontScale="90000"/>
          </a:bodyPr>
          <a:lstStyle/>
          <a:p>
            <a:r>
              <a:rPr lang="ar-IQ" dirty="0">
                <a:solidFill>
                  <a:srgbClr val="FF0000"/>
                </a:solidFill>
              </a:rPr>
              <a:t>س :وضح معنى الغبن والتغرير والمعيار يعتمد علية  في تحديد الغبن؟</a:t>
            </a:r>
          </a:p>
        </p:txBody>
      </p:sp>
      <p:sp>
        <p:nvSpPr>
          <p:cNvPr id="3" name="Subtitle 2"/>
          <p:cNvSpPr>
            <a:spLocks noGrp="1"/>
          </p:cNvSpPr>
          <p:nvPr>
            <p:ph type="subTitle" idx="1"/>
          </p:nvPr>
        </p:nvSpPr>
        <p:spPr>
          <a:xfrm>
            <a:off x="251520" y="1844824"/>
            <a:ext cx="8640960" cy="4896544"/>
          </a:xfrm>
        </p:spPr>
        <p:txBody>
          <a:bodyPr>
            <a:noAutofit/>
          </a:bodyPr>
          <a:lstStyle/>
          <a:p>
            <a:pPr algn="r"/>
            <a:r>
              <a:rPr lang="ar-IQ" sz="1600" dirty="0">
                <a:solidFill>
                  <a:srgbClr val="FF0000"/>
                </a:solidFill>
              </a:rPr>
              <a:t>لغبن مع التغرير</a:t>
            </a:r>
          </a:p>
          <a:p>
            <a:pPr algn="r"/>
            <a:r>
              <a:rPr lang="ar-IQ" sz="1600" dirty="0">
                <a:solidFill>
                  <a:schemeClr val="tx1"/>
                </a:solidFill>
              </a:rPr>
              <a:t>لا يعرف المشرع العراقي التدليس بوصفه عيباً مستقلاً عن عيوب الإرادة، فالتغرير ليس سبباً كافياً لوحده لتوقيف العقد وكذلك الغبن ولو فاحشاً ليس من عيوب الرضاء، وإذا اجتمع الغبن الفاحش مع التغرير كان مانعاً من نفاذ العقد واعتبر من عيوب الإرادة في القانون العراقي يفسد الرضاء كما يفسده الغلط والإكراه.</a:t>
            </a:r>
          </a:p>
          <a:p>
            <a:pPr algn="r"/>
            <a:endParaRPr lang="ar-IQ" sz="1600" dirty="0">
              <a:solidFill>
                <a:schemeClr val="tx1"/>
              </a:solidFill>
            </a:endParaRPr>
          </a:p>
          <a:p>
            <a:pPr algn="r"/>
            <a:r>
              <a:rPr lang="ar-IQ" sz="1600" b="1" u="sng" dirty="0">
                <a:solidFill>
                  <a:schemeClr val="tx1"/>
                </a:solidFill>
              </a:rPr>
              <a:t>التغرير: التغرير هو استعمال أساليب احتيالية من اجل إيقاع المتعاقد الآخر في غلط. </a:t>
            </a:r>
          </a:p>
          <a:p>
            <a:pPr algn="r"/>
            <a:endParaRPr lang="ar-IQ" sz="1400" dirty="0">
              <a:solidFill>
                <a:schemeClr val="tx1"/>
              </a:solidFill>
            </a:endParaRPr>
          </a:p>
          <a:p>
            <a:pPr algn="r"/>
            <a:r>
              <a:rPr lang="ar-IQ" sz="1600" dirty="0">
                <a:solidFill>
                  <a:schemeClr val="tx1"/>
                </a:solidFill>
              </a:rPr>
              <a:t>ويتحقق ذلك في صورتين احدهما ان يذكر احد المتعاقدين للآخر أموراً ترغبه في الإقدام على التعاقد وثانيهما ان يقوم بإجراءات فعلية تدفعه إلى التعاقد معه. </a:t>
            </a:r>
            <a:endParaRPr lang="ar-IQ" sz="1400" dirty="0">
              <a:solidFill>
                <a:schemeClr val="tx1"/>
              </a:solidFill>
            </a:endParaRPr>
          </a:p>
          <a:p>
            <a:pPr algn="r"/>
            <a:r>
              <a:rPr lang="ar-IQ" sz="1400" u="sng" dirty="0">
                <a:solidFill>
                  <a:schemeClr val="tx1"/>
                </a:solidFill>
              </a:rPr>
              <a:t>مثال الاول، ان يذكر البائع للمشتري ان فلانا قد دفع مبلغا وانه لم يبعها له لقلته فيزيد المشتري السعر ويشريها والواقع ان فلاناً لم يدفع بها ما ذكره البائع، او يدعي التاجر ان البضاعة قد انقطع استيرادها فأمن المشتري واشتراها، </a:t>
            </a:r>
          </a:p>
          <a:p>
            <a:pPr algn="r"/>
            <a:endParaRPr lang="ar-IQ" sz="1400" dirty="0">
              <a:solidFill>
                <a:schemeClr val="tx1"/>
              </a:solidFill>
            </a:endParaRPr>
          </a:p>
          <a:p>
            <a:pPr algn="r"/>
            <a:r>
              <a:rPr lang="ar-IQ" sz="1400" dirty="0">
                <a:solidFill>
                  <a:schemeClr val="tx1"/>
                </a:solidFill>
              </a:rPr>
              <a:t>مثال الثاني، </a:t>
            </a:r>
            <a:r>
              <a:rPr lang="ar-IQ" sz="1400" u="sng" dirty="0">
                <a:solidFill>
                  <a:schemeClr val="tx1"/>
                </a:solidFill>
              </a:rPr>
              <a:t>ان يعمل البائع مزايدة وهمية من معارفه على بضاعته بقصد ترغيب الناس فيتقدم أحدهم للمزايدة ويشتري البضاعة وغير ذلك من أساليب احتيالية. فالتغرير ليس هو العيب الذي يعيب الإرادة ولكنه الغلط الذي يثيره التدليس في ذهن المتعاقد فيدفعه إلى التعاقد</a:t>
            </a:r>
            <a:r>
              <a:rPr lang="ar-IQ" sz="1400" dirty="0">
                <a:solidFill>
                  <a:schemeClr val="tx1"/>
                </a:solidFill>
              </a:rPr>
              <a:t>. </a:t>
            </a:r>
          </a:p>
          <a:p>
            <a:pPr algn="r"/>
            <a:endParaRPr lang="ar-IQ" sz="1400" dirty="0">
              <a:solidFill>
                <a:schemeClr val="tx1"/>
              </a:solidFill>
            </a:endParaRPr>
          </a:p>
          <a:p>
            <a:pPr algn="r"/>
            <a:r>
              <a:rPr lang="ar-IQ" sz="1600" b="1" u="sng" dirty="0">
                <a:solidFill>
                  <a:srgbClr val="FF0000"/>
                </a:solidFill>
              </a:rPr>
              <a:t>الغبن:  </a:t>
            </a:r>
            <a:r>
              <a:rPr lang="ar-IQ" sz="1600" b="1" u="sng" dirty="0">
                <a:solidFill>
                  <a:schemeClr val="tx1"/>
                </a:solidFill>
              </a:rPr>
              <a:t>هو عدم التعادل عند تمام العقد بين ما يدفعه المتعاقد وما يأخذه.فان دفع المشتري للبائع ثمناُ اقل من القيمة الواقعية للمبيع اختل التعادل فكان البائع مغبوناً والمشتري غابناً، والعكس بالعكس. والغبن إما يسير وهو التفاوت بالمقدار الذي يتسامح به الناس في معاملاتهم، وإما هو فاحش هو ما كان خلاف ذلك.</a:t>
            </a:r>
          </a:p>
          <a:p>
            <a:pPr algn="r"/>
            <a:endParaRPr lang="ar-IQ" sz="1600" b="1" u="sng" dirty="0">
              <a:solidFill>
                <a:schemeClr val="tx1"/>
              </a:solidFill>
            </a:endParaRPr>
          </a:p>
        </p:txBody>
      </p:sp>
    </p:spTree>
    <p:extLst>
      <p:ext uri="{BB962C8B-B14F-4D97-AF65-F5344CB8AC3E}">
        <p14:creationId xmlns:p14="http://schemas.microsoft.com/office/powerpoint/2010/main" val="53955127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3458815"/>
          </a:xfrm>
        </p:spPr>
        <p:txBody>
          <a:bodyPr>
            <a:noAutofit/>
          </a:bodyPr>
          <a:lstStyle/>
          <a:p>
            <a:pPr algn="r"/>
            <a:r>
              <a:rPr lang="ar-IQ" sz="2000" dirty="0">
                <a:solidFill>
                  <a:srgbClr val="FF0000"/>
                </a:solidFill>
              </a:rPr>
              <a:t>معيار تحقق الغبن</a:t>
            </a:r>
            <a:r>
              <a:rPr lang="ar-IQ" sz="2000" dirty="0"/>
              <a:t>: لم يضع المشرع العراقي معياراً لتحديد الغبن، وعليه وبمقتضى المادة (1/ف2) مدني عراقي نستمد ذلك من </a:t>
            </a:r>
            <a:r>
              <a:rPr lang="ar-IQ" sz="2000" dirty="0">
                <a:solidFill>
                  <a:srgbClr val="FF0000"/>
                </a:solidFill>
              </a:rPr>
              <a:t>مبادئ الشريعة الإسلامية </a:t>
            </a:r>
            <a:r>
              <a:rPr lang="ar-IQ" sz="2000" dirty="0"/>
              <a:t>وهي حددت الغبن بمعيار مادي هو خمس القيمة الواقعية في العقارات، وعشرها في الحيوانات ونصف عشرها في غير ذلك وما كان اقل من ذلك فهو غبن يسير.</a:t>
            </a:r>
            <a:br>
              <a:rPr lang="ar-IQ" sz="2000" dirty="0"/>
            </a:br>
            <a:r>
              <a:rPr lang="ar-IQ" sz="2000" dirty="0"/>
              <a:t/>
            </a:r>
            <a:br>
              <a:rPr lang="ar-IQ" sz="2000" dirty="0"/>
            </a:br>
            <a:r>
              <a:rPr lang="ar-IQ" sz="2000" dirty="0">
                <a:solidFill>
                  <a:srgbClr val="FF0000"/>
                </a:solidFill>
              </a:rPr>
              <a:t>معيار تقويم المقومين: </a:t>
            </a:r>
            <a:r>
              <a:rPr lang="ar-IQ" sz="2000" dirty="0"/>
              <a:t>يذهب البعض إلى ان الغبن الفاحش هو ما لا يدخل في تقويم المقومين، أما الغبن اليسير فهو ما يدخل في تقويمهم.فلو بيعت دار بعشرة ملايين دينار، وقومها بعض أهل الخبرة بما يزيد عن هذا المبلغ والبعض بما ينقص عنه، كان الغبن يسيراً.</a:t>
            </a:r>
            <a:br>
              <a:rPr lang="ar-IQ" sz="2000" dirty="0"/>
            </a:br>
            <a:r>
              <a:rPr lang="ar-IQ" sz="2000" dirty="0"/>
              <a:t/>
            </a:r>
            <a:br>
              <a:rPr lang="ar-IQ" sz="2000" dirty="0"/>
            </a:br>
            <a:r>
              <a:rPr lang="ar-IQ" sz="2000" dirty="0"/>
              <a:t> إما إذا اتفقوا جميعاً على تقويمها بأقل من العشرة آلاف دينار بحيث لم يصعد واحد من أهل الخبرة بقيمتها إلى ثمنها كان في البيع غبن فاحش بالنسبة إلى المشتري.</a:t>
            </a:r>
            <a:br>
              <a:rPr lang="ar-IQ" sz="2000" dirty="0"/>
            </a:br>
            <a:r>
              <a:rPr lang="ar-IQ" sz="2000" dirty="0"/>
              <a:t/>
            </a:r>
            <a:br>
              <a:rPr lang="ar-IQ" sz="2000" dirty="0"/>
            </a:br>
            <a:r>
              <a:rPr lang="ar-IQ" sz="2000" dirty="0">
                <a:solidFill>
                  <a:srgbClr val="FF0000"/>
                </a:solidFill>
              </a:rPr>
              <a:t>شروط الغبن مع التغرير</a:t>
            </a:r>
            <a:r>
              <a:rPr lang="ar-IQ" sz="2000" dirty="0"/>
              <a:t>: ليكون العقد موقوفاً لاجتماع الغبن مع التغرير لابد من توافر شروط أربعة:</a:t>
            </a:r>
            <a:br>
              <a:rPr lang="ar-IQ" sz="2000" dirty="0"/>
            </a:br>
            <a:r>
              <a:rPr lang="ar-IQ" sz="2000" dirty="0"/>
              <a:t/>
            </a:r>
            <a:br>
              <a:rPr lang="ar-IQ" sz="2000" dirty="0"/>
            </a:br>
            <a:r>
              <a:rPr lang="ar-IQ" sz="2000" dirty="0"/>
              <a:t>1ـ استعمال طرق احتيالية.</a:t>
            </a:r>
            <a:br>
              <a:rPr lang="ar-IQ" sz="2000" dirty="0"/>
            </a:br>
            <a:r>
              <a:rPr lang="ar-IQ" sz="2000" dirty="0"/>
              <a:t> 2ـ ان يكون التغرير هو الدافع الى التعاقد.</a:t>
            </a:r>
            <a:br>
              <a:rPr lang="ar-IQ" sz="2000" dirty="0"/>
            </a:br>
            <a:r>
              <a:rPr lang="ar-IQ" sz="2000" dirty="0"/>
              <a:t> 3ـ ان يصدر التغرير من احد المتعاقدين او ان يكون على علم به ان صدر من الغير.</a:t>
            </a:r>
            <a:br>
              <a:rPr lang="ar-IQ" sz="2000" dirty="0"/>
            </a:br>
            <a:r>
              <a:rPr lang="ar-IQ" sz="2000" dirty="0"/>
              <a:t> 4ـ ان يقترن لتغرير بالغبن الفاحش.</a:t>
            </a:r>
            <a:br>
              <a:rPr lang="ar-IQ" sz="2000" dirty="0"/>
            </a:br>
            <a:endParaRPr lang="ar-IQ" sz="2000" dirty="0"/>
          </a:p>
        </p:txBody>
      </p:sp>
      <p:sp>
        <p:nvSpPr>
          <p:cNvPr id="3" name="Subtitle 2"/>
          <p:cNvSpPr>
            <a:spLocks noGrp="1"/>
          </p:cNvSpPr>
          <p:nvPr>
            <p:ph type="subTitle" idx="1"/>
          </p:nvPr>
        </p:nvSpPr>
        <p:spPr>
          <a:xfrm>
            <a:off x="1371600" y="5517232"/>
            <a:ext cx="6400800" cy="121568"/>
          </a:xfrm>
        </p:spPr>
        <p:txBody>
          <a:bodyPr>
            <a:normAutofit fontScale="25000" lnSpcReduction="20000"/>
          </a:bodyPr>
          <a:lstStyle/>
          <a:p>
            <a:endParaRPr lang="ar-IQ" dirty="0"/>
          </a:p>
        </p:txBody>
      </p:sp>
    </p:spTree>
    <p:extLst>
      <p:ext uri="{BB962C8B-B14F-4D97-AF65-F5344CB8AC3E}">
        <p14:creationId xmlns:p14="http://schemas.microsoft.com/office/powerpoint/2010/main" val="225382910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52936"/>
            <a:ext cx="7772400" cy="1368152"/>
          </a:xfrm>
        </p:spPr>
        <p:txBody>
          <a:bodyPr>
            <a:noAutofit/>
          </a:bodyPr>
          <a:lstStyle/>
          <a:p>
            <a:pPr algn="r"/>
            <a:r>
              <a:rPr lang="ar-IQ" sz="2400" dirty="0">
                <a:solidFill>
                  <a:srgbClr val="FF0000"/>
                </a:solidFill>
              </a:rPr>
              <a:t>ـ الاستغلال</a:t>
            </a:r>
            <a:r>
              <a:rPr lang="ar-IQ" sz="2400" dirty="0"/>
              <a:t/>
            </a:r>
            <a:br>
              <a:rPr lang="ar-IQ" sz="2400" dirty="0"/>
            </a:br>
            <a:r>
              <a:rPr lang="ar-IQ" sz="2400" dirty="0"/>
              <a:t>المادة 125 م ع:  ويقصد به ان احد المتعاقدين قد استغلت حاجته او طيشه او هواه او عدم خبرته او ضعف إدراكه فلحقه من تعاقده غبن فاحش.</a:t>
            </a:r>
            <a:br>
              <a:rPr lang="ar-IQ" sz="2400" dirty="0"/>
            </a:br>
            <a:r>
              <a:rPr lang="ar-IQ" sz="2400" dirty="0"/>
              <a:t>عناصر الاستغلال: للاستغلال عنصرين احدهما موضوعي والآخر نفسي وعلى التفصيل الأتي:</a:t>
            </a:r>
            <a:br>
              <a:rPr lang="ar-IQ" sz="2400" dirty="0"/>
            </a:br>
            <a:r>
              <a:rPr lang="ar-IQ" sz="2400" dirty="0"/>
              <a:t/>
            </a:r>
            <a:br>
              <a:rPr lang="ar-IQ" sz="2400" dirty="0"/>
            </a:br>
            <a:r>
              <a:rPr lang="ar-IQ" sz="2400" dirty="0">
                <a:solidFill>
                  <a:srgbClr val="FF0000"/>
                </a:solidFill>
              </a:rPr>
              <a:t>اولاًـ العنصر الموضوعي</a:t>
            </a:r>
            <a:r>
              <a:rPr lang="ar-IQ" sz="2400" dirty="0"/>
              <a:t>: اختلال التعادل اختلالاً يؤدي إلى الغبن الفاحش: لم يعتد مشرعنا، فيما يتعلق باختلال التعادل بين ما أخذه المتعاقد وأعطاه، بقيمة الشيء الشخصية قي نظر المتعاقد بل اعتد بقيمة الشيء في ذاته، </a:t>
            </a:r>
            <a:br>
              <a:rPr lang="ar-IQ" sz="2400" dirty="0"/>
            </a:br>
            <a:r>
              <a:rPr lang="ar-IQ" sz="2400" dirty="0"/>
              <a:t/>
            </a:r>
            <a:br>
              <a:rPr lang="ar-IQ" sz="2400" dirty="0"/>
            </a:br>
            <a:r>
              <a:rPr lang="ar-IQ" sz="2400" dirty="0"/>
              <a:t>بمعني انه اعتمد المعيار المادي ، أي قيمة المعقود عليه الواردة في العقد بالنسبة إلى قيمته الحقيقية (قيمته في السوق). وعادة ما يقع الغبن في عقود المعاوضة ولكن لا يمنع وقوعه في العقود الاحتمالية إذا اجتمع فيها معنى استغلال ضعف المتعاقد. أما عقود التبرع فلا يتصور فيها اختلال التعادل ولا الغبن الفاحش، وان كان يتصور فيها الاستغلال.</a:t>
            </a:r>
            <a:br>
              <a:rPr lang="ar-IQ" sz="2400" dirty="0"/>
            </a:br>
            <a:r>
              <a:rPr lang="ar-IQ" sz="2400" dirty="0">
                <a:solidFill>
                  <a:srgbClr val="FF0000"/>
                </a:solidFill>
              </a:rPr>
              <a:t>ثانيا عنصر النفسي</a:t>
            </a:r>
            <a:r>
              <a:rPr lang="ar-IQ" sz="2400" dirty="0"/>
              <a:t>:  وهو استغلال ضعف معين في المتعاقد كالطيش والهوى وعدم الخبر الخ.</a:t>
            </a:r>
            <a:br>
              <a:rPr lang="ar-IQ" sz="2400" dirty="0"/>
            </a:br>
            <a:endParaRPr lang="ar-IQ" sz="2400" dirty="0"/>
          </a:p>
        </p:txBody>
      </p:sp>
      <p:sp>
        <p:nvSpPr>
          <p:cNvPr id="3" name="Subtitle 2"/>
          <p:cNvSpPr>
            <a:spLocks noGrp="1"/>
          </p:cNvSpPr>
          <p:nvPr>
            <p:ph type="subTitle" idx="1"/>
          </p:nvPr>
        </p:nvSpPr>
        <p:spPr/>
        <p:txBody>
          <a:bodyPr/>
          <a:lstStyle/>
          <a:p>
            <a:endParaRPr lang="ar-IQ"/>
          </a:p>
        </p:txBody>
      </p:sp>
    </p:spTree>
    <p:extLst>
      <p:ext uri="{BB962C8B-B14F-4D97-AF65-F5344CB8AC3E}">
        <p14:creationId xmlns:p14="http://schemas.microsoft.com/office/powerpoint/2010/main" val="42222338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24944"/>
            <a:ext cx="7772400" cy="1440160"/>
          </a:xfrm>
        </p:spPr>
        <p:txBody>
          <a:bodyPr>
            <a:noAutofit/>
          </a:bodyPr>
          <a:lstStyle/>
          <a:p>
            <a:pPr algn="r"/>
            <a:r>
              <a:rPr lang="ar-IQ" sz="2000" b="1" dirty="0">
                <a:solidFill>
                  <a:srgbClr val="FF0000"/>
                </a:solidFill>
              </a:rPr>
              <a:t>ما هو جزاء عيوب الإرادة</a:t>
            </a:r>
            <a:r>
              <a:rPr lang="ar-IQ" sz="2000" dirty="0"/>
              <a:t>: يختلف جزاء كل من الإكراه والغلط والتغرير مع الغبن عن الاستغلال وكما يأتي:</a:t>
            </a:r>
            <a:br>
              <a:rPr lang="ar-IQ" sz="2000" dirty="0"/>
            </a:br>
            <a:r>
              <a:rPr lang="ar-IQ" sz="2000" dirty="0"/>
              <a:t/>
            </a:r>
            <a:br>
              <a:rPr lang="ar-IQ" sz="2000" dirty="0"/>
            </a:br>
            <a:r>
              <a:rPr lang="ar-IQ" sz="2000" dirty="0">
                <a:solidFill>
                  <a:srgbClr val="FF0000"/>
                </a:solidFill>
              </a:rPr>
              <a:t>جزاء الإكراه والغلط والتغرير مع الغبن</a:t>
            </a:r>
            <a:r>
              <a:rPr lang="ar-IQ" sz="2000" dirty="0"/>
              <a:t>: يعتبر العقد في مثل هذه الأحوال من العيوب موقوفاً لصالح من تعيبت إرادته </a:t>
            </a:r>
            <a:r>
              <a:rPr lang="ar-IQ" sz="2000" dirty="0">
                <a:solidFill>
                  <a:srgbClr val="FF0000"/>
                </a:solidFill>
              </a:rPr>
              <a:t>والعقد الموقوف </a:t>
            </a:r>
            <a:r>
              <a:rPr lang="ar-IQ" sz="2000" dirty="0"/>
              <a:t>من </a:t>
            </a:r>
            <a:r>
              <a:rPr lang="ar-IQ" sz="2000" dirty="0">
                <a:solidFill>
                  <a:srgbClr val="FF0000"/>
                </a:solidFill>
              </a:rPr>
              <a:t>أقسام العقد الصحيح ولكنه غير نافذ</a:t>
            </a:r>
            <a:r>
              <a:rPr lang="ar-IQ" sz="2000" dirty="0"/>
              <a:t>، فإذا انعقد العقد موقوفاً، جاز لمن شرعت الإجازة لمصلحته بعد زوال سبب الوقف أن ينقضه فينقلب باطلاً من المبدأ، أو أن يجيزه فينفذ من المبدأ بأثر رجعي. </a:t>
            </a:r>
            <a:br>
              <a:rPr lang="ar-IQ" sz="2000" dirty="0"/>
            </a:br>
            <a:r>
              <a:rPr lang="ar-IQ" sz="2000" dirty="0"/>
              <a:t/>
            </a:r>
            <a:br>
              <a:rPr lang="ar-IQ" sz="2000" dirty="0"/>
            </a:br>
            <a:r>
              <a:rPr lang="ar-IQ" sz="2000" dirty="0"/>
              <a:t>فإذا نقضه كان له ان ينقض تصرفات من انتقلت إليه العين وان يستردها حيث وجأو </a:t>
            </a:r>
            <a:r>
              <a:rPr lang="ar-IQ" sz="2000" dirty="0">
                <a:solidFill>
                  <a:srgbClr val="FF0000"/>
                </a:solidFill>
              </a:rPr>
              <a:t>النقض ثلاثة أشهر</a:t>
            </a:r>
            <a:r>
              <a:rPr lang="ar-IQ" sz="2000" dirty="0"/>
              <a:t> تبدأ من اليوم الذي يزول فيه سبب الوقف كارتفاع الإكراه أو تبين الغلط أو انكشاف التغرير فان لم يصدر خلال هذه المدة ما يدل على الرغبة في نقض العقد اعتبر العقد نافذاً. </a:t>
            </a:r>
            <a:br>
              <a:rPr lang="ar-IQ" sz="2000" dirty="0"/>
            </a:br>
            <a:r>
              <a:rPr lang="ar-IQ" sz="2000" dirty="0"/>
              <a:t/>
            </a:r>
            <a:br>
              <a:rPr lang="ar-IQ" sz="2000" dirty="0"/>
            </a:br>
            <a:r>
              <a:rPr lang="ar-IQ" sz="2000" dirty="0">
                <a:solidFill>
                  <a:srgbClr val="FF0000"/>
                </a:solidFill>
              </a:rPr>
              <a:t>جزاء الاستغلال</a:t>
            </a:r>
            <a:r>
              <a:rPr lang="ar-IQ" sz="2000" dirty="0"/>
              <a:t> (دور القاضي في إزالة الغبن في القانون المدني العراقي) ـ </a:t>
            </a:r>
            <a:r>
              <a:rPr lang="ar-IQ" sz="2000" dirty="0">
                <a:solidFill>
                  <a:srgbClr val="FF0000"/>
                </a:solidFill>
              </a:rPr>
              <a:t>يختلف الجزاء في عقود المعاوضات</a:t>
            </a:r>
            <a:r>
              <a:rPr lang="ar-IQ" sz="2000" dirty="0"/>
              <a:t> </a:t>
            </a:r>
            <a:r>
              <a:rPr lang="ar-IQ" sz="2000" dirty="0">
                <a:solidFill>
                  <a:srgbClr val="FF0000"/>
                </a:solidFill>
              </a:rPr>
              <a:t>عنه في عقود التبرع</a:t>
            </a:r>
            <a:r>
              <a:rPr lang="ar-IQ" sz="2000" dirty="0"/>
              <a:t>: </a:t>
            </a:r>
            <a:r>
              <a:rPr lang="ar-IQ" sz="2000" u="sng" dirty="0"/>
              <a:t>في عقود المعاوضات يتمتع القاضي بسلطة تقديرية في هذا المجال فللعاقد المغبون وفي خلال سنة من وقت العقد ان يطلب رفع الغبن عنه إلى الحد المعقول ولا يحق له طلب نقض العقد</a:t>
            </a:r>
            <a:r>
              <a:rPr lang="ar-IQ" sz="2000" dirty="0"/>
              <a:t>، وللقاضي ان يعمد إلى تعديل أي من الالتزامات المتقابلة إما بإنقاص التزامات العاقد المغبون او بالزيادة في التزامات العاقد المستغل بحيث لا يرفع كل غبن بل يكفي ألا يكون هناك غبن فاحش.</a:t>
            </a:r>
            <a:br>
              <a:rPr lang="ar-IQ" sz="2000" dirty="0"/>
            </a:br>
            <a:r>
              <a:rPr lang="ar-IQ" sz="2000" dirty="0"/>
              <a:t/>
            </a:r>
            <a:br>
              <a:rPr lang="ar-IQ" sz="2000" dirty="0"/>
            </a:br>
            <a:r>
              <a:rPr lang="ar-IQ" sz="2000" u="sng" dirty="0"/>
              <a:t>وبالنسبة للتبرعات فللعاقد المغبون ان يطلب نقضه خلال سنة من وقت العقد، والميعاد هو ميعاد سقوط لا ميعاد تقادم، وبالتالي </a:t>
            </a:r>
            <a:r>
              <a:rPr lang="ar-IQ" sz="2000" dirty="0"/>
              <a:t>فهو ليس عرضة لا للوقوف ولا للانقطاع.</a:t>
            </a:r>
            <a:br>
              <a:rPr lang="ar-IQ" sz="2000" dirty="0"/>
            </a:br>
            <a:endParaRPr lang="ar-IQ" sz="2000" dirty="0"/>
          </a:p>
        </p:txBody>
      </p:sp>
      <p:sp>
        <p:nvSpPr>
          <p:cNvPr id="3" name="Subtitle 2"/>
          <p:cNvSpPr>
            <a:spLocks noGrp="1"/>
          </p:cNvSpPr>
          <p:nvPr>
            <p:ph type="subTitle" idx="1"/>
          </p:nvPr>
        </p:nvSpPr>
        <p:spPr>
          <a:xfrm flipV="1">
            <a:off x="1371600" y="5638800"/>
            <a:ext cx="6400800" cy="166464"/>
          </a:xfrm>
        </p:spPr>
        <p:txBody>
          <a:bodyPr>
            <a:normAutofit fontScale="25000" lnSpcReduction="20000"/>
          </a:bodyPr>
          <a:lstStyle/>
          <a:p>
            <a:endParaRPr lang="ar-IQ" dirty="0"/>
          </a:p>
        </p:txBody>
      </p:sp>
    </p:spTree>
    <p:extLst>
      <p:ext uri="{BB962C8B-B14F-4D97-AF65-F5344CB8AC3E}">
        <p14:creationId xmlns:p14="http://schemas.microsoft.com/office/powerpoint/2010/main" val="91061120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5"/>
            <a:ext cx="7772400" cy="936103"/>
          </a:xfrm>
        </p:spPr>
        <p:txBody>
          <a:bodyPr>
            <a:normAutofit/>
          </a:bodyPr>
          <a:lstStyle/>
          <a:p>
            <a:endParaRPr lang="ar-IQ" dirty="0"/>
          </a:p>
        </p:txBody>
      </p:sp>
      <p:sp>
        <p:nvSpPr>
          <p:cNvPr id="3" name="Subtitle 2"/>
          <p:cNvSpPr>
            <a:spLocks noGrp="1"/>
          </p:cNvSpPr>
          <p:nvPr>
            <p:ph type="subTitle" idx="1"/>
          </p:nvPr>
        </p:nvSpPr>
        <p:spPr>
          <a:xfrm>
            <a:off x="467544" y="260648"/>
            <a:ext cx="8424936" cy="5378152"/>
          </a:xfrm>
        </p:spPr>
        <p:txBody>
          <a:bodyPr>
            <a:noAutofit/>
          </a:bodyPr>
          <a:lstStyle/>
          <a:p>
            <a:r>
              <a:rPr lang="ar-IQ" sz="1800" dirty="0">
                <a:solidFill>
                  <a:srgbClr val="FF0000"/>
                </a:solidFill>
              </a:rPr>
              <a:t>المبحث الثاني</a:t>
            </a:r>
            <a:endParaRPr lang="ar-IQ" sz="2000" dirty="0">
              <a:solidFill>
                <a:srgbClr val="FF0000"/>
              </a:solidFill>
            </a:endParaRPr>
          </a:p>
          <a:p>
            <a:endParaRPr lang="ar-IQ" sz="2000" dirty="0">
              <a:solidFill>
                <a:srgbClr val="FF0000"/>
              </a:solidFill>
            </a:endParaRPr>
          </a:p>
          <a:p>
            <a:r>
              <a:rPr lang="ar-IQ" sz="2000" dirty="0">
                <a:solidFill>
                  <a:srgbClr val="FF0000"/>
                </a:solidFill>
              </a:rPr>
              <a:t>المحـــل 126 مدني عراقي</a:t>
            </a:r>
          </a:p>
          <a:p>
            <a:r>
              <a:rPr lang="ar-IQ" sz="2000" dirty="0">
                <a:solidFill>
                  <a:srgbClr val="FF0000"/>
                </a:solidFill>
              </a:rPr>
              <a:t>محل الالتزام هو الأداء الذي يجب على المدين القيام به لصالح الدائن</a:t>
            </a:r>
            <a:r>
              <a:rPr lang="ar-IQ" sz="1800" dirty="0">
                <a:solidFill>
                  <a:srgbClr val="FF0000"/>
                </a:solidFill>
              </a:rPr>
              <a:t>.</a:t>
            </a:r>
          </a:p>
          <a:p>
            <a:r>
              <a:rPr lang="ar-IQ" sz="1600" dirty="0">
                <a:solidFill>
                  <a:schemeClr val="tx1"/>
                </a:solidFill>
              </a:rPr>
              <a:t>صور المحل: المحل إما ان يكون نقل حق عيني او القيام بعمل او الامتناع عن عمل. ولكل التزام محل اياً كان مصدر هذا الالتزام، إلا ان أهمية دراسة المحل تبدو في الالتزامات الإرادية، أي العقد والإرادة المنفردة، لان الإرادة هي التي تحدد محلها، أما الالتزامات غير الإرادية فإن القانون يحدد محلها وهو غالباً دفع مبلغ من النقود. </a:t>
            </a:r>
          </a:p>
          <a:p>
            <a:endParaRPr lang="ar-IQ" sz="1600" dirty="0">
              <a:solidFill>
                <a:schemeClr val="tx1"/>
              </a:solidFill>
            </a:endParaRPr>
          </a:p>
          <a:p>
            <a:r>
              <a:rPr lang="ar-IQ" sz="2800" dirty="0">
                <a:solidFill>
                  <a:srgbClr val="FF0000"/>
                </a:solidFill>
              </a:rPr>
              <a:t>شروط المحل:	</a:t>
            </a:r>
          </a:p>
          <a:p>
            <a:endParaRPr lang="ar-IQ" sz="1600" dirty="0">
              <a:solidFill>
                <a:schemeClr val="tx1"/>
              </a:solidFill>
            </a:endParaRPr>
          </a:p>
          <a:p>
            <a:pPr algn="r"/>
            <a:r>
              <a:rPr lang="ar-IQ" sz="1600" dirty="0">
                <a:solidFill>
                  <a:schemeClr val="tx1"/>
                </a:solidFill>
              </a:rPr>
              <a:t>		 1</a:t>
            </a:r>
            <a:r>
              <a:rPr lang="ar-IQ" sz="2000" dirty="0">
                <a:solidFill>
                  <a:schemeClr val="tx1"/>
                </a:solidFill>
              </a:rPr>
              <a:t>ـ يجب ان يكون المحل موجوداً أو ممكناُ. </a:t>
            </a:r>
          </a:p>
          <a:p>
            <a:pPr algn="r"/>
            <a:r>
              <a:rPr lang="ar-IQ" sz="2000" dirty="0">
                <a:solidFill>
                  <a:schemeClr val="tx1"/>
                </a:solidFill>
              </a:rPr>
              <a:t>2ـ يجب ان يكون المحل معيناً أو قابلاً للتعيين.</a:t>
            </a:r>
          </a:p>
          <a:p>
            <a:pPr algn="r"/>
            <a:r>
              <a:rPr lang="ar-IQ" sz="2000" dirty="0">
                <a:solidFill>
                  <a:schemeClr val="tx1"/>
                </a:solidFill>
              </a:rPr>
              <a:t>3ـ يجب ان يكون المحل قابلاً للتعامل فيه (مشروعاً).</a:t>
            </a:r>
          </a:p>
          <a:p>
            <a:pPr algn="r"/>
            <a:endParaRPr lang="ar-IQ" sz="2000" dirty="0">
              <a:solidFill>
                <a:schemeClr val="tx1"/>
              </a:solidFill>
            </a:endParaRPr>
          </a:p>
        </p:txBody>
      </p:sp>
    </p:spTree>
    <p:extLst>
      <p:ext uri="{BB962C8B-B14F-4D97-AF65-F5344CB8AC3E}">
        <p14:creationId xmlns:p14="http://schemas.microsoft.com/office/powerpoint/2010/main" val="290429303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260648"/>
            <a:ext cx="8229600" cy="5865515"/>
          </a:xfrm>
        </p:spPr>
        <p:txBody>
          <a:bodyPr>
            <a:noAutofit/>
          </a:bodyPr>
          <a:lstStyle/>
          <a:p>
            <a:pPr marL="0" indent="0" algn="r">
              <a:buNone/>
            </a:pPr>
            <a:r>
              <a:rPr lang="ar-IQ" sz="1600" dirty="0">
                <a:solidFill>
                  <a:srgbClr val="FF0000"/>
                </a:solidFill>
              </a:rPr>
              <a:t>الشرط الاول: يجب ان يكون المحل موجوداً أو ممكناُ: </a:t>
            </a:r>
          </a:p>
          <a:p>
            <a:pPr marL="0" indent="0" algn="r">
              <a:buNone/>
            </a:pPr>
            <a:endParaRPr lang="ar-IQ" sz="1400" dirty="0"/>
          </a:p>
          <a:p>
            <a:pPr marL="0" indent="0" algn="r">
              <a:buNone/>
            </a:pPr>
            <a:r>
              <a:rPr lang="ar-IQ" sz="1400" dirty="0">
                <a:solidFill>
                  <a:schemeClr val="accent3">
                    <a:lumMod val="50000"/>
                  </a:schemeClr>
                </a:solidFill>
              </a:rPr>
              <a:t>1ـ شرط الوجود (بالنسبة للأشياء): </a:t>
            </a:r>
            <a:r>
              <a:rPr lang="ar-IQ" sz="1400" dirty="0"/>
              <a:t>إذا كان محل الالتزام نقل حق عيني او القيام بعمل يتعلق بشيء معين، ففي كلتا الحالتين يجب ان يكون الشيء محل الالتزام موجوداً وقت التعاقد، ففي عقد البيع او الإيجار يجب ان تكون العين المبيعة او المؤجرة موجودة. فإذا تبين ان ذلك الشيء غير موجود فان العقد لا ينعقد، كأن يبيع وارث حصته في الميراث ثم يتضح انه محجوب بوارث آخر. </a:t>
            </a:r>
            <a:r>
              <a:rPr lang="ar-IQ" sz="1400" u="sng" dirty="0">
                <a:solidFill>
                  <a:srgbClr val="FF0000"/>
                </a:solidFill>
              </a:rPr>
              <a:t>ولكن إذا وجد الشيء وقت التعاقد وهلك بعد التعاقد فان العقد ينعقد ونكون إزاء استحالة في التنفيذ</a:t>
            </a:r>
            <a:r>
              <a:rPr lang="ar-IQ" sz="1400" dirty="0"/>
              <a:t>. مثال , ان يكون لدى شخص حصان ويبيعه ثم يتبين ان الحصان كان قد مات قبل العقد.الهلاك في هذه الحالة على البائع فالتسليم لم يتم بعد عليه ارجاع الثمن الى المشتري .</a:t>
            </a:r>
          </a:p>
          <a:p>
            <a:pPr marL="0" indent="0" algn="r">
              <a:buNone/>
            </a:pPr>
            <a:endParaRPr lang="ar-IQ" sz="1400" dirty="0"/>
          </a:p>
          <a:p>
            <a:pPr marL="0" indent="0" algn="r">
              <a:buNone/>
            </a:pPr>
            <a:r>
              <a:rPr lang="ar-IQ" sz="1400" dirty="0">
                <a:solidFill>
                  <a:schemeClr val="accent3">
                    <a:lumMod val="50000"/>
                  </a:schemeClr>
                </a:solidFill>
              </a:rPr>
              <a:t>المحل المستقبل:129 م ع:   </a:t>
            </a:r>
            <a:r>
              <a:rPr lang="ar-IQ" sz="1400" dirty="0"/>
              <a:t>يجوز ان يكون محل الالتزام معدوماً وقت التعاقد إذا كان ممكن الوجود في المستقبل وعين تعييناً نافياً للجهالة والغرر، كبيع منزل قبل ان يبدأ بناؤه على ان تنتقل ملكيته للمشتري بعد اكتماله، وبيع مؤلف كتابه قبل ان يتمه . او ان يكون الشيء محتمل الوجود إي قد يوجد وقد لا يوجد، كأن يتنازل مقاول عن الأجر في مقاولة لم ترس عليه بعد او بيع نتاج ماشية قبل وجود النتاج.</a:t>
            </a:r>
          </a:p>
          <a:p>
            <a:pPr marL="0" indent="0" algn="r">
              <a:buNone/>
            </a:pPr>
            <a:endParaRPr lang="ar-IQ" sz="1400" dirty="0"/>
          </a:p>
          <a:p>
            <a:pPr marL="0" indent="0" algn="r">
              <a:buNone/>
            </a:pPr>
            <a:r>
              <a:rPr lang="ar-IQ" sz="1400" dirty="0">
                <a:solidFill>
                  <a:schemeClr val="accent3">
                    <a:lumMod val="50000"/>
                  </a:schemeClr>
                </a:solidFill>
              </a:rPr>
              <a:t>التركة المستقبلة:129 </a:t>
            </a:r>
            <a:r>
              <a:rPr lang="ar-IQ" sz="1400" dirty="0"/>
              <a:t>م ع: ان التعامل بتركة إنسان على قيد الحياة باطل لمخالفه للآداب إذا صدر من الوارث ولمخالفته للنظام العام إذا صدر من المورث نفسه، كأن يبيع شخص او يرهن ما سيؤول إليه من ميراث بعد وفاة أبيه.</a:t>
            </a:r>
          </a:p>
          <a:p>
            <a:pPr marL="0" indent="0" algn="r">
              <a:buNone/>
            </a:pPr>
            <a:endParaRPr lang="ar-IQ" sz="1400" dirty="0"/>
          </a:p>
          <a:p>
            <a:pPr marL="0" indent="0" algn="r">
              <a:buNone/>
            </a:pPr>
            <a:r>
              <a:rPr lang="ar-IQ" sz="1400" dirty="0"/>
              <a:t>ومثل هذا العقد باطل لان فيه معنى المضاربة على حياة شخص حي وهو يتعارض مع الآداب وفيه شبهة وقوع المتصرف تحت استغلال المرابين. وهو باطل اياً كان نوع التصرف ، بيعاً او إيجاراً او رهنا او هبة …، وسواء صدر التصرف لأجنبي او لوارث في نفس التركة او حتى لو صدر من المورث نفسه.</a:t>
            </a:r>
          </a:p>
          <a:p>
            <a:pPr marL="0" indent="0" algn="r">
              <a:buNone/>
            </a:pPr>
            <a:endParaRPr lang="ar-IQ" sz="1400" dirty="0"/>
          </a:p>
          <a:p>
            <a:pPr marL="0" indent="0" algn="r">
              <a:buNone/>
            </a:pPr>
            <a:r>
              <a:rPr lang="ar-IQ" sz="1400" dirty="0"/>
              <a:t>2</a:t>
            </a:r>
            <a:r>
              <a:rPr lang="ar-IQ" sz="1400" dirty="0">
                <a:solidFill>
                  <a:srgbClr val="FF0000"/>
                </a:solidFill>
              </a:rPr>
              <a:t>ـ شرط الإمكان (بالنسبة للأعمال) 12</a:t>
            </a:r>
            <a:r>
              <a:rPr lang="ar-IQ" sz="1400" dirty="0"/>
              <a:t>7: إذا كان محل الالتزام عملاً او امتناعاً عن عمل، فيجب ان يكون المحل ممكناً، لأنه لا التزام بمستحيل، والمقصود بالاستحالة هنا هي الاستحالة المطلقة أي ان يكون الالتزام مستحيلاً في ذاته لا بالنسبة إلى شخص المدين، </a:t>
            </a:r>
          </a:p>
          <a:p>
            <a:pPr marL="0" indent="0" algn="r">
              <a:buNone/>
            </a:pPr>
            <a:endParaRPr lang="ar-IQ" sz="1400" dirty="0"/>
          </a:p>
          <a:p>
            <a:pPr marL="0" indent="0" algn="r">
              <a:buNone/>
            </a:pPr>
            <a:r>
              <a:rPr lang="ar-IQ" sz="1400" dirty="0">
                <a:solidFill>
                  <a:srgbClr val="FF0000"/>
                </a:solidFill>
              </a:rPr>
              <a:t>والاستحالة المطلقة قد تكون طبيعية </a:t>
            </a:r>
            <a:r>
              <a:rPr lang="ar-IQ" sz="1400" dirty="0"/>
              <a:t>كالتزام جراح بإجراء عملية لمريض مات قبل العقد وقد تكون</a:t>
            </a:r>
            <a:r>
              <a:rPr lang="ar-IQ" sz="1400" dirty="0">
                <a:solidFill>
                  <a:srgbClr val="FF0000"/>
                </a:solidFill>
              </a:rPr>
              <a:t> قانونية </a:t>
            </a:r>
            <a:r>
              <a:rPr lang="ar-IQ" sz="1400" dirty="0"/>
              <a:t>كالتزام محامي بالطعن في حكم بعد فوات ميعاد الاستئناف، ففي مثل هذه الأحوال يكون العقد باطلاً. أما إذا كانت </a:t>
            </a:r>
            <a:r>
              <a:rPr lang="ar-IQ" sz="1400" dirty="0">
                <a:solidFill>
                  <a:srgbClr val="FF0000"/>
                </a:solidFill>
              </a:rPr>
              <a:t>الاستحالة نسبية أي بالنسبة لشخص المدين </a:t>
            </a:r>
            <a:r>
              <a:rPr lang="ar-IQ" sz="1400" dirty="0"/>
              <a:t>فقط لا إلى غيره من الناس، فان الالتزام يكون صحيحاً فان عجز عن تنفيذه يحكم عليه بالتعويض، ومثاله ان يتعهد شخص لا يجيد الرسم برسم لوحة فنية.</a:t>
            </a:r>
          </a:p>
          <a:p>
            <a:pPr marL="0" indent="0" algn="r">
              <a:buNone/>
            </a:pPr>
            <a:endParaRPr lang="ar-IQ" sz="1400" dirty="0"/>
          </a:p>
        </p:txBody>
      </p:sp>
    </p:spTree>
    <p:extLst>
      <p:ext uri="{BB962C8B-B14F-4D97-AF65-F5344CB8AC3E}">
        <p14:creationId xmlns:p14="http://schemas.microsoft.com/office/powerpoint/2010/main" val="117426597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00"/>
            <a:ext cx="7772400" cy="6264697"/>
          </a:xfrm>
        </p:spPr>
        <p:txBody>
          <a:bodyPr>
            <a:noAutofit/>
          </a:bodyPr>
          <a:lstStyle/>
          <a:p>
            <a:pPr algn="r"/>
            <a:r>
              <a:rPr lang="ar-IQ" sz="1600" dirty="0">
                <a:solidFill>
                  <a:srgbClr val="FF0000"/>
                </a:solidFill>
              </a:rPr>
              <a:t>الشرط الثاني: يجب ان يكون المحل معيناً أو قابلاً للتعيين:</a:t>
            </a:r>
            <a:br>
              <a:rPr lang="ar-IQ" sz="1600" dirty="0">
                <a:solidFill>
                  <a:srgbClr val="FF0000"/>
                </a:solidFill>
              </a:rPr>
            </a:br>
            <a:r>
              <a:rPr lang="ar-IQ" sz="1400" dirty="0"/>
              <a:t/>
            </a:r>
            <a:br>
              <a:rPr lang="ar-IQ" sz="1400" dirty="0"/>
            </a:br>
            <a:r>
              <a:rPr lang="ar-IQ" sz="1600" dirty="0"/>
              <a:t>1ـ إذا كان محل </a:t>
            </a:r>
            <a:r>
              <a:rPr lang="ar-IQ" sz="1600" dirty="0">
                <a:solidFill>
                  <a:srgbClr val="FF0000"/>
                </a:solidFill>
              </a:rPr>
              <a:t>الالتزام نقل حق عيني،فيجب </a:t>
            </a:r>
            <a:r>
              <a:rPr lang="ar-IQ" sz="1600" dirty="0"/>
              <a:t>التمييز بين الأشياء القيمية والاشياء المثلية والنقود.</a:t>
            </a:r>
            <a:br>
              <a:rPr lang="ar-IQ" sz="1600" dirty="0"/>
            </a:br>
            <a:r>
              <a:rPr lang="ar-IQ" sz="1600" dirty="0"/>
              <a:t/>
            </a:r>
            <a:br>
              <a:rPr lang="ar-IQ" sz="1600" dirty="0"/>
            </a:br>
            <a:r>
              <a:rPr lang="ar-IQ" sz="1600" dirty="0"/>
              <a:t>ـ </a:t>
            </a:r>
            <a:r>
              <a:rPr lang="ar-IQ" sz="1600" dirty="0">
                <a:solidFill>
                  <a:srgbClr val="FF0000"/>
                </a:solidFill>
              </a:rPr>
              <a:t>بالنسبة للقيميات</a:t>
            </a:r>
            <a:r>
              <a:rPr lang="ar-IQ" sz="1600" dirty="0"/>
              <a:t>: يجب ان يكون محل الالتزام معيناً تعيناً كافياً يميزه عما عداه، فان كان المحل قطعة ارض فيكون التعيين بالموقع والحدود والمساحة، وان كان جواداً فيكون التعيين بالجنس واللون والسن والنسب.</a:t>
            </a:r>
            <a:br>
              <a:rPr lang="ar-IQ" sz="1600" dirty="0"/>
            </a:br>
            <a:r>
              <a:rPr lang="ar-IQ" sz="1600" dirty="0"/>
              <a:t/>
            </a:r>
            <a:br>
              <a:rPr lang="ar-IQ" sz="1600" dirty="0"/>
            </a:br>
            <a:r>
              <a:rPr lang="ar-IQ" sz="1600" dirty="0"/>
              <a:t>ـ </a:t>
            </a:r>
            <a:r>
              <a:rPr lang="ar-IQ" sz="1600" dirty="0">
                <a:solidFill>
                  <a:srgbClr val="FF0000"/>
                </a:solidFill>
              </a:rPr>
              <a:t>بالنسبة للمثليات</a:t>
            </a:r>
            <a:r>
              <a:rPr lang="ar-IQ" sz="1600" dirty="0"/>
              <a:t>: </a:t>
            </a:r>
            <a:r>
              <a:rPr lang="ar-IQ" sz="1600" dirty="0">
                <a:solidFill>
                  <a:srgbClr val="002060"/>
                </a:solidFill>
              </a:rPr>
              <a:t>فيكون التعيين بالنوع والمقدار</a:t>
            </a:r>
            <a:r>
              <a:rPr lang="ar-IQ" sz="1600" dirty="0"/>
              <a:t>، كبيع خمسين طن من الحنطة الكردية، كما يمكن التعيين بالنوع فقط إذا تضمن العقد ما يستطاع به تعيين المقدار، كأن يتعهد مورد بتوريد الغذاء الكافي لمستشفى، فيكون المقدار قابلاً للتعيين على أساس عدد أسرة المستشفى.على انه يكفي للتعيين ان يكون المحل موجوداً في مجلس العقد فيشار إليه، وهذه ابلغ طرق التعيين، </a:t>
            </a:r>
            <a:br>
              <a:rPr lang="ar-IQ" sz="1600" dirty="0"/>
            </a:br>
            <a:r>
              <a:rPr lang="ar-IQ" sz="1600" dirty="0"/>
              <a:t/>
            </a:r>
            <a:br>
              <a:rPr lang="ar-IQ" sz="1600" dirty="0"/>
            </a:br>
            <a:r>
              <a:rPr lang="ar-IQ" sz="1600" dirty="0"/>
              <a:t>	او انه كان معلوماً عند المتعاقدين وفي مثل هذه الأحوال لا حاجة لوصفه و تعريفه بوجه آخر, ويقع التعيين أيضاً بالإشارة إلى مكان وجود الشيء، كحنطة في مخزن وان لم تكن معلومة الوصف والمقدار وقع العقد صحيحاً نافذاً إلا انه غير لازم فيجوز فسخه بخيار الرؤيا.</a:t>
            </a:r>
            <a:br>
              <a:rPr lang="ar-IQ" sz="1600" dirty="0"/>
            </a:br>
            <a:r>
              <a:rPr lang="ar-IQ" sz="1600" dirty="0"/>
              <a:t/>
            </a:r>
            <a:br>
              <a:rPr lang="ar-IQ" sz="1600" dirty="0"/>
            </a:br>
            <a:r>
              <a:rPr lang="ar-IQ" sz="1600" dirty="0"/>
              <a:t>ـ</a:t>
            </a:r>
            <a:r>
              <a:rPr lang="ar-IQ" sz="1600" dirty="0">
                <a:solidFill>
                  <a:srgbClr val="FF0000"/>
                </a:solidFill>
              </a:rPr>
              <a:t> بالنسبة للنقود</a:t>
            </a:r>
            <a:r>
              <a:rPr lang="ar-IQ" sz="1600" dirty="0"/>
              <a:t>: إذا كان محل الالتزام دفع مبلغ من النقود فان المدين يكون ملزماً بقدر عددها المذكور في العقد دون ان يكون لارتفاع او انخفاض قيمة النقود وقت الوفاء أي اثر.</a:t>
            </a:r>
            <a:br>
              <a:rPr lang="ar-IQ" sz="1600" dirty="0"/>
            </a:br>
            <a:r>
              <a:rPr lang="ar-IQ" sz="1600" dirty="0"/>
              <a:t/>
            </a:r>
            <a:br>
              <a:rPr lang="ar-IQ" sz="1600" dirty="0"/>
            </a:br>
            <a:r>
              <a:rPr lang="ar-IQ" sz="1600" dirty="0">
                <a:solidFill>
                  <a:srgbClr val="FF0000"/>
                </a:solidFill>
              </a:rPr>
              <a:t>2ـ إذا كان محل الالتزام عملاً او امتناعاً عن عمل</a:t>
            </a:r>
            <a:r>
              <a:rPr lang="ar-IQ" sz="1600" dirty="0"/>
              <a:t>، وجب ان يكون محل الالتزام معيناً تعيناً نافياً للجهالة او مشتملاً على العناصر التي تجعل محل الالتزام قابلاً للتعيين، فإذا تعهد مقاول ببناء مستشفى وجب ذكر مواصفات هذا المبنى او كم يتسع من الأسرة. فإذا لم يعين المحل عل النحو التقدم فالعقد باطل.</a:t>
            </a:r>
            <a:br>
              <a:rPr lang="ar-IQ" sz="1600" dirty="0"/>
            </a:br>
            <a:r>
              <a:rPr lang="ar-IQ" sz="1600" dirty="0"/>
              <a:t/>
            </a:r>
            <a:br>
              <a:rPr lang="ar-IQ" sz="1600" dirty="0"/>
            </a:br>
            <a:r>
              <a:rPr lang="ar-IQ" sz="1400" dirty="0" smtClean="0"/>
              <a:t>.</a:t>
            </a:r>
            <a:r>
              <a:rPr lang="ar-IQ" sz="1400" dirty="0"/>
              <a:t/>
            </a:r>
            <a:br>
              <a:rPr lang="ar-IQ" sz="1400" dirty="0"/>
            </a:br>
            <a:endParaRPr lang="ar-IQ" sz="1400" dirty="0"/>
          </a:p>
        </p:txBody>
      </p:sp>
      <p:sp>
        <p:nvSpPr>
          <p:cNvPr id="3" name="Subtitle 2"/>
          <p:cNvSpPr>
            <a:spLocks noGrp="1"/>
          </p:cNvSpPr>
          <p:nvPr>
            <p:ph type="subTitle" idx="1"/>
          </p:nvPr>
        </p:nvSpPr>
        <p:spPr>
          <a:xfrm flipV="1">
            <a:off x="1371600" y="5638800"/>
            <a:ext cx="6400800" cy="1390600"/>
          </a:xfrm>
        </p:spPr>
        <p:txBody>
          <a:bodyPr/>
          <a:lstStyle/>
          <a:p>
            <a:endParaRPr lang="ar-IQ" dirty="0"/>
          </a:p>
        </p:txBody>
      </p:sp>
    </p:spTree>
    <p:extLst>
      <p:ext uri="{BB962C8B-B14F-4D97-AF65-F5344CB8AC3E}">
        <p14:creationId xmlns:p14="http://schemas.microsoft.com/office/powerpoint/2010/main" val="230857991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r"/>
            <a:r>
              <a:rPr lang="ar-IQ" sz="2400" dirty="0">
                <a:solidFill>
                  <a:srgbClr val="FF0000"/>
                </a:solidFill>
              </a:rPr>
              <a:t>الشرط الثالث: يجب ان يكون المحل قابلاً للتعامل فيه (مشروعاً):</a:t>
            </a:r>
            <a:r>
              <a:rPr lang="ar-IQ" sz="2400" dirty="0"/>
              <a:t>الأصل ان جميع الأشياء صالحة لان تكون محلاً للحقوق المالية ان لم تخرج من التعامل بطبيعتها او بحكم القانون. والتي تخرج</a:t>
            </a:r>
            <a:r>
              <a:rPr lang="ar-IQ" sz="2400" dirty="0">
                <a:solidFill>
                  <a:srgbClr val="002060"/>
                </a:solidFill>
              </a:rPr>
              <a:t> بطبيعتها </a:t>
            </a:r>
            <a:r>
              <a:rPr lang="ar-IQ" sz="2400" dirty="0"/>
              <a:t>عن التعامل هي التي لا يستطيع احد ان يستأثر بحيازتها او ملكيتها </a:t>
            </a:r>
            <a:r>
              <a:rPr lang="ar-IQ" sz="2400" dirty="0">
                <a:solidFill>
                  <a:srgbClr val="FF0000"/>
                </a:solidFill>
              </a:rPr>
              <a:t>احد كالماء والهواء لأنها متاحة للجميع</a:t>
            </a:r>
            <a:r>
              <a:rPr lang="ar-IQ" sz="2400" dirty="0"/>
              <a:t>، </a:t>
            </a:r>
            <a:br>
              <a:rPr lang="ar-IQ" sz="2400" dirty="0"/>
            </a:br>
            <a:r>
              <a:rPr lang="ar-IQ" sz="2400" dirty="0"/>
              <a:t/>
            </a:r>
            <a:br>
              <a:rPr lang="ar-IQ" sz="2400" dirty="0"/>
            </a:br>
            <a:r>
              <a:rPr lang="ar-IQ" sz="2400" dirty="0"/>
              <a:t>والاشياء التي تخرج بحكم القانون عن التعامل تكون أما </a:t>
            </a:r>
            <a:r>
              <a:rPr lang="ar-IQ" sz="2400" dirty="0">
                <a:solidFill>
                  <a:srgbClr val="002060"/>
                </a:solidFill>
              </a:rPr>
              <a:t>رعاية لمصلحة عامة </a:t>
            </a:r>
            <a:r>
              <a:rPr lang="ar-IQ" sz="2400" dirty="0"/>
              <a:t>او تحقيقاً للغرض الذي وجدت من اجله كالأموال العامة التي لا يجوز التصرف فيها او الحجز عليها او تملكها بالتقادم، ولكن يجوز ان يستغل الأفراد جزءاً منها بتراخيص رسمية كإقامة أكشاك على الأرصفة.</a:t>
            </a:r>
            <a:br>
              <a:rPr lang="ar-IQ" sz="2400" dirty="0"/>
            </a:br>
            <a:r>
              <a:rPr lang="ar-IQ" sz="2400" dirty="0"/>
              <a:t/>
            </a:r>
            <a:br>
              <a:rPr lang="ar-IQ" sz="2400" dirty="0"/>
            </a:br>
            <a:r>
              <a:rPr lang="ar-IQ" sz="2400" dirty="0"/>
              <a:t>وقد يخرج المشرع بعض الأشياء من التعامل </a:t>
            </a:r>
            <a:r>
              <a:rPr lang="ar-IQ" sz="2400" dirty="0">
                <a:solidFill>
                  <a:srgbClr val="002060"/>
                </a:solidFill>
              </a:rPr>
              <a:t>حماية للنظام العام والآداب </a:t>
            </a:r>
            <a:r>
              <a:rPr lang="ar-IQ" sz="2400" dirty="0"/>
              <a:t>كتحريم الاتجار بالمخدرات والتعامل في تركة مستقبلة </a:t>
            </a:r>
            <a:r>
              <a:rPr lang="ar-IQ" sz="2400" dirty="0" smtClean="0"/>
              <a:t>وأموالال وقف </a:t>
            </a:r>
            <a:r>
              <a:rPr lang="ar-IQ" sz="2400" dirty="0"/>
              <a:t>ومال </a:t>
            </a:r>
            <a:r>
              <a:rPr lang="ar-IQ" sz="2400" dirty="0" smtClean="0"/>
              <a:t>المحجور.وأن كان </a:t>
            </a:r>
            <a:r>
              <a:rPr lang="ar-IQ" sz="2400" dirty="0"/>
              <a:t>المحل غير مشروع كان العقد باطلاً لعدم مشروعية المحل.</a:t>
            </a:r>
            <a:br>
              <a:rPr lang="ar-IQ" sz="2400" dirty="0"/>
            </a:br>
            <a:r>
              <a:rPr lang="ar-IQ" sz="2400" dirty="0"/>
              <a:t> </a:t>
            </a:r>
          </a:p>
        </p:txBody>
      </p:sp>
      <p:sp>
        <p:nvSpPr>
          <p:cNvPr id="3" name="Subtitle 2"/>
          <p:cNvSpPr>
            <a:spLocks noGrp="1"/>
          </p:cNvSpPr>
          <p:nvPr>
            <p:ph type="subTitle" idx="1"/>
          </p:nvPr>
        </p:nvSpPr>
        <p:spPr>
          <a:xfrm>
            <a:off x="1371600" y="5589240"/>
            <a:ext cx="6400800" cy="49560"/>
          </a:xfrm>
        </p:spPr>
        <p:txBody>
          <a:bodyPr>
            <a:normAutofit fontScale="25000" lnSpcReduction="20000"/>
          </a:bodyPr>
          <a:lstStyle/>
          <a:p>
            <a:endParaRPr lang="ar-IQ" dirty="0"/>
          </a:p>
        </p:txBody>
      </p:sp>
    </p:spTree>
    <p:extLst>
      <p:ext uri="{BB962C8B-B14F-4D97-AF65-F5344CB8AC3E}">
        <p14:creationId xmlns:p14="http://schemas.microsoft.com/office/powerpoint/2010/main" val="315179796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IQ"/>
          </a:p>
        </p:txBody>
      </p:sp>
      <p:sp>
        <p:nvSpPr>
          <p:cNvPr id="3" name="Subtitle 2"/>
          <p:cNvSpPr>
            <a:spLocks noGrp="1"/>
          </p:cNvSpPr>
          <p:nvPr>
            <p:ph type="subTitle" idx="1"/>
          </p:nvPr>
        </p:nvSpPr>
        <p:spPr>
          <a:xfrm>
            <a:off x="395536" y="116632"/>
            <a:ext cx="8496944" cy="3816424"/>
          </a:xfrm>
        </p:spPr>
        <p:txBody>
          <a:bodyPr>
            <a:noAutofit/>
          </a:bodyPr>
          <a:lstStyle/>
          <a:p>
            <a:r>
              <a:rPr lang="ar-IQ" sz="1400" dirty="0">
                <a:solidFill>
                  <a:schemeClr val="tx1"/>
                </a:solidFill>
              </a:rPr>
              <a:t>المبحث الثالث</a:t>
            </a:r>
            <a:endParaRPr lang="ar-IQ" sz="2000" dirty="0">
              <a:solidFill>
                <a:srgbClr val="FF0000"/>
              </a:solidFill>
            </a:endParaRPr>
          </a:p>
          <a:p>
            <a:r>
              <a:rPr lang="ar-IQ" sz="2000" dirty="0">
                <a:solidFill>
                  <a:srgbClr val="FF0000"/>
                </a:solidFill>
              </a:rPr>
              <a:t>السبب</a:t>
            </a:r>
            <a:endParaRPr lang="ar-IQ" sz="1400" dirty="0">
              <a:solidFill>
                <a:srgbClr val="FF0000"/>
              </a:solidFill>
            </a:endParaRPr>
          </a:p>
          <a:p>
            <a:pPr algn="r"/>
            <a:r>
              <a:rPr lang="ar-IQ" sz="1400" dirty="0">
                <a:solidFill>
                  <a:schemeClr val="tx1"/>
                </a:solidFill>
              </a:rPr>
              <a:t>السبب في الالتزام العقدي وثيق الصلة بالإرادة إذ لا يتصور ان تتحرك الإرادة دون سبب، وللسبب عدة معان:</a:t>
            </a:r>
          </a:p>
          <a:p>
            <a:pPr algn="r"/>
            <a:r>
              <a:rPr lang="ar-IQ" sz="1600" dirty="0">
                <a:solidFill>
                  <a:srgbClr val="0070C0"/>
                </a:solidFill>
              </a:rPr>
              <a:t>السبب المنشئ: </a:t>
            </a:r>
            <a:r>
              <a:rPr lang="ar-IQ" sz="1600" u="sng" dirty="0">
                <a:solidFill>
                  <a:schemeClr val="tx1"/>
                </a:solidFill>
              </a:rPr>
              <a:t>و</a:t>
            </a:r>
            <a:r>
              <a:rPr lang="ar-IQ" sz="1600" b="1" u="sng" dirty="0">
                <a:solidFill>
                  <a:schemeClr val="tx1"/>
                </a:solidFill>
              </a:rPr>
              <a:t>هو المصدر الذي أنشأ الالتزام كالعقد والإرادة المنفردة والعمل غير المشروع </a:t>
            </a:r>
            <a:r>
              <a:rPr lang="ar-IQ" sz="1400" dirty="0">
                <a:solidFill>
                  <a:schemeClr val="tx1"/>
                </a:solidFill>
              </a:rPr>
              <a:t>….. وليس هو المقصود بدراستنا في هذا المقام …. .</a:t>
            </a:r>
          </a:p>
          <a:p>
            <a:pPr algn="r"/>
            <a:endParaRPr lang="ar-IQ" sz="1400" dirty="0">
              <a:solidFill>
                <a:schemeClr val="tx1"/>
              </a:solidFill>
            </a:endParaRPr>
          </a:p>
          <a:p>
            <a:pPr algn="r"/>
            <a:r>
              <a:rPr lang="ar-IQ" sz="1400" dirty="0">
                <a:solidFill>
                  <a:srgbClr val="0070C0"/>
                </a:solidFill>
              </a:rPr>
              <a:t>السبب القصدي</a:t>
            </a:r>
            <a:r>
              <a:rPr lang="ar-IQ" sz="1400" dirty="0">
                <a:solidFill>
                  <a:schemeClr val="tx1"/>
                </a:solidFill>
              </a:rPr>
              <a:t>: هو </a:t>
            </a:r>
            <a:r>
              <a:rPr lang="ar-IQ" sz="1400" b="1" u="sng" dirty="0">
                <a:solidFill>
                  <a:schemeClr val="tx1"/>
                </a:solidFill>
              </a:rPr>
              <a:t>الغرض المباشر </a:t>
            </a:r>
            <a:r>
              <a:rPr lang="ar-IQ" sz="1400" dirty="0">
                <a:solidFill>
                  <a:schemeClr val="tx1"/>
                </a:solidFill>
              </a:rPr>
              <a:t>الذي يسعى الملتزم  الوصول إليه من وراء التزامه، وهو عنصر موضوعي نبحث عنه داخل العقد ولا يتغير في النوع الواحد من العقود، ولا يختلف باختلاف شخص الملتزم، ففي عقد البيع يكون السبب القصدي للبائع هو الحصول على الثمن وللمشتري هو الحصول على المبيع.</a:t>
            </a:r>
          </a:p>
          <a:p>
            <a:pPr algn="r"/>
            <a:endParaRPr lang="ar-IQ" sz="1400" dirty="0">
              <a:solidFill>
                <a:schemeClr val="tx1"/>
              </a:solidFill>
            </a:endParaRPr>
          </a:p>
          <a:p>
            <a:pPr algn="r"/>
            <a:r>
              <a:rPr lang="ar-IQ" sz="1600" dirty="0">
                <a:solidFill>
                  <a:srgbClr val="0070C0"/>
                </a:solidFill>
              </a:rPr>
              <a:t>السبب الباعث الدافع للتعاقد</a:t>
            </a:r>
            <a:r>
              <a:rPr lang="ar-IQ" sz="1400" dirty="0">
                <a:solidFill>
                  <a:schemeClr val="tx1"/>
                </a:solidFill>
              </a:rPr>
              <a:t>: </a:t>
            </a:r>
            <a:r>
              <a:rPr lang="ar-IQ" sz="1400" b="1" u="sng" dirty="0">
                <a:solidFill>
                  <a:schemeClr val="tx1"/>
                </a:solidFill>
              </a:rPr>
              <a:t>وهو الغرض البعيد غير المباشر </a:t>
            </a:r>
            <a:r>
              <a:rPr lang="ar-IQ" sz="1400" dirty="0">
                <a:solidFill>
                  <a:schemeClr val="tx1"/>
                </a:solidFill>
              </a:rPr>
              <a:t>الذي جعل الملتزم يتعاقد، وهو متغير في كل عقد وبالنسبة لكل متعاقد، فهو أمر شخصي يتعلق بنوايا الملتزم وخارج عن العقد</a:t>
            </a:r>
            <a:r>
              <a:rPr lang="ar-IQ" sz="1400" dirty="0" smtClean="0">
                <a:solidFill>
                  <a:schemeClr val="tx1"/>
                </a:solidFill>
              </a:rPr>
              <a:t>.</a:t>
            </a:r>
            <a:endParaRPr lang="ar-IQ" sz="1400" dirty="0">
              <a:solidFill>
                <a:schemeClr val="tx1"/>
              </a:solidFill>
            </a:endParaRPr>
          </a:p>
          <a:p>
            <a:pPr algn="r"/>
            <a:r>
              <a:rPr lang="ar-IQ" sz="1400" dirty="0">
                <a:solidFill>
                  <a:schemeClr val="tx1"/>
                </a:solidFill>
              </a:rPr>
              <a:t>ففي عقد البيع قد يكون الباعث للبائع هو إنفاق الثمن لأغراض المعيشة او الدراسة او العلاج، وقد يكون باعث المشتري من شراء العقار لغرض السكن او فتح محل او اتخاذه كناد للقمار.</a:t>
            </a:r>
          </a:p>
          <a:p>
            <a:pPr algn="r"/>
            <a:endParaRPr lang="ar-IQ" sz="1400" dirty="0">
              <a:solidFill>
                <a:schemeClr val="tx1"/>
              </a:solidFill>
            </a:endParaRPr>
          </a:p>
          <a:p>
            <a:pPr algn="r"/>
            <a:r>
              <a:rPr lang="ar-IQ" sz="1600" b="1" dirty="0">
                <a:solidFill>
                  <a:schemeClr val="accent6">
                    <a:lumMod val="50000"/>
                  </a:schemeClr>
                </a:solidFill>
              </a:rPr>
              <a:t>اولاً: النظرية التقليدية في السبب: </a:t>
            </a:r>
            <a:r>
              <a:rPr lang="ar-IQ" sz="1400" dirty="0">
                <a:solidFill>
                  <a:schemeClr val="tx1"/>
                </a:solidFill>
              </a:rPr>
              <a:t>وهي تأخذ </a:t>
            </a:r>
            <a:r>
              <a:rPr lang="ar-IQ" sz="1400" b="1" u="sng" dirty="0">
                <a:solidFill>
                  <a:schemeClr val="tx1"/>
                </a:solidFill>
              </a:rPr>
              <a:t>بالسبب القصدي </a:t>
            </a:r>
            <a:r>
              <a:rPr lang="ar-IQ" sz="1400" dirty="0">
                <a:solidFill>
                  <a:schemeClr val="tx1"/>
                </a:solidFill>
              </a:rPr>
              <a:t>كما سبق بيانه، وهي تشترط لصحة العقد ان يكون السبب موجوداً وان يكون صحيحاً وان يكون مشروعاً</a:t>
            </a:r>
            <a:r>
              <a:rPr lang="ar-IQ" sz="1400" dirty="0" smtClean="0">
                <a:solidFill>
                  <a:schemeClr val="tx1"/>
                </a:solidFill>
              </a:rPr>
              <a:t>.</a:t>
            </a:r>
            <a:endParaRPr lang="ar-IQ" sz="1400" dirty="0">
              <a:solidFill>
                <a:schemeClr val="tx1"/>
              </a:solidFill>
            </a:endParaRPr>
          </a:p>
          <a:p>
            <a:pPr algn="r"/>
            <a:r>
              <a:rPr lang="ar-IQ" sz="1400" dirty="0">
                <a:solidFill>
                  <a:schemeClr val="tx1"/>
                </a:solidFill>
              </a:rPr>
              <a:t>1</a:t>
            </a:r>
            <a:r>
              <a:rPr lang="ar-IQ" sz="1400" b="1" dirty="0">
                <a:solidFill>
                  <a:schemeClr val="tx1"/>
                </a:solidFill>
              </a:rPr>
              <a:t>ـ وجود السبب: </a:t>
            </a:r>
            <a:r>
              <a:rPr lang="ar-IQ" sz="1400" dirty="0">
                <a:solidFill>
                  <a:schemeClr val="tx1"/>
                </a:solidFill>
              </a:rPr>
              <a:t>شرط وجود السبب هو شرط ابتداء وبقاء. فالسبب ينبغي ان يكون موجوداً وقت إبرام العقد وينبغي ان يظل قائما إلى وقت تنفيذه. فإذا لم يوجد السبب ابتداءً كان العقد باطلاً، وإذا تخلف السبب بعد ذلك أصبح العقد مهدداً بالزوال </a:t>
            </a:r>
          </a:p>
          <a:p>
            <a:pPr algn="r"/>
            <a:endParaRPr lang="ar-IQ" sz="1400" dirty="0">
              <a:solidFill>
                <a:schemeClr val="tx1"/>
              </a:solidFill>
            </a:endParaRPr>
          </a:p>
          <a:p>
            <a:pPr algn="r"/>
            <a:r>
              <a:rPr lang="ar-IQ" sz="1400" dirty="0">
                <a:solidFill>
                  <a:schemeClr val="tx1"/>
                </a:solidFill>
              </a:rPr>
              <a:t>مثال ذلك  اذا اشترى شخص شيئا ثم تبين لن هذا الشيء كان قد هلك قبل العقد في هذا المثال سبب التزام المشتري وهو المبيع غير موجود  فالعقد باطل.  </a:t>
            </a:r>
          </a:p>
          <a:p>
            <a:pPr algn="r"/>
            <a:r>
              <a:rPr lang="ar-IQ" sz="1400" dirty="0">
                <a:solidFill>
                  <a:schemeClr val="tx1"/>
                </a:solidFill>
              </a:rPr>
              <a:t>ومن الأمثلة على عدم وجود السبب ابتداءً هي </a:t>
            </a:r>
            <a:r>
              <a:rPr lang="ar-IQ" sz="1400" u="sng" dirty="0">
                <a:solidFill>
                  <a:schemeClr val="accent6">
                    <a:lumMod val="50000"/>
                  </a:schemeClr>
                </a:solidFill>
              </a:rPr>
              <a:t>سندات المجاملة</a:t>
            </a:r>
            <a:r>
              <a:rPr lang="ar-IQ" sz="1400" dirty="0">
                <a:solidFill>
                  <a:schemeClr val="tx1"/>
                </a:solidFill>
              </a:rPr>
              <a:t>، وهي سندات صحيحة من الناحية الشكلية (بوليصة تامين) يقصد بها الحصول على ائتمان وهمي دون ان توجد لدى الموقعين نية الالتزام بدفع قيمتها.</a:t>
            </a:r>
          </a:p>
          <a:p>
            <a:pPr algn="r"/>
            <a:endParaRPr lang="ar-IQ" sz="1400" dirty="0">
              <a:solidFill>
                <a:schemeClr val="tx1"/>
              </a:solidFill>
            </a:endParaRPr>
          </a:p>
          <a:p>
            <a:pPr algn="r"/>
            <a:r>
              <a:rPr lang="ar-IQ" sz="1400" dirty="0">
                <a:solidFill>
                  <a:schemeClr val="tx1"/>
                </a:solidFill>
              </a:rPr>
              <a:t> وهو ان يكون الشخص في حاجة الى النقود فيلجا الى صديق ليقرضه ما يحتاج اليه ولكن هذا الصديق ليس لديه مال كافي فيمضي له سندا بالمبلغ الذي يريده ويأخذ .فالسبب فيها لا يكون موجودا  وبالتالي فالعقد يكون باطلا. وهي تعهد بدين لا وجود له (صوري) يعطيه المدين مجاملة للدائن فيقوم بتحصيل قيمته من البنك، وقبل ان يحل اجل الدين يرد المبلغ للمدين حتى يسدد قيمته للبنك. ولا يمكن التمسك ببطلان السند بمواجهة حامله حسن النية إذا انتقل إليه، ولكن يمكن التمسك بالبطلان بين المدين ودائنه الصوري على أساس عدم وجود السبب.</a:t>
            </a:r>
          </a:p>
          <a:p>
            <a:pPr algn="r"/>
            <a:endParaRPr lang="ar-IQ" sz="1400" dirty="0">
              <a:solidFill>
                <a:schemeClr val="tx1"/>
              </a:solidFill>
            </a:endParaRPr>
          </a:p>
        </p:txBody>
      </p:sp>
    </p:spTree>
    <p:extLst>
      <p:ext uri="{BB962C8B-B14F-4D97-AF65-F5344CB8AC3E}">
        <p14:creationId xmlns:p14="http://schemas.microsoft.com/office/powerpoint/2010/main" val="37940107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IQ" sz="4000" dirty="0">
                <a:solidFill>
                  <a:srgbClr val="FF0000"/>
                </a:solidFill>
                <a:cs typeface="Ali-A-Sharif Bold" pitchFamily="2" charset="-78"/>
              </a:rPr>
              <a:t>نظرية الالتزام</a:t>
            </a:r>
          </a:p>
        </p:txBody>
      </p:sp>
      <p:sp>
        <p:nvSpPr>
          <p:cNvPr id="3" name="Content Placeholder 2"/>
          <p:cNvSpPr>
            <a:spLocks noGrp="1"/>
          </p:cNvSpPr>
          <p:nvPr>
            <p:ph idx="1"/>
          </p:nvPr>
        </p:nvSpPr>
        <p:spPr/>
        <p:txBody>
          <a:bodyPr/>
          <a:lstStyle/>
          <a:p>
            <a:pPr marL="0" indent="0" algn="ctr">
              <a:buNone/>
            </a:pPr>
            <a:r>
              <a:rPr lang="ar-IQ" dirty="0">
                <a:solidFill>
                  <a:srgbClr val="00B050"/>
                </a:solidFill>
                <a:cs typeface="Ali-A-Sharif Bold" pitchFamily="2" charset="-78"/>
              </a:rPr>
              <a:t>يتنازع نظرية الالتزام مذهبان</a:t>
            </a:r>
          </a:p>
          <a:p>
            <a:pPr marL="0" indent="0">
              <a:buNone/>
            </a:pPr>
            <a:endParaRPr lang="ar-IQ" dirty="0"/>
          </a:p>
        </p:txBody>
      </p:sp>
      <p:cxnSp>
        <p:nvCxnSpPr>
          <p:cNvPr id="6" name="Straight Arrow Connector 5"/>
          <p:cNvCxnSpPr/>
          <p:nvPr/>
        </p:nvCxnSpPr>
        <p:spPr>
          <a:xfrm>
            <a:off x="4652789" y="1988840"/>
            <a:ext cx="1844352" cy="17080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140621" y="1988840"/>
            <a:ext cx="1512168" cy="1656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724128" y="3789040"/>
            <a:ext cx="1850504" cy="73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a:t>المذهب الشخصي </a:t>
            </a:r>
          </a:p>
        </p:txBody>
      </p:sp>
      <p:sp>
        <p:nvSpPr>
          <p:cNvPr id="10" name="Rectangle 9"/>
          <p:cNvSpPr/>
          <p:nvPr/>
        </p:nvSpPr>
        <p:spPr>
          <a:xfrm>
            <a:off x="1979712" y="3717032"/>
            <a:ext cx="1994520" cy="8084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a:t>المذهب المادي</a:t>
            </a:r>
          </a:p>
        </p:txBody>
      </p:sp>
    </p:spTree>
    <p:extLst>
      <p:ext uri="{BB962C8B-B14F-4D97-AF65-F5344CB8AC3E}">
        <p14:creationId xmlns:p14="http://schemas.microsoft.com/office/powerpoint/2010/main" val="399461355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188640"/>
            <a:ext cx="8229600" cy="5937523"/>
          </a:xfrm>
        </p:spPr>
        <p:txBody>
          <a:bodyPr>
            <a:noAutofit/>
          </a:bodyPr>
          <a:lstStyle/>
          <a:p>
            <a:pPr marL="0" indent="0" algn="r">
              <a:buNone/>
            </a:pPr>
            <a:endParaRPr lang="ar-IQ" sz="1400" dirty="0"/>
          </a:p>
          <a:p>
            <a:pPr marL="0" indent="0" algn="r">
              <a:buNone/>
            </a:pPr>
            <a:r>
              <a:rPr lang="ar-IQ" sz="1400" b="1" dirty="0">
                <a:solidFill>
                  <a:srgbClr val="7030A0"/>
                </a:solidFill>
              </a:rPr>
              <a:t>ثانياـ مشروعية السبب: </a:t>
            </a:r>
            <a:r>
              <a:rPr lang="ar-IQ" sz="1400" dirty="0"/>
              <a:t>السبب المشروع هو الذي لا يتعارض مع تحريم صريح في القانون ولا يخالف النظام العام والآداب</a:t>
            </a:r>
            <a:r>
              <a:rPr lang="ar-IQ" sz="1400" dirty="0" smtClean="0"/>
              <a:t>.</a:t>
            </a:r>
            <a:endParaRPr lang="ar-IQ" sz="1400" dirty="0"/>
          </a:p>
          <a:p>
            <a:pPr marL="0" indent="0" algn="r">
              <a:buNone/>
            </a:pPr>
            <a:r>
              <a:rPr lang="ar-IQ" sz="1400" dirty="0"/>
              <a:t>ـ والالتزام قد يكون محله مشروع ولكن سببه غير مشروع، كالتزام شخص بدفع مبلغ من النقود (محل مشروع) مقابل التزام شخص آخر بارتكاب جريمة (سبب غير مشروع)، فيبطل العقد.</a:t>
            </a:r>
          </a:p>
          <a:p>
            <a:pPr marL="0" indent="0" algn="r">
              <a:buNone/>
            </a:pPr>
            <a:endParaRPr lang="ar-IQ" sz="1400" dirty="0"/>
          </a:p>
          <a:p>
            <a:pPr marL="0" indent="0" algn="r">
              <a:buNone/>
            </a:pPr>
            <a:r>
              <a:rPr lang="ar-IQ" sz="1400" dirty="0"/>
              <a:t>ـ قد يكون المحل مشروعاً لالتزام الطرفين بينما يكون سبب التزامهما غير مشروع، كان يدفع شخص لآخر مبلغ من النقود (محل مشروع) مقابل التزام الآخر بعدم ارتكاب جريمة (محل مشروع)، ولكن السبب غير مشروع لان الذي يمنع ارتكاب الجرائم هو القانون مباشرة لا اخذ نقوداً في مقابل الالتزام بالقانون</a:t>
            </a:r>
            <a:r>
              <a:rPr lang="ar-IQ" sz="1400" dirty="0" smtClean="0"/>
              <a:t>.</a:t>
            </a:r>
            <a:endParaRPr lang="ar-IQ" sz="1400" dirty="0"/>
          </a:p>
          <a:p>
            <a:pPr marL="0" indent="0" algn="r">
              <a:buNone/>
            </a:pPr>
            <a:r>
              <a:rPr lang="ar-IQ" sz="1400" dirty="0"/>
              <a:t>وقد لاقت النظرية التقليدية نقدا شديداً من الفقهاء المحدثين وعلى رأسهم الفقيه بلانيول وذهبوا إلى عدم فائدتها، بينما دافع عنها فريق آخر وعلى رأسهم الفقيه كابيتان بعد إدخال بعض التعديلات عليها.</a:t>
            </a:r>
          </a:p>
          <a:p>
            <a:pPr marL="0" indent="0" algn="r">
              <a:buNone/>
            </a:pPr>
            <a:endParaRPr lang="ar-IQ" sz="1400" dirty="0"/>
          </a:p>
          <a:p>
            <a:pPr marL="0" indent="0" algn="r">
              <a:buNone/>
            </a:pPr>
            <a:r>
              <a:rPr lang="ar-IQ" sz="1400" b="1" dirty="0">
                <a:solidFill>
                  <a:schemeClr val="accent6">
                    <a:lumMod val="50000"/>
                  </a:schemeClr>
                </a:solidFill>
              </a:rPr>
              <a:t>ثانياً: النظرية الحديثة في السبب (نظرية القضاء</a:t>
            </a:r>
            <a:r>
              <a:rPr lang="ar-IQ" sz="1400" b="1" dirty="0" smtClean="0">
                <a:solidFill>
                  <a:schemeClr val="accent6">
                    <a:lumMod val="50000"/>
                  </a:schemeClr>
                </a:solidFill>
              </a:rPr>
              <a:t>):</a:t>
            </a:r>
            <a:endParaRPr lang="ar-IQ" sz="1400" b="1" dirty="0">
              <a:solidFill>
                <a:schemeClr val="accent6">
                  <a:lumMod val="50000"/>
                </a:schemeClr>
              </a:solidFill>
            </a:endParaRPr>
          </a:p>
          <a:p>
            <a:pPr marL="0" indent="0" algn="r">
              <a:buNone/>
            </a:pPr>
            <a:r>
              <a:rPr lang="ar-IQ" sz="1400" dirty="0"/>
              <a:t>وهي تأخذ </a:t>
            </a:r>
            <a:r>
              <a:rPr lang="ar-IQ" sz="1400" b="1" u="sng" dirty="0"/>
              <a:t>بالسبب الباعث </a:t>
            </a:r>
            <a:r>
              <a:rPr lang="ar-IQ" sz="1400" dirty="0"/>
              <a:t>كما سبق بيانه, فقد لمس القضاء قصور النظرية التقليدية في مواجهة جميع الحالات التي يجب اعتبار العقد فيها باطلاً. فالسبب </a:t>
            </a:r>
            <a:r>
              <a:rPr lang="ar-IQ" sz="1400" dirty="0">
                <a:solidFill>
                  <a:srgbClr val="FF0000"/>
                </a:solidFill>
              </a:rPr>
              <a:t>في عقود التبرعات</a:t>
            </a:r>
            <a:r>
              <a:rPr lang="ar-IQ" sz="1400" dirty="0"/>
              <a:t>، طبقاً للنظرية التقليدية، هو نية التبرع وهو بهذا المعنى دائماً مشروع ولكن قد يكون الدافع هو إقامة علاقة غير مشروعة، فإذا أخذنا بالنظرية الحديثة بمعنى الباعث الدافع لأمكن إبطال عقد الهبة في هذه الحالة لعدم مشروعية السبب. وكذلك الأمر بالنسبة لعقد الإيجار فقد يكون الباعث هو اتخاذ المكان كناد للقمار او للبغاء فيمكن إبطاله وفقاً للنظرية الحديثة، وهذا ما يقصر السبب القصدي عن إدراكه وفقاً للنظرية التقليدية.</a:t>
            </a:r>
          </a:p>
          <a:p>
            <a:pPr marL="0" indent="0" algn="r">
              <a:buNone/>
            </a:pPr>
            <a:endParaRPr lang="ar-IQ" sz="1400" dirty="0"/>
          </a:p>
          <a:p>
            <a:pPr marL="0" indent="0" algn="r">
              <a:buNone/>
            </a:pPr>
            <a:r>
              <a:rPr lang="ar-IQ" sz="1400" dirty="0"/>
              <a:t>ويشترط وفقاً للنظرية الحديثة ان يكون السبب مشروعاً، أي ان يكون الباعث الدافع إلى التعاقد مشروعا، ولما كان </a:t>
            </a:r>
            <a:r>
              <a:rPr lang="ar-IQ" sz="1400" dirty="0">
                <a:solidFill>
                  <a:srgbClr val="FF0000"/>
                </a:solidFill>
              </a:rPr>
              <a:t>الباعث أمراً شخصياً </a:t>
            </a:r>
            <a:r>
              <a:rPr lang="ar-IQ" sz="1400" dirty="0"/>
              <a:t>خارجاً عن نطاق العقد ومتغيراً من شخص لآخر كان لابد من ضابط يضمن استقرار المعاملات بحيث لا يكون في وسع كل متعاقد ان يتحلل من التزاماته بحجة ان الباعث على تصرفه غير مشروع في حين يكون المتعاقد الآخر على جهل تام بهذا الباعث، </a:t>
            </a:r>
          </a:p>
          <a:p>
            <a:pPr marL="0" indent="0" algn="r">
              <a:buNone/>
            </a:pPr>
            <a:endParaRPr lang="ar-IQ" sz="1400" dirty="0"/>
          </a:p>
        </p:txBody>
      </p:sp>
    </p:spTree>
    <p:extLst>
      <p:ext uri="{BB962C8B-B14F-4D97-AF65-F5344CB8AC3E}">
        <p14:creationId xmlns:p14="http://schemas.microsoft.com/office/powerpoint/2010/main" val="253440656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116632"/>
            <a:ext cx="8229600" cy="6009531"/>
          </a:xfrm>
        </p:spPr>
        <p:txBody>
          <a:bodyPr>
            <a:noAutofit/>
          </a:bodyPr>
          <a:lstStyle/>
          <a:p>
            <a:pPr marL="0" indent="0" algn="r">
              <a:buNone/>
            </a:pPr>
            <a:r>
              <a:rPr lang="ar-IQ" sz="1600" dirty="0">
                <a:solidFill>
                  <a:srgbClr val="C00000"/>
                </a:solidFill>
              </a:rPr>
              <a:t>لذلك اشترط القضاء للطعن شرطان هما </a:t>
            </a:r>
            <a:r>
              <a:rPr lang="ar-IQ" sz="1400" dirty="0" smtClean="0"/>
              <a:t>:</a:t>
            </a:r>
            <a:endParaRPr lang="ar-IQ" sz="1400" dirty="0"/>
          </a:p>
          <a:p>
            <a:pPr marL="0" indent="0" algn="r">
              <a:buNone/>
            </a:pPr>
            <a:r>
              <a:rPr lang="ar-IQ" sz="1400" dirty="0"/>
              <a:t>1ـ عدم مشروعية السبب</a:t>
            </a:r>
            <a:r>
              <a:rPr lang="ar-IQ" sz="1400" dirty="0" smtClean="0"/>
              <a:t>.</a:t>
            </a:r>
            <a:endParaRPr lang="ar-IQ" sz="1400" dirty="0"/>
          </a:p>
          <a:p>
            <a:pPr marL="0" indent="0" algn="r">
              <a:buNone/>
            </a:pPr>
            <a:r>
              <a:rPr lang="ar-IQ" sz="1400" dirty="0"/>
              <a:t>2ـ ان يتصل الباعث غير المشروع بالطرف الآخر، أي انه كان يعلم به او كان من السهل عليه ان يتبينه.</a:t>
            </a:r>
          </a:p>
          <a:p>
            <a:pPr marL="0" indent="0" algn="r">
              <a:buNone/>
            </a:pPr>
            <a:r>
              <a:rPr lang="ar-IQ" sz="1400" dirty="0"/>
              <a:t>فإذا اقترض شخص من آخر مبلغ من النقود لشراء ناد للقمار فالباعث غير مشروع لدى المقترض، لكن العقد يبقى صحيحاً إذا كان الطرف الآخر (المقرض) يجهل هذا الباعث غير المشروع ولكنه يعد باطلاً إذا كان يعلم بعدم مشروعيته او كان من السهل عليه ان يتبينه.</a:t>
            </a:r>
          </a:p>
          <a:p>
            <a:pPr marL="0" indent="0" algn="r">
              <a:buNone/>
            </a:pPr>
            <a:endParaRPr lang="ar-IQ" sz="1400" dirty="0"/>
          </a:p>
          <a:p>
            <a:pPr marL="0" indent="0" algn="r">
              <a:buNone/>
            </a:pPr>
            <a:r>
              <a:rPr lang="ar-IQ" sz="1400" dirty="0"/>
              <a:t>يتضح مما تقدم ان السبب دائماً موجود وفقاً للنظرية الحديثة في السبب ولكنه أما مشروع او غير مشروع.</a:t>
            </a:r>
          </a:p>
          <a:p>
            <a:pPr marL="0" indent="0" algn="r">
              <a:buNone/>
            </a:pPr>
            <a:endParaRPr lang="ar-IQ" sz="1400" dirty="0"/>
          </a:p>
          <a:p>
            <a:pPr marL="0" indent="0" algn="r">
              <a:buNone/>
            </a:pPr>
            <a:r>
              <a:rPr lang="ar-IQ" sz="1400" b="1" u="sng" dirty="0">
                <a:solidFill>
                  <a:srgbClr val="C00000"/>
                </a:solidFill>
              </a:rPr>
              <a:t>ثالثاً: نظرية السبب في القانون المدني العراقي : يتضح من نص المادة (132( مدني عراقي :</a:t>
            </a:r>
          </a:p>
          <a:p>
            <a:pPr marL="0" indent="0" algn="r">
              <a:buNone/>
            </a:pPr>
            <a:endParaRPr lang="ar-IQ" sz="1400" b="1" u="sng" dirty="0">
              <a:solidFill>
                <a:srgbClr val="C00000"/>
              </a:solidFill>
            </a:endParaRPr>
          </a:p>
          <a:p>
            <a:pPr marL="0" indent="0" algn="r">
              <a:buNone/>
            </a:pPr>
            <a:r>
              <a:rPr lang="ar-IQ" sz="1400" dirty="0"/>
              <a:t>ـ ان مشرعنا ينسب السبب إلى الالتزام لا إلى العقد بقوله ( </a:t>
            </a:r>
            <a:r>
              <a:rPr lang="ar-IQ" sz="1600" b="1" u="sng" dirty="0"/>
              <a:t>ويفترض في كل التزام ان له سبباً مشروعاً ..)، </a:t>
            </a:r>
            <a:r>
              <a:rPr lang="ar-IQ" sz="1400" dirty="0"/>
              <a:t>وهذا يتفق مع النظرية التقليدية للسبب، أما النظرية الحديثة فتنسب السبب إلى العقد ذاته فهو الباعث الدافع للتعاقد.</a:t>
            </a:r>
          </a:p>
          <a:p>
            <a:pPr marL="0" indent="0" algn="r">
              <a:buNone/>
            </a:pPr>
            <a:endParaRPr lang="ar-IQ" sz="1400" dirty="0"/>
          </a:p>
          <a:p>
            <a:pPr marL="0" indent="0" algn="r">
              <a:buNone/>
            </a:pPr>
            <a:r>
              <a:rPr lang="ar-IQ" sz="1400" dirty="0"/>
              <a:t>ـ كما ويلاحظ ان مشرعنا يفترض عدم وجود السبب بقوله ( يكون العقد باطلاً إذا التزم المتعاقد دون سبب …)</a:t>
            </a:r>
          </a:p>
          <a:p>
            <a:pPr marL="0" indent="0" algn="r">
              <a:buNone/>
            </a:pPr>
            <a:r>
              <a:rPr lang="ar-IQ" sz="1400" dirty="0"/>
              <a:t>وهذا ما يتفق مع النظرية التقليدية، بينما هو موجود في كل العقود من وجهة نظر النظرية الحديثة للسبب.</a:t>
            </a:r>
          </a:p>
          <a:p>
            <a:pPr marL="0" indent="0" algn="r">
              <a:buNone/>
            </a:pPr>
            <a:r>
              <a:rPr lang="ar-IQ" sz="1400" dirty="0"/>
              <a:t>ـ يلاحظ أيضاً ان مشرعنا اشترط مشروعية السبب لانعقاد العقد، وهذا يتفق مع النظرية الحديثة للسبب.</a:t>
            </a:r>
          </a:p>
          <a:p>
            <a:pPr marL="0" indent="0" algn="r">
              <a:buNone/>
            </a:pPr>
            <a:endParaRPr lang="ar-IQ" sz="1400" dirty="0"/>
          </a:p>
          <a:p>
            <a:pPr marL="0" indent="0" algn="r">
              <a:buNone/>
            </a:pPr>
            <a:r>
              <a:rPr lang="ar-IQ" sz="1400" dirty="0"/>
              <a:t>وهذا يعني ان مشرعنا قد جمع بين النظريتين التقليدية والحديثة في السبب. وكما يأتي</a:t>
            </a:r>
            <a:r>
              <a:rPr lang="ar-IQ" sz="1400" dirty="0" smtClean="0"/>
              <a:t>:</a:t>
            </a:r>
            <a:endParaRPr lang="ar-IQ" sz="1400" dirty="0"/>
          </a:p>
          <a:p>
            <a:pPr marL="0" indent="0" algn="r">
              <a:buNone/>
            </a:pPr>
            <a:r>
              <a:rPr lang="ar-IQ" sz="1400" dirty="0">
                <a:solidFill>
                  <a:srgbClr val="C00000"/>
                </a:solidFill>
              </a:rPr>
              <a:t>1ـ سبب الالتزام</a:t>
            </a:r>
            <a:r>
              <a:rPr lang="ar-IQ" sz="1400" dirty="0"/>
              <a:t>:</a:t>
            </a:r>
          </a:p>
          <a:p>
            <a:pPr marL="0" indent="0" algn="r">
              <a:buNone/>
            </a:pPr>
            <a:r>
              <a:rPr lang="ar-IQ" sz="1400" dirty="0"/>
              <a:t>يشترط مشرعنا لصحة العقد ان يكون لكل التزام سبب موجود وصحيح ومشروع وفقاً لمقتضيات النظرية التقليدية، ولكن لا يشترط ذكر السبب في العقد، بل يفترض ان لكل التزام سبب موجود ومشروع حتى يثبت العكس،فان اثبت احد المتعاقدين ان السبب المذكور غير حقيقي ، فان العقد يبطل ما لم يثبت المتعاقد الآخر سبباً آخر مشروع غير مذكور في العقد.</a:t>
            </a:r>
          </a:p>
          <a:p>
            <a:pPr marL="0" indent="0" algn="r">
              <a:buNone/>
            </a:pPr>
            <a:endParaRPr lang="ar-IQ" sz="1400" dirty="0"/>
          </a:p>
          <a:p>
            <a:pPr marL="0" indent="0" algn="r">
              <a:buNone/>
            </a:pPr>
            <a:r>
              <a:rPr lang="ar-IQ" sz="1400" dirty="0">
                <a:solidFill>
                  <a:srgbClr val="C00000"/>
                </a:solidFill>
              </a:rPr>
              <a:t>2ـ سبب العقد:</a:t>
            </a:r>
          </a:p>
          <a:p>
            <a:pPr marL="0" indent="0" algn="r">
              <a:buNone/>
            </a:pPr>
            <a:r>
              <a:rPr lang="ar-IQ" sz="1400" dirty="0"/>
              <a:t>يشترط مشرعنا أيضا لصحة العقد ان يكون الباعث الدافع للتعاقد مشروعاً وفقاً لمقتضيات النظرية الحديثة كما سبق البيان. وينتقد موقف مشرعنا في الجمع بين نظريتين قامت إحداهما على أنقاض الأخرى وكان الأجدر ان يأخذ بالنظرية الحديثة فقط.</a:t>
            </a:r>
          </a:p>
          <a:p>
            <a:pPr marL="0" indent="0" algn="r">
              <a:buNone/>
            </a:pPr>
            <a:endParaRPr lang="ar-IQ" sz="1400" dirty="0"/>
          </a:p>
        </p:txBody>
      </p:sp>
    </p:spTree>
    <p:extLst>
      <p:ext uri="{BB962C8B-B14F-4D97-AF65-F5344CB8AC3E}">
        <p14:creationId xmlns:p14="http://schemas.microsoft.com/office/powerpoint/2010/main" val="404890250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solidFill>
                  <a:srgbClr val="FF0000"/>
                </a:solidFill>
              </a:rPr>
              <a:t>بطلان العقد</a:t>
            </a:r>
            <a:endParaRPr lang="ar-IQ" dirty="0">
              <a:solidFill>
                <a:srgbClr val="FF0000"/>
              </a:solidFill>
            </a:endParaRPr>
          </a:p>
        </p:txBody>
      </p:sp>
      <p:sp>
        <p:nvSpPr>
          <p:cNvPr id="3" name="Content Placeholder 2"/>
          <p:cNvSpPr>
            <a:spLocks noGrp="1"/>
          </p:cNvSpPr>
          <p:nvPr>
            <p:ph idx="1"/>
          </p:nvPr>
        </p:nvSpPr>
        <p:spPr/>
        <p:txBody>
          <a:bodyPr>
            <a:noAutofit/>
          </a:bodyPr>
          <a:lstStyle/>
          <a:p>
            <a:pPr marL="0" indent="0" algn="r">
              <a:buNone/>
            </a:pPr>
            <a:r>
              <a:rPr lang="ar-IQ" sz="1400" dirty="0">
                <a:solidFill>
                  <a:srgbClr val="FF0000"/>
                </a:solidFill>
              </a:rPr>
              <a:t>العقود الصحيحة والعقود الباطلة</a:t>
            </a:r>
            <a:r>
              <a:rPr lang="ar-IQ" sz="1400" dirty="0"/>
              <a:t>: العقد في القانون العراقي وعند جمهور فقهاء الشريعة قسمان، صحيح وباطل،</a:t>
            </a:r>
          </a:p>
          <a:p>
            <a:pPr marL="0" indent="0" algn="r">
              <a:buNone/>
            </a:pPr>
            <a:r>
              <a:rPr lang="ar-IQ" sz="1400" dirty="0"/>
              <a:t>  وينقسم العقد الصحيح إلى موقوف ونافذ،  وينقسم النافذ إلى لازم وغير لازم،  أما عند الحنفية فالعقد صحيح وفاسد وباطل.</a:t>
            </a:r>
          </a:p>
          <a:p>
            <a:pPr marL="0" indent="0" algn="r">
              <a:buNone/>
            </a:pPr>
            <a:endParaRPr lang="ar-IQ" sz="1400" dirty="0"/>
          </a:p>
          <a:p>
            <a:pPr marL="0" indent="0" algn="r">
              <a:buNone/>
            </a:pPr>
            <a:r>
              <a:rPr lang="ar-IQ" sz="1400" dirty="0">
                <a:solidFill>
                  <a:srgbClr val="7030A0"/>
                </a:solidFill>
              </a:rPr>
              <a:t>أولاً: العقد الصحيح:عرفت المادة (133) مدني عراقي العقد الصحيح النافذ بقولها:</a:t>
            </a:r>
          </a:p>
          <a:p>
            <a:pPr marL="0" indent="0" algn="r">
              <a:buNone/>
            </a:pPr>
            <a:endParaRPr lang="ar-IQ" sz="1400" dirty="0"/>
          </a:p>
          <a:p>
            <a:pPr marL="0" indent="0" algn="r">
              <a:buNone/>
            </a:pPr>
            <a:r>
              <a:rPr lang="ar-IQ" sz="1400" dirty="0"/>
              <a:t>( العقد الصحيح هو العقد المشروع ذاتاً ووصفاً بأن يكون صادراً من أهله مضافاً إلى محل قابلاً لحكمه وله سبب مشروع وأوصافه سالمة من الخلل). يتضح من التعريف ان العقد لدى مشرعنا لا يكون مشروعاً ذاتاً ووصفاً وصحيحاً نافذاً إلا إذا توافر فيه ما يأتي</a:t>
            </a:r>
            <a:r>
              <a:rPr lang="ar-IQ" sz="1400" dirty="0" smtClean="0"/>
              <a:t>:</a:t>
            </a:r>
            <a:endParaRPr lang="ar-IQ" sz="1400" dirty="0"/>
          </a:p>
          <a:p>
            <a:pPr marL="0" indent="0" algn="r">
              <a:buNone/>
            </a:pPr>
            <a:r>
              <a:rPr lang="ar-IQ" sz="1400" dirty="0"/>
              <a:t>1ـ ان يكون صادراً من أهله، بأن يكون العاقد كامل الأهلية، فلو كان معدومها كان باطلاً، ولو كان ناقصها سرت أحكام ناقص الأهلية عليه من حيث البطلان او الصحة او الوقف.</a:t>
            </a:r>
          </a:p>
          <a:p>
            <a:pPr marL="0" indent="0" algn="r">
              <a:buNone/>
            </a:pPr>
            <a:r>
              <a:rPr lang="ar-IQ" sz="1400" dirty="0"/>
              <a:t>2ـ ان يكون مضافاً إلى محل (معقود عليه) قابل لحكمه، أي ان يكون من الأشياء التي لا تخرج عن التعامل بطبيعتها او بحكم القانون، وان تصلح لظهور اثر العقد فيها، ففي البيع يجب ان يكون مما يتحمل النقل من ذمة إلى أخرى مثلاً. </a:t>
            </a:r>
          </a:p>
          <a:p>
            <a:pPr marL="0" indent="0" algn="r">
              <a:buNone/>
            </a:pPr>
            <a:endParaRPr lang="ar-IQ" sz="1400" dirty="0"/>
          </a:p>
          <a:p>
            <a:pPr marL="0" indent="0" algn="r">
              <a:buNone/>
            </a:pPr>
            <a:r>
              <a:rPr lang="ar-IQ" sz="1400" dirty="0"/>
              <a:t>3ـ ان يكون له سبب مشروع، فإذا لم يكن له سبب، او كان له سبب غير مشروع كان </a:t>
            </a:r>
            <a:r>
              <a:rPr lang="ar-IQ" sz="1400" dirty="0" smtClean="0"/>
              <a:t>باطلا</a:t>
            </a:r>
          </a:p>
          <a:p>
            <a:pPr marL="0" indent="0" algn="r">
              <a:buNone/>
            </a:pPr>
            <a:r>
              <a:rPr lang="ar-IQ" sz="1400" dirty="0" smtClean="0"/>
              <a:t>4ـ </a:t>
            </a:r>
            <a:r>
              <a:rPr lang="ar-IQ" sz="1400" dirty="0"/>
              <a:t>ان تكون أوصافه سالمة من الخلل، بان يكون سالماً من عيوب الإرادة وبخلافه يكون موقوفاً، وألا يكون محله مستحيلاً او مجهولاً او مخالفاً للنظم العام او الآداب وبخلافه يكون باطلاً. وحكم العقد الصحيح النافذ ان أثره (حكمه) يظهر في المحل في الحال أي عند تمام العقد.</a:t>
            </a:r>
          </a:p>
          <a:p>
            <a:pPr marL="0" indent="0" algn="r">
              <a:buNone/>
            </a:pPr>
            <a:endParaRPr lang="ar-IQ" sz="1400" dirty="0"/>
          </a:p>
        </p:txBody>
      </p:sp>
    </p:spTree>
    <p:extLst>
      <p:ext uri="{BB962C8B-B14F-4D97-AF65-F5344CB8AC3E}">
        <p14:creationId xmlns:p14="http://schemas.microsoft.com/office/powerpoint/2010/main" val="196636980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7"/>
            <a:ext cx="7772400" cy="1008111"/>
          </a:xfrm>
        </p:spPr>
        <p:txBody>
          <a:bodyPr/>
          <a:lstStyle/>
          <a:p>
            <a:r>
              <a:rPr lang="ar-IQ" dirty="0" smtClean="0">
                <a:solidFill>
                  <a:srgbClr val="FF0000"/>
                </a:solidFill>
              </a:rPr>
              <a:t>ثانياً: العقد الموقوف</a:t>
            </a:r>
            <a:endParaRPr lang="ar-IQ" dirty="0">
              <a:solidFill>
                <a:srgbClr val="FF0000"/>
              </a:solidFill>
            </a:endParaRPr>
          </a:p>
        </p:txBody>
      </p:sp>
      <p:sp>
        <p:nvSpPr>
          <p:cNvPr id="3" name="Subtitle 2"/>
          <p:cNvSpPr>
            <a:spLocks noGrp="1"/>
          </p:cNvSpPr>
          <p:nvPr>
            <p:ph type="subTitle" idx="1"/>
          </p:nvPr>
        </p:nvSpPr>
        <p:spPr>
          <a:xfrm>
            <a:off x="179512" y="1124744"/>
            <a:ext cx="8568952" cy="4680520"/>
          </a:xfrm>
        </p:spPr>
        <p:txBody>
          <a:bodyPr>
            <a:normAutofit fontScale="62500" lnSpcReduction="20000"/>
          </a:bodyPr>
          <a:lstStyle/>
          <a:p>
            <a:pPr algn="r"/>
            <a:endParaRPr lang="ar-IQ" dirty="0">
              <a:solidFill>
                <a:schemeClr val="tx1"/>
              </a:solidFill>
            </a:endParaRPr>
          </a:p>
          <a:p>
            <a:pPr algn="r"/>
            <a:r>
              <a:rPr lang="ar-IQ" dirty="0">
                <a:solidFill>
                  <a:schemeClr val="tx1"/>
                </a:solidFill>
              </a:rPr>
              <a:t>وهو ما اعتراه عيب من عيوب الإرادة كالإكراه والغلط والتغرير مع الغبن، او كان صادراً من محجور غير فاقد الأهلية، او صدر من وكيل تجاوز حدود وكالته، وكذلك إذا صدر ممن تصرف في ملك غيره.</a:t>
            </a:r>
          </a:p>
          <a:p>
            <a:pPr algn="r"/>
            <a:endParaRPr lang="ar-IQ" dirty="0">
              <a:solidFill>
                <a:schemeClr val="tx1"/>
              </a:solidFill>
            </a:endParaRPr>
          </a:p>
          <a:p>
            <a:pPr algn="r"/>
            <a:r>
              <a:rPr lang="ar-IQ" dirty="0">
                <a:solidFill>
                  <a:schemeClr val="tx1"/>
                </a:solidFill>
              </a:rPr>
              <a:t>وكأصل عام فان حالات التوقف في القانون العراقي يمكن إجمالها كما يأتي:</a:t>
            </a:r>
          </a:p>
          <a:p>
            <a:pPr algn="r"/>
            <a:r>
              <a:rPr lang="ar-IQ" dirty="0">
                <a:solidFill>
                  <a:schemeClr val="tx1"/>
                </a:solidFill>
              </a:rPr>
              <a:t>1ـ عقود المعاوضة التي يبرمها ناقص الأهلية ومن في حكمه.</a:t>
            </a:r>
          </a:p>
          <a:p>
            <a:pPr algn="r"/>
            <a:r>
              <a:rPr lang="ar-IQ" dirty="0">
                <a:solidFill>
                  <a:schemeClr val="tx1"/>
                </a:solidFill>
              </a:rPr>
              <a:t>2ـ عيوب الإرادة وهي الإكراه والغلط والتغرير مع الغبن عدا الاستغلال.</a:t>
            </a:r>
          </a:p>
          <a:p>
            <a:pPr algn="r"/>
            <a:r>
              <a:rPr lang="ar-IQ" dirty="0">
                <a:solidFill>
                  <a:schemeClr val="tx1"/>
                </a:solidFill>
              </a:rPr>
              <a:t>3ـ تجاوز الوكيل حدود وكالته الاتفاقية أو انه عمل دون توكيل أصلاً.</a:t>
            </a:r>
          </a:p>
          <a:p>
            <a:pPr algn="r"/>
            <a:r>
              <a:rPr lang="ar-IQ" dirty="0">
                <a:solidFill>
                  <a:schemeClr val="tx1"/>
                </a:solidFill>
              </a:rPr>
              <a:t>4ـ إذا صدر العقد ممن لا يملك ولاية شرعية لإنشائه كتصرف الفضولي الذي يتصرف في ملك غيره دون إذنه.</a:t>
            </a:r>
          </a:p>
          <a:p>
            <a:pPr algn="r"/>
            <a:endParaRPr lang="ar-IQ" dirty="0">
              <a:solidFill>
                <a:schemeClr val="tx1"/>
              </a:solidFill>
            </a:endParaRPr>
          </a:p>
          <a:p>
            <a:pPr algn="r"/>
            <a:r>
              <a:rPr lang="ar-IQ" dirty="0">
                <a:solidFill>
                  <a:srgbClr val="FF0000"/>
                </a:solidFill>
              </a:rPr>
              <a:t>حكم العقد الموقوف: </a:t>
            </a:r>
            <a:r>
              <a:rPr lang="ar-IQ" dirty="0">
                <a:solidFill>
                  <a:schemeClr val="tx1"/>
                </a:solidFill>
              </a:rPr>
              <a:t>العقد الموقوف من أقسام العقد الصحيح ولكنه غير نافذ. فإذا انعقد العقد موقوفاً، جاز لمن شرعت الإجازة لمصلحته بعد زوال سبب الوقف أن ينقضه فينقلب باطلاً من المبدأ، أو أن يجيزه فينفذ من المبدأ بأثر رجعي. </a:t>
            </a:r>
          </a:p>
        </p:txBody>
      </p:sp>
    </p:spTree>
    <p:extLst>
      <p:ext uri="{BB962C8B-B14F-4D97-AF65-F5344CB8AC3E}">
        <p14:creationId xmlns:p14="http://schemas.microsoft.com/office/powerpoint/2010/main" val="15179043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6712"/>
            <a:ext cx="7772400" cy="3600400"/>
          </a:xfrm>
        </p:spPr>
        <p:txBody>
          <a:bodyPr>
            <a:noAutofit/>
          </a:bodyPr>
          <a:lstStyle/>
          <a:p>
            <a:pPr algn="r"/>
            <a:r>
              <a:rPr lang="ar-IQ" sz="2400" dirty="0"/>
              <a:t/>
            </a:r>
            <a:br>
              <a:rPr lang="ar-IQ" sz="2400" dirty="0"/>
            </a:br>
            <a:r>
              <a:rPr lang="ar-IQ" sz="2400" dirty="0"/>
              <a:t/>
            </a:r>
            <a:br>
              <a:rPr lang="ar-IQ" sz="2400" dirty="0"/>
            </a:br>
            <a:r>
              <a:rPr lang="ar-IQ" sz="2400" dirty="0">
                <a:solidFill>
                  <a:srgbClr val="FF0000"/>
                </a:solidFill>
              </a:rPr>
              <a:t>س/ متى يعتبر العقد باطلا؟</a:t>
            </a:r>
            <a:r>
              <a:rPr lang="ar-IQ" sz="2400" dirty="0"/>
              <a:t/>
            </a:r>
            <a:br>
              <a:rPr lang="ar-IQ" sz="2400" dirty="0"/>
            </a:br>
            <a:r>
              <a:rPr lang="ar-IQ" sz="2400" dirty="0"/>
              <a:t/>
            </a:r>
            <a:br>
              <a:rPr lang="ar-IQ" sz="2400" dirty="0"/>
            </a:br>
            <a:r>
              <a:rPr lang="ar-IQ" sz="2400" dirty="0"/>
              <a:t>معنى العقد الباطل وسبب البطلان في القانون المدني العراقي: العقد الباطل هو ما لا يصح أصلاً باعتبار ذاته او وصفاً باعتبار بعض أوصافه الخارجية. فأسباب البطلان شيئان: </a:t>
            </a:r>
            <a:br>
              <a:rPr lang="ar-IQ" sz="2400" dirty="0"/>
            </a:br>
            <a:r>
              <a:rPr lang="ar-IQ" sz="2400" dirty="0">
                <a:solidFill>
                  <a:srgbClr val="0070C0"/>
                </a:solidFill>
              </a:rPr>
              <a:t>1ـ خلل في ذات العقد ومقوماته</a:t>
            </a:r>
            <a:r>
              <a:rPr lang="ar-IQ" sz="2400" dirty="0"/>
              <a:t>: ويتعلق الخلل باركان العقد، مثل ان يصدر الإيجاب او القبول ممن ليس أهلاً للتعاقد ـ او لا يوافق القبول الإيجاب، او ان يكون المحل مما لا يجوز التعامل فيه او ان يكون خالياً من السبب، او ان يكون السبب غير مشروع، او ان يكون المحل او السبب مخالفاً لنظام العام والآداب.</a:t>
            </a:r>
            <a:br>
              <a:rPr lang="ar-IQ" sz="2400" dirty="0"/>
            </a:br>
            <a:r>
              <a:rPr lang="ar-IQ" sz="2400" dirty="0"/>
              <a:t/>
            </a:r>
            <a:br>
              <a:rPr lang="ar-IQ" sz="2400" dirty="0"/>
            </a:br>
            <a:r>
              <a:rPr lang="ar-IQ" sz="2400" dirty="0"/>
              <a:t>2</a:t>
            </a:r>
            <a:r>
              <a:rPr lang="ar-IQ" sz="2400" dirty="0">
                <a:solidFill>
                  <a:srgbClr val="0070C0"/>
                </a:solidFill>
              </a:rPr>
              <a:t>ـ خلل في أوصافه الخارجة عن ذاته ومقوماته</a:t>
            </a:r>
            <a:r>
              <a:rPr lang="ar-IQ" sz="2400" dirty="0"/>
              <a:t>: مثل ان يكون المعقود عليه مجهولاً جهالة فاحشة، او ان لا يستوفي الشكل الذي فرضه القانون فيه، كتسجيل بيع العقار في دائرة التسجيل العقاري، والقبض في العقود العينية.</a:t>
            </a:r>
            <a:br>
              <a:rPr lang="ar-IQ" sz="2400" dirty="0"/>
            </a:br>
            <a:endParaRPr lang="ar-IQ" sz="2400" dirty="0"/>
          </a:p>
        </p:txBody>
      </p:sp>
      <p:sp>
        <p:nvSpPr>
          <p:cNvPr id="3" name="Subtitle 2"/>
          <p:cNvSpPr>
            <a:spLocks noGrp="1"/>
          </p:cNvSpPr>
          <p:nvPr>
            <p:ph type="subTitle" idx="1"/>
          </p:nvPr>
        </p:nvSpPr>
        <p:spPr/>
        <p:txBody>
          <a:bodyPr/>
          <a:lstStyle/>
          <a:p>
            <a:endParaRPr lang="ar-IQ"/>
          </a:p>
        </p:txBody>
      </p:sp>
    </p:spTree>
    <p:extLst>
      <p:ext uri="{BB962C8B-B14F-4D97-AF65-F5344CB8AC3E}">
        <p14:creationId xmlns:p14="http://schemas.microsoft.com/office/powerpoint/2010/main" val="192318189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40968"/>
            <a:ext cx="7772400" cy="459482"/>
          </a:xfrm>
        </p:spPr>
        <p:txBody>
          <a:bodyPr>
            <a:noAutofit/>
          </a:bodyPr>
          <a:lstStyle/>
          <a:p>
            <a:pPr algn="r"/>
            <a:r>
              <a:rPr lang="ar-IQ" sz="2000" dirty="0">
                <a:solidFill>
                  <a:srgbClr val="FF0000"/>
                </a:solidFill>
              </a:rPr>
              <a:t>تصرف الفضولي: الفضولي هو من تصرف في ملك غيره بدون إذن منه تصرفاً قانونياً.</a:t>
            </a:r>
            <a:br>
              <a:rPr lang="ar-IQ" sz="2000" dirty="0">
                <a:solidFill>
                  <a:srgbClr val="FF0000"/>
                </a:solidFill>
              </a:rPr>
            </a:br>
            <a:r>
              <a:rPr lang="ar-IQ" sz="1600" dirty="0"/>
              <a:t/>
            </a:r>
            <a:br>
              <a:rPr lang="ar-IQ" sz="1600" dirty="0"/>
            </a:br>
            <a:r>
              <a:rPr lang="ar-IQ" sz="1600" dirty="0"/>
              <a:t>حكمه: عقد الفضالة، عقد مستجمع أركان العقد الصحيح النافذ وشروطه، وليس فيه أي خلل لا ذاتاً ولا صفة. غير انه </a:t>
            </a:r>
            <a:r>
              <a:rPr lang="ar-IQ" sz="1600" u="sng" dirty="0">
                <a:solidFill>
                  <a:srgbClr val="FF0000"/>
                </a:solidFill>
              </a:rPr>
              <a:t>صدوره جاء من غير المالك للمعقود عليه </a:t>
            </a:r>
            <a:r>
              <a:rPr lang="ar-IQ" sz="1600" dirty="0"/>
              <a:t>فكان موقوفاً على اجازة المالك، </a:t>
            </a:r>
            <a:r>
              <a:rPr lang="ar-IQ" sz="1600" b="1" dirty="0">
                <a:solidFill>
                  <a:srgbClr val="00B0F0"/>
                </a:solidFill>
              </a:rPr>
              <a:t>وتعد الإجازة توكيلاً للفضولي </a:t>
            </a:r>
            <a:r>
              <a:rPr lang="ar-IQ" sz="1600" b="1" u="sng" dirty="0">
                <a:solidFill>
                  <a:srgbClr val="00B0F0"/>
                </a:solidFill>
              </a:rPr>
              <a:t>بأثر رجعي بحكم </a:t>
            </a:r>
            <a:r>
              <a:rPr lang="ar-IQ" sz="1600" b="1" dirty="0">
                <a:solidFill>
                  <a:srgbClr val="00B0F0"/>
                </a:solidFill>
              </a:rPr>
              <a:t>القانون، وما قبضه من بدل عليه رده للمالك وللأخير المطالبة به. وان لم يجز المالك عقد الفضولي بطل، فعلى الفضولي رد البدل إلى من تعاقد معه وللأخير الرجوع عليه بحكم الكسب بلا سبب</a:t>
            </a:r>
            <a:r>
              <a:rPr lang="ar-IQ" sz="1600" dirty="0"/>
              <a:t>.</a:t>
            </a:r>
            <a:br>
              <a:rPr lang="ar-IQ" sz="1600" dirty="0"/>
            </a:br>
            <a:r>
              <a:rPr lang="ar-IQ" sz="1600" dirty="0"/>
              <a:t/>
            </a:r>
            <a:br>
              <a:rPr lang="ar-IQ" sz="1600" dirty="0"/>
            </a:br>
            <a:r>
              <a:rPr lang="ar-IQ" sz="1600" dirty="0">
                <a:solidFill>
                  <a:srgbClr val="FF0000"/>
                </a:solidFill>
              </a:rPr>
              <a:t>هلاك البدل عند عدم الإجازة</a:t>
            </a:r>
            <a:r>
              <a:rPr lang="ar-IQ" sz="1600" dirty="0"/>
              <a:t>: إذا هلك البدل في يد الفضولي دون تعد او تقصير وكان العاقد الآخر يعلم حين الأداء انه فضولي فلا ضمان على الفضولي لأنه أمانة بيده. أما إذا كان لا يعلم انه يتعاقد مع فضولي بل مع المالك فعلى الفضولي الضمان، لان العاقد الآخر دفع على نية انه عوض عن المعقود عليه فان لم يقبضه جاز له المطالبة بما دفعه.</a:t>
            </a:r>
            <a:br>
              <a:rPr lang="ar-IQ" sz="1600" dirty="0"/>
            </a:br>
            <a:r>
              <a:rPr lang="ar-IQ" sz="1600" dirty="0"/>
              <a:t/>
            </a:r>
            <a:br>
              <a:rPr lang="ar-IQ" sz="1600" dirty="0"/>
            </a:br>
            <a:r>
              <a:rPr lang="ar-IQ" sz="1600" dirty="0">
                <a:solidFill>
                  <a:srgbClr val="FF0000"/>
                </a:solidFill>
              </a:rPr>
              <a:t>حكم تسليم المعقود عليه</a:t>
            </a:r>
            <a:r>
              <a:rPr lang="ar-IQ" sz="1600" dirty="0"/>
              <a:t>: وإذا كان الفضولي قد سلم المعقود عليه فضولاً إلى العاقد الآخر ولم يجز المالك العقد كان الفضولي</a:t>
            </a:r>
            <a:r>
              <a:rPr lang="ar-IQ" sz="1600" u="sng" dirty="0">
                <a:solidFill>
                  <a:srgbClr val="FF0000"/>
                </a:solidFill>
              </a:rPr>
              <a:t> بحكم الغاصب، وكان العاقد الآخر بحكم غاصب الغاصب</a:t>
            </a:r>
            <a:r>
              <a:rPr lang="ar-IQ" sz="1600" dirty="0"/>
              <a:t>، فللمالك مطالبة العاقد الآخر برد ما سلمه إليه، فان كان قد هلك في يده، كان للمالك تضمين الفضولي او تضمين العاقد الآخر، ومطالبة أياً منهما بالضمان تبطل مطالبة الآخر لان التضمين تمليك والشيء الواحد لا يملك مستقلاً لكل من شخصين</a:t>
            </a:r>
            <a:r>
              <a:rPr lang="ar-IQ" sz="1600" dirty="0" smtClean="0"/>
              <a:t>.</a:t>
            </a:r>
            <a:r>
              <a:rPr lang="ar-IQ" sz="1600" dirty="0"/>
              <a:t/>
            </a:r>
            <a:br>
              <a:rPr lang="ar-IQ" sz="1600" dirty="0"/>
            </a:br>
            <a:r>
              <a:rPr lang="ar-IQ" sz="1600" dirty="0"/>
              <a:t/>
            </a:r>
            <a:br>
              <a:rPr lang="ar-IQ" sz="1600" dirty="0"/>
            </a:br>
            <a:r>
              <a:rPr lang="ar-IQ" sz="1800" dirty="0">
                <a:solidFill>
                  <a:srgbClr val="FF0000"/>
                </a:solidFill>
              </a:rPr>
              <a:t>رابعاَ: العقد الصحيح غير اللازم</a:t>
            </a:r>
            <a:r>
              <a:rPr lang="ar-IQ" sz="1600" dirty="0"/>
              <a:t>: وهو العقد الصحيح الذي يستطيع احد طرفيه او كلاهما فسخه، ويرجع حق الفسخ أما إلى طبيعة العقد او إلى خيار من الخيارات. مثال الاول الوكالة والوديعة والعارية، ومثال الثاني العقد الذي يلحقه خيار الرؤيا او خيار الشرط او خيار التعيين او خيار العيب</a:t>
            </a:r>
            <a:r>
              <a:rPr lang="ar-IQ" sz="1600" dirty="0" smtClean="0"/>
              <a:t>.</a:t>
            </a:r>
            <a:r>
              <a:rPr lang="ar-IQ" sz="1600" dirty="0"/>
              <a:t/>
            </a:r>
            <a:br>
              <a:rPr lang="ar-IQ" sz="1600" dirty="0"/>
            </a:br>
            <a:r>
              <a:rPr lang="ar-IQ" sz="1600" dirty="0"/>
              <a:t/>
            </a:r>
            <a:br>
              <a:rPr lang="ar-IQ" sz="1600" dirty="0"/>
            </a:br>
            <a:endParaRPr lang="ar-IQ" sz="1600" dirty="0"/>
          </a:p>
        </p:txBody>
      </p:sp>
      <p:sp>
        <p:nvSpPr>
          <p:cNvPr id="3" name="Subtitle 2"/>
          <p:cNvSpPr>
            <a:spLocks noGrp="1"/>
          </p:cNvSpPr>
          <p:nvPr>
            <p:ph type="subTitle" idx="1"/>
          </p:nvPr>
        </p:nvSpPr>
        <p:spPr/>
        <p:txBody>
          <a:bodyPr/>
          <a:lstStyle/>
          <a:p>
            <a:endParaRPr lang="ar-IQ"/>
          </a:p>
        </p:txBody>
      </p:sp>
    </p:spTree>
    <p:extLst>
      <p:ext uri="{BB962C8B-B14F-4D97-AF65-F5344CB8AC3E}">
        <p14:creationId xmlns:p14="http://schemas.microsoft.com/office/powerpoint/2010/main" val="395368777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296144"/>
          </a:xfrm>
        </p:spPr>
        <p:txBody>
          <a:bodyPr>
            <a:noAutofit/>
          </a:bodyPr>
          <a:lstStyle/>
          <a:p>
            <a:r>
              <a:rPr lang="ar-IQ" sz="2000" dirty="0">
                <a:solidFill>
                  <a:srgbClr val="FF0000"/>
                </a:solidFill>
              </a:rPr>
              <a:t>سادساً: العقد الباطل </a:t>
            </a:r>
            <a:r>
              <a:rPr lang="ar-IQ" sz="1800" dirty="0"/>
              <a:t>: المادة 137 مدني عراقي, هو ما لا يصح اصلا بأعتبار ذاته او وصفا باعتبار بعض اوصافه الخارجة.</a:t>
            </a:r>
            <a:br>
              <a:rPr lang="ar-IQ" sz="1800" dirty="0"/>
            </a:br>
            <a:r>
              <a:rPr lang="ar-IQ" sz="1800" dirty="0"/>
              <a:t>يرتبط البطلان بفكرة مخالفة القانون وذلك بجعل البطلان نتيجة لمخالفة قواعده أو عدم توافر الشروط التي يتطلبها القانون، فالعقد الذي لم تراع قواعد القانون في تكوينه يكون باطلاً.</a:t>
            </a:r>
            <a:br>
              <a:rPr lang="ar-IQ" sz="1800" dirty="0"/>
            </a:br>
            <a:r>
              <a:rPr lang="ar-IQ" sz="1800" dirty="0"/>
              <a:t>مفهوم وأنواع البطلان في الفقه والتشريعات المقارنة :</a:t>
            </a:r>
            <a:br>
              <a:rPr lang="ar-IQ" sz="1800" dirty="0"/>
            </a:br>
            <a:endParaRPr lang="ar-IQ" sz="1800" dirty="0"/>
          </a:p>
        </p:txBody>
      </p:sp>
      <p:sp>
        <p:nvSpPr>
          <p:cNvPr id="3" name="Content Placeholder 2"/>
          <p:cNvSpPr>
            <a:spLocks noGrp="1"/>
          </p:cNvSpPr>
          <p:nvPr>
            <p:ph idx="1"/>
          </p:nvPr>
        </p:nvSpPr>
        <p:spPr>
          <a:xfrm>
            <a:off x="457200" y="2132856"/>
            <a:ext cx="8229600" cy="3993307"/>
          </a:xfrm>
        </p:spPr>
        <p:txBody>
          <a:bodyPr>
            <a:normAutofit fontScale="70000" lnSpcReduction="20000"/>
          </a:bodyPr>
          <a:lstStyle/>
          <a:p>
            <a:pPr marL="0" indent="0" algn="r">
              <a:buNone/>
            </a:pPr>
            <a:r>
              <a:rPr lang="ar-IQ" sz="2800" dirty="0"/>
              <a:t>ينقسم البطلان بمقتضى نظرية البطلان (التقسيم الثنائي للبطلان) إلى نوعين:</a:t>
            </a:r>
          </a:p>
          <a:p>
            <a:pPr marL="0" indent="0" algn="r">
              <a:buNone/>
            </a:pPr>
            <a:endParaRPr lang="ar-IQ" sz="2800" dirty="0"/>
          </a:p>
          <a:p>
            <a:pPr marL="0" indent="0" algn="r">
              <a:buNone/>
            </a:pPr>
            <a:r>
              <a:rPr lang="ar-IQ" sz="2800" dirty="0">
                <a:solidFill>
                  <a:srgbClr val="FF0000"/>
                </a:solidFill>
              </a:rPr>
              <a:t>1ـ البطلان المطلق: </a:t>
            </a:r>
            <a:r>
              <a:rPr lang="ar-IQ" sz="2800" dirty="0"/>
              <a:t>وهو الجزاء المترتب على تخلف ركن من أركان العقد فإذا انعدم الرضاء أو تخلف المحل أو السبب أو الشكل في العقود الشكلية، فالعقد يكون باطلاً بطلاناً مطلقاً ويعد معدوماً ولا ينتج كقاعدة عامة أي اثر، ولا يصححه تقادم ولا يزول بالإجازة، ولكل ذي مصلحة أن يتمسك به.</a:t>
            </a:r>
          </a:p>
          <a:p>
            <a:pPr marL="0" indent="0" algn="r">
              <a:buNone/>
            </a:pPr>
            <a:endParaRPr lang="ar-IQ" sz="2800" dirty="0">
              <a:solidFill>
                <a:srgbClr val="FF0000"/>
              </a:solidFill>
            </a:endParaRPr>
          </a:p>
          <a:p>
            <a:pPr marL="0" indent="0" algn="r">
              <a:buNone/>
            </a:pPr>
            <a:r>
              <a:rPr lang="ar-IQ" sz="2800" dirty="0">
                <a:solidFill>
                  <a:srgbClr val="FF0000"/>
                </a:solidFill>
              </a:rPr>
              <a:t>2ـ البطلان النسبي: </a:t>
            </a:r>
            <a:r>
              <a:rPr lang="ar-IQ" sz="2800" dirty="0"/>
              <a:t>وهو الجزاء المترتب على عقد توافرت أركانه من رضاء ومحل وسبب وشكلية عندما يتطلبها القانون، إلا انه </a:t>
            </a:r>
            <a:r>
              <a:rPr lang="ar-IQ" sz="2800" dirty="0">
                <a:solidFill>
                  <a:srgbClr val="FF0000"/>
                </a:solidFill>
              </a:rPr>
              <a:t>لم يستوف شروط صحته </a:t>
            </a:r>
            <a:r>
              <a:rPr lang="ar-IQ" sz="2800" dirty="0"/>
              <a:t>كأن يكون احد المتعاقدين ناقص الأهلية أو كانت إرادته مشوبة بعيب من عيوب الإرادة، فيكون العقد باطلاً بطلاناً نسبيا (أو قابل للإبطال)، </a:t>
            </a:r>
          </a:p>
          <a:p>
            <a:pPr marL="0" indent="0" algn="r">
              <a:buNone/>
            </a:pPr>
            <a:endParaRPr lang="ar-IQ" sz="2800" dirty="0"/>
          </a:p>
          <a:p>
            <a:pPr marL="0" indent="0" algn="r">
              <a:buNone/>
            </a:pPr>
            <a:r>
              <a:rPr lang="ar-IQ" sz="2800" dirty="0"/>
              <a:t>فهو عقد موجود قانوناً ومرتب لجميع أثاره إلى أن يطلب من تقرر البطلان لمصلحته إبطاله قضاءاً أو اتفاقاً فتزول جميع آثاره بأثر رجعي ويعتبر كأن لم يكن. أو أن يجيزه فيعتبر العقد صحيحاً من وقت انعقاده لا من وقت الإجازة</a:t>
            </a:r>
          </a:p>
          <a:p>
            <a:pPr marL="0" indent="0" algn="r">
              <a:buNone/>
            </a:pPr>
            <a:endParaRPr lang="ar-IQ" sz="2800" dirty="0"/>
          </a:p>
        </p:txBody>
      </p:sp>
    </p:spTree>
    <p:extLst>
      <p:ext uri="{BB962C8B-B14F-4D97-AF65-F5344CB8AC3E}">
        <p14:creationId xmlns:p14="http://schemas.microsoft.com/office/powerpoint/2010/main" val="76386261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solidFill>
                  <a:srgbClr val="FF0000"/>
                </a:solidFill>
              </a:rPr>
              <a:t>ما هو حكم بطلان العقد؟</a:t>
            </a:r>
          </a:p>
        </p:txBody>
      </p:sp>
      <p:sp>
        <p:nvSpPr>
          <p:cNvPr id="3" name="Content Placeholder 2"/>
          <p:cNvSpPr>
            <a:spLocks noGrp="1"/>
          </p:cNvSpPr>
          <p:nvPr>
            <p:ph idx="1"/>
          </p:nvPr>
        </p:nvSpPr>
        <p:spPr>
          <a:xfrm>
            <a:off x="457200" y="1124744"/>
            <a:ext cx="8229600" cy="5001419"/>
          </a:xfrm>
        </p:spPr>
        <p:txBody>
          <a:bodyPr>
            <a:noAutofit/>
          </a:bodyPr>
          <a:lstStyle/>
          <a:p>
            <a:pPr marL="0" indent="0" algn="r">
              <a:buNone/>
            </a:pPr>
            <a:r>
              <a:rPr lang="ar-IQ" sz="1800" dirty="0">
                <a:solidFill>
                  <a:srgbClr val="FF0000"/>
                </a:solidFill>
              </a:rPr>
              <a:t>حكم البطلان: </a:t>
            </a:r>
            <a:r>
              <a:rPr lang="ar-IQ" sz="1800" dirty="0"/>
              <a:t>العقد الباطل منعدم قانوناً فلا ينتج أثراً وليس من اللازم صدور حكم لتقرير هذا البطلان، ولأطرافه اعتباره غير موجود، فلو كان العقد الباطل بيعاً فللبائع ان يتصرف في المعقود عليه ما دام في حيازته لمشتر آخر، فان قاضاه المشتري الاول كان له ان يدفع الدعوى بالبطلان. أما إذا كان قد سلم المبيع للمشتري فله ان يرفع دعوى البطلان عليه ليسترده.</a:t>
            </a:r>
          </a:p>
          <a:p>
            <a:pPr marL="0" indent="0" algn="r">
              <a:buNone/>
            </a:pPr>
            <a:endParaRPr lang="ar-IQ" sz="1800" dirty="0"/>
          </a:p>
          <a:p>
            <a:pPr marL="0" indent="0" algn="r">
              <a:buNone/>
            </a:pPr>
            <a:r>
              <a:rPr lang="ar-IQ" sz="1600" dirty="0">
                <a:solidFill>
                  <a:srgbClr val="FF0000"/>
                </a:solidFill>
              </a:rPr>
              <a:t>ما هو اثر بطلان العقد؟</a:t>
            </a:r>
          </a:p>
          <a:p>
            <a:pPr marL="0" indent="0" algn="r">
              <a:buNone/>
            </a:pPr>
            <a:endParaRPr lang="ar-IQ" sz="1400" dirty="0"/>
          </a:p>
          <a:p>
            <a:pPr marL="0" indent="0" algn="r">
              <a:buNone/>
            </a:pPr>
            <a:r>
              <a:rPr lang="ar-IQ" sz="1600" dirty="0"/>
              <a:t>اثر الحكم بالبطلان: بما ان العقد الباطل لا ينتج أثراً ولا يفيد حكماً فيجب والحالة </a:t>
            </a:r>
            <a:r>
              <a:rPr lang="ar-IQ" sz="1600" dirty="0">
                <a:solidFill>
                  <a:srgbClr val="FF0000"/>
                </a:solidFill>
              </a:rPr>
              <a:t>هذه إعادة كل شيء إلى أصله</a:t>
            </a:r>
            <a:r>
              <a:rPr lang="ar-IQ" sz="1600" dirty="0"/>
              <a:t>، فيعاد المتعاقدان إلى الحالة التي كانا عليها قبل التعاقد، وهذه قاعدة عامة فإذا كان احد المتعاقدين قد سلم شياً للآخر تنفيذا للعقد، جاز له استرداده كاملاً، وإذا استحال الرد بسبب استهلاك الشيء او </a:t>
            </a:r>
            <a:r>
              <a:rPr lang="ar-IQ" sz="1600" u="sng" dirty="0">
                <a:solidFill>
                  <a:srgbClr val="FF0000"/>
                </a:solidFill>
              </a:rPr>
              <a:t>هلاكه على يد مستلمه جاز الحكم عليه بتعويض معادل لتعود الحالة إلى ما كانت عليه.</a:t>
            </a:r>
            <a:r>
              <a:rPr lang="ar-IQ" sz="1600" dirty="0"/>
              <a:t> </a:t>
            </a:r>
          </a:p>
          <a:p>
            <a:pPr marL="0" indent="0" algn="r">
              <a:buNone/>
            </a:pPr>
            <a:endParaRPr lang="ar-IQ" sz="1400" dirty="0"/>
          </a:p>
          <a:p>
            <a:pPr marL="0" indent="0" algn="r">
              <a:buNone/>
            </a:pPr>
            <a:r>
              <a:rPr lang="ar-IQ" sz="1600" b="1" dirty="0">
                <a:solidFill>
                  <a:srgbClr val="FF0000"/>
                </a:solidFill>
              </a:rPr>
              <a:t>استثناءات على القاعدة المتقدمة:</a:t>
            </a:r>
          </a:p>
          <a:p>
            <a:pPr marL="0" indent="0" algn="r">
              <a:buNone/>
            </a:pPr>
            <a:r>
              <a:rPr lang="ar-IQ" sz="1400" dirty="0">
                <a:solidFill>
                  <a:srgbClr val="00B0F0"/>
                </a:solidFill>
              </a:rPr>
              <a:t>1ـ ناقص الأهلية: </a:t>
            </a:r>
            <a:r>
              <a:rPr lang="ar-IQ" sz="1400" dirty="0"/>
              <a:t>يستثنى مما تقدم إذا أبطل عقد ناقص الأهلية لنقص أهليته،وطالبه الطرف الآخر باسترداد ما سلمه إليه كاملاً، فانه لا يحكم على ناقص الأهلية إلا برد القدر الذي استفادة عملاً بقاعدة الكسب بلا سبب ولا تطبق عليه القاعدة العامة مراعاة لمصلحته، ويعلل ذلك بان الدافع هو المضيع لماله بالدفع لمن ليس أهلاً لحفظه. وعبأ إثبات قدر المنفعة على عاتق الطرف الآخر ولا يكلف ناقص الأهلية بإثبات انه لم يستفد لان الأصل براءة الذمة، ولأن الإثبات لا يتوجه للنفي. المادة 138 مدني عراقي.</a:t>
            </a:r>
          </a:p>
          <a:p>
            <a:pPr marL="0" indent="0" algn="r">
              <a:buNone/>
            </a:pPr>
            <a:endParaRPr lang="ar-IQ" sz="1400" dirty="0"/>
          </a:p>
          <a:p>
            <a:pPr marL="0" indent="0" algn="r">
              <a:buNone/>
            </a:pPr>
            <a:r>
              <a:rPr lang="ar-IQ" sz="1400" dirty="0">
                <a:solidFill>
                  <a:srgbClr val="00B0F0"/>
                </a:solidFill>
              </a:rPr>
              <a:t>2ـ قبض الثمار</a:t>
            </a:r>
            <a:r>
              <a:rPr lang="ar-IQ" sz="1400" dirty="0"/>
              <a:t>: يقتضي الأثر الرجعي للبطلان على القابض الذي أبطل عقده أن يرد جميع المنافع والثمار التي استوفاها من المال محل العقد إلى مالكها، إلا انه إذا كان </a:t>
            </a:r>
            <a:r>
              <a:rPr lang="ar-IQ" sz="1400" dirty="0">
                <a:solidFill>
                  <a:srgbClr val="00B0F0"/>
                </a:solidFill>
              </a:rPr>
              <a:t>القابض حسن النية </a:t>
            </a:r>
            <a:r>
              <a:rPr lang="ar-IQ" sz="1400" dirty="0"/>
              <a:t>وقت القبض أي لا يعلم بسبب البطلان فانه يملك ما قبضه من الثمار وما استوفاه من المنافع مدة حيازته ولا يلزم بردها.</a:t>
            </a:r>
          </a:p>
          <a:p>
            <a:pPr marL="0" indent="0" algn="r">
              <a:buNone/>
            </a:pPr>
            <a:endParaRPr lang="ar-IQ" sz="1400" dirty="0"/>
          </a:p>
        </p:txBody>
      </p:sp>
    </p:spTree>
    <p:extLst>
      <p:ext uri="{BB962C8B-B14F-4D97-AF65-F5344CB8AC3E}">
        <p14:creationId xmlns:p14="http://schemas.microsoft.com/office/powerpoint/2010/main" val="319173288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IQ" dirty="0" smtClean="0"/>
              <a:t>الآثار التي تترتب على العقد الباطل</a:t>
            </a:r>
            <a:br>
              <a:rPr lang="ar-IQ" dirty="0" smtClean="0"/>
            </a:br>
            <a:endParaRPr lang="ar-IQ" dirty="0"/>
          </a:p>
        </p:txBody>
      </p:sp>
      <p:sp>
        <p:nvSpPr>
          <p:cNvPr id="3" name="Content Placeholder 2"/>
          <p:cNvSpPr>
            <a:spLocks noGrp="1"/>
          </p:cNvSpPr>
          <p:nvPr>
            <p:ph idx="1"/>
          </p:nvPr>
        </p:nvSpPr>
        <p:spPr>
          <a:xfrm>
            <a:off x="467544" y="2996952"/>
            <a:ext cx="8229600" cy="3417243"/>
          </a:xfrm>
        </p:spPr>
        <p:txBody>
          <a:bodyPr>
            <a:normAutofit fontScale="55000" lnSpcReduction="20000"/>
          </a:bodyPr>
          <a:lstStyle/>
          <a:p>
            <a:pPr marL="0" indent="0" algn="r">
              <a:buNone/>
            </a:pPr>
            <a:r>
              <a:rPr lang="ar-IQ" dirty="0"/>
              <a:t>س من أهم الآثار العرضية التي تترتب على العقد الباطل هي ما يعرف بانتقاص العقد و تحول العقد:؟ تحدث عن ذلك؟</a:t>
            </a:r>
          </a:p>
          <a:p>
            <a:pPr marL="0" indent="0" algn="r">
              <a:buNone/>
            </a:pPr>
            <a:endParaRPr lang="ar-IQ" dirty="0"/>
          </a:p>
          <a:p>
            <a:pPr marL="0" indent="0" algn="r">
              <a:buNone/>
            </a:pPr>
            <a:r>
              <a:rPr lang="ar-IQ" dirty="0"/>
              <a:t>1</a:t>
            </a:r>
            <a:r>
              <a:rPr lang="ar-IQ" dirty="0">
                <a:solidFill>
                  <a:srgbClr val="FF0000"/>
                </a:solidFill>
              </a:rPr>
              <a:t>. انتقاص العقد</a:t>
            </a:r>
            <a:r>
              <a:rPr lang="ar-IQ" dirty="0"/>
              <a:t>: قررت (139) مدني عراقي الحكم الذي أسسته نظرية انتقاص العقود ومفادها انه إذا كان العقد في شق منه باطلاً فهذا الشق وحده هو الذي يبطل، أما الباقي من العقد فيظل صحيحاً باعتباره عقداً مستقلاً ، فالعقد ينتقص ولا يبطل كله، اما إذا تبين ان العقد ما كان ليتم بغير الشق الذي وقع باطلاً فانه في هذه الحالة يكون باطلاً في الجميع لعدم إمكانية الفصل بينهما.</a:t>
            </a:r>
          </a:p>
          <a:p>
            <a:pPr marL="0" indent="0" algn="r">
              <a:buNone/>
            </a:pPr>
            <a:endParaRPr lang="ar-IQ" dirty="0"/>
          </a:p>
          <a:p>
            <a:pPr marL="0" indent="0" algn="r">
              <a:buNone/>
            </a:pPr>
            <a:r>
              <a:rPr lang="ar-IQ" dirty="0"/>
              <a:t>مثال ذلك ان هبة اقترنت بشرط غير مشروع، او بيعاً وقع على مال مملوك ومال وقف، او عقد ورد على عدة امور وقع العاقد في غلط جوهري بشأن بعضها، وكذلك الاتفاق على فائدة تزيد على الحد القانوني، فان الشق الذي قام فيه سبب البطلان وحده هو الذي يبطل، أما الباقي من العقد فيظل صحيحاً، ما لم يتبين ان العقد ما كان ليتم بدون الشق الباطل وعبأ الإثبات على عاتق من يتمسك بصحة الباقي.</a:t>
            </a:r>
          </a:p>
          <a:p>
            <a:pPr marL="0" indent="0" algn="r">
              <a:buNone/>
            </a:pPr>
            <a:endParaRPr lang="ar-IQ" dirty="0"/>
          </a:p>
          <a:p>
            <a:pPr marL="0" indent="0" algn="r">
              <a:buNone/>
            </a:pPr>
            <a:endParaRPr lang="ar-IQ" dirty="0"/>
          </a:p>
        </p:txBody>
      </p:sp>
      <p:cxnSp>
        <p:nvCxnSpPr>
          <p:cNvPr id="5" name="Straight Connector 4"/>
          <p:cNvCxnSpPr/>
          <p:nvPr/>
        </p:nvCxnSpPr>
        <p:spPr>
          <a:xfrm>
            <a:off x="4644008" y="692696"/>
            <a:ext cx="895325"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779912" y="692696"/>
            <a:ext cx="864096" cy="108967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220072" y="1782366"/>
            <a:ext cx="2880319" cy="10488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الآثار الاصلية (حماية الظاهر والثقة المشروعة في المعاملات).</a:t>
            </a:r>
          </a:p>
          <a:p>
            <a:pPr algn="ctr"/>
            <a:r>
              <a:rPr lang="ar-IQ" dirty="0" smtClean="0"/>
              <a:t>1- عقد الشركة </a:t>
            </a:r>
          </a:p>
          <a:p>
            <a:pPr algn="ctr"/>
            <a:r>
              <a:rPr lang="ar-IQ" dirty="0" smtClean="0"/>
              <a:t>2-عقد الصوري </a:t>
            </a:r>
            <a:endParaRPr lang="ar-IQ" dirty="0"/>
          </a:p>
        </p:txBody>
      </p:sp>
      <p:sp>
        <p:nvSpPr>
          <p:cNvPr id="11" name="Rectangle 10"/>
          <p:cNvSpPr/>
          <p:nvPr/>
        </p:nvSpPr>
        <p:spPr>
          <a:xfrm>
            <a:off x="2267744" y="1782366"/>
            <a:ext cx="2426568" cy="10488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الآثار العرضية</a:t>
            </a:r>
          </a:p>
          <a:p>
            <a:pPr algn="ctr"/>
            <a:r>
              <a:rPr lang="ar-IQ" dirty="0" smtClean="0"/>
              <a:t>1- انتقاض العقد</a:t>
            </a:r>
          </a:p>
          <a:p>
            <a:pPr algn="ctr"/>
            <a:r>
              <a:rPr lang="ar-IQ" dirty="0" smtClean="0"/>
              <a:t>2- تحول العقد</a:t>
            </a:r>
            <a:endParaRPr lang="ar-IQ" dirty="0"/>
          </a:p>
        </p:txBody>
      </p:sp>
    </p:spTree>
    <p:extLst>
      <p:ext uri="{BB962C8B-B14F-4D97-AF65-F5344CB8AC3E}">
        <p14:creationId xmlns:p14="http://schemas.microsoft.com/office/powerpoint/2010/main" val="105636438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r"/>
            <a:r>
              <a:rPr lang="ar-IQ" sz="1800" dirty="0" smtClean="0">
                <a:solidFill>
                  <a:srgbClr val="FF0000"/>
                </a:solidFill>
              </a:rPr>
              <a:t>2ـ </a:t>
            </a:r>
            <a:r>
              <a:rPr lang="ar-IQ" sz="1800" dirty="0">
                <a:solidFill>
                  <a:srgbClr val="FF0000"/>
                </a:solidFill>
              </a:rPr>
              <a:t>تحول العقد: </a:t>
            </a:r>
            <a:r>
              <a:rPr lang="ar-IQ" sz="1800" dirty="0"/>
              <a:t>قررت المادة (140) مدني عراقي قبول الحكم الذي أسسته نظرية تحول العقد ومفادها ان العقد إذا وقع باطلاً، ولكن توافرت فيه عناصر عقد آخر، فانه يتحول إلى هذا العقد الآخر إذا تبين من الظروف ان العقدين كانت تنصرف نيتهما إلى هذا العقد لو كانا يعلمان ببطلان العقد الذي قصداه، اي ينقلب عقداً صحيحاً لا من النوع الذي قصده المتعاقدان، بل من النوع الذي توافرت فيه عناصره، فلتحول العقد ثلاثة شروط:</a:t>
            </a:r>
            <a:br>
              <a:rPr lang="ar-IQ" sz="1800" dirty="0"/>
            </a:br>
            <a:r>
              <a:rPr lang="ar-IQ" sz="1800" dirty="0"/>
              <a:t/>
            </a:r>
            <a:br>
              <a:rPr lang="ar-IQ" sz="1800" dirty="0"/>
            </a:br>
            <a:r>
              <a:rPr lang="ar-IQ" sz="1800" dirty="0"/>
              <a:t>1ـ ان يكون العقد باطلاً، فإذا كان صحيحاً ثبت غير متحول.</a:t>
            </a:r>
            <a:br>
              <a:rPr lang="ar-IQ" sz="1800" dirty="0"/>
            </a:br>
            <a:r>
              <a:rPr lang="ar-IQ" sz="1800" dirty="0"/>
              <a:t/>
            </a:r>
            <a:br>
              <a:rPr lang="ar-IQ" sz="1800" dirty="0"/>
            </a:br>
            <a:r>
              <a:rPr lang="ar-IQ" sz="1800" dirty="0"/>
              <a:t>2ـ ان تتوافر فيه عناصر العقد الجديد الذي يقوم مقام الأصل.</a:t>
            </a:r>
            <a:br>
              <a:rPr lang="ar-IQ" sz="1800" dirty="0"/>
            </a:br>
            <a:r>
              <a:rPr lang="ar-IQ" sz="1800" dirty="0"/>
              <a:t/>
            </a:r>
            <a:br>
              <a:rPr lang="ar-IQ" sz="1800" dirty="0"/>
            </a:br>
            <a:r>
              <a:rPr lang="ar-IQ" sz="1800" dirty="0"/>
              <a:t>3ـ ان يقوم الدليل على ان نية المتعاقدين كانت تنصرف إلى الارتباط بالعقد الجديد لو أنهما تبينا ما بالعقد الأصل من أسباب البطلان.</a:t>
            </a:r>
            <a:br>
              <a:rPr lang="ar-IQ" sz="1800" dirty="0"/>
            </a:br>
            <a:r>
              <a:rPr lang="ar-IQ" sz="1800" dirty="0"/>
              <a:t>مثال ذلك: السند الرسمي الذي يفقد الرسمية بسبب عدم اختصاص الموظف الذي وقعه مثلاً يتحول إلى سند عادي ما دام موقعاً من الطرفين، والبيع بثمن تافه يتحول إلى هبة إذا كان قد انصب على منقول جرى تسليمه.</a:t>
            </a:r>
            <a:br>
              <a:rPr lang="ar-IQ" sz="1800" dirty="0"/>
            </a:br>
            <a:r>
              <a:rPr lang="ar-IQ" sz="1800" dirty="0"/>
              <a:t/>
            </a:r>
            <a:br>
              <a:rPr lang="ar-IQ" sz="1800" dirty="0"/>
            </a:br>
            <a:r>
              <a:rPr lang="ar-IQ" sz="1800" dirty="0"/>
              <a:t>ويلاحظ ان انتقاص العقد يرمي إلى مجرد تفسير إرادة المتعاقدين، أما تحول العقد فهو عمل تقوم به المحكمة مقام المتعاقدين فتبدل عقدهما القديم عقداً جديداَ تقيمه لهما، وذلك بناءاً على نيتهما المحتملة.</a:t>
            </a:r>
            <a:br>
              <a:rPr lang="ar-IQ" sz="1800" dirty="0"/>
            </a:br>
            <a:r>
              <a:rPr lang="ar-IQ" sz="1800" dirty="0"/>
              <a:t/>
            </a:r>
            <a:br>
              <a:rPr lang="ar-IQ" sz="1800" dirty="0"/>
            </a:br>
            <a:endParaRPr lang="ar-IQ" sz="1800" dirty="0"/>
          </a:p>
        </p:txBody>
      </p:sp>
      <p:sp>
        <p:nvSpPr>
          <p:cNvPr id="3" name="Subtitle 2"/>
          <p:cNvSpPr>
            <a:spLocks noGrp="1"/>
          </p:cNvSpPr>
          <p:nvPr>
            <p:ph type="subTitle" idx="1"/>
          </p:nvPr>
        </p:nvSpPr>
        <p:spPr/>
        <p:txBody>
          <a:bodyPr/>
          <a:lstStyle/>
          <a:p>
            <a:endParaRPr lang="ar-IQ"/>
          </a:p>
        </p:txBody>
      </p:sp>
    </p:spTree>
    <p:extLst>
      <p:ext uri="{BB962C8B-B14F-4D97-AF65-F5344CB8AC3E}">
        <p14:creationId xmlns:p14="http://schemas.microsoft.com/office/powerpoint/2010/main" val="1400181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641"/>
            <a:ext cx="7772400" cy="936103"/>
          </a:xfrm>
        </p:spPr>
        <p:txBody>
          <a:bodyPr>
            <a:normAutofit/>
          </a:bodyPr>
          <a:lstStyle/>
          <a:p>
            <a:r>
              <a:rPr lang="ar-IQ" sz="4000" dirty="0">
                <a:solidFill>
                  <a:srgbClr val="FF0000"/>
                </a:solidFill>
                <a:cs typeface="Ali-A-Sharif Bold" pitchFamily="2" charset="-78"/>
              </a:rPr>
              <a:t>نظرية الالتزام</a:t>
            </a:r>
          </a:p>
        </p:txBody>
      </p:sp>
      <p:sp>
        <p:nvSpPr>
          <p:cNvPr id="3" name="Subtitle 2"/>
          <p:cNvSpPr>
            <a:spLocks noGrp="1"/>
          </p:cNvSpPr>
          <p:nvPr>
            <p:ph type="subTitle" idx="1"/>
          </p:nvPr>
        </p:nvSpPr>
        <p:spPr>
          <a:xfrm>
            <a:off x="395536" y="980728"/>
            <a:ext cx="8064896" cy="4658072"/>
          </a:xfrm>
        </p:spPr>
        <p:txBody>
          <a:bodyPr/>
          <a:lstStyle/>
          <a:p>
            <a:pPr algn="r"/>
            <a:r>
              <a:rPr lang="ar-IQ" dirty="0">
                <a:solidFill>
                  <a:srgbClr val="00B050"/>
                </a:solidFill>
                <a:cs typeface="Ali-A-Sharif Bold" pitchFamily="2" charset="-78"/>
              </a:rPr>
              <a:t>المذهب الشخصي</a:t>
            </a:r>
            <a:r>
              <a:rPr lang="ar-IQ" dirty="0">
                <a:solidFill>
                  <a:schemeClr val="tx1"/>
                </a:solidFill>
                <a:cs typeface="Ali-A-Sharif Bold" pitchFamily="2" charset="-78"/>
              </a:rPr>
              <a:t>: يغلب العلاقة القائمة بين طرفي الالتزام.</a:t>
            </a:r>
          </a:p>
          <a:p>
            <a:pPr algn="r"/>
            <a:r>
              <a:rPr lang="ar-IQ" dirty="0" smtClean="0">
                <a:solidFill>
                  <a:srgbClr val="00B050"/>
                </a:solidFill>
                <a:cs typeface="Ali-A-Sharif Bold" pitchFamily="2" charset="-78"/>
              </a:rPr>
              <a:t>المذهب </a:t>
            </a:r>
            <a:r>
              <a:rPr lang="ar-IQ" dirty="0">
                <a:solidFill>
                  <a:srgbClr val="00B050"/>
                </a:solidFill>
                <a:cs typeface="Ali-A-Sharif Bold" pitchFamily="2" charset="-78"/>
              </a:rPr>
              <a:t>المادي</a:t>
            </a:r>
            <a:r>
              <a:rPr lang="ar-IQ" dirty="0">
                <a:solidFill>
                  <a:schemeClr val="tx1"/>
                </a:solidFill>
                <a:cs typeface="Ali-A-Sharif Bold" pitchFamily="2" charset="-78"/>
              </a:rPr>
              <a:t>: يغلب موضوع </a:t>
            </a:r>
            <a:r>
              <a:rPr lang="ar-IQ" dirty="0" smtClean="0">
                <a:solidFill>
                  <a:schemeClr val="tx1"/>
                </a:solidFill>
                <a:cs typeface="Ali-A-Sharif Bold" pitchFamily="2" charset="-78"/>
              </a:rPr>
              <a:t>الالتزام</a:t>
            </a:r>
          </a:p>
          <a:p>
            <a:pPr algn="r"/>
            <a:r>
              <a:rPr lang="ar-IQ" u="sng" dirty="0">
                <a:solidFill>
                  <a:srgbClr val="C00000"/>
                </a:solidFill>
                <a:cs typeface="Ali-A-Sharif Bold" pitchFamily="2" charset="-78"/>
              </a:rPr>
              <a:t>نتائج المذهب </a:t>
            </a:r>
            <a:r>
              <a:rPr lang="ar-IQ" u="sng" dirty="0" smtClean="0">
                <a:solidFill>
                  <a:srgbClr val="C00000"/>
                </a:solidFill>
                <a:cs typeface="Ali-A-Sharif Bold" pitchFamily="2" charset="-78"/>
              </a:rPr>
              <a:t>المادي</a:t>
            </a:r>
          </a:p>
          <a:p>
            <a:pPr algn="r"/>
            <a:r>
              <a:rPr lang="ar-IQ" dirty="0" smtClean="0">
                <a:solidFill>
                  <a:srgbClr val="0070C0"/>
                </a:solidFill>
                <a:cs typeface="Ali-A-Sharif Bold" pitchFamily="2" charset="-78"/>
              </a:rPr>
              <a:t>1. لما </a:t>
            </a:r>
            <a:r>
              <a:rPr lang="ar-IQ" dirty="0">
                <a:solidFill>
                  <a:srgbClr val="0070C0"/>
                </a:solidFill>
                <a:cs typeface="Ali-A-Sharif Bold" pitchFamily="2" charset="-78"/>
              </a:rPr>
              <a:t>كانت العبرة في الالتزام بمحله دون اشخاصه، أصبح من السهل أن </a:t>
            </a:r>
            <a:endParaRPr lang="en-GB" dirty="0" smtClean="0">
              <a:solidFill>
                <a:srgbClr val="0070C0"/>
              </a:solidFill>
              <a:cs typeface="Ali-A-Sharif Bold" pitchFamily="2" charset="-78"/>
            </a:endParaRPr>
          </a:p>
          <a:p>
            <a:pPr algn="r"/>
            <a:r>
              <a:rPr lang="ar-IQ" dirty="0" smtClean="0">
                <a:solidFill>
                  <a:srgbClr val="0070C0"/>
                </a:solidFill>
                <a:cs typeface="Ali-A-Sharif Bold" pitchFamily="2" charset="-78"/>
              </a:rPr>
              <a:t> نتصور </a:t>
            </a:r>
            <a:r>
              <a:rPr lang="ar-IQ" dirty="0">
                <a:solidFill>
                  <a:srgbClr val="0070C0"/>
                </a:solidFill>
                <a:cs typeface="Ali-A-Sharif Bold" pitchFamily="2" charset="-78"/>
              </a:rPr>
              <a:t>تغير أشخاص الالتزام.</a:t>
            </a:r>
          </a:p>
          <a:p>
            <a:r>
              <a:rPr lang="en-GB" dirty="0" smtClean="0">
                <a:solidFill>
                  <a:srgbClr val="0070C0"/>
                </a:solidFill>
                <a:cs typeface="Ali-A-Sharif Bold" pitchFamily="2" charset="-78"/>
              </a:rPr>
              <a:t> </a:t>
            </a:r>
            <a:r>
              <a:rPr lang="ar-IQ" dirty="0">
                <a:solidFill>
                  <a:srgbClr val="0070C0"/>
                </a:solidFill>
                <a:cs typeface="Ali-A-Sharif Bold" pitchFamily="2" charset="-78"/>
              </a:rPr>
              <a:t>2. لما كانت الرابطة الشخصية ليست هي الأمر الجوهري في الالتزام فمن الممكن أن نتصور وجود التزام دون دائن وقت نشوئه.</a:t>
            </a:r>
          </a:p>
          <a:p>
            <a:endParaRPr lang="ar-IQ" u="sng" dirty="0">
              <a:solidFill>
                <a:srgbClr val="C00000"/>
              </a:solidFill>
              <a:cs typeface="Ali-A-Sharif Bold" pitchFamily="2" charset="-78"/>
            </a:endParaRPr>
          </a:p>
        </p:txBody>
      </p:sp>
    </p:spTree>
    <p:extLst>
      <p:ext uri="{BB962C8B-B14F-4D97-AF65-F5344CB8AC3E}">
        <p14:creationId xmlns:p14="http://schemas.microsoft.com/office/powerpoint/2010/main" val="419856790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IQ" dirty="0">
                <a:solidFill>
                  <a:srgbClr val="FF0000"/>
                </a:solidFill>
              </a:rPr>
              <a:t>تمييز البطلان عن أوضاع قانونية مقارنة</a:t>
            </a:r>
            <a:r>
              <a:rPr lang="ar-IQ" dirty="0"/>
              <a:t/>
            </a:r>
            <a:br>
              <a:rPr lang="ar-IQ" dirty="0"/>
            </a:br>
            <a:endParaRPr lang="ar-IQ" dirty="0"/>
          </a:p>
        </p:txBody>
      </p:sp>
      <p:sp>
        <p:nvSpPr>
          <p:cNvPr id="3" name="Content Placeholder 2"/>
          <p:cNvSpPr>
            <a:spLocks noGrp="1"/>
          </p:cNvSpPr>
          <p:nvPr>
            <p:ph idx="1"/>
          </p:nvPr>
        </p:nvSpPr>
        <p:spPr/>
        <p:txBody>
          <a:bodyPr>
            <a:normAutofit fontScale="62500" lnSpcReduction="20000"/>
          </a:bodyPr>
          <a:lstStyle/>
          <a:p>
            <a:pPr marL="0" indent="0" algn="r">
              <a:buNone/>
            </a:pPr>
            <a:r>
              <a:rPr lang="ar-IQ" dirty="0">
                <a:solidFill>
                  <a:srgbClr val="0070C0"/>
                </a:solidFill>
              </a:rPr>
              <a:t>أولاً ـ البطلان وعدم السريان بحق الغير: </a:t>
            </a:r>
            <a:r>
              <a:rPr lang="ar-IQ" dirty="0"/>
              <a:t>البطلان وصف يلحق بتصرف القانوني مخالف لقاعدة قانونية او اتفاقية وجزاءه فقدانه لأثره القانوني. أما عدم السريان فهو جزاء يمنع التصرف القانوني من الاحتجاج به تجاه الغير. </a:t>
            </a:r>
          </a:p>
          <a:p>
            <a:pPr marL="0" indent="0" algn="r">
              <a:buNone/>
            </a:pPr>
            <a:endParaRPr lang="ar-IQ" dirty="0"/>
          </a:p>
          <a:p>
            <a:pPr marL="0" indent="0" algn="r">
              <a:buNone/>
            </a:pPr>
            <a:r>
              <a:rPr lang="ar-IQ" dirty="0">
                <a:solidFill>
                  <a:srgbClr val="0070C0"/>
                </a:solidFill>
              </a:rPr>
              <a:t> ثانيا. البطلان والفسخ: </a:t>
            </a:r>
            <a:r>
              <a:rPr lang="ar-IQ" dirty="0"/>
              <a:t>يؤدي كل من البطلان والفسخ إلى زوال العقد حتى بين أطرافه، إلا إن سبب البطلان يرجع إلى عيب أصاب </a:t>
            </a:r>
            <a:r>
              <a:rPr lang="ar-IQ" u="sng" dirty="0">
                <a:solidFill>
                  <a:srgbClr val="FF0000"/>
                </a:solidFill>
              </a:rPr>
              <a:t>ركنا من أركان العقد</a:t>
            </a:r>
            <a:r>
              <a:rPr lang="ar-IQ" dirty="0"/>
              <a:t>،</a:t>
            </a:r>
          </a:p>
          <a:p>
            <a:pPr marL="0" indent="0" algn="r">
              <a:buNone/>
            </a:pPr>
            <a:endParaRPr lang="ar-IQ" dirty="0"/>
          </a:p>
          <a:p>
            <a:pPr marL="0" indent="0" algn="r">
              <a:buNone/>
            </a:pPr>
            <a:r>
              <a:rPr lang="ar-IQ" dirty="0"/>
              <a:t> أما سبب الفسخ فلا يتحقق إلا بالنسبة لعقد توافرت أركان انعقاده وشروط صحته ولكن </a:t>
            </a:r>
            <a:r>
              <a:rPr lang="ar-IQ" u="sng" dirty="0">
                <a:solidFill>
                  <a:srgbClr val="FF0000"/>
                </a:solidFill>
              </a:rPr>
              <a:t>عدم تنفيذ احد المتعاقدين لالتزامه </a:t>
            </a:r>
            <a:r>
              <a:rPr lang="ar-IQ" dirty="0"/>
              <a:t>يكون سبباً يتيح للمتعاقد الآخر طلب فسخ العقد ليتحلل هو من التزامه أيضاً، لذلك </a:t>
            </a:r>
            <a:r>
              <a:rPr lang="ar-IQ" u="sng" dirty="0">
                <a:solidFill>
                  <a:srgbClr val="FF0000"/>
                </a:solidFill>
              </a:rPr>
              <a:t>لا يكون الفسخ إلا في العقود الملزمة لجانبين</a:t>
            </a:r>
            <a:r>
              <a:rPr lang="ar-IQ" dirty="0"/>
              <a:t>.</a:t>
            </a:r>
          </a:p>
          <a:p>
            <a:pPr marL="0" indent="0" algn="r">
              <a:buNone/>
            </a:pPr>
            <a:endParaRPr lang="ar-IQ" dirty="0"/>
          </a:p>
          <a:p>
            <a:pPr marL="0" indent="0" algn="r">
              <a:buNone/>
            </a:pPr>
            <a:r>
              <a:rPr lang="ar-IQ" dirty="0">
                <a:solidFill>
                  <a:srgbClr val="0070C0"/>
                </a:solidFill>
              </a:rPr>
              <a:t>ثالثاً: البطلان والانفساخ: </a:t>
            </a:r>
            <a:r>
              <a:rPr lang="ar-IQ" dirty="0"/>
              <a:t>إذا </a:t>
            </a:r>
            <a:r>
              <a:rPr lang="ar-IQ" b="1" u="sng" dirty="0"/>
              <a:t>استحال على المدين تنفيذ التزامه لسبب أجنبي </a:t>
            </a:r>
            <a:r>
              <a:rPr lang="ar-IQ" dirty="0"/>
              <a:t>لا يد له فيه انقضى الالتزام وانفسخ العقد بحكم القانون ويسقط الالتزام المقابل لارتباطه بالالتزام الأول، ولا حاجة للجوء إلى القضاء للحصول على حكم بالفسخ، إلا إذا حدث نزاع حول وقوع الاستحالة لسبب أجنبي فيكون </a:t>
            </a:r>
            <a:r>
              <a:rPr lang="ar-IQ" dirty="0">
                <a:solidFill>
                  <a:srgbClr val="FF0000"/>
                </a:solidFill>
              </a:rPr>
              <a:t>حكم القاضي كاشفاً للانفساخ. </a:t>
            </a:r>
            <a:r>
              <a:rPr lang="ar-IQ" dirty="0"/>
              <a:t>أما العقد الباطل فليس له وجود قانوني، لذلك </a:t>
            </a:r>
            <a:r>
              <a:rPr lang="ar-IQ" dirty="0">
                <a:solidFill>
                  <a:srgbClr val="FF0000"/>
                </a:solidFill>
              </a:rPr>
              <a:t>لا حاجة من الناحية النظرية لاستصدار حكم من القضاء لتقرير بطلانه.</a:t>
            </a:r>
          </a:p>
          <a:p>
            <a:pPr marL="0" indent="0" algn="r">
              <a:buNone/>
            </a:pPr>
            <a:endParaRPr lang="ar-IQ" dirty="0">
              <a:solidFill>
                <a:srgbClr val="FF0000"/>
              </a:solidFill>
            </a:endParaRPr>
          </a:p>
          <a:p>
            <a:pPr marL="0" indent="0" algn="r">
              <a:buNone/>
            </a:pPr>
            <a:endParaRPr lang="ar-IQ" dirty="0"/>
          </a:p>
        </p:txBody>
      </p:sp>
    </p:spTree>
    <p:extLst>
      <p:ext uri="{BB962C8B-B14F-4D97-AF65-F5344CB8AC3E}">
        <p14:creationId xmlns:p14="http://schemas.microsoft.com/office/powerpoint/2010/main" val="665264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4"/>
            <a:ext cx="7772400" cy="936104"/>
          </a:xfrm>
        </p:spPr>
        <p:txBody>
          <a:bodyPr>
            <a:normAutofit fontScale="90000"/>
          </a:bodyPr>
          <a:lstStyle/>
          <a:p>
            <a:r>
              <a:rPr lang="ar-IQ" dirty="0">
                <a:solidFill>
                  <a:srgbClr val="FF0000"/>
                </a:solidFill>
              </a:rPr>
              <a:t>س :ما هي الشروط المشروعة والغير مشروعة التي تقترن بالعقد؟</a:t>
            </a:r>
            <a:r>
              <a:rPr lang="ar-IQ" dirty="0"/>
              <a:t/>
            </a:r>
            <a:br>
              <a:rPr lang="ar-IQ" dirty="0"/>
            </a:br>
            <a:endParaRPr lang="ar-IQ" dirty="0"/>
          </a:p>
        </p:txBody>
      </p:sp>
      <p:sp>
        <p:nvSpPr>
          <p:cNvPr id="3" name="Subtitle 2"/>
          <p:cNvSpPr>
            <a:spLocks noGrp="1"/>
          </p:cNvSpPr>
          <p:nvPr>
            <p:ph type="subTitle" idx="1"/>
          </p:nvPr>
        </p:nvSpPr>
        <p:spPr>
          <a:xfrm>
            <a:off x="251520" y="1484784"/>
            <a:ext cx="8640960" cy="4154016"/>
          </a:xfrm>
        </p:spPr>
        <p:txBody>
          <a:bodyPr>
            <a:noAutofit/>
          </a:bodyPr>
          <a:lstStyle/>
          <a:p>
            <a:pPr algn="r"/>
            <a:r>
              <a:rPr lang="ar-IQ" sz="1600" dirty="0">
                <a:solidFill>
                  <a:schemeClr val="tx1"/>
                </a:solidFill>
              </a:rPr>
              <a:t>يقصد بالشرط في هذا المقام الشرط التقييدي</a:t>
            </a:r>
            <a:r>
              <a:rPr lang="ar-IQ" sz="1600" dirty="0">
                <a:solidFill>
                  <a:srgbClr val="FF0000"/>
                </a:solidFill>
              </a:rPr>
              <a:t>، هو الشرط الذي يرتبط بالمحل </a:t>
            </a:r>
            <a:r>
              <a:rPr lang="ar-IQ" sz="1600" dirty="0">
                <a:solidFill>
                  <a:schemeClr val="tx1"/>
                </a:solidFill>
              </a:rPr>
              <a:t>غالباً، وقد يكون هو الدافع إلى التعاقد فيكون سبباً. </a:t>
            </a:r>
          </a:p>
          <a:p>
            <a:pPr algn="r"/>
            <a:r>
              <a:rPr lang="ar-IQ" sz="1600" dirty="0">
                <a:solidFill>
                  <a:schemeClr val="tx1"/>
                </a:solidFill>
              </a:rPr>
              <a:t>والشرط التقييدي على ثلاثة أنواع:</a:t>
            </a:r>
          </a:p>
          <a:p>
            <a:pPr algn="r"/>
            <a:endParaRPr lang="ar-IQ" sz="1600" dirty="0">
              <a:solidFill>
                <a:schemeClr val="tx1"/>
              </a:solidFill>
            </a:endParaRPr>
          </a:p>
          <a:p>
            <a:pPr algn="r"/>
            <a:endParaRPr lang="ar-IQ" sz="1600" dirty="0">
              <a:solidFill>
                <a:schemeClr val="tx1"/>
              </a:solidFill>
            </a:endParaRPr>
          </a:p>
          <a:p>
            <a:pPr algn="r"/>
            <a:endParaRPr lang="ar-IQ" sz="1600" dirty="0">
              <a:solidFill>
                <a:schemeClr val="tx1"/>
              </a:solidFill>
            </a:endParaRPr>
          </a:p>
          <a:p>
            <a:pPr algn="r"/>
            <a:r>
              <a:rPr lang="ar-IQ" sz="1600" dirty="0">
                <a:solidFill>
                  <a:srgbClr val="0070C0"/>
                </a:solidFill>
              </a:rPr>
              <a:t>1ـ شرط معتبر</a:t>
            </a:r>
            <a:r>
              <a:rPr lang="ar-IQ" sz="1600" dirty="0">
                <a:solidFill>
                  <a:schemeClr val="tx1"/>
                </a:solidFill>
              </a:rPr>
              <a:t>: يجب الوفاء به مع العقد، والشرط المعتبر هو ما جاء</a:t>
            </a:r>
            <a:r>
              <a:rPr lang="ar-IQ" sz="1600" dirty="0">
                <a:solidFill>
                  <a:srgbClr val="FF0000"/>
                </a:solidFill>
              </a:rPr>
              <a:t> مؤكداً </a:t>
            </a:r>
            <a:r>
              <a:rPr lang="ar-IQ" sz="1600" dirty="0">
                <a:solidFill>
                  <a:schemeClr val="tx1"/>
                </a:solidFill>
              </a:rPr>
              <a:t>لمقتضى العقد او </a:t>
            </a:r>
            <a:r>
              <a:rPr lang="ar-IQ" sz="1600" dirty="0">
                <a:solidFill>
                  <a:srgbClr val="FF0000"/>
                </a:solidFill>
              </a:rPr>
              <a:t>ملائما له </a:t>
            </a:r>
            <a:r>
              <a:rPr lang="ar-IQ" sz="1600" dirty="0">
                <a:solidFill>
                  <a:schemeClr val="tx1"/>
                </a:solidFill>
              </a:rPr>
              <a:t>او </a:t>
            </a:r>
            <a:r>
              <a:rPr lang="ar-IQ" sz="1600" dirty="0">
                <a:solidFill>
                  <a:srgbClr val="FF0000"/>
                </a:solidFill>
              </a:rPr>
              <a:t>جاء على جري العرف والعاد</a:t>
            </a:r>
            <a:r>
              <a:rPr lang="ar-IQ" sz="1600" dirty="0">
                <a:solidFill>
                  <a:schemeClr val="tx1"/>
                </a:solidFill>
              </a:rPr>
              <a:t>ة.ومثاله اشتراط تعجيل ثمن المبيع، او إعطاء كفيل او رهن بالثمن.</a:t>
            </a:r>
          </a:p>
          <a:p>
            <a:pPr algn="r"/>
            <a:endParaRPr lang="ar-IQ" sz="1600" dirty="0">
              <a:solidFill>
                <a:schemeClr val="tx1"/>
              </a:solidFill>
            </a:endParaRPr>
          </a:p>
          <a:p>
            <a:pPr algn="r"/>
            <a:endParaRPr lang="ar-IQ" sz="1600" dirty="0">
              <a:solidFill>
                <a:schemeClr val="tx1"/>
              </a:solidFill>
            </a:endParaRPr>
          </a:p>
          <a:p>
            <a:pPr algn="r"/>
            <a:r>
              <a:rPr lang="ar-IQ" sz="1600" dirty="0">
                <a:solidFill>
                  <a:srgbClr val="0070C0"/>
                </a:solidFill>
              </a:rPr>
              <a:t>2ـ شرط لغو</a:t>
            </a:r>
            <a:r>
              <a:rPr lang="ar-IQ" sz="1600" dirty="0">
                <a:solidFill>
                  <a:schemeClr val="tx1"/>
                </a:solidFill>
              </a:rPr>
              <a:t>: العقد صحيح ويبطل الشرط لوحده، والشرط اللغو هو ما جاء </a:t>
            </a:r>
            <a:r>
              <a:rPr lang="ar-IQ" sz="1600" dirty="0">
                <a:solidFill>
                  <a:srgbClr val="FF0000"/>
                </a:solidFill>
              </a:rPr>
              <a:t>مخالفاً للنظام العام والآداب العامة </a:t>
            </a:r>
            <a:r>
              <a:rPr lang="ar-IQ" sz="1600" dirty="0">
                <a:solidFill>
                  <a:schemeClr val="tx1"/>
                </a:solidFill>
              </a:rPr>
              <a:t>ولم يكن هو السبب الدافع للتعاقد، كأن يهب شخص مالاً لآخر على شرط ان يصرف جزء منه في القمار.</a:t>
            </a:r>
          </a:p>
          <a:p>
            <a:pPr algn="r"/>
            <a:endParaRPr lang="ar-IQ" sz="1600" dirty="0">
              <a:solidFill>
                <a:schemeClr val="tx1"/>
              </a:solidFill>
            </a:endParaRPr>
          </a:p>
          <a:p>
            <a:pPr algn="r"/>
            <a:endParaRPr lang="ar-IQ" sz="1600" dirty="0">
              <a:solidFill>
                <a:schemeClr val="tx1"/>
              </a:solidFill>
            </a:endParaRPr>
          </a:p>
          <a:p>
            <a:pPr algn="r"/>
            <a:endParaRPr lang="ar-IQ" sz="1600" dirty="0">
              <a:solidFill>
                <a:schemeClr val="tx1"/>
              </a:solidFill>
            </a:endParaRPr>
          </a:p>
          <a:p>
            <a:pPr algn="r"/>
            <a:endParaRPr lang="ar-IQ" sz="1600" dirty="0">
              <a:solidFill>
                <a:schemeClr val="tx1"/>
              </a:solidFill>
            </a:endParaRPr>
          </a:p>
          <a:p>
            <a:pPr algn="r"/>
            <a:r>
              <a:rPr lang="ar-IQ" sz="1600" dirty="0">
                <a:solidFill>
                  <a:srgbClr val="0070C0"/>
                </a:solidFill>
              </a:rPr>
              <a:t>3ـ شرط مبطل للعقد: </a:t>
            </a:r>
            <a:r>
              <a:rPr lang="ar-IQ" sz="1600" dirty="0">
                <a:solidFill>
                  <a:schemeClr val="tx1"/>
                </a:solidFill>
              </a:rPr>
              <a:t>وهو </a:t>
            </a:r>
            <a:r>
              <a:rPr lang="ar-IQ" sz="1600" dirty="0">
                <a:solidFill>
                  <a:srgbClr val="FF0000"/>
                </a:solidFill>
              </a:rPr>
              <a:t>ما جاء مخالفاً للنظام العام والآداب العامة وكان هو السبب الدافع للتعاقد</a:t>
            </a:r>
            <a:r>
              <a:rPr lang="ar-IQ" sz="1600" dirty="0">
                <a:solidFill>
                  <a:schemeClr val="tx1"/>
                </a:solidFill>
              </a:rPr>
              <a:t>، مثلا ان يتبرع شخص بمبلغ من المال لامرأة على شرط ان تعاشره معاشرة غير مشروعة،ومثل هذا الشرط مخالف للأدب العام وهو الدافع للعاقد فيبطل العقد.</a:t>
            </a:r>
          </a:p>
          <a:p>
            <a:pPr algn="r"/>
            <a:endParaRPr lang="ar-IQ" sz="1600" dirty="0">
              <a:solidFill>
                <a:schemeClr val="tx1"/>
              </a:solidFill>
            </a:endParaRPr>
          </a:p>
        </p:txBody>
      </p:sp>
    </p:spTree>
    <p:extLst>
      <p:ext uri="{BB962C8B-B14F-4D97-AF65-F5344CB8AC3E}">
        <p14:creationId xmlns:p14="http://schemas.microsoft.com/office/powerpoint/2010/main" val="1354589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640"/>
            <a:ext cx="7772400" cy="1296143"/>
          </a:xfrm>
        </p:spPr>
        <p:txBody>
          <a:bodyPr>
            <a:normAutofit fontScale="90000"/>
          </a:bodyPr>
          <a:lstStyle/>
          <a:p>
            <a:r>
              <a:rPr lang="ar-IQ" dirty="0">
                <a:solidFill>
                  <a:srgbClr val="FF0000"/>
                </a:solidFill>
                <a:cs typeface="Ali-A-Sharif Bold" pitchFamily="2" charset="-78"/>
              </a:rPr>
              <a:t>أنواع الالتزامات</a:t>
            </a:r>
            <a:br>
              <a:rPr lang="ar-IQ" dirty="0">
                <a:solidFill>
                  <a:srgbClr val="FF0000"/>
                </a:solidFill>
                <a:cs typeface="Ali-A-Sharif Bold" pitchFamily="2" charset="-78"/>
              </a:rPr>
            </a:br>
            <a:endParaRPr lang="ar-IQ" dirty="0">
              <a:solidFill>
                <a:srgbClr val="FF0000"/>
              </a:solidFill>
              <a:cs typeface="Ali-A-Sharif Bold" pitchFamily="2" charset="-78"/>
            </a:endParaRPr>
          </a:p>
        </p:txBody>
      </p:sp>
      <p:sp>
        <p:nvSpPr>
          <p:cNvPr id="3" name="Subtitle 2"/>
          <p:cNvSpPr>
            <a:spLocks noGrp="1"/>
          </p:cNvSpPr>
          <p:nvPr>
            <p:ph type="subTitle" idx="1"/>
          </p:nvPr>
        </p:nvSpPr>
        <p:spPr/>
        <p:txBody>
          <a:bodyPr/>
          <a:lstStyle/>
          <a:p>
            <a:endParaRPr lang="ar-IQ"/>
          </a:p>
        </p:txBody>
      </p:sp>
      <p:cxnSp>
        <p:nvCxnSpPr>
          <p:cNvPr id="5" name="Straight Arrow Connector 4"/>
          <p:cNvCxnSpPr/>
          <p:nvPr/>
        </p:nvCxnSpPr>
        <p:spPr>
          <a:xfrm>
            <a:off x="5004048" y="836712"/>
            <a:ext cx="2057722" cy="20522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4728964" y="764704"/>
            <a:ext cx="288032" cy="22322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195736" y="836712"/>
            <a:ext cx="2808312" cy="1782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827584" y="764704"/>
            <a:ext cx="4176464"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004048" y="764704"/>
            <a:ext cx="2952328"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7020272" y="1196752"/>
            <a:ext cx="206652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1. </a:t>
            </a:r>
            <a:r>
              <a:rPr lang="ar-IQ" dirty="0"/>
              <a:t>التزامات إرادية والتزامات غير إرادية،</a:t>
            </a:r>
          </a:p>
        </p:txBody>
      </p:sp>
      <p:sp>
        <p:nvSpPr>
          <p:cNvPr id="15" name="Rounded Rectangle 14"/>
          <p:cNvSpPr/>
          <p:nvPr/>
        </p:nvSpPr>
        <p:spPr>
          <a:xfrm>
            <a:off x="6660232" y="2888940"/>
            <a:ext cx="216024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a:t>3. التزامات سلبية والتزامات ايجابية</a:t>
            </a:r>
          </a:p>
        </p:txBody>
      </p:sp>
      <p:sp>
        <p:nvSpPr>
          <p:cNvPr id="16" name="Rounded Rectangle 15"/>
          <p:cNvSpPr/>
          <p:nvPr/>
        </p:nvSpPr>
        <p:spPr>
          <a:xfrm>
            <a:off x="3851920" y="3068960"/>
            <a:ext cx="208823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5.والتزامات </a:t>
            </a:r>
            <a:r>
              <a:rPr lang="ar-IQ" dirty="0"/>
              <a:t>بوسيلة والتزامات بنتيجة</a:t>
            </a:r>
          </a:p>
        </p:txBody>
      </p:sp>
      <p:sp>
        <p:nvSpPr>
          <p:cNvPr id="17" name="Rounded Rectangle 16"/>
          <p:cNvSpPr/>
          <p:nvPr/>
        </p:nvSpPr>
        <p:spPr>
          <a:xfrm>
            <a:off x="685800" y="2636912"/>
            <a:ext cx="256835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a:t>4. والتزامات فورية والتزامات مستمرة،</a:t>
            </a:r>
          </a:p>
        </p:txBody>
      </p:sp>
      <p:sp>
        <p:nvSpPr>
          <p:cNvPr id="18" name="Rounded Rectangle 17"/>
          <p:cNvSpPr/>
          <p:nvPr/>
        </p:nvSpPr>
        <p:spPr>
          <a:xfrm>
            <a:off x="202035" y="1270611"/>
            <a:ext cx="201622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a:t>2. التزامات مدنية والتزامات طبيعية، </a:t>
            </a:r>
          </a:p>
        </p:txBody>
      </p:sp>
    </p:spTree>
    <p:extLst>
      <p:ext uri="{BB962C8B-B14F-4D97-AF65-F5344CB8AC3E}">
        <p14:creationId xmlns:p14="http://schemas.microsoft.com/office/powerpoint/2010/main" val="2291281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3"/>
            <a:ext cx="7772400" cy="1008111"/>
          </a:xfrm>
        </p:spPr>
        <p:txBody>
          <a:bodyPr>
            <a:normAutofit fontScale="90000"/>
          </a:bodyPr>
          <a:lstStyle/>
          <a:p>
            <a:r>
              <a:rPr lang="ar-IQ" sz="4000" dirty="0" smtClean="0">
                <a:solidFill>
                  <a:srgbClr val="FF0000"/>
                </a:solidFill>
                <a:cs typeface="Ali-A-Sharif Bold" pitchFamily="2" charset="-78"/>
              </a:rPr>
              <a:t>1ـ </a:t>
            </a:r>
            <a:r>
              <a:rPr lang="ar-IQ" sz="4000" dirty="0">
                <a:solidFill>
                  <a:srgbClr val="FF0000"/>
                </a:solidFill>
                <a:cs typeface="Ali-A-Sharif Bold" pitchFamily="2" charset="-78"/>
              </a:rPr>
              <a:t>الالتزام الإرادي والالتزام غير الإرادي</a:t>
            </a:r>
            <a:br>
              <a:rPr lang="ar-IQ" sz="4000" dirty="0">
                <a:solidFill>
                  <a:srgbClr val="FF0000"/>
                </a:solidFill>
                <a:cs typeface="Ali-A-Sharif Bold" pitchFamily="2" charset="-78"/>
              </a:rPr>
            </a:br>
            <a:endParaRPr lang="ar-IQ" sz="4000" dirty="0">
              <a:solidFill>
                <a:srgbClr val="FF0000"/>
              </a:solidFill>
              <a:cs typeface="Ali-A-Sharif Bold" pitchFamily="2" charset="-78"/>
            </a:endParaRPr>
          </a:p>
        </p:txBody>
      </p:sp>
      <p:sp>
        <p:nvSpPr>
          <p:cNvPr id="3" name="Subtitle 2"/>
          <p:cNvSpPr>
            <a:spLocks noGrp="1"/>
          </p:cNvSpPr>
          <p:nvPr>
            <p:ph type="subTitle" idx="1"/>
          </p:nvPr>
        </p:nvSpPr>
        <p:spPr>
          <a:xfrm>
            <a:off x="395536" y="1196752"/>
            <a:ext cx="8208912" cy="4442048"/>
          </a:xfrm>
        </p:spPr>
        <p:txBody>
          <a:bodyPr>
            <a:normAutofit fontScale="77500" lnSpcReduction="20000"/>
          </a:bodyPr>
          <a:lstStyle/>
          <a:p>
            <a:pPr algn="r"/>
            <a:r>
              <a:rPr lang="ar-IQ" dirty="0" smtClean="0">
                <a:solidFill>
                  <a:schemeClr val="tx1"/>
                </a:solidFill>
                <a:cs typeface="Ali-A-Sharif Bold" pitchFamily="2" charset="-78"/>
              </a:rPr>
              <a:t>- </a:t>
            </a:r>
            <a:r>
              <a:rPr lang="ar-IQ" dirty="0" smtClean="0">
                <a:solidFill>
                  <a:srgbClr val="00B050"/>
                </a:solidFill>
                <a:cs typeface="Ali-A-Sharif Bold" pitchFamily="2" charset="-78"/>
              </a:rPr>
              <a:t>الالتزام </a:t>
            </a:r>
            <a:r>
              <a:rPr lang="ar-IQ" dirty="0">
                <a:solidFill>
                  <a:srgbClr val="00B050"/>
                </a:solidFill>
                <a:cs typeface="Ali-A-Sharif Bold" pitchFamily="2" charset="-78"/>
              </a:rPr>
              <a:t>الإرادي</a:t>
            </a:r>
            <a:r>
              <a:rPr lang="ar-IQ" dirty="0">
                <a:solidFill>
                  <a:schemeClr val="tx1"/>
                </a:solidFill>
                <a:cs typeface="Ali-A-Sharif Bold" pitchFamily="2" charset="-78"/>
              </a:rPr>
              <a:t>، هو الذي تتجه الإرادة إلى إحداثه في الحدود التي يسمح فيها القانون بذلك، كالالتزام الذي ينشأ عن اتفاق إرادتي المتعاقدين في العقد. </a:t>
            </a:r>
          </a:p>
          <a:p>
            <a:pPr algn="r"/>
            <a:r>
              <a:rPr lang="ar-IQ" dirty="0" smtClean="0">
                <a:solidFill>
                  <a:schemeClr val="tx1"/>
                </a:solidFill>
                <a:cs typeface="Ali-A-Sharif Bold" pitchFamily="2" charset="-78"/>
              </a:rPr>
              <a:t>-أما </a:t>
            </a:r>
            <a:r>
              <a:rPr lang="ar-IQ" dirty="0">
                <a:solidFill>
                  <a:srgbClr val="00B050"/>
                </a:solidFill>
                <a:cs typeface="Ali-A-Sharif Bold" pitchFamily="2" charset="-78"/>
              </a:rPr>
              <a:t>الالتزام غير الإرادي </a:t>
            </a:r>
            <a:r>
              <a:rPr lang="ar-IQ" dirty="0">
                <a:solidFill>
                  <a:schemeClr val="tx1"/>
                </a:solidFill>
                <a:cs typeface="Ali-A-Sharif Bold" pitchFamily="2" charset="-78"/>
              </a:rPr>
              <a:t>فهو الذي يرتبه القانون عند حدوث واقعة معينة، من دون أن يكون لإرادة المدين أو الدائن أثر في إنشائه، كالالتزام بالتعويض الذي يترتب على الشخص الذي تسبب بخطئه ضرراً للغير. </a:t>
            </a:r>
            <a:r>
              <a:rPr lang="ar-IQ" u="sng" dirty="0">
                <a:solidFill>
                  <a:srgbClr val="00B050"/>
                </a:solidFill>
                <a:cs typeface="Ali-A-Sharif Bold" pitchFamily="2" charset="-78"/>
              </a:rPr>
              <a:t>والعبرة في التفريق بين الالتزام الإرادي والالتزام غير الإرادي هي في اتجاه الإرادة إلى إنشاء الالتزام نفسه،وليس لفعل الذي تولد عنه هذا الالتزام</a:t>
            </a:r>
          </a:p>
          <a:p>
            <a:pPr algn="r"/>
            <a:r>
              <a:rPr lang="ar-IQ" dirty="0" smtClean="0">
                <a:solidFill>
                  <a:schemeClr val="tx1"/>
                </a:solidFill>
                <a:cs typeface="Ali-A-Sharif Bold" pitchFamily="2" charset="-78"/>
              </a:rPr>
              <a:t>- فمن </a:t>
            </a:r>
            <a:r>
              <a:rPr lang="ar-IQ" dirty="0">
                <a:solidFill>
                  <a:schemeClr val="tx1"/>
                </a:solidFill>
                <a:cs typeface="Ali-A-Sharif Bold" pitchFamily="2" charset="-78"/>
              </a:rPr>
              <a:t>يتعمد مثلاً الإضراربالغير يكون التزامه التعويض التزاماً غير إرادي أيضاً لأن إرادته، وإن كانت قد اتجهت إلى إحداث الضرر، لم تتجه إلى إنشاء الالتزام بالتعويض عنه. </a:t>
            </a:r>
          </a:p>
          <a:p>
            <a:pPr algn="r"/>
            <a:r>
              <a:rPr lang="ar-IQ" dirty="0" smtClean="0">
                <a:solidFill>
                  <a:schemeClr val="tx1"/>
                </a:solidFill>
                <a:cs typeface="Ali-A-Sharif Bold" pitchFamily="2" charset="-78"/>
              </a:rPr>
              <a:t>-و </a:t>
            </a:r>
            <a:r>
              <a:rPr lang="ar-IQ" dirty="0">
                <a:solidFill>
                  <a:schemeClr val="tx1"/>
                </a:solidFill>
                <a:cs typeface="Ali-A-Sharif Bold" pitchFamily="2" charset="-78"/>
              </a:rPr>
              <a:t>يمنح القانون الإرادة المشتركة للمتعاقدين في العقد سلطة تكاد تكون مطلقة في إنشاء الالتزامات، مادامت هذه الإرادة لا تتجه إلى ما يخالف النظام العام والأدب العام. </a:t>
            </a:r>
          </a:p>
          <a:p>
            <a:pPr algn="r"/>
            <a:endParaRPr lang="ar-IQ" dirty="0">
              <a:solidFill>
                <a:schemeClr val="tx1"/>
              </a:solidFill>
              <a:cs typeface="Ali-A-Sharif Bold" pitchFamily="2" charset="-78"/>
            </a:endParaRPr>
          </a:p>
        </p:txBody>
      </p:sp>
    </p:spTree>
    <p:extLst>
      <p:ext uri="{BB962C8B-B14F-4D97-AF65-F5344CB8AC3E}">
        <p14:creationId xmlns:p14="http://schemas.microsoft.com/office/powerpoint/2010/main" val="951897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1"/>
            <a:ext cx="7772400" cy="1296143"/>
          </a:xfrm>
        </p:spPr>
        <p:txBody>
          <a:bodyPr>
            <a:normAutofit fontScale="90000"/>
          </a:bodyPr>
          <a:lstStyle/>
          <a:p>
            <a:r>
              <a:rPr lang="ar-IQ" dirty="0">
                <a:solidFill>
                  <a:srgbClr val="FF0000"/>
                </a:solidFill>
                <a:cs typeface="Ali-A-Sharif Bold" pitchFamily="2" charset="-78"/>
              </a:rPr>
              <a:t>الالتزام االمدني  والالتزام الطبيعي </a:t>
            </a:r>
            <a:r>
              <a:rPr lang="ar-IQ" dirty="0"/>
              <a:t/>
            </a:r>
            <a:br>
              <a:rPr lang="ar-IQ" dirty="0"/>
            </a:br>
            <a:endParaRPr lang="ar-IQ" dirty="0"/>
          </a:p>
        </p:txBody>
      </p:sp>
      <p:sp>
        <p:nvSpPr>
          <p:cNvPr id="3" name="Subtitle 2"/>
          <p:cNvSpPr>
            <a:spLocks noGrp="1"/>
          </p:cNvSpPr>
          <p:nvPr>
            <p:ph type="subTitle" idx="1"/>
          </p:nvPr>
        </p:nvSpPr>
        <p:spPr>
          <a:xfrm>
            <a:off x="323528" y="1268760"/>
            <a:ext cx="8280920" cy="4370040"/>
          </a:xfrm>
        </p:spPr>
        <p:txBody>
          <a:bodyPr>
            <a:noAutofit/>
          </a:bodyPr>
          <a:lstStyle/>
          <a:p>
            <a:pPr algn="r"/>
            <a:r>
              <a:rPr lang="ar-IQ" sz="2800" dirty="0">
                <a:solidFill>
                  <a:srgbClr val="00B050"/>
                </a:solidFill>
                <a:cs typeface="Ali-A-Sharif Bold" pitchFamily="2" charset="-78"/>
              </a:rPr>
              <a:t>الالتزام المدني</a:t>
            </a:r>
            <a:r>
              <a:rPr lang="ar-IQ" sz="2800" dirty="0">
                <a:solidFill>
                  <a:schemeClr val="tx1"/>
                </a:solidFill>
                <a:cs typeface="Ali-A-Sharif Bold" pitchFamily="2" charset="-78"/>
              </a:rPr>
              <a:t>، هو التزام يجتمع فيه عنصرا المديونية والمسؤولية، ولذلك يستطيع الدائن إجبار المدين على تنفيذ </a:t>
            </a:r>
            <a:r>
              <a:rPr lang="ar-IQ" sz="2800" dirty="0" smtClean="0">
                <a:solidFill>
                  <a:schemeClr val="tx1"/>
                </a:solidFill>
                <a:cs typeface="Ali-A-Sharif Bold" pitchFamily="2" charset="-78"/>
              </a:rPr>
              <a:t>التزامه</a:t>
            </a:r>
            <a:r>
              <a:rPr lang="ar-IQ" sz="2800" dirty="0">
                <a:solidFill>
                  <a:schemeClr val="tx1"/>
                </a:solidFill>
                <a:cs typeface="Ali-A-Sharif Bold" pitchFamily="2" charset="-78"/>
              </a:rPr>
              <a:t>، وهذا هو الوضع الطبيعي في الالتزام.</a:t>
            </a:r>
          </a:p>
          <a:p>
            <a:pPr algn="r"/>
            <a:r>
              <a:rPr lang="ar-IQ" sz="2800" dirty="0">
                <a:solidFill>
                  <a:srgbClr val="00B050"/>
                </a:solidFill>
                <a:cs typeface="Ali-A-Sharif Bold" pitchFamily="2" charset="-78"/>
              </a:rPr>
              <a:t>الالتزام الطبيعي، </a:t>
            </a:r>
            <a:r>
              <a:rPr lang="ar-IQ" sz="2800" dirty="0">
                <a:solidFill>
                  <a:schemeClr val="tx1"/>
                </a:solidFill>
                <a:cs typeface="Ali-A-Sharif Bold" pitchFamily="2" charset="-78"/>
              </a:rPr>
              <a:t>وهو التزام قانوني يتحقق فيه عنصر المديونية دون عنصر المسؤولية، ولهذا لا يستطيع الدائن إجبار مدينه على تنفيذه. </a:t>
            </a:r>
          </a:p>
          <a:p>
            <a:pPr algn="r"/>
            <a:r>
              <a:rPr lang="ar-IQ" sz="2800" dirty="0">
                <a:solidFill>
                  <a:schemeClr val="tx1"/>
                </a:solidFill>
                <a:cs typeface="Ali-A-Sharif Bold" pitchFamily="2" charset="-78"/>
              </a:rPr>
              <a:t>أن وفاء المدين به بإرادته المحضة الخالية من العيوب، لا يكون دفعاً لغير المستحق ولا تبرعاً، وإنما هو وفاء بدين مترتب في ذمته. كما أن تعهد المدين بالوفاء بهذا الالتزام</a:t>
            </a:r>
            <a:r>
              <a:rPr lang="ar-IQ" sz="2800" dirty="0" smtClean="0">
                <a:solidFill>
                  <a:schemeClr val="tx1"/>
                </a:solidFill>
                <a:cs typeface="Ali-A-Sharif Bold" pitchFamily="2" charset="-78"/>
              </a:rPr>
              <a:t>،</a:t>
            </a:r>
            <a:endParaRPr lang="ar-IQ" sz="2800" dirty="0">
              <a:solidFill>
                <a:schemeClr val="tx1"/>
              </a:solidFill>
              <a:cs typeface="Ali-A-Sharif Bold" pitchFamily="2" charset="-78"/>
            </a:endParaRPr>
          </a:p>
          <a:p>
            <a:pPr algn="r"/>
            <a:r>
              <a:rPr lang="ar-IQ" sz="2800" dirty="0">
                <a:solidFill>
                  <a:schemeClr val="tx1"/>
                </a:solidFill>
                <a:cs typeface="Ali-A-Sharif Bold" pitchFamily="2" charset="-78"/>
              </a:rPr>
              <a:t>ومن أمثلة الالتزام الطبيعي ما نصت عليه المادة (386) من القانون المدني المصري من انه ( يترتب على التقادم انقضاء الالتزام ومع ذلك يتخلف في ذمة المدين التزام طبيعي )</a:t>
            </a:r>
          </a:p>
          <a:p>
            <a:pPr algn="r"/>
            <a:endParaRPr lang="ar-IQ" sz="2800" dirty="0">
              <a:solidFill>
                <a:schemeClr val="tx1"/>
              </a:solidFill>
              <a:cs typeface="Ali-A-Sharif Bold" pitchFamily="2" charset="-78"/>
            </a:endParaRPr>
          </a:p>
        </p:txBody>
      </p:sp>
    </p:spTree>
    <p:extLst>
      <p:ext uri="{BB962C8B-B14F-4D97-AF65-F5344CB8AC3E}">
        <p14:creationId xmlns:p14="http://schemas.microsoft.com/office/powerpoint/2010/main" val="2089140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1656183"/>
          </a:xfrm>
        </p:spPr>
        <p:txBody>
          <a:bodyPr/>
          <a:lstStyle/>
          <a:p>
            <a:r>
              <a:rPr lang="ar-IQ" sz="3600" dirty="0">
                <a:solidFill>
                  <a:srgbClr val="FF0000"/>
                </a:solidFill>
                <a:cs typeface="+mn-cs"/>
              </a:rPr>
              <a:t>الالتزام السلبي والالتزام الايجابي</a:t>
            </a:r>
            <a:r>
              <a:rPr lang="ar-IQ" dirty="0"/>
              <a:t/>
            </a:r>
            <a:br>
              <a:rPr lang="ar-IQ" dirty="0"/>
            </a:br>
            <a:endParaRPr lang="ar-IQ" dirty="0"/>
          </a:p>
        </p:txBody>
      </p:sp>
      <p:sp>
        <p:nvSpPr>
          <p:cNvPr id="3" name="Subtitle 2"/>
          <p:cNvSpPr>
            <a:spLocks noGrp="1"/>
          </p:cNvSpPr>
          <p:nvPr>
            <p:ph type="subTitle" idx="1"/>
          </p:nvPr>
        </p:nvSpPr>
        <p:spPr>
          <a:xfrm>
            <a:off x="467544" y="1124744"/>
            <a:ext cx="8352928" cy="4514056"/>
          </a:xfrm>
        </p:spPr>
        <p:txBody>
          <a:bodyPr>
            <a:noAutofit/>
          </a:bodyPr>
          <a:lstStyle/>
          <a:p>
            <a:pPr algn="r"/>
            <a:r>
              <a:rPr lang="ar-IQ" sz="2000" dirty="0">
                <a:solidFill>
                  <a:srgbClr val="00B050"/>
                </a:solidFill>
              </a:rPr>
              <a:t>الالتزام السلبي، </a:t>
            </a:r>
            <a:r>
              <a:rPr lang="ar-IQ" sz="2000" dirty="0">
                <a:solidFill>
                  <a:schemeClr val="tx1"/>
                </a:solidFill>
              </a:rPr>
              <a:t>هو التزام يكون محله امتناع المدين عن القيام بعمل كان يحق له القيام به لولا وجود هذا الالتزام. مثال ذلك اشتراط رب العمل على العامل عدم إفشاء أسرار المهنة كشرط لتشغيله معه واشتراط مشتري محل تجاري على البائع عدم ممارسة نوع معين من التجارة في المكان الذي يقع فيه المحل المبيع.</a:t>
            </a:r>
          </a:p>
          <a:p>
            <a:pPr algn="r"/>
            <a:r>
              <a:rPr lang="ar-IQ" sz="2000" dirty="0">
                <a:solidFill>
                  <a:srgbClr val="00B050"/>
                </a:solidFill>
              </a:rPr>
              <a:t>الالتزام الايجابي، </a:t>
            </a:r>
            <a:r>
              <a:rPr lang="ar-IQ" sz="2000" dirty="0">
                <a:solidFill>
                  <a:schemeClr val="tx1"/>
                </a:solidFill>
              </a:rPr>
              <a:t>هو التزام يكون محله قيام المدين بإعطاء شيء او القيام بعمل معين.</a:t>
            </a:r>
          </a:p>
          <a:p>
            <a:pPr algn="r"/>
            <a:r>
              <a:rPr lang="ar-IQ" sz="2000" dirty="0">
                <a:solidFill>
                  <a:schemeClr val="tx1"/>
                </a:solidFill>
              </a:rPr>
              <a:t>ويراد بالالتزام بالإعطاء الالتزام بنقل الملكية او أي حق عيني آخر، كالتزام بائع الشيء المنقول المعين بالنوع بنقل ملكية ما باعه إلى المشتري. ويراد بالالتزام بقيام بعمل ان يقوم المدين بعمل معين لمصلحة الدائن كرسم لوحة فنية او إجراء عملية جراحية او بناء مسكن </a:t>
            </a:r>
          </a:p>
          <a:p>
            <a:pPr algn="r"/>
            <a:r>
              <a:rPr lang="ar-IQ" sz="2000" dirty="0">
                <a:solidFill>
                  <a:schemeClr val="tx1"/>
                </a:solidFill>
              </a:rPr>
              <a:t>لابد من </a:t>
            </a:r>
            <a:r>
              <a:rPr lang="ar-IQ" sz="2000" u="sng" dirty="0">
                <a:solidFill>
                  <a:srgbClr val="C00000"/>
                </a:solidFill>
              </a:rPr>
              <a:t>إعذار المدين </a:t>
            </a:r>
            <a:r>
              <a:rPr lang="ar-IQ" sz="2000" dirty="0">
                <a:solidFill>
                  <a:schemeClr val="tx1"/>
                </a:solidFill>
              </a:rPr>
              <a:t>بالتزام ايجابي حتى يعتبر متأخرا في التنفيذ تأخراً يرتب عليه القانون أثار مهمة</a:t>
            </a:r>
          </a:p>
          <a:p>
            <a:pPr algn="r"/>
            <a:r>
              <a:rPr lang="ar-IQ" sz="2000" dirty="0">
                <a:solidFill>
                  <a:schemeClr val="tx1"/>
                </a:solidFill>
              </a:rPr>
              <a:t>أما الالتزام السلبي فلا حاجة فيه لإعذار المدين لان مجرد مخالفة المدين لالتزامه يعتبر امتناعاً عن التنفيذ يرتب القانون أثاره لعدم إمكانية إعادة الحال إلى ما كانت عليه قبل الإخلال غالباً</a:t>
            </a:r>
          </a:p>
          <a:p>
            <a:pPr algn="r"/>
            <a:r>
              <a:rPr lang="ar-IQ" sz="2000" dirty="0">
                <a:solidFill>
                  <a:schemeClr val="tx1"/>
                </a:solidFill>
              </a:rPr>
              <a:t>القاعدة في الالتزام السلبي هي انه إذا اخل المدين بالتزامه فانه يتعرض غالباً إلى جزاء دفع التعويض لصعوبة تنفيذ هذا الالتزام </a:t>
            </a:r>
            <a:r>
              <a:rPr lang="ar-IQ" sz="2000" u="sng" dirty="0">
                <a:solidFill>
                  <a:srgbClr val="C00000"/>
                </a:solidFill>
              </a:rPr>
              <a:t>تنفيذا عينياً قهرياً </a:t>
            </a:r>
            <a:r>
              <a:rPr lang="ar-IQ" sz="2000" dirty="0">
                <a:solidFill>
                  <a:schemeClr val="tx1"/>
                </a:solidFill>
              </a:rPr>
              <a:t>لما يمثله هذا القهر من إرهاق للمدين.</a:t>
            </a:r>
          </a:p>
          <a:p>
            <a:pPr algn="r"/>
            <a:r>
              <a:rPr lang="ar-IQ" sz="2000" dirty="0">
                <a:solidFill>
                  <a:schemeClr val="tx1"/>
                </a:solidFill>
              </a:rPr>
              <a:t>أما القاعدة في الالتزامات الإيجابية هي ان يجوز للدائن إذا ما اخل المدين بالتزامه ، ان يقوم الدائن بتنفيذ الالتزام تنفيذا عينياً على حساب المدين باستئذان المحكمة في الحالات العادية وبدون استئذانها في الحالات المستعجلة، فان اخل المقاول بالتزامه ببناء دار يجوز التنفيذ على حسابه بالاتفاق مع مقاول آخر.</a:t>
            </a:r>
          </a:p>
          <a:p>
            <a:pPr algn="r"/>
            <a:endParaRPr lang="ar-IQ" sz="2000" dirty="0">
              <a:solidFill>
                <a:schemeClr val="tx1"/>
              </a:solidFill>
            </a:endParaRPr>
          </a:p>
        </p:txBody>
      </p:sp>
    </p:spTree>
    <p:extLst>
      <p:ext uri="{BB962C8B-B14F-4D97-AF65-F5344CB8AC3E}">
        <p14:creationId xmlns:p14="http://schemas.microsoft.com/office/powerpoint/2010/main" val="3167898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8958"/>
          </a:xfrm>
        </p:spPr>
        <p:txBody>
          <a:bodyPr>
            <a:normAutofit fontScale="90000"/>
          </a:bodyPr>
          <a:lstStyle/>
          <a:p>
            <a:r>
              <a:rPr lang="ar-IQ" dirty="0">
                <a:solidFill>
                  <a:srgbClr val="FF0000"/>
                </a:solidFill>
                <a:cs typeface="+mn-cs"/>
              </a:rPr>
              <a:t>الالتزامات الفورية (غير المتتابعة) </a:t>
            </a:r>
            <a:r>
              <a:rPr lang="ar-IQ" dirty="0" smtClean="0">
                <a:solidFill>
                  <a:srgbClr val="FF0000"/>
                </a:solidFill>
                <a:cs typeface="+mn-cs"/>
              </a:rPr>
              <a:t>والالتزامات المستمرة </a:t>
            </a:r>
            <a:r>
              <a:rPr lang="ar-IQ" dirty="0">
                <a:solidFill>
                  <a:srgbClr val="FF0000"/>
                </a:solidFill>
                <a:cs typeface="+mn-cs"/>
              </a:rPr>
              <a:t>(المتتابعة):</a:t>
            </a:r>
            <a:br>
              <a:rPr lang="ar-IQ" dirty="0">
                <a:solidFill>
                  <a:srgbClr val="FF0000"/>
                </a:solidFill>
                <a:cs typeface="+mn-cs"/>
              </a:rPr>
            </a:br>
            <a:endParaRPr lang="ar-IQ" dirty="0">
              <a:solidFill>
                <a:srgbClr val="FF0000"/>
              </a:solidFill>
              <a:cs typeface="+mn-cs"/>
            </a:endParaRPr>
          </a:p>
        </p:txBody>
      </p:sp>
      <p:sp>
        <p:nvSpPr>
          <p:cNvPr id="3" name="Content Placeholder 2"/>
          <p:cNvSpPr>
            <a:spLocks noGrp="1"/>
          </p:cNvSpPr>
          <p:nvPr>
            <p:ph idx="1"/>
          </p:nvPr>
        </p:nvSpPr>
        <p:spPr/>
        <p:txBody>
          <a:bodyPr>
            <a:normAutofit fontScale="77500" lnSpcReduction="20000"/>
          </a:bodyPr>
          <a:lstStyle/>
          <a:p>
            <a:pPr marL="0" indent="0" algn="r">
              <a:buNone/>
            </a:pPr>
            <a:r>
              <a:rPr lang="ar-IQ" dirty="0">
                <a:solidFill>
                  <a:srgbClr val="00B050"/>
                </a:solidFill>
              </a:rPr>
              <a:t>الالتزامات الفورية </a:t>
            </a:r>
            <a:r>
              <a:rPr lang="ar-IQ" dirty="0"/>
              <a:t>(الأول هو ما يمكن تنفيذه على الفور دفعة واحدة كالتزام البائع بتسليم المبيع.</a:t>
            </a:r>
          </a:p>
          <a:p>
            <a:pPr marL="0" indent="0" algn="r">
              <a:buNone/>
            </a:pPr>
            <a:r>
              <a:rPr lang="ar-IQ" u="sng" dirty="0">
                <a:solidFill>
                  <a:srgbClr val="C00000"/>
                </a:solidFill>
              </a:rPr>
              <a:t>ويبقى الالتزام فورياً ولو اجل تنفيذه إلى مدة من الزمن او اتفق على ان الثمن يكون على شكل أقساط شهرية</a:t>
            </a:r>
            <a:r>
              <a:rPr lang="ar-IQ" dirty="0"/>
              <a:t>،</a:t>
            </a:r>
          </a:p>
          <a:p>
            <a:pPr marL="0" indent="0" algn="r">
              <a:buNone/>
            </a:pPr>
            <a:r>
              <a:rPr lang="ar-IQ" dirty="0"/>
              <a:t>لأنه في الحالة الاولى حين يحل الموعد ينفذ دفعة واحدة وفي حالة الأقساط فان الزمن لن يكون مؤثراً على مقدار الثمن زيادة او نقصاناً فهو يقاس بكميته المتفق عليها ابتداءاً.</a:t>
            </a:r>
          </a:p>
          <a:p>
            <a:pPr marL="0" indent="0" algn="r">
              <a:buNone/>
            </a:pPr>
            <a:r>
              <a:rPr lang="ar-IQ" dirty="0">
                <a:solidFill>
                  <a:schemeClr val="accent1">
                    <a:lumMod val="75000"/>
                  </a:schemeClr>
                </a:solidFill>
              </a:rPr>
              <a:t>ويقال للعقد الذي ينشئ هذا النوع من الالتزامات عقداً فورياً،</a:t>
            </a:r>
            <a:r>
              <a:rPr lang="ar-IQ" dirty="0"/>
              <a:t> </a:t>
            </a:r>
          </a:p>
          <a:p>
            <a:pPr marL="0" indent="0" algn="r">
              <a:buNone/>
            </a:pPr>
            <a:r>
              <a:rPr lang="ar-IQ" dirty="0">
                <a:solidFill>
                  <a:srgbClr val="00B050"/>
                </a:solidFill>
              </a:rPr>
              <a:t>الالتزام المستمر </a:t>
            </a:r>
            <a:r>
              <a:rPr lang="ar-IQ" dirty="0"/>
              <a:t>فهو الذي يستغرق تنفيذه فترة من الزمن كالتزام المورد في عقد التوريد.، </a:t>
            </a:r>
          </a:p>
          <a:p>
            <a:pPr marL="0" indent="0" algn="r">
              <a:buNone/>
            </a:pPr>
            <a:r>
              <a:rPr lang="ar-IQ" dirty="0"/>
              <a:t>ومن أمثلته جميع الالتزامات السلبية التي يكون موضوعها امتناعا عن عمل، لان الامتناع حالة تمتد وتستمر مع الزمن، كالامتناع عن المنافسة التجارية والتزام المستأجر بالمحافظة على العين المؤجرة </a:t>
            </a:r>
          </a:p>
          <a:p>
            <a:pPr marL="0" indent="0" algn="r">
              <a:buNone/>
            </a:pPr>
            <a:endParaRPr lang="ar-IQ" dirty="0"/>
          </a:p>
        </p:txBody>
      </p:sp>
    </p:spTree>
    <p:extLst>
      <p:ext uri="{BB962C8B-B14F-4D97-AF65-F5344CB8AC3E}">
        <p14:creationId xmlns:p14="http://schemas.microsoft.com/office/powerpoint/2010/main" val="820135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IQ" dirty="0">
                <a:solidFill>
                  <a:srgbClr val="FF0000"/>
                </a:solidFill>
                <a:cs typeface="+mn-cs"/>
              </a:rPr>
              <a:t>الالتزام بنتيجة والالتزام بوسيلة</a:t>
            </a:r>
            <a:br>
              <a:rPr lang="ar-IQ" dirty="0">
                <a:solidFill>
                  <a:srgbClr val="FF0000"/>
                </a:solidFill>
                <a:cs typeface="+mn-cs"/>
              </a:rPr>
            </a:br>
            <a:endParaRPr lang="ar-IQ" dirty="0">
              <a:solidFill>
                <a:srgbClr val="FF0000"/>
              </a:solidFill>
              <a:cs typeface="+mn-cs"/>
            </a:endParaRPr>
          </a:p>
        </p:txBody>
      </p:sp>
      <p:sp>
        <p:nvSpPr>
          <p:cNvPr id="3" name="Content Placeholder 2"/>
          <p:cNvSpPr>
            <a:spLocks noGrp="1"/>
          </p:cNvSpPr>
          <p:nvPr>
            <p:ph idx="1"/>
          </p:nvPr>
        </p:nvSpPr>
        <p:spPr>
          <a:xfrm>
            <a:off x="457200" y="1052736"/>
            <a:ext cx="8229600" cy="5073427"/>
          </a:xfrm>
        </p:spPr>
        <p:txBody>
          <a:bodyPr>
            <a:normAutofit fontScale="92500" lnSpcReduction="20000"/>
          </a:bodyPr>
          <a:lstStyle/>
          <a:p>
            <a:pPr marL="0" indent="0" algn="r">
              <a:buNone/>
            </a:pPr>
            <a:r>
              <a:rPr lang="ar-IQ" sz="2000" dirty="0">
                <a:solidFill>
                  <a:srgbClr val="00B050"/>
                </a:solidFill>
              </a:rPr>
              <a:t>الالتزام بنتيجة او المحدد، </a:t>
            </a:r>
            <a:r>
              <a:rPr lang="ar-IQ" sz="2000" dirty="0"/>
              <a:t>هو الالتزام الذي يلتزم بموجه شخص بتحقيق نتيجة معينة.</a:t>
            </a:r>
          </a:p>
          <a:p>
            <a:pPr marL="0" indent="0" algn="r">
              <a:buNone/>
            </a:pPr>
            <a:r>
              <a:rPr lang="ar-IQ" sz="2000" dirty="0"/>
              <a:t>ومثاله ان يتعهد ناقل بنقل البضاعة خلال يومين او ان يتعهد مقاول ببناء دار خلال ستة اشهر او ان يتعهد مؤجر بتمكين مستأجر من الانتفاع من العين المؤجرة مدة سنتين.</a:t>
            </a:r>
          </a:p>
          <a:p>
            <a:pPr marL="0" indent="0" algn="r">
              <a:buNone/>
            </a:pPr>
            <a:r>
              <a:rPr lang="ar-IQ" sz="2000" dirty="0">
                <a:solidFill>
                  <a:srgbClr val="00B050"/>
                </a:solidFill>
              </a:rPr>
              <a:t>الالتزام بوسيلة او ببذل عناية</a:t>
            </a:r>
            <a:r>
              <a:rPr lang="ar-IQ" sz="2000" dirty="0"/>
              <a:t>، هو ذلك الالتزام الذي يلتزم بموجبه شخص بمجرد إتباع قدر معين من الحيطة والحذر في سلوكه مع الغير.</a:t>
            </a:r>
          </a:p>
          <a:p>
            <a:pPr marL="0" indent="0" algn="r">
              <a:buNone/>
            </a:pPr>
            <a:r>
              <a:rPr lang="ar-IQ" sz="2000" dirty="0"/>
              <a:t> ومثاله التزام المحامي نحو موكله والتزام الطبيب نحو مريضه.</a:t>
            </a:r>
          </a:p>
          <a:p>
            <a:pPr marL="0" indent="0" algn="r">
              <a:buNone/>
            </a:pPr>
            <a:r>
              <a:rPr lang="ar-IQ" sz="2800" dirty="0" smtClean="0">
                <a:solidFill>
                  <a:srgbClr val="C00000"/>
                </a:solidFill>
              </a:rPr>
              <a:t>أهمية </a:t>
            </a:r>
            <a:r>
              <a:rPr lang="ar-IQ" sz="2800" dirty="0">
                <a:solidFill>
                  <a:srgbClr val="C00000"/>
                </a:solidFill>
              </a:rPr>
              <a:t>التقسيم</a:t>
            </a:r>
          </a:p>
          <a:p>
            <a:pPr marL="0" indent="0" algn="r">
              <a:buNone/>
            </a:pPr>
            <a:r>
              <a:rPr lang="ar-IQ" sz="2000" dirty="0"/>
              <a:t>فان كان المدين ملتزماً بتحقيق نتيجة ولم يحققها، عد مخطئاً وتحققت مسؤوليته، ما لم يثبت ان عدم تحقيق النتيجة يعود الى سبب أجنبي لا يد له فيه. ويقع </a:t>
            </a:r>
            <a:r>
              <a:rPr lang="ar-IQ" sz="2000" u="sng" dirty="0"/>
              <a:t>عبأ إثبات السبب الأجنبي على عاتق المدين </a:t>
            </a:r>
            <a:r>
              <a:rPr lang="ar-IQ" sz="2000" dirty="0"/>
              <a:t>نفسه.</a:t>
            </a:r>
          </a:p>
          <a:p>
            <a:pPr marL="0" indent="0" algn="r">
              <a:buNone/>
            </a:pPr>
            <a:endParaRPr lang="ar-IQ" sz="2000" dirty="0"/>
          </a:p>
          <a:p>
            <a:pPr marL="0" indent="0" algn="r">
              <a:buNone/>
            </a:pPr>
            <a:r>
              <a:rPr lang="ar-IQ" sz="2000" dirty="0"/>
              <a:t>مثال ذلك التزام المقاول ببناء دار خلال ستة أشهر فان انقضت المدة ولم يكتمل البناء عد مخطئاً وتحققت مسؤوليته، ما لم يثبت المقاول ان سبباً أجنبيا منعه من إكمال العمل كقوة قاهرة او خطأ الدائن نفسه</a:t>
            </a:r>
          </a:p>
          <a:p>
            <a:pPr marL="0" indent="0" algn="r">
              <a:buNone/>
            </a:pPr>
            <a:r>
              <a:rPr lang="ar-IQ" sz="2000" dirty="0"/>
              <a:t>اذا كان المدين ملتزماً بوسيلة او ببذل عناية فانه يلتزم فقط بأن يتخذ الحيطة اللازمة لمحاولة الوصول إلى النتيجة المطلوبة،</a:t>
            </a:r>
          </a:p>
          <a:p>
            <a:pPr marL="0" indent="0" algn="r">
              <a:buNone/>
            </a:pPr>
            <a:endParaRPr lang="ar-IQ" sz="2000" dirty="0"/>
          </a:p>
          <a:p>
            <a:pPr marL="0" indent="0" algn="r">
              <a:buNone/>
            </a:pPr>
            <a:r>
              <a:rPr lang="ar-IQ" sz="2000" dirty="0"/>
              <a:t>فان لم تتحقق النتيجة المطلوبة كان على الدائن ان يثبت ان المدين لم يتخذ الحيطة والعناية اللازمة في تنفيذ التزامه. ومثال ذلك التزام الطبيب فان فشلت العملية الجراحية كان على </a:t>
            </a:r>
            <a:r>
              <a:rPr lang="ar-IQ" sz="2000" u="sng" dirty="0"/>
              <a:t>الدائن وهو المريض ان يثبت إهمال الطبيب وانه لم يتخذ العناية والحيطة اللازمة في علاجه.</a:t>
            </a:r>
          </a:p>
          <a:p>
            <a:pPr marL="0" indent="0" algn="r">
              <a:buNone/>
            </a:pPr>
            <a:endParaRPr lang="ar-IQ" sz="2000" dirty="0"/>
          </a:p>
        </p:txBody>
      </p:sp>
    </p:spTree>
    <p:extLst>
      <p:ext uri="{BB962C8B-B14F-4D97-AF65-F5344CB8AC3E}">
        <p14:creationId xmlns:p14="http://schemas.microsoft.com/office/powerpoint/2010/main" val="15214158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7"/>
            <a:ext cx="7772400" cy="1008111"/>
          </a:xfrm>
        </p:spPr>
        <p:txBody>
          <a:bodyPr>
            <a:normAutofit fontScale="90000"/>
          </a:bodyPr>
          <a:lstStyle/>
          <a:p>
            <a:r>
              <a:rPr lang="ar-IQ" sz="4000" dirty="0">
                <a:solidFill>
                  <a:srgbClr val="FF0000"/>
                </a:solidFill>
                <a:cs typeface="+mn-cs"/>
              </a:rPr>
              <a:t>الالتزامات الشخصية والالتزامات العينية</a:t>
            </a:r>
            <a:br>
              <a:rPr lang="ar-IQ" sz="4000" dirty="0">
                <a:solidFill>
                  <a:srgbClr val="FF0000"/>
                </a:solidFill>
                <a:cs typeface="+mn-cs"/>
              </a:rPr>
            </a:br>
            <a:endParaRPr lang="ar-IQ" sz="4000" dirty="0">
              <a:solidFill>
                <a:srgbClr val="FF0000"/>
              </a:solidFill>
              <a:cs typeface="+mn-cs"/>
            </a:endParaRPr>
          </a:p>
        </p:txBody>
      </p:sp>
      <p:sp>
        <p:nvSpPr>
          <p:cNvPr id="3" name="Subtitle 2"/>
          <p:cNvSpPr>
            <a:spLocks noGrp="1"/>
          </p:cNvSpPr>
          <p:nvPr>
            <p:ph type="subTitle" idx="1"/>
          </p:nvPr>
        </p:nvSpPr>
        <p:spPr>
          <a:xfrm>
            <a:off x="395536" y="1268760"/>
            <a:ext cx="8352928" cy="4370040"/>
          </a:xfrm>
        </p:spPr>
        <p:txBody>
          <a:bodyPr>
            <a:noAutofit/>
          </a:bodyPr>
          <a:lstStyle/>
          <a:p>
            <a:pPr algn="r"/>
            <a:r>
              <a:rPr lang="ar-IQ" sz="2000" dirty="0">
                <a:solidFill>
                  <a:srgbClr val="00B050"/>
                </a:solidFill>
              </a:rPr>
              <a:t>الالتزامات الشخصية، </a:t>
            </a:r>
            <a:r>
              <a:rPr lang="ar-IQ" sz="2000" dirty="0">
                <a:solidFill>
                  <a:schemeClr val="tx1"/>
                </a:solidFill>
              </a:rPr>
              <a:t>هي تلك الالتزامات التي يلتزم بها المدين شخصياً بحيث تكون ذمته المالية جميعها ضامنة للوفاء بالتزامه فيكون للدائن ضمان عام على أموال المدين.</a:t>
            </a:r>
          </a:p>
          <a:p>
            <a:pPr algn="r"/>
            <a:endParaRPr lang="ar-IQ" sz="2000" dirty="0">
              <a:solidFill>
                <a:schemeClr val="tx1"/>
              </a:solidFill>
            </a:endParaRPr>
          </a:p>
          <a:p>
            <a:pPr algn="r"/>
            <a:r>
              <a:rPr lang="ar-IQ" sz="2000" dirty="0">
                <a:solidFill>
                  <a:srgbClr val="00B050"/>
                </a:solidFill>
              </a:rPr>
              <a:t>الالتزامات العينية، </a:t>
            </a:r>
            <a:r>
              <a:rPr lang="ar-IQ" sz="2000" dirty="0">
                <a:solidFill>
                  <a:schemeClr val="tx1"/>
                </a:solidFill>
              </a:rPr>
              <a:t>هي تلك الالتزامات التي يلتزم بها المدين بصفته حائزاً لبعض الأشياء او الأموال، وفي حدود تلك الأشياء والأموال فقط، دون ان يكون ملتزماً في مجموع ذمته المالية</a:t>
            </a:r>
          </a:p>
          <a:p>
            <a:pPr algn="r"/>
            <a:r>
              <a:rPr lang="ar-IQ" sz="2000" dirty="0">
                <a:solidFill>
                  <a:schemeClr val="tx1"/>
                </a:solidFill>
              </a:rPr>
              <a:t>ومن أمثلة ما تقدم حالة الكفالة، حيث يلتزم شخص قبل الدائن بان يقوم بالوفاء بالدين إذا لم يقم المدين به، فإذا تدخل الكفيل لضمان المدين بصفة مطلقة بحيث تكون ذمته المالية جميعاً، اي جميع أمواله، ضامنة للوفاء نكون إزاء كفالة شخصية،</a:t>
            </a:r>
          </a:p>
          <a:p>
            <a:pPr algn="r"/>
            <a:endParaRPr lang="ar-IQ" sz="2000" dirty="0">
              <a:solidFill>
                <a:schemeClr val="tx1"/>
              </a:solidFill>
            </a:endParaRPr>
          </a:p>
          <a:p>
            <a:pPr algn="r"/>
            <a:r>
              <a:rPr lang="ar-IQ" sz="2000" dirty="0">
                <a:solidFill>
                  <a:schemeClr val="tx1"/>
                </a:solidFill>
              </a:rPr>
              <a:t> فان لم يوف المدين بالتزامه كان للدائن ان ينفذ على إي مال من أموال الكفيل او جميعها لإستحصال كامل حقه منها.</a:t>
            </a:r>
          </a:p>
          <a:p>
            <a:pPr algn="r"/>
            <a:r>
              <a:rPr lang="ar-IQ" sz="2000" dirty="0">
                <a:solidFill>
                  <a:schemeClr val="tx1"/>
                </a:solidFill>
              </a:rPr>
              <a:t>أما إذا قام شخص بتخصيص مال معين من أمواله كعقار معين من عقاراته ضماناً للوفاء بدين المدين فنكون إزاء الكفالة العينية، والكفيل العيني لا يكون مسؤولاً عن دين المدين إلا في حدود قيمة هذا العقار فقط حتى وان لم تكفي قيمته لسداد كامل الدين.</a:t>
            </a:r>
          </a:p>
          <a:p>
            <a:pPr algn="r"/>
            <a:endParaRPr lang="ar-IQ" sz="2000" dirty="0">
              <a:solidFill>
                <a:schemeClr val="tx1"/>
              </a:solidFill>
            </a:endParaRPr>
          </a:p>
        </p:txBody>
      </p:sp>
    </p:spTree>
    <p:extLst>
      <p:ext uri="{BB962C8B-B14F-4D97-AF65-F5344CB8AC3E}">
        <p14:creationId xmlns:p14="http://schemas.microsoft.com/office/powerpoint/2010/main" val="1708861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1080119"/>
          </a:xfrm>
        </p:spPr>
        <p:txBody>
          <a:bodyPr>
            <a:normAutofit/>
          </a:bodyPr>
          <a:lstStyle/>
          <a:p>
            <a:r>
              <a:rPr lang="ar-IQ" sz="3200" dirty="0" smtClean="0">
                <a:solidFill>
                  <a:srgbClr val="FF0000"/>
                </a:solidFill>
                <a:cs typeface="Ali-A-Sahifa Bold" pitchFamily="2" charset="-78"/>
              </a:rPr>
              <a:t>التعريف بالالتزام</a:t>
            </a:r>
            <a:endParaRPr lang="ar-IQ" sz="3200" dirty="0">
              <a:solidFill>
                <a:srgbClr val="FF0000"/>
              </a:solidFill>
              <a:cs typeface="Ali-A-Sahifa Bold" pitchFamily="2" charset="-78"/>
            </a:endParaRPr>
          </a:p>
        </p:txBody>
      </p:sp>
      <p:sp>
        <p:nvSpPr>
          <p:cNvPr id="3" name="Subtitle 2"/>
          <p:cNvSpPr>
            <a:spLocks noGrp="1"/>
          </p:cNvSpPr>
          <p:nvPr>
            <p:ph type="subTitle" idx="1"/>
          </p:nvPr>
        </p:nvSpPr>
        <p:spPr>
          <a:xfrm>
            <a:off x="179512" y="1340768"/>
            <a:ext cx="8784976" cy="4298032"/>
          </a:xfrm>
        </p:spPr>
        <p:txBody>
          <a:bodyPr/>
          <a:lstStyle/>
          <a:p>
            <a:pPr algn="r"/>
            <a:r>
              <a:rPr lang="ar-IQ" sz="2000" dirty="0" smtClean="0">
                <a:solidFill>
                  <a:schemeClr val="tx1"/>
                </a:solidFill>
              </a:rPr>
              <a:t>ينظم القانون المدني علاقات الأفراد المالية والشخصية، فيشمل هذا القانون قسمين رئسيين.</a:t>
            </a:r>
          </a:p>
          <a:p>
            <a:r>
              <a:rPr lang="ar-IQ" dirty="0" smtClean="0">
                <a:solidFill>
                  <a:srgbClr val="FF0000"/>
                </a:solidFill>
              </a:rPr>
              <a:t>القانون المدني</a:t>
            </a:r>
            <a:endParaRPr lang="ar-IQ" dirty="0">
              <a:solidFill>
                <a:srgbClr val="FF0000"/>
              </a:solidFill>
            </a:endParaRPr>
          </a:p>
        </p:txBody>
      </p:sp>
      <p:sp>
        <p:nvSpPr>
          <p:cNvPr id="4" name="Rectangle 3"/>
          <p:cNvSpPr/>
          <p:nvPr/>
        </p:nvSpPr>
        <p:spPr>
          <a:xfrm>
            <a:off x="5724128" y="2924944"/>
            <a:ext cx="2808312"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قسم الأحوال الشخصية</a:t>
            </a:r>
            <a:endParaRPr lang="ar-IQ" dirty="0"/>
          </a:p>
        </p:txBody>
      </p:sp>
      <p:sp>
        <p:nvSpPr>
          <p:cNvPr id="5" name="Rectangle 4"/>
          <p:cNvSpPr/>
          <p:nvPr/>
        </p:nvSpPr>
        <p:spPr>
          <a:xfrm>
            <a:off x="755576" y="2924944"/>
            <a:ext cx="2952328"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قسم الأحوال العينية أو المعاملات</a:t>
            </a:r>
            <a:endParaRPr lang="ar-IQ" dirty="0"/>
          </a:p>
        </p:txBody>
      </p:sp>
    </p:spTree>
    <p:extLst>
      <p:ext uri="{BB962C8B-B14F-4D97-AF65-F5344CB8AC3E}">
        <p14:creationId xmlns:p14="http://schemas.microsoft.com/office/powerpoint/2010/main" val="28063229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7"/>
            <a:ext cx="7772400" cy="1152127"/>
          </a:xfrm>
        </p:spPr>
        <p:txBody>
          <a:bodyPr>
            <a:normAutofit fontScale="90000"/>
          </a:bodyPr>
          <a:lstStyle/>
          <a:p>
            <a:r>
              <a:rPr lang="ar-IQ" sz="4000" dirty="0">
                <a:solidFill>
                  <a:srgbClr val="FF0000"/>
                </a:solidFill>
                <a:cs typeface="+mn-cs"/>
              </a:rPr>
              <a:t>الالتزامات الشخصية الالتزامات العينية</a:t>
            </a:r>
            <a:br>
              <a:rPr lang="ar-IQ" sz="4000" dirty="0">
                <a:solidFill>
                  <a:srgbClr val="FF0000"/>
                </a:solidFill>
                <a:cs typeface="+mn-cs"/>
              </a:rPr>
            </a:br>
            <a:endParaRPr lang="ar-IQ" sz="4000" dirty="0">
              <a:solidFill>
                <a:srgbClr val="FF0000"/>
              </a:solidFill>
              <a:cs typeface="+mn-cs"/>
            </a:endParaRPr>
          </a:p>
        </p:txBody>
      </p:sp>
      <p:sp>
        <p:nvSpPr>
          <p:cNvPr id="3" name="Subtitle 2"/>
          <p:cNvSpPr>
            <a:spLocks noGrp="1"/>
          </p:cNvSpPr>
          <p:nvPr>
            <p:ph type="subTitle" idx="1"/>
          </p:nvPr>
        </p:nvSpPr>
        <p:spPr>
          <a:xfrm>
            <a:off x="467544" y="1268760"/>
            <a:ext cx="8424936" cy="4370040"/>
          </a:xfrm>
        </p:spPr>
        <p:txBody>
          <a:bodyPr>
            <a:normAutofit/>
          </a:bodyPr>
          <a:lstStyle/>
          <a:p>
            <a:pPr algn="r"/>
            <a:r>
              <a:rPr lang="ar-IQ" dirty="0">
                <a:solidFill>
                  <a:srgbClr val="00B050"/>
                </a:solidFill>
              </a:rPr>
              <a:t>الالتزام الشخصي</a:t>
            </a:r>
          </a:p>
          <a:p>
            <a:pPr algn="r"/>
            <a:r>
              <a:rPr lang="ar-IQ" dirty="0">
                <a:solidFill>
                  <a:schemeClr val="tx1"/>
                </a:solidFill>
              </a:rPr>
              <a:t>المدين في الالتزام الشخصي يكون ملتزما في جميع ذمته المالية</a:t>
            </a:r>
          </a:p>
          <a:p>
            <a:pPr algn="r"/>
            <a:r>
              <a:rPr lang="ar-IQ" dirty="0">
                <a:solidFill>
                  <a:srgbClr val="00B050"/>
                </a:solidFill>
              </a:rPr>
              <a:t>الالتزام العيني</a:t>
            </a:r>
          </a:p>
          <a:p>
            <a:pPr algn="r"/>
            <a:r>
              <a:rPr lang="ar-IQ" dirty="0">
                <a:solidFill>
                  <a:schemeClr val="tx1"/>
                </a:solidFill>
              </a:rPr>
              <a:t>المدين في الالتزام العيني لا يسأل إلا في حدود أموال معينة</a:t>
            </a:r>
          </a:p>
          <a:p>
            <a:pPr algn="r"/>
            <a:endParaRPr lang="ar-IQ" dirty="0">
              <a:solidFill>
                <a:schemeClr val="tx1"/>
              </a:solidFill>
            </a:endParaRPr>
          </a:p>
        </p:txBody>
      </p:sp>
    </p:spTree>
    <p:extLst>
      <p:ext uri="{BB962C8B-B14F-4D97-AF65-F5344CB8AC3E}">
        <p14:creationId xmlns:p14="http://schemas.microsoft.com/office/powerpoint/2010/main" val="11325047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7"/>
            <a:ext cx="7772400" cy="1008111"/>
          </a:xfrm>
        </p:spPr>
        <p:txBody>
          <a:bodyPr>
            <a:normAutofit/>
          </a:bodyPr>
          <a:lstStyle/>
          <a:p>
            <a:r>
              <a:rPr lang="ar-IQ" sz="4000" dirty="0">
                <a:solidFill>
                  <a:srgbClr val="FF0000"/>
                </a:solidFill>
              </a:rPr>
              <a:t>الالتزامات الأصلية الالتزامات التبعية</a:t>
            </a:r>
          </a:p>
        </p:txBody>
      </p:sp>
      <p:sp>
        <p:nvSpPr>
          <p:cNvPr id="3" name="Subtitle 2"/>
          <p:cNvSpPr>
            <a:spLocks noGrp="1"/>
          </p:cNvSpPr>
          <p:nvPr>
            <p:ph type="subTitle" idx="1"/>
          </p:nvPr>
        </p:nvSpPr>
        <p:spPr>
          <a:xfrm>
            <a:off x="827584" y="2060848"/>
            <a:ext cx="7632848" cy="3577952"/>
          </a:xfrm>
        </p:spPr>
        <p:txBody>
          <a:bodyPr>
            <a:normAutofit fontScale="70000" lnSpcReduction="20000"/>
          </a:bodyPr>
          <a:lstStyle/>
          <a:p>
            <a:pPr algn="r"/>
            <a:r>
              <a:rPr lang="ar-IQ" dirty="0">
                <a:solidFill>
                  <a:srgbClr val="C00000"/>
                </a:solidFill>
              </a:rPr>
              <a:t>الالتزام الأصلي</a:t>
            </a:r>
            <a:r>
              <a:rPr lang="ar-IQ" dirty="0">
                <a:solidFill>
                  <a:schemeClr val="tx1"/>
                </a:solidFill>
              </a:rPr>
              <a:t>: يكون الالتزام أصليا إذا أمكن قيامه مستقلاً دون أن يكون مستندا الى التزام آخر.</a:t>
            </a:r>
          </a:p>
          <a:p>
            <a:pPr algn="r"/>
            <a:r>
              <a:rPr lang="ar-IQ" dirty="0">
                <a:solidFill>
                  <a:srgbClr val="C00000"/>
                </a:solidFill>
              </a:rPr>
              <a:t>الالتزام التبعي: </a:t>
            </a:r>
            <a:r>
              <a:rPr lang="ar-IQ" dirty="0">
                <a:solidFill>
                  <a:schemeClr val="tx1"/>
                </a:solidFill>
              </a:rPr>
              <a:t>يكون التزام تبعا إذا وجد مستندا إلى التزام أصلي.</a:t>
            </a:r>
          </a:p>
          <a:p>
            <a:pPr algn="r"/>
            <a:endParaRPr lang="ar-IQ" dirty="0">
              <a:solidFill>
                <a:schemeClr val="tx1"/>
              </a:solidFill>
            </a:endParaRPr>
          </a:p>
          <a:p>
            <a:pPr algn="r"/>
            <a:r>
              <a:rPr lang="ar-IQ" u="sng" dirty="0">
                <a:solidFill>
                  <a:srgbClr val="00B050"/>
                </a:solidFill>
              </a:rPr>
              <a:t>إذا وجد التزامان وكان أحدهما أساسا للآخر كان الأول أصليا والثاني تبعياً ويتحقق ذلك بصفة خاصة في حالتين </a:t>
            </a:r>
          </a:p>
          <a:p>
            <a:pPr algn="r"/>
            <a:endParaRPr lang="ar-IQ" dirty="0">
              <a:solidFill>
                <a:schemeClr val="tx1"/>
              </a:solidFill>
            </a:endParaRPr>
          </a:p>
          <a:p>
            <a:pPr algn="r"/>
            <a:endParaRPr lang="ar-IQ" dirty="0">
              <a:solidFill>
                <a:schemeClr val="tx1"/>
              </a:solidFill>
            </a:endParaRPr>
          </a:p>
          <a:p>
            <a:pPr algn="r"/>
            <a:r>
              <a:rPr lang="ar-IQ" dirty="0" smtClean="0">
                <a:solidFill>
                  <a:schemeClr val="tx1"/>
                </a:solidFill>
              </a:rPr>
              <a:t>1-الالتزام </a:t>
            </a:r>
            <a:r>
              <a:rPr lang="ar-IQ" dirty="0">
                <a:solidFill>
                  <a:schemeClr val="tx1"/>
                </a:solidFill>
              </a:rPr>
              <a:t>التبعي نتيجة قانونية للالتزام الآخر    </a:t>
            </a:r>
            <a:r>
              <a:rPr lang="ar-IQ" dirty="0" smtClean="0">
                <a:solidFill>
                  <a:schemeClr val="tx1"/>
                </a:solidFill>
              </a:rPr>
              <a:t>    2- الالتزام </a:t>
            </a:r>
            <a:r>
              <a:rPr lang="ar-IQ" dirty="0">
                <a:solidFill>
                  <a:schemeClr val="tx1"/>
                </a:solidFill>
              </a:rPr>
              <a:t>التبعي ناشئاً تبعاً لالتزام أصلي</a:t>
            </a:r>
          </a:p>
          <a:p>
            <a:pPr algn="r"/>
            <a:endParaRPr lang="ar-IQ" dirty="0">
              <a:solidFill>
                <a:schemeClr val="tx1"/>
              </a:solidFill>
            </a:endParaRPr>
          </a:p>
        </p:txBody>
      </p:sp>
    </p:spTree>
    <p:extLst>
      <p:ext uri="{BB962C8B-B14F-4D97-AF65-F5344CB8AC3E}">
        <p14:creationId xmlns:p14="http://schemas.microsoft.com/office/powerpoint/2010/main" val="1842361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936104"/>
          </a:xfrm>
        </p:spPr>
        <p:txBody>
          <a:bodyPr>
            <a:normAutofit fontScale="90000"/>
          </a:bodyPr>
          <a:lstStyle/>
          <a:p>
            <a:r>
              <a:rPr lang="ar-IQ" dirty="0">
                <a:solidFill>
                  <a:srgbClr val="FF0000"/>
                </a:solidFill>
              </a:rPr>
              <a:t>مصادر الالتزام</a:t>
            </a:r>
            <a:r>
              <a:rPr lang="ar-IQ" dirty="0"/>
              <a:t/>
            </a:r>
            <a:br>
              <a:rPr lang="ar-IQ" dirty="0"/>
            </a:br>
            <a:r>
              <a:rPr lang="ar-IQ" sz="2700" dirty="0"/>
              <a:t>مصدر الالتزام: السبب القانوني الذي أنشأ الالتزام</a:t>
            </a:r>
            <a:br>
              <a:rPr lang="ar-IQ" sz="2700" dirty="0"/>
            </a:br>
            <a:r>
              <a:rPr lang="ar-IQ" sz="2700" dirty="0">
                <a:solidFill>
                  <a:srgbClr val="00B050"/>
                </a:solidFill>
              </a:rPr>
              <a:t>الترتيب التقليدي لمصادر الالتزام</a:t>
            </a:r>
            <a:r>
              <a:rPr lang="ar-IQ" dirty="0">
                <a:solidFill>
                  <a:srgbClr val="00B050"/>
                </a:solidFill>
              </a:rPr>
              <a:t/>
            </a:r>
            <a:br>
              <a:rPr lang="ar-IQ" dirty="0">
                <a:solidFill>
                  <a:srgbClr val="00B050"/>
                </a:solidFill>
              </a:rPr>
            </a:br>
            <a:endParaRPr lang="ar-IQ" dirty="0">
              <a:solidFill>
                <a:srgbClr val="00B05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8731" y="2433545"/>
            <a:ext cx="7486537" cy="2859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57324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IQ" sz="4000" dirty="0">
                <a:solidFill>
                  <a:srgbClr val="FF0000"/>
                </a:solidFill>
              </a:rPr>
              <a:t>الترتيب الحديث لمصادر الالتزام</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4058" y="1600200"/>
            <a:ext cx="813588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69217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641"/>
            <a:ext cx="7772400" cy="1152127"/>
          </a:xfrm>
        </p:spPr>
        <p:txBody>
          <a:bodyPr>
            <a:normAutofit/>
          </a:bodyPr>
          <a:lstStyle/>
          <a:p>
            <a:r>
              <a:rPr lang="ar-IQ" sz="4000" dirty="0">
                <a:solidFill>
                  <a:srgbClr val="FF0000"/>
                </a:solidFill>
              </a:rPr>
              <a:t>مصادر الالتزام في القانون المدني العراقي</a:t>
            </a:r>
          </a:p>
        </p:txBody>
      </p:sp>
      <p:sp>
        <p:nvSpPr>
          <p:cNvPr id="3" name="Subtitle 2"/>
          <p:cNvSpPr>
            <a:spLocks noGrp="1"/>
          </p:cNvSpPr>
          <p:nvPr>
            <p:ph type="subTitle" idx="1"/>
          </p:nvPr>
        </p:nvSpPr>
        <p:spPr/>
        <p:txBody>
          <a:bodyPr/>
          <a:lstStyle/>
          <a:p>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68760"/>
            <a:ext cx="8229600" cy="4901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45273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7"/>
            <a:ext cx="7772400" cy="1080119"/>
          </a:xfrm>
        </p:spPr>
        <p:txBody>
          <a:bodyPr/>
          <a:lstStyle/>
          <a:p>
            <a:r>
              <a:rPr lang="ar-IQ" dirty="0">
                <a:solidFill>
                  <a:srgbClr val="FF0000"/>
                </a:solidFill>
              </a:rPr>
              <a:t>العقد</a:t>
            </a:r>
          </a:p>
        </p:txBody>
      </p:sp>
      <p:sp>
        <p:nvSpPr>
          <p:cNvPr id="3" name="Subtitle 2"/>
          <p:cNvSpPr>
            <a:spLocks noGrp="1"/>
          </p:cNvSpPr>
          <p:nvPr>
            <p:ph type="subTitle" idx="1"/>
          </p:nvPr>
        </p:nvSpPr>
        <p:spPr>
          <a:xfrm>
            <a:off x="1043608" y="2276872"/>
            <a:ext cx="7632848" cy="3361928"/>
          </a:xfrm>
        </p:spPr>
        <p:txBody>
          <a:bodyPr>
            <a:normAutofit/>
          </a:bodyPr>
          <a:lstStyle/>
          <a:p>
            <a:pPr algn="r"/>
            <a:r>
              <a:rPr lang="ar-IQ" sz="2800" dirty="0">
                <a:solidFill>
                  <a:schemeClr val="tx1"/>
                </a:solidFill>
              </a:rPr>
              <a:t>تعريف المشرع العراقي للعقد: عرف المشرع العراقي العقد في المادة (73) من القانون المدني العراقي رقم 40 لسنة 1951 النافذ على انه: </a:t>
            </a:r>
          </a:p>
          <a:p>
            <a:pPr algn="r"/>
            <a:endParaRPr lang="ar-IQ" sz="2800" dirty="0">
              <a:solidFill>
                <a:schemeClr val="tx1"/>
              </a:solidFill>
            </a:endParaRPr>
          </a:p>
          <a:p>
            <a:pPr algn="r"/>
            <a:r>
              <a:rPr lang="ar-IQ" sz="2800" b="1" u="sng" dirty="0">
                <a:solidFill>
                  <a:schemeClr val="tx1"/>
                </a:solidFill>
              </a:rPr>
              <a:t>(ارتباط الإيجاب الصادر من احد العاقدين بقبول الآخر على وجه يثبت أثره في المعقود عليه )</a:t>
            </a:r>
          </a:p>
          <a:p>
            <a:pPr algn="r"/>
            <a:endParaRPr lang="ar-IQ" sz="2800" dirty="0">
              <a:solidFill>
                <a:schemeClr val="tx1"/>
              </a:solidFill>
            </a:endParaRPr>
          </a:p>
        </p:txBody>
      </p:sp>
    </p:spTree>
    <p:extLst>
      <p:ext uri="{BB962C8B-B14F-4D97-AF65-F5344CB8AC3E}">
        <p14:creationId xmlns:p14="http://schemas.microsoft.com/office/powerpoint/2010/main" val="5742821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IQ" dirty="0">
                <a:solidFill>
                  <a:srgbClr val="FF0000"/>
                </a:solidFill>
              </a:rPr>
              <a:t>تحديد منطقة العقد </a:t>
            </a:r>
          </a:p>
        </p:txBody>
      </p:sp>
      <p:sp>
        <p:nvSpPr>
          <p:cNvPr id="3" name="Content Placeholder 2"/>
          <p:cNvSpPr>
            <a:spLocks noGrp="1"/>
          </p:cNvSpPr>
          <p:nvPr>
            <p:ph idx="1"/>
          </p:nvPr>
        </p:nvSpPr>
        <p:spPr/>
        <p:txBody>
          <a:bodyPr/>
          <a:lstStyle/>
          <a:p>
            <a:pPr marL="0" indent="0" algn="r">
              <a:buNone/>
            </a:pPr>
            <a:r>
              <a:rPr lang="ar-IQ" dirty="0"/>
              <a:t>ليس كل اتفاق يراد به إحداث أثر قانوني يكون عقداً. بل يجب </a:t>
            </a:r>
            <a:r>
              <a:rPr lang="ar-IQ" u="sng" dirty="0">
                <a:solidFill>
                  <a:srgbClr val="FF0000"/>
                </a:solidFill>
              </a:rPr>
              <a:t>أن يكون هذا الاتفاق واقعاً في نطاق القانون الخاص </a:t>
            </a:r>
            <a:r>
              <a:rPr lang="ar-IQ" dirty="0"/>
              <a:t>وفي دائرة المعاملات المالية. </a:t>
            </a:r>
          </a:p>
          <a:p>
            <a:pPr marL="0" indent="0" algn="r">
              <a:buNone/>
            </a:pPr>
            <a:endParaRPr lang="ar-IQ" dirty="0"/>
          </a:p>
        </p:txBody>
      </p:sp>
    </p:spTree>
    <p:extLst>
      <p:ext uri="{BB962C8B-B14F-4D97-AF65-F5344CB8AC3E}">
        <p14:creationId xmlns:p14="http://schemas.microsoft.com/office/powerpoint/2010/main" val="3119638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641"/>
            <a:ext cx="7772400" cy="1224136"/>
          </a:xfrm>
        </p:spPr>
        <p:txBody>
          <a:bodyPr>
            <a:normAutofit/>
          </a:bodyPr>
          <a:lstStyle/>
          <a:p>
            <a:r>
              <a:rPr lang="ar-IQ" dirty="0">
                <a:solidFill>
                  <a:srgbClr val="FF0000"/>
                </a:solidFill>
              </a:rPr>
              <a:t>مبدأ سلطان الارادة</a:t>
            </a:r>
          </a:p>
        </p:txBody>
      </p:sp>
      <p:sp>
        <p:nvSpPr>
          <p:cNvPr id="3" name="Subtitle 2"/>
          <p:cNvSpPr>
            <a:spLocks noGrp="1"/>
          </p:cNvSpPr>
          <p:nvPr>
            <p:ph type="subTitle" idx="1"/>
          </p:nvPr>
        </p:nvSpPr>
        <p:spPr>
          <a:xfrm>
            <a:off x="683568" y="1484784"/>
            <a:ext cx="8208912" cy="4968552"/>
          </a:xfrm>
        </p:spPr>
        <p:txBody>
          <a:bodyPr>
            <a:noAutofit/>
          </a:bodyPr>
          <a:lstStyle/>
          <a:p>
            <a:pPr algn="r"/>
            <a:r>
              <a:rPr lang="ar-IQ" sz="2400" dirty="0">
                <a:solidFill>
                  <a:schemeClr val="tx1"/>
                </a:solidFill>
              </a:rPr>
              <a:t>هذا المبدأ تلقيناه من فلسفة القرن الثامن عشر التي اتسمت بالفردية والآراء الحرة والتي  نبع عنها إعلان حقوق الإنسان.</a:t>
            </a:r>
          </a:p>
          <a:p>
            <a:pPr algn="r"/>
            <a:r>
              <a:rPr lang="ar-IQ" sz="2400" dirty="0">
                <a:solidFill>
                  <a:schemeClr val="tx1"/>
                </a:solidFill>
              </a:rPr>
              <a:t>تتخلص هذه الفلسفة في أن الناس ولدوا أحرارا ومتساوين في الحقوق وهذه الحرية والمساواة تقتضي بأن يسمح لهم بأن يأتوا ما شاءوا من التصرفات بشرط عدم الاضرار بالغير.</a:t>
            </a:r>
          </a:p>
          <a:p>
            <a:pPr algn="r"/>
            <a:r>
              <a:rPr lang="ar-IQ" sz="2400" dirty="0">
                <a:solidFill>
                  <a:schemeClr val="tx1"/>
                </a:solidFill>
              </a:rPr>
              <a:t>القهر الاجتماعي الذي يتمثل في القانون فيجب ألا يكون إلا في أضيق الحدود لحماية النظام العام والآداب.</a:t>
            </a:r>
          </a:p>
          <a:p>
            <a:pPr algn="r"/>
            <a:r>
              <a:rPr lang="ar-IQ" sz="2400" dirty="0">
                <a:solidFill>
                  <a:schemeClr val="tx1"/>
                </a:solidFill>
              </a:rPr>
              <a:t>النتيجة المنطقية لهذه الفلسفة الفردية الحرة هو أن تعتبر الإرادة هي مصدر القوة الملزمة للعقد، أما دور القانون فهو تحقيق تنفيذ الالتزام الذي ارتضاه الطرفان، وهذا ما يعبر عنه بأن « </a:t>
            </a:r>
            <a:r>
              <a:rPr lang="ar-IQ" sz="2400" dirty="0">
                <a:solidFill>
                  <a:srgbClr val="FF0000"/>
                </a:solidFill>
              </a:rPr>
              <a:t>العقد شريعة المتعاقدين</a:t>
            </a:r>
            <a:r>
              <a:rPr lang="ar-IQ" sz="2400" dirty="0">
                <a:solidFill>
                  <a:schemeClr val="tx1"/>
                </a:solidFill>
              </a:rPr>
              <a:t>» المادة (</a:t>
            </a:r>
            <a:r>
              <a:rPr lang="ar-IQ" sz="2400" dirty="0">
                <a:solidFill>
                  <a:srgbClr val="FF0000"/>
                </a:solidFill>
              </a:rPr>
              <a:t>146/1</a:t>
            </a:r>
            <a:r>
              <a:rPr lang="ar-IQ" sz="2400" dirty="0">
                <a:solidFill>
                  <a:schemeClr val="tx1"/>
                </a:solidFill>
              </a:rPr>
              <a:t>) من (ق.م.ع). </a:t>
            </a:r>
          </a:p>
          <a:p>
            <a:pPr algn="r"/>
            <a:endParaRPr lang="ar-IQ" sz="2400" dirty="0">
              <a:solidFill>
                <a:schemeClr val="tx1"/>
              </a:solidFill>
            </a:endParaRPr>
          </a:p>
          <a:p>
            <a:pPr algn="r"/>
            <a:endParaRPr lang="ar-IQ" sz="2400" dirty="0">
              <a:solidFill>
                <a:schemeClr val="tx1"/>
              </a:solidFill>
            </a:endParaRPr>
          </a:p>
        </p:txBody>
      </p:sp>
    </p:spTree>
    <p:extLst>
      <p:ext uri="{BB962C8B-B14F-4D97-AF65-F5344CB8AC3E}">
        <p14:creationId xmlns:p14="http://schemas.microsoft.com/office/powerpoint/2010/main" val="35454033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1152127"/>
          </a:xfrm>
        </p:spPr>
        <p:txBody>
          <a:bodyPr/>
          <a:lstStyle/>
          <a:p>
            <a:r>
              <a:rPr lang="ar-IQ" dirty="0">
                <a:solidFill>
                  <a:srgbClr val="FF0000"/>
                </a:solidFill>
              </a:rPr>
              <a:t>نتائج تطبيق مبدأ سلطان الإرادة</a:t>
            </a:r>
          </a:p>
        </p:txBody>
      </p:sp>
      <p:sp>
        <p:nvSpPr>
          <p:cNvPr id="3" name="Subtitle 2"/>
          <p:cNvSpPr>
            <a:spLocks noGrp="1"/>
          </p:cNvSpPr>
          <p:nvPr>
            <p:ph type="subTitle" idx="1"/>
          </p:nvPr>
        </p:nvSpPr>
        <p:spPr>
          <a:xfrm>
            <a:off x="683568" y="1700808"/>
            <a:ext cx="8208912" cy="4464496"/>
          </a:xfrm>
        </p:spPr>
        <p:txBody>
          <a:bodyPr>
            <a:normAutofit fontScale="92500" lnSpcReduction="10000"/>
          </a:bodyPr>
          <a:lstStyle/>
          <a:p>
            <a:pPr algn="r"/>
            <a:r>
              <a:rPr lang="ar-IQ" dirty="0" smtClean="0">
                <a:solidFill>
                  <a:schemeClr val="tx1"/>
                </a:solidFill>
              </a:rPr>
              <a:t>1- </a:t>
            </a:r>
            <a:r>
              <a:rPr lang="ar-IQ" b="1" u="sng" dirty="0" smtClean="0">
                <a:solidFill>
                  <a:schemeClr val="tx1"/>
                </a:solidFill>
              </a:rPr>
              <a:t>حرية </a:t>
            </a:r>
            <a:r>
              <a:rPr lang="ar-IQ" b="1" u="sng" dirty="0">
                <a:solidFill>
                  <a:schemeClr val="tx1"/>
                </a:solidFill>
              </a:rPr>
              <a:t>المتعاقد </a:t>
            </a:r>
            <a:r>
              <a:rPr lang="ar-IQ" dirty="0">
                <a:solidFill>
                  <a:schemeClr val="tx1"/>
                </a:solidFill>
              </a:rPr>
              <a:t>: فالأفراد أحرار في أن ينشئوا ما شاءوا من أنواع العقود وأن يضمنوها الشروط التي يرتضونها. فلا يجوز للقانون أن يفرض قيوداً على حرية التعاقد إلا </a:t>
            </a:r>
            <a:r>
              <a:rPr lang="ar-IQ" dirty="0">
                <a:solidFill>
                  <a:srgbClr val="FF0000"/>
                </a:solidFill>
              </a:rPr>
              <a:t>استثناء لحماية النظام العام والآداب</a:t>
            </a:r>
            <a:r>
              <a:rPr lang="ar-IQ" dirty="0">
                <a:solidFill>
                  <a:schemeClr val="tx1"/>
                </a:solidFill>
              </a:rPr>
              <a:t>.</a:t>
            </a:r>
          </a:p>
          <a:p>
            <a:pPr algn="r"/>
            <a:r>
              <a:rPr lang="ar-IQ" b="1" u="sng" dirty="0" smtClean="0">
                <a:solidFill>
                  <a:schemeClr val="tx1"/>
                </a:solidFill>
              </a:rPr>
              <a:t>2- احترام </a:t>
            </a:r>
            <a:r>
              <a:rPr lang="ar-IQ" b="1" u="sng" dirty="0">
                <a:solidFill>
                  <a:schemeClr val="tx1"/>
                </a:solidFill>
              </a:rPr>
              <a:t>الإرادة التعاقدية</a:t>
            </a:r>
            <a:r>
              <a:rPr lang="ar-IQ" dirty="0">
                <a:solidFill>
                  <a:schemeClr val="tx1"/>
                </a:solidFill>
              </a:rPr>
              <a:t>: فما اتفق عليه الطرفان يجب أن ينفذ كما هو </a:t>
            </a:r>
            <a:r>
              <a:rPr lang="ar-IQ" dirty="0" smtClean="0">
                <a:solidFill>
                  <a:schemeClr val="tx1"/>
                </a:solidFill>
              </a:rPr>
              <a:t>وبالصورة </a:t>
            </a:r>
            <a:r>
              <a:rPr lang="ar-IQ" dirty="0">
                <a:solidFill>
                  <a:schemeClr val="tx1"/>
                </a:solidFill>
              </a:rPr>
              <a:t>التي ارادها فلا يجوز أن يعدل أو يوقف تنفيذ الالتزام إلا باتفاق جديد بين الطرفين. </a:t>
            </a:r>
            <a:r>
              <a:rPr lang="ar-IQ" dirty="0">
                <a:solidFill>
                  <a:srgbClr val="C00000"/>
                </a:solidFill>
              </a:rPr>
              <a:t>فلا يجوز للقانون ولا للقاضي أن يتدخلا في حياة العقد بالتعديل أو بإيقاف التنفيذ</a:t>
            </a:r>
            <a:r>
              <a:rPr lang="ar-IQ" dirty="0">
                <a:solidFill>
                  <a:schemeClr val="tx1"/>
                </a:solidFill>
              </a:rPr>
              <a:t>.</a:t>
            </a:r>
          </a:p>
          <a:p>
            <a:pPr algn="r"/>
            <a:r>
              <a:rPr lang="ar-IQ" dirty="0">
                <a:solidFill>
                  <a:srgbClr val="FF0000"/>
                </a:solidFill>
              </a:rPr>
              <a:t>وهكذا فإن مبدأ سلطان الإرادة يسيطر على حياة العقد منذ تكوينه حتى تنفيذه.</a:t>
            </a:r>
          </a:p>
          <a:p>
            <a:pPr algn="r"/>
            <a:endParaRPr lang="ar-IQ" dirty="0">
              <a:solidFill>
                <a:schemeClr val="tx1"/>
              </a:solidFill>
            </a:endParaRPr>
          </a:p>
          <a:p>
            <a:pPr algn="r"/>
            <a:endParaRPr lang="ar-IQ" dirty="0">
              <a:solidFill>
                <a:schemeClr val="tx1"/>
              </a:solidFill>
            </a:endParaRPr>
          </a:p>
        </p:txBody>
      </p:sp>
    </p:spTree>
    <p:extLst>
      <p:ext uri="{BB962C8B-B14F-4D97-AF65-F5344CB8AC3E}">
        <p14:creationId xmlns:p14="http://schemas.microsoft.com/office/powerpoint/2010/main" val="35163778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العقد</a:t>
            </a:r>
            <a:endParaRPr lang="ar-IQ" dirty="0"/>
          </a:p>
        </p:txBody>
      </p:sp>
      <p:sp>
        <p:nvSpPr>
          <p:cNvPr id="3" name="Content Placeholder 2"/>
          <p:cNvSpPr>
            <a:spLocks noGrp="1"/>
          </p:cNvSpPr>
          <p:nvPr>
            <p:ph idx="1"/>
          </p:nvPr>
        </p:nvSpPr>
        <p:spPr/>
        <p:txBody>
          <a:bodyPr>
            <a:normAutofit fontScale="77500" lnSpcReduction="20000"/>
          </a:bodyPr>
          <a:lstStyle/>
          <a:p>
            <a:pPr marL="0" indent="0" algn="r">
              <a:buNone/>
            </a:pPr>
            <a:r>
              <a:rPr lang="ar-IQ" dirty="0">
                <a:solidFill>
                  <a:srgbClr val="C00000"/>
                </a:solidFill>
              </a:rPr>
              <a:t>س مييز بين الواقعة القانونية والتصرف القانوني</a:t>
            </a:r>
            <a:r>
              <a:rPr lang="ar-IQ" dirty="0" smtClean="0">
                <a:solidFill>
                  <a:srgbClr val="C00000"/>
                </a:solidFill>
              </a:rPr>
              <a:t>؟</a:t>
            </a:r>
          </a:p>
          <a:p>
            <a:pPr marL="0" indent="0" algn="r">
              <a:buNone/>
            </a:pPr>
            <a:r>
              <a:rPr lang="ar-IQ" dirty="0" smtClean="0"/>
              <a:t> </a:t>
            </a:r>
            <a:r>
              <a:rPr lang="ar-IQ" u="sng" dirty="0">
                <a:solidFill>
                  <a:srgbClr val="00B050"/>
                </a:solidFill>
              </a:rPr>
              <a:t>الواقعة القانونية </a:t>
            </a:r>
            <a:r>
              <a:rPr lang="ar-IQ" dirty="0" smtClean="0"/>
              <a:t>، فهي </a:t>
            </a:r>
            <a:r>
              <a:rPr lang="ar-IQ" dirty="0"/>
              <a:t>عمل مادي يرتب القانون على وقوعه أثراً قانونياً، سواء اتجهت الإرادة إلى إحداث هذا الأثر أم لا.  كواقعة الجوار او الفعل الضار و الفعل النافع،</a:t>
            </a:r>
          </a:p>
          <a:p>
            <a:pPr marL="0" indent="0" algn="r">
              <a:buNone/>
            </a:pPr>
            <a:endParaRPr lang="ar-IQ" dirty="0"/>
          </a:p>
          <a:p>
            <a:pPr marL="0" indent="0" algn="r">
              <a:buNone/>
            </a:pPr>
            <a:r>
              <a:rPr lang="ar-IQ" u="sng" dirty="0" smtClean="0">
                <a:solidFill>
                  <a:srgbClr val="00B050"/>
                </a:solidFill>
              </a:rPr>
              <a:t>والتصرف </a:t>
            </a:r>
            <a:r>
              <a:rPr lang="ar-IQ" u="sng" dirty="0">
                <a:solidFill>
                  <a:srgbClr val="00B050"/>
                </a:solidFill>
              </a:rPr>
              <a:t>القانوني </a:t>
            </a:r>
            <a:r>
              <a:rPr lang="ar-IQ" dirty="0"/>
              <a:t>: فهو اتجاه الإرادة نحو إحداث اثر قانوني،،</a:t>
            </a:r>
          </a:p>
          <a:p>
            <a:pPr marL="0" indent="0" algn="r">
              <a:buNone/>
            </a:pPr>
            <a:endParaRPr lang="ar-IQ" dirty="0"/>
          </a:p>
          <a:p>
            <a:pPr marL="0" indent="0" algn="r">
              <a:buNone/>
            </a:pPr>
            <a:r>
              <a:rPr lang="ar-IQ" dirty="0"/>
              <a:t> وهو على نوعين فقد يكون تصرفاً صادراً من جانبين أي عقداً كعقد البيع وغيره، </a:t>
            </a:r>
          </a:p>
          <a:p>
            <a:pPr marL="0" indent="0" algn="r">
              <a:buNone/>
            </a:pPr>
            <a:endParaRPr lang="ar-IQ" dirty="0"/>
          </a:p>
          <a:p>
            <a:pPr marL="0" indent="0" algn="r">
              <a:buNone/>
            </a:pPr>
            <a:r>
              <a:rPr lang="ar-IQ" dirty="0"/>
              <a:t>وقد يكون تصرفاً صادراً من جانب واحد وهو الإرادة المنفردة ومثالها الوعد بجائزة.</a:t>
            </a:r>
          </a:p>
          <a:p>
            <a:pPr marL="0" indent="0" algn="r">
              <a:buNone/>
            </a:pPr>
            <a:endParaRPr lang="ar-IQ" dirty="0"/>
          </a:p>
        </p:txBody>
      </p:sp>
    </p:spTree>
    <p:extLst>
      <p:ext uri="{BB962C8B-B14F-4D97-AF65-F5344CB8AC3E}">
        <p14:creationId xmlns:p14="http://schemas.microsoft.com/office/powerpoint/2010/main" val="1852296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632"/>
            <a:ext cx="7772400" cy="1296144"/>
          </a:xfrm>
        </p:spPr>
        <p:txBody>
          <a:bodyPr/>
          <a:lstStyle/>
          <a:p>
            <a:r>
              <a:rPr lang="ar-IQ" dirty="0" smtClean="0">
                <a:solidFill>
                  <a:srgbClr val="FF0000"/>
                </a:solidFill>
              </a:rPr>
              <a:t>التعريف بالالتزام</a:t>
            </a:r>
            <a:endParaRPr lang="ar-IQ" dirty="0">
              <a:solidFill>
                <a:srgbClr val="FF0000"/>
              </a:solidFill>
            </a:endParaRPr>
          </a:p>
        </p:txBody>
      </p:sp>
      <p:sp>
        <p:nvSpPr>
          <p:cNvPr id="3" name="Subtitle 2"/>
          <p:cNvSpPr>
            <a:spLocks noGrp="1"/>
          </p:cNvSpPr>
          <p:nvPr>
            <p:ph type="subTitle" idx="1"/>
          </p:nvPr>
        </p:nvSpPr>
        <p:spPr>
          <a:xfrm>
            <a:off x="323528" y="1412776"/>
            <a:ext cx="8424936" cy="5112568"/>
          </a:xfrm>
        </p:spPr>
        <p:txBody>
          <a:bodyPr/>
          <a:lstStyle/>
          <a:p>
            <a:r>
              <a:rPr lang="ar-IQ" dirty="0">
                <a:solidFill>
                  <a:schemeClr val="tx1"/>
                </a:solidFill>
              </a:rPr>
              <a:t>المال : هو كل </a:t>
            </a:r>
            <a:r>
              <a:rPr lang="ar-IQ" u="sng" dirty="0">
                <a:solidFill>
                  <a:srgbClr val="C00000"/>
                </a:solidFill>
              </a:rPr>
              <a:t>حق</a:t>
            </a:r>
            <a:r>
              <a:rPr lang="ar-IQ" dirty="0">
                <a:solidFill>
                  <a:schemeClr val="tx1"/>
                </a:solidFill>
              </a:rPr>
              <a:t> أي مصلحة ذات قيمة مالية يقرها القانون للفرد.</a:t>
            </a:r>
          </a:p>
          <a:p>
            <a:r>
              <a:rPr lang="ar-IQ" dirty="0" smtClean="0">
                <a:solidFill>
                  <a:schemeClr val="tx1"/>
                </a:solidFill>
              </a:rPr>
              <a:t>المال= الحق المالي</a:t>
            </a:r>
          </a:p>
          <a:p>
            <a:endParaRPr lang="ar-IQ" dirty="0">
              <a:solidFill>
                <a:schemeClr val="tx1"/>
              </a:solidFill>
            </a:endParaRPr>
          </a:p>
        </p:txBody>
      </p:sp>
      <p:sp>
        <p:nvSpPr>
          <p:cNvPr id="4" name="Oval 3"/>
          <p:cNvSpPr/>
          <p:nvPr/>
        </p:nvSpPr>
        <p:spPr>
          <a:xfrm>
            <a:off x="6156176" y="3955901"/>
            <a:ext cx="113042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شخصي</a:t>
            </a:r>
            <a:endParaRPr lang="ar-IQ" dirty="0"/>
          </a:p>
        </p:txBody>
      </p:sp>
      <p:sp>
        <p:nvSpPr>
          <p:cNvPr id="5" name="Oval 4"/>
          <p:cNvSpPr/>
          <p:nvPr/>
        </p:nvSpPr>
        <p:spPr>
          <a:xfrm>
            <a:off x="3989834" y="3922762"/>
            <a:ext cx="101421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عيني </a:t>
            </a:r>
            <a:endParaRPr lang="ar-IQ" dirty="0"/>
          </a:p>
        </p:txBody>
      </p:sp>
      <p:sp>
        <p:nvSpPr>
          <p:cNvPr id="6" name="Oval 5"/>
          <p:cNvSpPr/>
          <p:nvPr/>
        </p:nvSpPr>
        <p:spPr>
          <a:xfrm>
            <a:off x="1403648" y="3922762"/>
            <a:ext cx="108012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فكري</a:t>
            </a:r>
            <a:endParaRPr lang="ar-IQ" dirty="0"/>
          </a:p>
        </p:txBody>
      </p:sp>
      <p:cxnSp>
        <p:nvCxnSpPr>
          <p:cNvPr id="8" name="Straight Arrow Connector 7"/>
          <p:cNvCxnSpPr/>
          <p:nvPr/>
        </p:nvCxnSpPr>
        <p:spPr>
          <a:xfrm>
            <a:off x="4644008" y="2996952"/>
            <a:ext cx="1728192" cy="9589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644008" y="2996952"/>
            <a:ext cx="0"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267744" y="2996952"/>
            <a:ext cx="2376264" cy="9258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4427984" y="5429944"/>
            <a:ext cx="3578696" cy="9144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ar-IQ" dirty="0"/>
              <a:t>الحقوق الشخصية </a:t>
            </a:r>
            <a:r>
              <a:rPr lang="ar-IQ" dirty="0" smtClean="0"/>
              <a:t>= </a:t>
            </a:r>
            <a:r>
              <a:rPr lang="ar-IQ" dirty="0"/>
              <a:t>الالتزامات</a:t>
            </a:r>
          </a:p>
        </p:txBody>
      </p:sp>
      <p:cxnSp>
        <p:nvCxnSpPr>
          <p:cNvPr id="15" name="Straight Arrow Connector 14"/>
          <p:cNvCxnSpPr>
            <a:stCxn id="13" idx="1"/>
          </p:cNvCxnSpPr>
          <p:nvPr/>
        </p:nvCxnSpPr>
        <p:spPr>
          <a:xfrm flipH="1" flipV="1">
            <a:off x="2627784" y="5429944"/>
            <a:ext cx="1800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3" idx="1"/>
          </p:cNvCxnSpPr>
          <p:nvPr/>
        </p:nvCxnSpPr>
        <p:spPr>
          <a:xfrm flipH="1">
            <a:off x="2627784" y="5887144"/>
            <a:ext cx="1800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1043608" y="5085184"/>
            <a:ext cx="1584176" cy="50405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ar-IQ" dirty="0"/>
              <a:t>مصادر</a:t>
            </a:r>
          </a:p>
        </p:txBody>
      </p:sp>
      <p:sp>
        <p:nvSpPr>
          <p:cNvPr id="20" name="Rounded Rectangle 19"/>
          <p:cNvSpPr/>
          <p:nvPr/>
        </p:nvSpPr>
        <p:spPr>
          <a:xfrm>
            <a:off x="1043608" y="5949280"/>
            <a:ext cx="1584176" cy="50405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ar-IQ" smtClean="0"/>
              <a:t>احكام</a:t>
            </a:r>
            <a:endParaRPr lang="ar-IQ" dirty="0"/>
          </a:p>
        </p:txBody>
      </p:sp>
    </p:spTree>
    <p:extLst>
      <p:ext uri="{BB962C8B-B14F-4D97-AF65-F5344CB8AC3E}">
        <p14:creationId xmlns:p14="http://schemas.microsoft.com/office/powerpoint/2010/main" val="30208972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IQ" sz="4000" dirty="0">
                <a:solidFill>
                  <a:srgbClr val="FF0000"/>
                </a:solidFill>
              </a:rPr>
              <a:t>تقسيمات العقود</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600200"/>
            <a:ext cx="763284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24518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4745"/>
            <a:ext cx="7772400" cy="1152127"/>
          </a:xfrm>
        </p:spPr>
        <p:txBody>
          <a:bodyPr>
            <a:normAutofit/>
          </a:bodyPr>
          <a:lstStyle/>
          <a:p>
            <a:r>
              <a:rPr lang="ar-IQ" sz="4000" dirty="0" smtClean="0">
                <a:solidFill>
                  <a:srgbClr val="FF0000"/>
                </a:solidFill>
              </a:rPr>
              <a:t>تقسيمات العقود</a:t>
            </a:r>
            <a:endParaRPr lang="ar-IQ" sz="4000" dirty="0">
              <a:solidFill>
                <a:srgbClr val="FF0000"/>
              </a:solidFill>
            </a:endParaRPr>
          </a:p>
        </p:txBody>
      </p:sp>
      <p:sp>
        <p:nvSpPr>
          <p:cNvPr id="3" name="Subtitle 2"/>
          <p:cNvSpPr>
            <a:spLocks noGrp="1"/>
          </p:cNvSpPr>
          <p:nvPr>
            <p:ph type="subTitle" idx="1"/>
          </p:nvPr>
        </p:nvSpPr>
        <p:spPr>
          <a:xfrm>
            <a:off x="1371600" y="1916832"/>
            <a:ext cx="6400800" cy="1224136"/>
          </a:xfrm>
        </p:spPr>
        <p:txBody>
          <a:bodyPr/>
          <a:lstStyle/>
          <a:p>
            <a:r>
              <a:rPr lang="ar-IQ" dirty="0">
                <a:solidFill>
                  <a:schemeClr val="tx1"/>
                </a:solidFill>
              </a:rPr>
              <a:t>2. </a:t>
            </a:r>
            <a:r>
              <a:rPr lang="ar-IQ" dirty="0" smtClean="0">
                <a:solidFill>
                  <a:schemeClr val="tx1"/>
                </a:solidFill>
              </a:rPr>
              <a:t>العقد </a:t>
            </a:r>
            <a:r>
              <a:rPr lang="ar-IQ" dirty="0">
                <a:solidFill>
                  <a:schemeClr val="tx1"/>
                </a:solidFill>
              </a:rPr>
              <a:t>من حيث التكوين</a:t>
            </a:r>
          </a:p>
          <a:p>
            <a:endParaRPr lang="ar-IQ" dirty="0"/>
          </a:p>
        </p:txBody>
      </p:sp>
      <p:sp>
        <p:nvSpPr>
          <p:cNvPr id="4" name="Oval 3"/>
          <p:cNvSpPr/>
          <p:nvPr/>
        </p:nvSpPr>
        <p:spPr>
          <a:xfrm>
            <a:off x="4535996" y="2780928"/>
            <a:ext cx="4356484" cy="1562472"/>
          </a:xfrm>
          <a:prstGeom prst="ellipse">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IQ" dirty="0"/>
              <a:t>العقد الرضائي: وهو الذي ينعقد بمجرد التراضي بين طرفيه</a:t>
            </a:r>
          </a:p>
        </p:txBody>
      </p:sp>
      <p:sp>
        <p:nvSpPr>
          <p:cNvPr id="5" name="Oval 4"/>
          <p:cNvSpPr/>
          <p:nvPr/>
        </p:nvSpPr>
        <p:spPr>
          <a:xfrm>
            <a:off x="0" y="2852936"/>
            <a:ext cx="4535996" cy="1490464"/>
          </a:xfrm>
          <a:prstGeom prst="ellipse">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IQ" dirty="0"/>
              <a:t>العقد الشكلي: وهو الذي لا ينعقد إلا باتخاذ رضا االعاقدين  شكلية معينة يحددها القانون كبيع العقار الذي لا ينعقد إلا بالتسجيل في دائرة الطابو او دائرة التسجيل العقاري</a:t>
            </a:r>
          </a:p>
        </p:txBody>
      </p:sp>
      <p:sp>
        <p:nvSpPr>
          <p:cNvPr id="6" name="Oval 5"/>
          <p:cNvSpPr/>
          <p:nvPr/>
        </p:nvSpPr>
        <p:spPr>
          <a:xfrm>
            <a:off x="2051720" y="4653136"/>
            <a:ext cx="4968552" cy="1202432"/>
          </a:xfrm>
          <a:prstGeom prst="ellipse">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IQ" dirty="0"/>
              <a:t>العقد العيني: هو ذلك العقد الذي يعتبر تسليم العين محل العقد ركناً فيه فلا ينعقد بمجرد التراضي.</a:t>
            </a:r>
          </a:p>
        </p:txBody>
      </p:sp>
    </p:spTree>
    <p:extLst>
      <p:ext uri="{BB962C8B-B14F-4D97-AF65-F5344CB8AC3E}">
        <p14:creationId xmlns:p14="http://schemas.microsoft.com/office/powerpoint/2010/main" val="13887128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7"/>
            <a:ext cx="7772400" cy="1008111"/>
          </a:xfrm>
        </p:spPr>
        <p:txBody>
          <a:bodyPr/>
          <a:lstStyle/>
          <a:p>
            <a:r>
              <a:rPr lang="ar-IQ" dirty="0" smtClean="0">
                <a:solidFill>
                  <a:srgbClr val="FF0000"/>
                </a:solidFill>
              </a:rPr>
              <a:t>تقسيمات العقود</a:t>
            </a:r>
            <a:endParaRPr lang="ar-IQ" dirty="0">
              <a:solidFill>
                <a:srgbClr val="FF0000"/>
              </a:solidFill>
            </a:endParaRPr>
          </a:p>
        </p:txBody>
      </p:sp>
      <p:sp>
        <p:nvSpPr>
          <p:cNvPr id="3" name="Subtitle 2"/>
          <p:cNvSpPr>
            <a:spLocks noGrp="1"/>
          </p:cNvSpPr>
          <p:nvPr>
            <p:ph type="subTitle" idx="1"/>
          </p:nvPr>
        </p:nvSpPr>
        <p:spPr>
          <a:xfrm>
            <a:off x="1371600" y="2348880"/>
            <a:ext cx="6400800" cy="3289920"/>
          </a:xfrm>
        </p:spPr>
        <p:txBody>
          <a:bodyPr/>
          <a:lstStyle/>
          <a:p>
            <a:r>
              <a:rPr lang="ar-IQ" dirty="0" smtClean="0">
                <a:solidFill>
                  <a:schemeClr val="tx1"/>
                </a:solidFill>
              </a:rPr>
              <a:t>3. </a:t>
            </a:r>
            <a:r>
              <a:rPr lang="ar-IQ" dirty="0">
                <a:solidFill>
                  <a:schemeClr val="tx1"/>
                </a:solidFill>
              </a:rPr>
              <a:t>من حيث الأثر العقد الملزم لجانبين والعقد </a:t>
            </a:r>
            <a:endParaRPr lang="en-GB" dirty="0" smtClean="0">
              <a:solidFill>
                <a:schemeClr val="tx1"/>
              </a:solidFill>
            </a:endParaRPr>
          </a:p>
          <a:p>
            <a:r>
              <a:rPr lang="ar-IQ" dirty="0" smtClean="0">
                <a:solidFill>
                  <a:schemeClr val="tx1"/>
                </a:solidFill>
              </a:rPr>
              <a:t>الملزم </a:t>
            </a:r>
            <a:r>
              <a:rPr lang="ar-IQ" dirty="0">
                <a:solidFill>
                  <a:schemeClr val="tx1"/>
                </a:solidFill>
              </a:rPr>
              <a:t>لجانب واحد:</a:t>
            </a:r>
          </a:p>
          <a:p>
            <a:endParaRPr lang="ar-IQ" dirty="0">
              <a:solidFill>
                <a:schemeClr val="tx1"/>
              </a:solidFill>
            </a:endParaRPr>
          </a:p>
        </p:txBody>
      </p:sp>
      <p:sp>
        <p:nvSpPr>
          <p:cNvPr id="4" name="Rectangle 3"/>
          <p:cNvSpPr/>
          <p:nvPr/>
        </p:nvSpPr>
        <p:spPr>
          <a:xfrm>
            <a:off x="5148064" y="3861048"/>
            <a:ext cx="3456384" cy="163448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IQ" dirty="0"/>
              <a:t>العقد الملزم للجانبين: أو العقد التبادلي هو العقد الذي ينشئ، منذ إبرامه التزامات متقابلة في ذمة عاقدية، بحيث يكون كل منهما، في ذات الوقت، دائناً ومديناً للآخر.</a:t>
            </a:r>
          </a:p>
        </p:txBody>
      </p:sp>
      <p:sp>
        <p:nvSpPr>
          <p:cNvPr id="5" name="Rectangle 4"/>
          <p:cNvSpPr/>
          <p:nvPr/>
        </p:nvSpPr>
        <p:spPr>
          <a:xfrm>
            <a:off x="827584" y="3861048"/>
            <a:ext cx="3600400" cy="163448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IQ" dirty="0"/>
              <a:t>العقد الملزم لجانب الواحد: هو العقد الذي ينشئ منذ ابرامه التزامات في ذمة أحد عاقديه دون الآخر، بحيث يكون احدهما دائناً، والآخر مديناً، مثال على ذلك عقد الوديعة.</a:t>
            </a:r>
          </a:p>
        </p:txBody>
      </p:sp>
    </p:spTree>
    <p:extLst>
      <p:ext uri="{BB962C8B-B14F-4D97-AF65-F5344CB8AC3E}">
        <p14:creationId xmlns:p14="http://schemas.microsoft.com/office/powerpoint/2010/main" val="11661113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0689"/>
            <a:ext cx="7772400" cy="936103"/>
          </a:xfrm>
        </p:spPr>
        <p:txBody>
          <a:bodyPr>
            <a:normAutofit/>
          </a:bodyPr>
          <a:lstStyle/>
          <a:p>
            <a:r>
              <a:rPr lang="ar-IQ" sz="4000" dirty="0" smtClean="0">
                <a:solidFill>
                  <a:srgbClr val="FF0000"/>
                </a:solidFill>
              </a:rPr>
              <a:t>تقسيمات العقود</a:t>
            </a:r>
            <a:endParaRPr lang="ar-IQ" sz="4000" dirty="0">
              <a:solidFill>
                <a:srgbClr val="FF0000"/>
              </a:solidFill>
            </a:endParaRPr>
          </a:p>
        </p:txBody>
      </p:sp>
      <p:sp>
        <p:nvSpPr>
          <p:cNvPr id="3" name="Subtitle 2"/>
          <p:cNvSpPr>
            <a:spLocks noGrp="1"/>
          </p:cNvSpPr>
          <p:nvPr>
            <p:ph type="subTitle" idx="1"/>
          </p:nvPr>
        </p:nvSpPr>
        <p:spPr>
          <a:xfrm>
            <a:off x="395536" y="1844824"/>
            <a:ext cx="8496944" cy="4680520"/>
          </a:xfrm>
        </p:spPr>
        <p:txBody>
          <a:bodyPr>
            <a:normAutofit fontScale="77500" lnSpcReduction="20000"/>
          </a:bodyPr>
          <a:lstStyle/>
          <a:p>
            <a:pPr algn="r"/>
            <a:r>
              <a:rPr lang="ar-IQ" dirty="0">
                <a:solidFill>
                  <a:srgbClr val="C00000"/>
                </a:solidFill>
              </a:rPr>
              <a:t>نتائج التمييز بين العقد الملزم لجانب واحد والعقد الملزم للجانبين</a:t>
            </a:r>
            <a:r>
              <a:rPr lang="ar-IQ" dirty="0">
                <a:solidFill>
                  <a:schemeClr val="tx1"/>
                </a:solidFill>
              </a:rPr>
              <a:t>.</a:t>
            </a:r>
          </a:p>
          <a:p>
            <a:pPr algn="r"/>
            <a:r>
              <a:rPr lang="ar-IQ" dirty="0" smtClean="0">
                <a:solidFill>
                  <a:schemeClr val="tx1"/>
                </a:solidFill>
              </a:rPr>
              <a:t>1- في </a:t>
            </a:r>
            <a:r>
              <a:rPr lang="ar-IQ" dirty="0">
                <a:solidFill>
                  <a:schemeClr val="tx1"/>
                </a:solidFill>
              </a:rPr>
              <a:t>العقد الملزم للجانبين يوجد ترابط بين التزامات كل طرف من طرفي العقد ويترتب على ذلك أنه إذا لم يقم أحد الطرفين بتنفيذ التزاماته جاز للطرف الآخر أن يمتنع هو الآخر عن تنفيذ التزاماته وأن يتمسك</a:t>
            </a:r>
            <a:r>
              <a:rPr lang="ar-IQ" dirty="0">
                <a:solidFill>
                  <a:srgbClr val="FF0000"/>
                </a:solidFill>
              </a:rPr>
              <a:t> بالدفع بعدم التنفيذ </a:t>
            </a:r>
            <a:r>
              <a:rPr lang="ar-IQ" dirty="0">
                <a:solidFill>
                  <a:schemeClr val="tx1"/>
                </a:solidFill>
              </a:rPr>
              <a:t>، كما يجوز له أن يطلب </a:t>
            </a:r>
            <a:r>
              <a:rPr lang="ar-IQ" dirty="0">
                <a:solidFill>
                  <a:srgbClr val="FF0000"/>
                </a:solidFill>
              </a:rPr>
              <a:t>فسخ العقد</a:t>
            </a:r>
            <a:r>
              <a:rPr lang="ar-IQ" dirty="0">
                <a:solidFill>
                  <a:schemeClr val="tx1"/>
                </a:solidFill>
              </a:rPr>
              <a:t>. أما في العقود الملزمة لجانب الواحد فلا محل لطلب الفسخ من الطرف الذي لا يلتزم بشيء أو تمسكه بعدم التنفيذ، لأنه لا يتحمل بأي التزام حتى يتحلل منه بالفسخ أو يتمسك بعدم تنفيذه.</a:t>
            </a:r>
          </a:p>
          <a:p>
            <a:pPr algn="r"/>
            <a:r>
              <a:rPr lang="ar-IQ" dirty="0" smtClean="0">
                <a:solidFill>
                  <a:schemeClr val="tx1"/>
                </a:solidFill>
              </a:rPr>
              <a:t>2- في </a:t>
            </a:r>
            <a:r>
              <a:rPr lang="ar-IQ" dirty="0">
                <a:solidFill>
                  <a:schemeClr val="tx1"/>
                </a:solidFill>
              </a:rPr>
              <a:t>العقود الملزمة للجانبين تعتبر التزامات كل من المتعاقدين </a:t>
            </a:r>
            <a:r>
              <a:rPr lang="ar-IQ" dirty="0">
                <a:solidFill>
                  <a:srgbClr val="FF0000"/>
                </a:solidFill>
              </a:rPr>
              <a:t>هي سبب التزامات المتعاقد الآخر طبقاً للنظرية التقليدية في السبب</a:t>
            </a:r>
            <a:r>
              <a:rPr lang="ar-IQ" dirty="0">
                <a:solidFill>
                  <a:schemeClr val="tx1"/>
                </a:solidFill>
              </a:rPr>
              <a:t>، أما في العقود الملزمة لجانب واحد فلا يوجد التزام على عاتق أحد الطرفين يمكن اعتباره سبباً لالتزام المتعاقد الآخر.</a:t>
            </a:r>
          </a:p>
          <a:p>
            <a:pPr algn="r"/>
            <a:r>
              <a:rPr lang="ar-IQ" dirty="0" smtClean="0">
                <a:solidFill>
                  <a:schemeClr val="tx1"/>
                </a:solidFill>
              </a:rPr>
              <a:t>3- في </a:t>
            </a:r>
            <a:r>
              <a:rPr lang="ar-IQ" dirty="0">
                <a:solidFill>
                  <a:schemeClr val="tx1"/>
                </a:solidFill>
              </a:rPr>
              <a:t>العقود الملزمة للجانبين اذا </a:t>
            </a:r>
            <a:r>
              <a:rPr lang="ar-IQ" dirty="0">
                <a:solidFill>
                  <a:srgbClr val="FF0000"/>
                </a:solidFill>
              </a:rPr>
              <a:t>استحال تنفيذ التزام </a:t>
            </a:r>
            <a:r>
              <a:rPr lang="ar-IQ" dirty="0">
                <a:solidFill>
                  <a:schemeClr val="tx1"/>
                </a:solidFill>
              </a:rPr>
              <a:t>أحد الطرفين فإنه ينقضي، وينقضي التزام المتعاقد الآخر </a:t>
            </a:r>
            <a:r>
              <a:rPr lang="ar-IQ" dirty="0">
                <a:solidFill>
                  <a:srgbClr val="FF0000"/>
                </a:solidFill>
              </a:rPr>
              <a:t>ونفسخ العقد</a:t>
            </a:r>
            <a:r>
              <a:rPr lang="ar-IQ" dirty="0">
                <a:solidFill>
                  <a:schemeClr val="tx1"/>
                </a:solidFill>
              </a:rPr>
              <a:t>. هذا غير متصور بالنسبة للعقود الملزمة بجانب واحد.</a:t>
            </a:r>
          </a:p>
          <a:p>
            <a:pPr algn="r"/>
            <a:endParaRPr lang="ar-IQ" dirty="0">
              <a:solidFill>
                <a:schemeClr val="tx1"/>
              </a:solidFill>
            </a:endParaRPr>
          </a:p>
        </p:txBody>
      </p:sp>
    </p:spTree>
    <p:extLst>
      <p:ext uri="{BB962C8B-B14F-4D97-AF65-F5344CB8AC3E}">
        <p14:creationId xmlns:p14="http://schemas.microsoft.com/office/powerpoint/2010/main" val="21138685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تقسيمات العقود</a:t>
            </a:r>
            <a:endParaRPr lang="ar-IQ" dirty="0"/>
          </a:p>
        </p:txBody>
      </p:sp>
      <p:sp>
        <p:nvSpPr>
          <p:cNvPr id="3" name="Content Placeholder 2"/>
          <p:cNvSpPr>
            <a:spLocks noGrp="1"/>
          </p:cNvSpPr>
          <p:nvPr>
            <p:ph idx="1"/>
          </p:nvPr>
        </p:nvSpPr>
        <p:spPr/>
        <p:txBody>
          <a:bodyPr/>
          <a:lstStyle/>
          <a:p>
            <a:pPr marL="0" indent="0" algn="r">
              <a:buNone/>
            </a:pPr>
            <a:r>
              <a:rPr lang="ar-IQ" dirty="0"/>
              <a:t>من حيث الأثر :عقد المعاوضة وعقد </a:t>
            </a:r>
            <a:r>
              <a:rPr lang="ar-IQ" dirty="0" smtClean="0"/>
              <a:t>التبرع</a:t>
            </a:r>
          </a:p>
          <a:p>
            <a:pPr marL="0" indent="0" algn="r">
              <a:buNone/>
            </a:pPr>
            <a:endParaRPr lang="ar-IQ" dirty="0"/>
          </a:p>
          <a:p>
            <a:pPr marL="0" indent="0">
              <a:buNone/>
            </a:pPr>
            <a:endParaRPr lang="ar-IQ" dirty="0"/>
          </a:p>
        </p:txBody>
      </p:sp>
      <p:sp>
        <p:nvSpPr>
          <p:cNvPr id="4" name="Rectangle 3"/>
          <p:cNvSpPr/>
          <p:nvPr/>
        </p:nvSpPr>
        <p:spPr>
          <a:xfrm>
            <a:off x="5292080" y="2348880"/>
            <a:ext cx="3434680" cy="199452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IQ" dirty="0"/>
              <a:t>عقد المعاوضة : هو العقد الذي يأخذ فيه المتعاقد مقابلاً لما أعطاه. فالبيع عقد معاوضة بالنسبة إلى البائع لأنه يأخذ الثمن في مقابل إعطاء المبيع، وبالنسبة إلى المشتري لأنه يأخذ المبيع في مقابل إعطاء الثمن</a:t>
            </a:r>
            <a:r>
              <a:rPr lang="ar-IQ" dirty="0" smtClean="0"/>
              <a:t>.</a:t>
            </a:r>
            <a:endParaRPr lang="ar-IQ" dirty="0"/>
          </a:p>
        </p:txBody>
      </p:sp>
      <p:sp>
        <p:nvSpPr>
          <p:cNvPr id="5" name="Rectangle 4"/>
          <p:cNvSpPr/>
          <p:nvPr/>
        </p:nvSpPr>
        <p:spPr>
          <a:xfrm>
            <a:off x="539552" y="2348880"/>
            <a:ext cx="3578696" cy="199452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IQ" dirty="0" smtClean="0"/>
              <a:t>عقد </a:t>
            </a:r>
            <a:r>
              <a:rPr lang="ar-IQ" dirty="0"/>
              <a:t>التبرع: فهو العقد الذي لا يأخذ فيه المتعاقد مقابلاً لما أعطاه أو لا يعطي مقابلاً لما أخذه فالعارية عقد تبرع بالنسبة إلى المعير لأنه لا يأخذ شيئاً للمعير في مقابل الشيء المعار.</a:t>
            </a:r>
          </a:p>
        </p:txBody>
      </p:sp>
      <p:sp>
        <p:nvSpPr>
          <p:cNvPr id="6" name="Oval 5"/>
          <p:cNvSpPr/>
          <p:nvPr/>
        </p:nvSpPr>
        <p:spPr>
          <a:xfrm>
            <a:off x="1043608" y="4581128"/>
            <a:ext cx="7344816" cy="149046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IQ" dirty="0"/>
              <a:t>فالعارية عقد تبرع بالنسبة إلى المعير لأنه لا يأخذ شيئا من المستعير في مقابل الشيء المعار وبالنسبة للمستعير لأنه لا يعطي شيئاً للمعير في مقابل الشيء المعار</a:t>
            </a:r>
          </a:p>
        </p:txBody>
      </p:sp>
    </p:spTree>
    <p:extLst>
      <p:ext uri="{BB962C8B-B14F-4D97-AF65-F5344CB8AC3E}">
        <p14:creationId xmlns:p14="http://schemas.microsoft.com/office/powerpoint/2010/main" val="545010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solidFill>
                  <a:srgbClr val="FF0000"/>
                </a:solidFill>
              </a:rPr>
              <a:t>تقسيمات العقود</a:t>
            </a:r>
            <a:endParaRPr lang="ar-IQ" dirty="0">
              <a:solidFill>
                <a:srgbClr val="FF0000"/>
              </a:solidFill>
            </a:endParaRPr>
          </a:p>
        </p:txBody>
      </p:sp>
      <p:sp>
        <p:nvSpPr>
          <p:cNvPr id="3" name="Content Placeholder 2"/>
          <p:cNvSpPr>
            <a:spLocks noGrp="1"/>
          </p:cNvSpPr>
          <p:nvPr>
            <p:ph idx="1"/>
          </p:nvPr>
        </p:nvSpPr>
        <p:spPr/>
        <p:txBody>
          <a:bodyPr>
            <a:normAutofit/>
          </a:bodyPr>
          <a:lstStyle/>
          <a:p>
            <a:pPr marL="0" indent="0" algn="r">
              <a:buNone/>
            </a:pPr>
            <a:r>
              <a:rPr lang="ar-IQ" sz="2800" dirty="0">
                <a:solidFill>
                  <a:srgbClr val="C00000"/>
                </a:solidFill>
              </a:rPr>
              <a:t>نتائج التقسيم</a:t>
            </a:r>
            <a:r>
              <a:rPr lang="ar-IQ" sz="2800" dirty="0"/>
              <a:t> </a:t>
            </a:r>
          </a:p>
          <a:p>
            <a:pPr marL="0" indent="0" algn="r">
              <a:buNone/>
            </a:pPr>
            <a:r>
              <a:rPr lang="ar-IQ" sz="2800" dirty="0" smtClean="0"/>
              <a:t>1- </a:t>
            </a:r>
            <a:r>
              <a:rPr lang="ar-IQ" sz="2800" dirty="0" smtClean="0">
                <a:solidFill>
                  <a:srgbClr val="FF0000"/>
                </a:solidFill>
              </a:rPr>
              <a:t>مسؤولية </a:t>
            </a:r>
            <a:r>
              <a:rPr lang="ar-IQ" sz="2800" dirty="0">
                <a:solidFill>
                  <a:srgbClr val="FF0000"/>
                </a:solidFill>
              </a:rPr>
              <a:t>المتبرع </a:t>
            </a:r>
            <a:r>
              <a:rPr lang="ar-IQ" sz="2800" dirty="0"/>
              <a:t>أخف عادة من مسؤولية المعاوض، كما ان مسؤولية المتبرع له أشد من المسؤولية المعاوض </a:t>
            </a:r>
          </a:p>
          <a:p>
            <a:pPr marL="0" indent="0" algn="r">
              <a:buNone/>
            </a:pPr>
            <a:r>
              <a:rPr lang="ar-IQ" sz="2800" dirty="0" smtClean="0"/>
              <a:t>2- </a:t>
            </a:r>
            <a:r>
              <a:rPr lang="ar-IQ" sz="2800" dirty="0" smtClean="0">
                <a:solidFill>
                  <a:srgbClr val="FF0000"/>
                </a:solidFill>
              </a:rPr>
              <a:t>ضمان</a:t>
            </a:r>
            <a:r>
              <a:rPr lang="ar-IQ" sz="2800" dirty="0" smtClean="0"/>
              <a:t> </a:t>
            </a:r>
            <a:r>
              <a:rPr lang="ar-IQ" sz="2800" dirty="0"/>
              <a:t>المتبرع أخف من ضمان المعاوض.</a:t>
            </a:r>
          </a:p>
          <a:p>
            <a:pPr marL="0" indent="0" algn="r">
              <a:buNone/>
            </a:pPr>
            <a:r>
              <a:rPr lang="ar-IQ" sz="2800" dirty="0" smtClean="0"/>
              <a:t>3- </a:t>
            </a:r>
            <a:r>
              <a:rPr lang="ar-IQ" sz="2800" dirty="0" smtClean="0">
                <a:solidFill>
                  <a:srgbClr val="FF0000"/>
                </a:solidFill>
              </a:rPr>
              <a:t>الغلط </a:t>
            </a:r>
            <a:r>
              <a:rPr lang="ar-IQ" sz="2800" dirty="0">
                <a:solidFill>
                  <a:srgbClr val="FF0000"/>
                </a:solidFill>
              </a:rPr>
              <a:t>في الشخص </a:t>
            </a:r>
            <a:r>
              <a:rPr lang="ar-IQ" sz="2800" dirty="0"/>
              <a:t>يؤثر في عقود التبرع، وهو لا يؤثر في عقود المعاوضة الا اذا كانت شخصية المتعاقد محل اعتبار في العقد.</a:t>
            </a:r>
          </a:p>
          <a:p>
            <a:pPr marL="0" indent="0" algn="r">
              <a:buNone/>
            </a:pPr>
            <a:r>
              <a:rPr lang="ar-IQ" sz="2800" dirty="0" smtClean="0"/>
              <a:t>4- </a:t>
            </a:r>
            <a:r>
              <a:rPr lang="ar-IQ" sz="2800" dirty="0" smtClean="0">
                <a:solidFill>
                  <a:srgbClr val="FF0000"/>
                </a:solidFill>
              </a:rPr>
              <a:t>يجوز </a:t>
            </a:r>
            <a:r>
              <a:rPr lang="ar-IQ" sz="2800" dirty="0">
                <a:solidFill>
                  <a:srgbClr val="FF0000"/>
                </a:solidFill>
              </a:rPr>
              <a:t>الطعن بالدعوى البولصية </a:t>
            </a:r>
            <a:r>
              <a:rPr lang="ar-IQ" sz="2800" dirty="0"/>
              <a:t>في عقود التبرع دون حاجة الى اثبات سوء نية المتعاقدين، أما في عقود المعاوضة فلابد من اثبات تواطؤ البائع مع المشتري.</a:t>
            </a:r>
          </a:p>
        </p:txBody>
      </p:sp>
    </p:spTree>
    <p:extLst>
      <p:ext uri="{BB962C8B-B14F-4D97-AF65-F5344CB8AC3E}">
        <p14:creationId xmlns:p14="http://schemas.microsoft.com/office/powerpoint/2010/main" val="12112263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solidFill>
                  <a:srgbClr val="FF0000"/>
                </a:solidFill>
              </a:rPr>
              <a:t>تقسيمات العقود</a:t>
            </a:r>
            <a:endParaRPr lang="ar-IQ" dirty="0">
              <a:solidFill>
                <a:srgbClr val="FF0000"/>
              </a:solidFill>
            </a:endParaRPr>
          </a:p>
        </p:txBody>
      </p:sp>
      <p:sp>
        <p:nvSpPr>
          <p:cNvPr id="3" name="Content Placeholder 2"/>
          <p:cNvSpPr>
            <a:spLocks noGrp="1"/>
          </p:cNvSpPr>
          <p:nvPr>
            <p:ph idx="1"/>
          </p:nvPr>
        </p:nvSpPr>
        <p:spPr/>
        <p:txBody>
          <a:bodyPr/>
          <a:lstStyle/>
          <a:p>
            <a:pPr marL="0" indent="0" algn="r">
              <a:buNone/>
            </a:pPr>
            <a:r>
              <a:rPr lang="ar-IQ" dirty="0" smtClean="0"/>
              <a:t>العقد </a:t>
            </a:r>
            <a:r>
              <a:rPr lang="ar-IQ" dirty="0"/>
              <a:t>الاحتمالي والعقد المحدد</a:t>
            </a:r>
          </a:p>
          <a:p>
            <a:pPr marL="0" indent="0" algn="r">
              <a:buNone/>
            </a:pPr>
            <a:endParaRPr lang="ar-IQ" dirty="0" smtClean="0"/>
          </a:p>
          <a:p>
            <a:pPr marL="0" indent="0" algn="r">
              <a:buNone/>
            </a:pPr>
            <a:endParaRPr lang="ar-IQ" dirty="0"/>
          </a:p>
        </p:txBody>
      </p:sp>
      <p:sp>
        <p:nvSpPr>
          <p:cNvPr id="4" name="Rectangle 3"/>
          <p:cNvSpPr/>
          <p:nvPr/>
        </p:nvSpPr>
        <p:spPr>
          <a:xfrm>
            <a:off x="4860032" y="2132856"/>
            <a:ext cx="3672408" cy="1872208"/>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IQ" dirty="0"/>
              <a:t>العقد المحدد : هو العقد الذي يستطيع فيه كل من المتعاقدين أن يحدد وقت تمام العقد المقدار الذي أخذ والمقدار الذي أعطى، ولو كان المقداران غير متعاجلين. عقد البيع</a:t>
            </a:r>
          </a:p>
        </p:txBody>
      </p:sp>
      <p:sp>
        <p:nvSpPr>
          <p:cNvPr id="5" name="Rectangle 4"/>
          <p:cNvSpPr/>
          <p:nvPr/>
        </p:nvSpPr>
        <p:spPr>
          <a:xfrm>
            <a:off x="611560" y="2060848"/>
            <a:ext cx="3816424" cy="1944216"/>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IQ" dirty="0"/>
              <a:t>العقد الاحتمالي: فهو العقد الذي لا يستطيع فيه كل من المتعاقدين أن يحدد وقت تمام المقدار الذي أخذ أو المقدار الذي أعطى. عقود التأمين</a:t>
            </a:r>
          </a:p>
        </p:txBody>
      </p:sp>
    </p:spTree>
    <p:extLst>
      <p:ext uri="{BB962C8B-B14F-4D97-AF65-F5344CB8AC3E}">
        <p14:creationId xmlns:p14="http://schemas.microsoft.com/office/powerpoint/2010/main" val="172437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80729"/>
            <a:ext cx="7772400" cy="792088"/>
          </a:xfrm>
        </p:spPr>
        <p:txBody>
          <a:bodyPr>
            <a:normAutofit/>
          </a:bodyPr>
          <a:lstStyle/>
          <a:p>
            <a:r>
              <a:rPr lang="ar-IQ" dirty="0" smtClean="0">
                <a:solidFill>
                  <a:srgbClr val="FF0000"/>
                </a:solidFill>
              </a:rPr>
              <a:t>تقسيمات العقود</a:t>
            </a:r>
            <a:endParaRPr lang="ar-IQ" dirty="0">
              <a:solidFill>
                <a:srgbClr val="FF0000"/>
              </a:solidFill>
            </a:endParaRPr>
          </a:p>
        </p:txBody>
      </p:sp>
      <p:sp>
        <p:nvSpPr>
          <p:cNvPr id="3" name="Subtitle 2"/>
          <p:cNvSpPr>
            <a:spLocks noGrp="1"/>
          </p:cNvSpPr>
          <p:nvPr>
            <p:ph type="subTitle" idx="1"/>
          </p:nvPr>
        </p:nvSpPr>
        <p:spPr>
          <a:xfrm>
            <a:off x="1371600" y="4822304"/>
            <a:ext cx="6400800" cy="1847056"/>
          </a:xfrm>
        </p:spPr>
        <p:txBody>
          <a:bodyPr/>
          <a:lstStyle/>
          <a:p>
            <a:endParaRPr lang="ar-IQ" dirty="0"/>
          </a:p>
        </p:txBody>
      </p:sp>
      <p:sp>
        <p:nvSpPr>
          <p:cNvPr id="4" name="Rectangle 3"/>
          <p:cNvSpPr/>
          <p:nvPr/>
        </p:nvSpPr>
        <p:spPr>
          <a:xfrm>
            <a:off x="4957514" y="1916832"/>
            <a:ext cx="3816424" cy="1609328"/>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IQ" dirty="0" smtClean="0"/>
              <a:t>العقد </a:t>
            </a:r>
            <a:r>
              <a:rPr lang="ar-IQ" dirty="0"/>
              <a:t>الفوري: هو العقد الذي لا يكون الزمن عنصراً جوهرياً فيه وهو الذي يرد على أداء يمكن تنفيذه في الحال. عقد البيع </a:t>
            </a:r>
          </a:p>
        </p:txBody>
      </p:sp>
      <p:sp>
        <p:nvSpPr>
          <p:cNvPr id="5" name="Rectangle 4"/>
          <p:cNvSpPr/>
          <p:nvPr/>
        </p:nvSpPr>
        <p:spPr>
          <a:xfrm>
            <a:off x="395536" y="1916832"/>
            <a:ext cx="3888432" cy="1609328"/>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IQ" dirty="0"/>
              <a:t>العقد المستمر أو العقد الزمني أو العقد المدة : فهو العقد الذي يكون الزمن عنصرا جوهريا فيه مثال ذلك عقد الايجار او عقد التوريد.</a:t>
            </a:r>
          </a:p>
          <a:p>
            <a:pPr algn="ctr"/>
            <a:endParaRPr lang="ar-IQ"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650" y="3861048"/>
            <a:ext cx="6578600"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35083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1"/>
            <a:ext cx="7772400" cy="1440160"/>
          </a:xfrm>
        </p:spPr>
        <p:txBody>
          <a:bodyPr>
            <a:normAutofit/>
          </a:bodyPr>
          <a:lstStyle/>
          <a:p>
            <a:r>
              <a:rPr lang="ar-IQ" sz="4000" dirty="0" smtClean="0">
                <a:solidFill>
                  <a:srgbClr val="FF0000"/>
                </a:solidFill>
              </a:rPr>
              <a:t>تقسيمات العقود</a:t>
            </a:r>
            <a:endParaRPr lang="ar-IQ" sz="4000" dirty="0">
              <a:solidFill>
                <a:srgbClr val="FF0000"/>
              </a:solidFill>
            </a:endParaRPr>
          </a:p>
        </p:txBody>
      </p:sp>
      <p:sp>
        <p:nvSpPr>
          <p:cNvPr id="3" name="Subtitle 2"/>
          <p:cNvSpPr>
            <a:spLocks noGrp="1"/>
          </p:cNvSpPr>
          <p:nvPr>
            <p:ph type="subTitle" idx="1"/>
          </p:nvPr>
        </p:nvSpPr>
        <p:spPr>
          <a:xfrm>
            <a:off x="395536" y="1844824"/>
            <a:ext cx="8208912" cy="4248472"/>
          </a:xfrm>
        </p:spPr>
        <p:txBody>
          <a:bodyPr>
            <a:normAutofit fontScale="77500" lnSpcReduction="20000"/>
          </a:bodyPr>
          <a:lstStyle/>
          <a:p>
            <a:pPr algn="r"/>
            <a:r>
              <a:rPr lang="ar-IQ" dirty="0">
                <a:solidFill>
                  <a:srgbClr val="C00000"/>
                </a:solidFill>
              </a:rPr>
              <a:t>نتائج التقسيم</a:t>
            </a:r>
          </a:p>
          <a:p>
            <a:pPr algn="r"/>
            <a:r>
              <a:rPr lang="ar-IQ" dirty="0">
                <a:solidFill>
                  <a:srgbClr val="00B050"/>
                </a:solidFill>
              </a:rPr>
              <a:t>أثر الفسخ</a:t>
            </a:r>
            <a:r>
              <a:rPr lang="ar-IQ" dirty="0">
                <a:solidFill>
                  <a:schemeClr val="tx1"/>
                </a:solidFill>
              </a:rPr>
              <a:t>: للفسخ أثر رجعي فاذا فسخ العقد اعتبر كأن لم يكن وزالت كل الآثار التي رتبها منذ ابرامه. ويترتب على الفسخ وفقا لنصوص القانون، هذا الأثر أيا كان نوع العقد المفسوخ. ومع ذلك لا يسلم به الفقه في العقد المستمر، ويجرد فسخه في الاثر الرجعي، بحجة أن ما نفذ منه لا يمكن إعادته.</a:t>
            </a:r>
          </a:p>
          <a:p>
            <a:pPr algn="r"/>
            <a:r>
              <a:rPr lang="ar-IQ" dirty="0">
                <a:solidFill>
                  <a:srgbClr val="00B050"/>
                </a:solidFill>
              </a:rPr>
              <a:t>ضرورة الاعذار</a:t>
            </a:r>
            <a:r>
              <a:rPr lang="ar-IQ" dirty="0">
                <a:solidFill>
                  <a:schemeClr val="tx1"/>
                </a:solidFill>
              </a:rPr>
              <a:t>: اذا كان الاعذار ضروريا في اغلب الاحيان في العقد الفوري لاستحقاق التعويض عن التأخر في تنفيذه. فإنه لا ضرورة له في العقد المستمر لأن التأخر المدين في تنفيذ التزامه المستمر، يجعل تنفيذه غير ممكن، على الاقل بالنسبة لما فات منه.</a:t>
            </a:r>
          </a:p>
          <a:p>
            <a:pPr algn="r"/>
            <a:r>
              <a:rPr lang="ar-IQ" dirty="0">
                <a:solidFill>
                  <a:srgbClr val="00B050"/>
                </a:solidFill>
              </a:rPr>
              <a:t>نظرية الظروف الطارئة: </a:t>
            </a:r>
            <a:r>
              <a:rPr lang="ar-IQ" dirty="0">
                <a:solidFill>
                  <a:schemeClr val="tx1"/>
                </a:solidFill>
              </a:rPr>
              <a:t>يعتبر العقد المستمر هو النطاق الطبيعي لنظرية الظروف الطارئة، لإمكان تغير الظروف في أثناء سريانه عما كانت عليه وقت ابرامه، أما العقد الفوري فلا يخضع للنظرية الا اذا كان تنفيذه مؤجلا.</a:t>
            </a:r>
          </a:p>
        </p:txBody>
      </p:sp>
    </p:spTree>
    <p:extLst>
      <p:ext uri="{BB962C8B-B14F-4D97-AF65-F5344CB8AC3E}">
        <p14:creationId xmlns:p14="http://schemas.microsoft.com/office/powerpoint/2010/main" val="35604050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solidFill>
                  <a:srgbClr val="FF0000"/>
                </a:solidFill>
              </a:rPr>
              <a:t>أركان العقد</a:t>
            </a:r>
            <a:endParaRPr lang="ar-IQ" dirty="0">
              <a:solidFill>
                <a:srgbClr val="FF0000"/>
              </a:solidFill>
            </a:endParaRPr>
          </a:p>
        </p:txBody>
      </p:sp>
      <p:sp>
        <p:nvSpPr>
          <p:cNvPr id="3" name="Content Placeholder 2"/>
          <p:cNvSpPr>
            <a:spLocks noGrp="1"/>
          </p:cNvSpPr>
          <p:nvPr>
            <p:ph idx="1"/>
          </p:nvPr>
        </p:nvSpPr>
        <p:spPr>
          <a:xfrm>
            <a:off x="457200" y="1268760"/>
            <a:ext cx="8229600" cy="4857403"/>
          </a:xfrm>
        </p:spPr>
        <p:txBody>
          <a:bodyPr>
            <a:noAutofit/>
          </a:bodyPr>
          <a:lstStyle/>
          <a:p>
            <a:pPr marL="0" indent="0" algn="r">
              <a:buNone/>
            </a:pPr>
            <a:endParaRPr lang="ar-IQ" sz="2000" dirty="0"/>
          </a:p>
          <a:p>
            <a:pPr marL="0" indent="0" algn="r">
              <a:buNone/>
            </a:pPr>
            <a:r>
              <a:rPr lang="ar-IQ" sz="2000" b="1" dirty="0">
                <a:solidFill>
                  <a:srgbClr val="002060"/>
                </a:solidFill>
              </a:rPr>
              <a:t>أركان العقد ثلاثة : التراضي والمحل والسبب .</a:t>
            </a:r>
          </a:p>
          <a:p>
            <a:pPr marL="0" indent="0" algn="r">
              <a:buNone/>
            </a:pPr>
            <a:r>
              <a:rPr lang="ar-IQ" sz="2000" dirty="0"/>
              <a:t/>
            </a:r>
            <a:br>
              <a:rPr lang="ar-IQ" sz="2000" dirty="0"/>
            </a:br>
            <a:r>
              <a:rPr lang="ar-IQ" sz="2000" b="1" u="sng" dirty="0">
                <a:solidFill>
                  <a:srgbClr val="00B050"/>
                </a:solidFill>
              </a:rPr>
              <a:t>1-. التراضي:  </a:t>
            </a:r>
            <a:r>
              <a:rPr lang="ar-IQ" sz="2000" dirty="0"/>
              <a:t>وهو أساس العقد ويلزم أن يصدر صحيحاً فإذا إنعدم وقع العقد باطلاً وإذا جاء معيباً وقع العقد قابلاً للإبطال .ويتألف التراضي من الإيجاب والقبول بما يعني إلتقاء الإرادتين بحيث يعي المتعاقد أمر التعاقد ومقصده</a:t>
            </a:r>
            <a:r>
              <a:rPr lang="ar-IQ" sz="2000" dirty="0" smtClean="0"/>
              <a:t>.</a:t>
            </a:r>
            <a:r>
              <a:rPr lang="ar-IQ" sz="2000" dirty="0"/>
              <a:t/>
            </a:r>
            <a:br>
              <a:rPr lang="ar-IQ" sz="2000" dirty="0"/>
            </a:br>
            <a:r>
              <a:rPr lang="ar-IQ" sz="2000" b="1" u="sng" dirty="0">
                <a:solidFill>
                  <a:srgbClr val="00B050"/>
                </a:solidFill>
              </a:rPr>
              <a:t>2-المحل :</a:t>
            </a:r>
            <a:r>
              <a:rPr lang="ar-IQ" sz="2000" dirty="0"/>
              <a:t>هو الشىء الذي </a:t>
            </a:r>
            <a:r>
              <a:rPr lang="ar-IQ" sz="2000" u="sng" dirty="0"/>
              <a:t>يلتزم به المدين </a:t>
            </a:r>
            <a:r>
              <a:rPr lang="ar-IQ" sz="2000" dirty="0"/>
              <a:t>في العقد بإعطاء شىء أو بعمل أو بالإمتناع عن عمل </a:t>
            </a:r>
            <a:br>
              <a:rPr lang="ar-IQ" sz="2000" dirty="0"/>
            </a:br>
            <a:r>
              <a:rPr lang="ar-IQ" sz="2000" dirty="0"/>
              <a:t>مثال الإلتزام بإعطاء شىء أو إنشاء حق عيني : التزام البائع بنقل ملكية المبيع </a:t>
            </a:r>
            <a:br>
              <a:rPr lang="ar-IQ" sz="2000" dirty="0"/>
            </a:br>
            <a:r>
              <a:rPr lang="ar-IQ" sz="2000" dirty="0"/>
              <a:t>ومثال الإلتزام بعمل : التزام المؤجر بتمكين المستأجر من الإنتفاع بالعين المؤجرة.</a:t>
            </a:r>
            <a:br>
              <a:rPr lang="ar-IQ" sz="2000" dirty="0"/>
            </a:br>
            <a:r>
              <a:rPr lang="ar-IQ" sz="2000" dirty="0" smtClean="0"/>
              <a:t>مثال </a:t>
            </a:r>
            <a:r>
              <a:rPr lang="ar-IQ" sz="2000" dirty="0"/>
              <a:t>الإمتناع عن عمل : التزام العامل بعدم منافسة رب العمل السابق</a:t>
            </a:r>
            <a:r>
              <a:rPr lang="ar-IQ" sz="2000" dirty="0" smtClean="0"/>
              <a:t>.</a:t>
            </a:r>
            <a:r>
              <a:rPr lang="ar-IQ" sz="2000" dirty="0"/>
              <a:t/>
            </a:r>
            <a:br>
              <a:rPr lang="ar-IQ" sz="2000" dirty="0"/>
            </a:br>
            <a:r>
              <a:rPr lang="ar-IQ" sz="2000" dirty="0"/>
              <a:t>3</a:t>
            </a:r>
            <a:r>
              <a:rPr lang="ar-IQ" sz="2000" b="1" u="sng" dirty="0">
                <a:solidFill>
                  <a:srgbClr val="00B050"/>
                </a:solidFill>
              </a:rPr>
              <a:t>-السبب: </a:t>
            </a:r>
            <a:r>
              <a:rPr lang="ar-IQ" sz="2000" dirty="0"/>
              <a:t>وهو </a:t>
            </a:r>
            <a:r>
              <a:rPr lang="ar-IQ" sz="2000" u="sng" dirty="0"/>
              <a:t>الغرض الذي يقصد الملتزم الوصول إليه من وراء التزامه</a:t>
            </a:r>
            <a:r>
              <a:rPr lang="ar-IQ" sz="2000" dirty="0"/>
              <a:t>. والسبب هو إجابة عن السؤال : لماذا التزم المدين في العقد.؟ فسبب التزام البائع بنقل ملكية المبيع هو التزام المشتري بدفع الثمن.وسبب التزام المؤجر بتمكين المستأجر من الإنتفاع بالعين هو التزام المستأجر بدفع الأجرة .ولذا يجب أن يكون سبب العقد مشروعاً أي غير مخالف للنظام العام أو الآداب فإن كان السبب غير مشروع بطل العقد. </a:t>
            </a:r>
            <a:br>
              <a:rPr lang="ar-IQ" sz="2000" dirty="0"/>
            </a:br>
            <a:endParaRPr lang="ar-IQ" sz="2000" dirty="0"/>
          </a:p>
          <a:p>
            <a:pPr marL="0" indent="0" algn="r">
              <a:buNone/>
            </a:pPr>
            <a:endParaRPr lang="ar-IQ" sz="2000" dirty="0"/>
          </a:p>
        </p:txBody>
      </p:sp>
    </p:spTree>
    <p:extLst>
      <p:ext uri="{BB962C8B-B14F-4D97-AF65-F5344CB8AC3E}">
        <p14:creationId xmlns:p14="http://schemas.microsoft.com/office/powerpoint/2010/main" val="1477885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solidFill>
                  <a:srgbClr val="FF0000"/>
                </a:solidFill>
                <a:cs typeface="Ali-A-Sahifa Bold" pitchFamily="2" charset="-78"/>
              </a:rPr>
              <a:t>التعريف بالالتزام</a:t>
            </a:r>
            <a:endParaRPr lang="ar-IQ" dirty="0">
              <a:solidFill>
                <a:srgbClr val="FF0000"/>
              </a:solidFill>
              <a:cs typeface="Ali-A-Sahifa Bold" pitchFamily="2" charset="-78"/>
            </a:endParaRPr>
          </a:p>
        </p:txBody>
      </p:sp>
      <p:sp>
        <p:nvSpPr>
          <p:cNvPr id="3" name="Content Placeholder 2"/>
          <p:cNvSpPr>
            <a:spLocks noGrp="1"/>
          </p:cNvSpPr>
          <p:nvPr>
            <p:ph idx="1"/>
          </p:nvPr>
        </p:nvSpPr>
        <p:spPr/>
        <p:txBody>
          <a:bodyPr/>
          <a:lstStyle/>
          <a:p>
            <a:pPr marL="0" indent="0">
              <a:buNone/>
            </a:pPr>
            <a:endParaRPr lang="ar-IQ" dirty="0"/>
          </a:p>
        </p:txBody>
      </p:sp>
      <p:sp>
        <p:nvSpPr>
          <p:cNvPr id="7" name="Folded Corner 6"/>
          <p:cNvSpPr/>
          <p:nvPr/>
        </p:nvSpPr>
        <p:spPr>
          <a:xfrm>
            <a:off x="5580112" y="2420888"/>
            <a:ext cx="2880320" cy="1080120"/>
          </a:xfrm>
          <a:prstGeom prst="foldedCorner">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ar-IQ" sz="2800" dirty="0" smtClean="0">
                <a:solidFill>
                  <a:schemeClr val="tx1"/>
                </a:solidFill>
                <a:cs typeface="Ali-A-Sahifa Bold" pitchFamily="2" charset="-78"/>
              </a:rPr>
              <a:t>دائن (حق شخصي)</a:t>
            </a:r>
            <a:endParaRPr lang="ar-IQ" sz="2800" dirty="0">
              <a:solidFill>
                <a:schemeClr val="tx1"/>
              </a:solidFill>
              <a:cs typeface="Ali-A-Sahifa Bold" pitchFamily="2" charset="-78"/>
            </a:endParaRPr>
          </a:p>
        </p:txBody>
      </p:sp>
      <p:sp>
        <p:nvSpPr>
          <p:cNvPr id="8" name="Folded Corner 7"/>
          <p:cNvSpPr/>
          <p:nvPr/>
        </p:nvSpPr>
        <p:spPr>
          <a:xfrm>
            <a:off x="1115616" y="2420888"/>
            <a:ext cx="3384376" cy="1080120"/>
          </a:xfrm>
          <a:prstGeom prst="foldedCorner">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ar-IQ" sz="2800" dirty="0" smtClean="0">
                <a:solidFill>
                  <a:schemeClr val="tx1"/>
                </a:solidFill>
                <a:cs typeface="Ali-A-Sahifa Bold" pitchFamily="2" charset="-78"/>
              </a:rPr>
              <a:t>مدين (الالتزام)</a:t>
            </a:r>
            <a:endParaRPr lang="ar-IQ" sz="2800" dirty="0">
              <a:solidFill>
                <a:schemeClr val="tx1"/>
              </a:solidFill>
              <a:cs typeface="Ali-A-Sahifa Bold" pitchFamily="2" charset="-78"/>
            </a:endParaRPr>
          </a:p>
        </p:txBody>
      </p:sp>
    </p:spTree>
    <p:extLst>
      <p:ext uri="{BB962C8B-B14F-4D97-AF65-F5344CB8AC3E}">
        <p14:creationId xmlns:p14="http://schemas.microsoft.com/office/powerpoint/2010/main" val="35990062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640"/>
            <a:ext cx="7772400" cy="1224135"/>
          </a:xfrm>
        </p:spPr>
        <p:txBody>
          <a:bodyPr>
            <a:normAutofit/>
          </a:bodyPr>
          <a:lstStyle/>
          <a:p>
            <a:r>
              <a:rPr lang="ar-IQ" dirty="0" smtClean="0">
                <a:solidFill>
                  <a:srgbClr val="FF0000"/>
                </a:solidFill>
              </a:rPr>
              <a:t>التراضي</a:t>
            </a:r>
            <a:endParaRPr lang="ar-IQ" dirty="0">
              <a:solidFill>
                <a:srgbClr val="FF0000"/>
              </a:solidFill>
            </a:endParaRPr>
          </a:p>
        </p:txBody>
      </p:sp>
      <p:sp>
        <p:nvSpPr>
          <p:cNvPr id="3" name="Subtitle 2"/>
          <p:cNvSpPr>
            <a:spLocks noGrp="1"/>
          </p:cNvSpPr>
          <p:nvPr>
            <p:ph type="subTitle" idx="1"/>
          </p:nvPr>
        </p:nvSpPr>
        <p:spPr>
          <a:xfrm>
            <a:off x="1371600" y="1412776"/>
            <a:ext cx="6400800" cy="720080"/>
          </a:xfrm>
        </p:spPr>
        <p:txBody>
          <a:bodyPr/>
          <a:lstStyle/>
          <a:p>
            <a:r>
              <a:rPr lang="ar-IQ" dirty="0">
                <a:solidFill>
                  <a:schemeClr val="tx1"/>
                </a:solidFill>
              </a:rPr>
              <a:t>التراضي: وجود إرادتين متوافقتين</a:t>
            </a:r>
          </a:p>
          <a:p>
            <a:endParaRPr lang="ar-IQ"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420888"/>
            <a:ext cx="6264696"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58658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3"/>
            <a:ext cx="7772400" cy="2016224"/>
          </a:xfrm>
        </p:spPr>
        <p:txBody>
          <a:bodyPr>
            <a:normAutofit/>
          </a:bodyPr>
          <a:lstStyle/>
          <a:p>
            <a:r>
              <a:rPr lang="ar-IQ" dirty="0">
                <a:solidFill>
                  <a:srgbClr val="FF0000"/>
                </a:solidFill>
              </a:rPr>
              <a:t>كيف يكون العقد صحيحا ؟</a:t>
            </a:r>
            <a:r>
              <a:rPr lang="ar-IQ" dirty="0"/>
              <a:t/>
            </a:r>
            <a:br>
              <a:rPr lang="ar-IQ" dirty="0"/>
            </a:br>
            <a:endParaRPr lang="ar-IQ" dirty="0"/>
          </a:p>
        </p:txBody>
      </p:sp>
      <p:sp>
        <p:nvSpPr>
          <p:cNvPr id="3" name="Subtitle 2"/>
          <p:cNvSpPr>
            <a:spLocks noGrp="1"/>
          </p:cNvSpPr>
          <p:nvPr>
            <p:ph type="subTitle" idx="1"/>
          </p:nvPr>
        </p:nvSpPr>
        <p:spPr>
          <a:xfrm>
            <a:off x="1371600" y="2204864"/>
            <a:ext cx="7016824" cy="3433936"/>
          </a:xfrm>
        </p:spPr>
        <p:txBody>
          <a:bodyPr>
            <a:normAutofit fontScale="92500" lnSpcReduction="10000"/>
          </a:bodyPr>
          <a:lstStyle/>
          <a:p>
            <a:pPr algn="r"/>
            <a:r>
              <a:rPr lang="ar-IQ" dirty="0">
                <a:solidFill>
                  <a:schemeClr val="tx1"/>
                </a:solidFill>
              </a:rPr>
              <a:t>ج: يكون العقد العقد صحيحا</a:t>
            </a:r>
          </a:p>
          <a:p>
            <a:pPr algn="r"/>
            <a:r>
              <a:rPr lang="ar-IQ" dirty="0">
                <a:solidFill>
                  <a:schemeClr val="tx1"/>
                </a:solidFill>
              </a:rPr>
              <a:t>أ. اذا كانت اوصافة سالمة </a:t>
            </a:r>
          </a:p>
          <a:p>
            <a:pPr algn="r"/>
            <a:r>
              <a:rPr lang="ar-IQ" dirty="0">
                <a:solidFill>
                  <a:schemeClr val="tx1"/>
                </a:solidFill>
              </a:rPr>
              <a:t>ب. ذاته مشروعة.</a:t>
            </a:r>
          </a:p>
          <a:p>
            <a:pPr algn="r"/>
            <a:r>
              <a:rPr lang="ar-IQ" dirty="0">
                <a:solidFill>
                  <a:schemeClr val="tx1"/>
                </a:solidFill>
              </a:rPr>
              <a:t>1. ان يكون صادرا من اهله.</a:t>
            </a:r>
          </a:p>
          <a:p>
            <a:pPr algn="r"/>
            <a:r>
              <a:rPr lang="ar-IQ" dirty="0">
                <a:solidFill>
                  <a:schemeClr val="tx1"/>
                </a:solidFill>
              </a:rPr>
              <a:t>2.ان يكون له سبب مشروع</a:t>
            </a:r>
          </a:p>
          <a:p>
            <a:pPr algn="r"/>
            <a:r>
              <a:rPr lang="ar-IQ" dirty="0">
                <a:solidFill>
                  <a:schemeClr val="tx1"/>
                </a:solidFill>
              </a:rPr>
              <a:t>3. ان تكون اوصافة سالمة من الخلل بأن يكون سالما من عيوب </a:t>
            </a:r>
            <a:r>
              <a:rPr lang="ar-IQ" dirty="0" smtClean="0">
                <a:solidFill>
                  <a:schemeClr val="tx1"/>
                </a:solidFill>
              </a:rPr>
              <a:t>الارادة</a:t>
            </a:r>
            <a:r>
              <a:rPr lang="ar-IQ" dirty="0">
                <a:solidFill>
                  <a:schemeClr val="tx1"/>
                </a:solidFill>
              </a:rPr>
              <a:t>.</a:t>
            </a:r>
          </a:p>
        </p:txBody>
      </p:sp>
    </p:spTree>
    <p:extLst>
      <p:ext uri="{BB962C8B-B14F-4D97-AF65-F5344CB8AC3E}">
        <p14:creationId xmlns:p14="http://schemas.microsoft.com/office/powerpoint/2010/main" val="22995032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7"/>
            <a:ext cx="7772400" cy="1080120"/>
          </a:xfrm>
        </p:spPr>
        <p:txBody>
          <a:bodyPr/>
          <a:lstStyle/>
          <a:p>
            <a:r>
              <a:rPr lang="ar-IQ" dirty="0">
                <a:solidFill>
                  <a:srgbClr val="FF0000"/>
                </a:solidFill>
              </a:rPr>
              <a:t>وجود التراضي</a:t>
            </a:r>
          </a:p>
        </p:txBody>
      </p:sp>
      <p:sp>
        <p:nvSpPr>
          <p:cNvPr id="3" name="Subtitle 2"/>
          <p:cNvSpPr>
            <a:spLocks noGrp="1"/>
          </p:cNvSpPr>
          <p:nvPr>
            <p:ph type="subTitle" idx="1"/>
          </p:nvPr>
        </p:nvSpPr>
        <p:spPr>
          <a:xfrm>
            <a:off x="683568" y="2132856"/>
            <a:ext cx="7880920" cy="3649960"/>
          </a:xfrm>
        </p:spPr>
        <p:txBody>
          <a:bodyPr>
            <a:normAutofit fontScale="92500" lnSpcReduction="20000"/>
          </a:bodyPr>
          <a:lstStyle/>
          <a:p>
            <a:pPr algn="r"/>
            <a:r>
              <a:rPr lang="ar-IQ" dirty="0" smtClean="0">
                <a:solidFill>
                  <a:schemeClr val="tx1"/>
                </a:solidFill>
              </a:rPr>
              <a:t>- يجب </a:t>
            </a:r>
            <a:r>
              <a:rPr lang="ar-IQ" dirty="0">
                <a:solidFill>
                  <a:schemeClr val="tx1"/>
                </a:solidFill>
              </a:rPr>
              <a:t>لوجود التراضي أن </a:t>
            </a:r>
            <a:r>
              <a:rPr lang="ar-IQ" u="sng" dirty="0">
                <a:solidFill>
                  <a:srgbClr val="00B050"/>
                </a:solidFill>
              </a:rPr>
              <a:t>توجد إرادة</a:t>
            </a:r>
            <a:r>
              <a:rPr lang="ar-IQ" dirty="0">
                <a:solidFill>
                  <a:schemeClr val="tx1"/>
                </a:solidFill>
              </a:rPr>
              <a:t>، وأن تتجه هذه الإرادة إلى إحداث أثر قانوني، وأن يعبر عنها.</a:t>
            </a:r>
          </a:p>
          <a:p>
            <a:pPr algn="r"/>
            <a:r>
              <a:rPr lang="ar-IQ" dirty="0" smtClean="0">
                <a:solidFill>
                  <a:schemeClr val="tx1"/>
                </a:solidFill>
              </a:rPr>
              <a:t>- ويجب </a:t>
            </a:r>
            <a:r>
              <a:rPr lang="ar-IQ" dirty="0">
                <a:solidFill>
                  <a:schemeClr val="tx1"/>
                </a:solidFill>
              </a:rPr>
              <a:t>أن توجد كذلك </a:t>
            </a:r>
            <a:r>
              <a:rPr lang="ar-IQ" u="sng" dirty="0">
                <a:solidFill>
                  <a:srgbClr val="00B050"/>
                </a:solidFill>
              </a:rPr>
              <a:t>إرادة أخرى مطابقة لها </a:t>
            </a:r>
            <a:r>
              <a:rPr lang="ar-IQ" dirty="0">
                <a:solidFill>
                  <a:schemeClr val="tx1"/>
                </a:solidFill>
              </a:rPr>
              <a:t>بحيث يتحقق التوافق بين الإرادتين، حتى يقوم العقد.</a:t>
            </a:r>
          </a:p>
          <a:p>
            <a:pPr algn="r"/>
            <a:r>
              <a:rPr lang="ar-IQ" dirty="0" smtClean="0">
                <a:solidFill>
                  <a:schemeClr val="tx1"/>
                </a:solidFill>
              </a:rPr>
              <a:t>- وقد </a:t>
            </a:r>
            <a:r>
              <a:rPr lang="ar-IQ" dirty="0">
                <a:solidFill>
                  <a:schemeClr val="tx1"/>
                </a:solidFill>
              </a:rPr>
              <a:t>يمر العاقدان </a:t>
            </a:r>
            <a:r>
              <a:rPr lang="ar-IQ" u="sng" dirty="0">
                <a:solidFill>
                  <a:srgbClr val="00B050"/>
                </a:solidFill>
              </a:rPr>
              <a:t>بمرحلة تمهيد للعقد </a:t>
            </a:r>
            <a:r>
              <a:rPr lang="ar-IQ" dirty="0">
                <a:solidFill>
                  <a:schemeClr val="tx1"/>
                </a:solidFill>
              </a:rPr>
              <a:t>كما في الوعد بالعقد والعربون.</a:t>
            </a:r>
          </a:p>
          <a:p>
            <a:pPr algn="r"/>
            <a:r>
              <a:rPr lang="ar-IQ" dirty="0">
                <a:solidFill>
                  <a:schemeClr val="tx1"/>
                </a:solidFill>
              </a:rPr>
              <a:t>وقد يصدر </a:t>
            </a:r>
            <a:r>
              <a:rPr lang="ar-IQ" u="sng" dirty="0">
                <a:solidFill>
                  <a:srgbClr val="00B050"/>
                </a:solidFill>
              </a:rPr>
              <a:t>التعبير عن الإرادة في التعاقد من نائب </a:t>
            </a:r>
            <a:r>
              <a:rPr lang="ar-IQ" dirty="0">
                <a:solidFill>
                  <a:schemeClr val="tx1"/>
                </a:solidFill>
              </a:rPr>
              <a:t>بدلاً من الأصيل.</a:t>
            </a:r>
          </a:p>
          <a:p>
            <a:pPr algn="r"/>
            <a:endParaRPr lang="ar-IQ" dirty="0">
              <a:solidFill>
                <a:schemeClr val="tx1"/>
              </a:solidFill>
            </a:endParaRPr>
          </a:p>
        </p:txBody>
      </p:sp>
    </p:spTree>
    <p:extLst>
      <p:ext uri="{BB962C8B-B14F-4D97-AF65-F5344CB8AC3E}">
        <p14:creationId xmlns:p14="http://schemas.microsoft.com/office/powerpoint/2010/main" val="40770270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5"/>
            <a:ext cx="7772400" cy="1008111"/>
          </a:xfrm>
        </p:spPr>
        <p:txBody>
          <a:bodyPr/>
          <a:lstStyle/>
          <a:p>
            <a:r>
              <a:rPr lang="ar-IQ" dirty="0" smtClean="0">
                <a:solidFill>
                  <a:srgbClr val="FF0000"/>
                </a:solidFill>
              </a:rPr>
              <a:t>1- وجود الإرادة والتعبيرعنها</a:t>
            </a:r>
            <a:endParaRPr lang="ar-IQ" dirty="0">
              <a:solidFill>
                <a:srgbClr val="FF0000"/>
              </a:solidFill>
            </a:endParaRPr>
          </a:p>
        </p:txBody>
      </p:sp>
      <p:sp>
        <p:nvSpPr>
          <p:cNvPr id="3" name="Subtitle 2"/>
          <p:cNvSpPr>
            <a:spLocks noGrp="1"/>
          </p:cNvSpPr>
          <p:nvPr>
            <p:ph type="subTitle" idx="1"/>
          </p:nvPr>
        </p:nvSpPr>
        <p:spPr>
          <a:xfrm>
            <a:off x="683568" y="1651248"/>
            <a:ext cx="7920880" cy="4010000"/>
          </a:xfrm>
        </p:spPr>
        <p:txBody>
          <a:bodyPr>
            <a:noAutofit/>
          </a:bodyPr>
          <a:lstStyle/>
          <a:p>
            <a:pPr algn="r"/>
            <a:r>
              <a:rPr lang="ar-IQ" sz="2400" dirty="0">
                <a:solidFill>
                  <a:schemeClr val="tx1"/>
                </a:solidFill>
              </a:rPr>
              <a:t>يجب لقيام العقد أن توجد إرادة لدى التعاقد.</a:t>
            </a:r>
          </a:p>
          <a:p>
            <a:pPr algn="r"/>
            <a:r>
              <a:rPr lang="ar-IQ" sz="2400" dirty="0">
                <a:solidFill>
                  <a:schemeClr val="tx1"/>
                </a:solidFill>
              </a:rPr>
              <a:t>إذا وجدت الإرادة فلا يحفل بها القانون إلا إذا اتجهت إلى إحداث أثر القانوني.</a:t>
            </a:r>
          </a:p>
          <a:p>
            <a:pPr algn="r"/>
            <a:r>
              <a:rPr lang="ar-IQ" sz="2400" dirty="0">
                <a:solidFill>
                  <a:schemeClr val="tx1"/>
                </a:solidFill>
              </a:rPr>
              <a:t>الإرادة مسألة كامنة في النفس ولابد من الإفصاح والتعبير عنها حتى يعتد بها قانوناً.</a:t>
            </a:r>
          </a:p>
          <a:p>
            <a:pPr algn="r"/>
            <a:r>
              <a:rPr lang="ar-IQ" sz="2400" dirty="0">
                <a:solidFill>
                  <a:schemeClr val="tx1"/>
                </a:solidFill>
              </a:rPr>
              <a:t>فالتعبير هو المظهر الخارجي المادي للإرادة الكامنة في النفس.</a:t>
            </a:r>
          </a:p>
          <a:p>
            <a:pPr algn="r"/>
            <a:r>
              <a:rPr lang="ar-IQ" sz="2400" dirty="0">
                <a:solidFill>
                  <a:schemeClr val="tx1"/>
                </a:solidFill>
              </a:rPr>
              <a:t>وهذا الافصاح أو التعبير عن الارادة قد يكون </a:t>
            </a:r>
            <a:r>
              <a:rPr lang="ar-IQ" sz="2400" dirty="0">
                <a:solidFill>
                  <a:srgbClr val="C00000"/>
                </a:solidFill>
              </a:rPr>
              <a:t>تعبيراً صريحاً </a:t>
            </a:r>
            <a:r>
              <a:rPr lang="ar-IQ" sz="2400" dirty="0">
                <a:solidFill>
                  <a:schemeClr val="tx1"/>
                </a:solidFill>
              </a:rPr>
              <a:t>وقد يكون تعبيراً </a:t>
            </a:r>
            <a:r>
              <a:rPr lang="ar-IQ" sz="2400" dirty="0">
                <a:solidFill>
                  <a:srgbClr val="C00000"/>
                </a:solidFill>
              </a:rPr>
              <a:t>ضمنياً. </a:t>
            </a:r>
            <a:r>
              <a:rPr lang="ar-IQ" sz="2400" dirty="0">
                <a:solidFill>
                  <a:schemeClr val="tx1"/>
                </a:solidFill>
              </a:rPr>
              <a:t>فالقانون </a:t>
            </a:r>
            <a:r>
              <a:rPr lang="ar-IQ" sz="2400" u="sng" dirty="0">
                <a:solidFill>
                  <a:srgbClr val="00B050"/>
                </a:solidFill>
              </a:rPr>
              <a:t>لم يشترط مظهرا خاصاً أو شكلاً معيناً للتعبير عن الارادة الا في أحوال نادرة.</a:t>
            </a:r>
          </a:p>
          <a:p>
            <a:pPr algn="r"/>
            <a:endParaRPr lang="ar-IQ" sz="2400" u="sng" dirty="0">
              <a:solidFill>
                <a:srgbClr val="00B050"/>
              </a:solidFill>
            </a:endParaRPr>
          </a:p>
        </p:txBody>
      </p:sp>
    </p:spTree>
    <p:extLst>
      <p:ext uri="{BB962C8B-B14F-4D97-AF65-F5344CB8AC3E}">
        <p14:creationId xmlns:p14="http://schemas.microsoft.com/office/powerpoint/2010/main" val="33993844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solidFill>
                  <a:srgbClr val="FF0000"/>
                </a:solidFill>
              </a:rPr>
              <a:t>وجود الإرادة والتعبير عنها</a:t>
            </a:r>
          </a:p>
        </p:txBody>
      </p:sp>
      <p:sp>
        <p:nvSpPr>
          <p:cNvPr id="3" name="Content Placeholder 2"/>
          <p:cNvSpPr>
            <a:spLocks noGrp="1"/>
          </p:cNvSpPr>
          <p:nvPr>
            <p:ph idx="1"/>
          </p:nvPr>
        </p:nvSpPr>
        <p:spPr/>
        <p:txBody>
          <a:bodyPr>
            <a:normAutofit fontScale="85000" lnSpcReduction="10000"/>
          </a:bodyPr>
          <a:lstStyle/>
          <a:p>
            <a:pPr marL="0" indent="0" algn="r">
              <a:buNone/>
            </a:pPr>
            <a:r>
              <a:rPr lang="ar-IQ" dirty="0">
                <a:solidFill>
                  <a:srgbClr val="00B050"/>
                </a:solidFill>
              </a:rPr>
              <a:t>التعبير الصريح </a:t>
            </a:r>
            <a:r>
              <a:rPr lang="ar-IQ" dirty="0"/>
              <a:t>عن الإرادة هو الذي يفصح عن الإرادة بطريقة مباشرة أي بوسيلة تكشف عن الإرادة </a:t>
            </a:r>
            <a:r>
              <a:rPr lang="ar-IQ" u="sng" dirty="0"/>
              <a:t>حسب المألوف بين الناس</a:t>
            </a:r>
            <a:r>
              <a:rPr lang="ar-IQ" dirty="0"/>
              <a:t>.</a:t>
            </a:r>
          </a:p>
          <a:p>
            <a:pPr marL="0" indent="0" algn="r">
              <a:buNone/>
            </a:pPr>
            <a:r>
              <a:rPr lang="ar-IQ" dirty="0"/>
              <a:t>وقد يتأدى التعبير الصريح مشافهة باللسان أو بواسطة التليفون......الخ.</a:t>
            </a:r>
          </a:p>
          <a:p>
            <a:pPr marL="0" indent="0" algn="r">
              <a:buNone/>
            </a:pPr>
            <a:r>
              <a:rPr lang="ar-IQ" dirty="0"/>
              <a:t>فإذا وقع التعبير باللفظ وجب أن </a:t>
            </a:r>
            <a:r>
              <a:rPr lang="ar-IQ" dirty="0">
                <a:solidFill>
                  <a:srgbClr val="FF0000"/>
                </a:solidFill>
              </a:rPr>
              <a:t>تستخدم صيغة دالة دلالة قاطعة على إرادة </a:t>
            </a:r>
            <a:r>
              <a:rPr lang="ar-IQ" dirty="0"/>
              <a:t>التعاقد في الحال كصيغة الماضي، اما صيغة المضارع والأمر والاستفهام فلأنها لا تتمحض للحال وحده وفقا للعرف بل تحتل الحال والاستقبال كان التعبير بها غير صريح، إذ لا تفيد الغور في التعاقد على وجه اليقين بل يستفاد هذا المعنى بالرجوع الى النية.</a:t>
            </a:r>
          </a:p>
          <a:p>
            <a:pPr marL="0" indent="0" algn="r">
              <a:buNone/>
            </a:pPr>
            <a:r>
              <a:rPr lang="ar-IQ" dirty="0"/>
              <a:t>الفقرة الثانية من المادة (77) من ق.م.ع «و</a:t>
            </a:r>
            <a:r>
              <a:rPr lang="ar-IQ" dirty="0">
                <a:solidFill>
                  <a:srgbClr val="FF0000"/>
                </a:solidFill>
              </a:rPr>
              <a:t>يكون الايجاب والقبول بصیغة الماضي، كما يكونان بصیغة المضارع او بصیغة الامر اذا </a:t>
            </a:r>
            <a:r>
              <a:rPr lang="ar-IQ" dirty="0" smtClean="0">
                <a:solidFill>
                  <a:srgbClr val="FF0000"/>
                </a:solidFill>
              </a:rPr>
              <a:t>اريد بھما </a:t>
            </a:r>
            <a:r>
              <a:rPr lang="ar-IQ" dirty="0">
                <a:solidFill>
                  <a:srgbClr val="FF0000"/>
                </a:solidFill>
              </a:rPr>
              <a:t>حال».</a:t>
            </a:r>
          </a:p>
          <a:p>
            <a:pPr marL="0" indent="0" algn="r">
              <a:buNone/>
            </a:pPr>
            <a:endParaRPr lang="ar-IQ" dirty="0"/>
          </a:p>
          <a:p>
            <a:pPr marL="0" indent="0" algn="r">
              <a:buNone/>
            </a:pPr>
            <a:endParaRPr lang="ar-IQ" dirty="0"/>
          </a:p>
        </p:txBody>
      </p:sp>
    </p:spTree>
    <p:extLst>
      <p:ext uri="{BB962C8B-B14F-4D97-AF65-F5344CB8AC3E}">
        <p14:creationId xmlns:p14="http://schemas.microsoft.com/office/powerpoint/2010/main" val="18524242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IQ"/>
          </a:p>
        </p:txBody>
      </p:sp>
      <p:sp>
        <p:nvSpPr>
          <p:cNvPr id="3" name="Subtitle 2"/>
          <p:cNvSpPr>
            <a:spLocks noGrp="1"/>
          </p:cNvSpPr>
          <p:nvPr>
            <p:ph type="subTitle" idx="1"/>
          </p:nvPr>
        </p:nvSpPr>
        <p:spPr>
          <a:xfrm>
            <a:off x="755576" y="620688"/>
            <a:ext cx="7776864" cy="5832648"/>
          </a:xfrm>
        </p:spPr>
        <p:txBody>
          <a:bodyPr>
            <a:noAutofit/>
          </a:bodyPr>
          <a:lstStyle/>
          <a:p>
            <a:pPr algn="r"/>
            <a:r>
              <a:rPr lang="ar-IQ" sz="2800" b="1" dirty="0">
                <a:solidFill>
                  <a:srgbClr val="FF0000"/>
                </a:solidFill>
              </a:rPr>
              <a:t>أما الإشارة المعتبرة فهي الشائعة الاستعمال ولو جاءت من غير </a:t>
            </a:r>
            <a:r>
              <a:rPr lang="ar-IQ" sz="2800" b="1" dirty="0" smtClean="0">
                <a:solidFill>
                  <a:srgbClr val="FF0000"/>
                </a:solidFill>
              </a:rPr>
              <a:t>الاخرس</a:t>
            </a:r>
          </a:p>
          <a:p>
            <a:pPr algn="r"/>
            <a:r>
              <a:rPr lang="ar-IQ" sz="2400" dirty="0" smtClean="0">
                <a:solidFill>
                  <a:schemeClr val="tx1"/>
                </a:solidFill>
              </a:rPr>
              <a:t>المادة </a:t>
            </a:r>
            <a:r>
              <a:rPr lang="ar-IQ" sz="2400" dirty="0">
                <a:solidFill>
                  <a:schemeClr val="tx1"/>
                </a:solidFill>
              </a:rPr>
              <a:t>(79) من ق.م.ع</a:t>
            </a:r>
            <a:r>
              <a:rPr lang="ar-IQ" sz="2400" dirty="0">
                <a:solidFill>
                  <a:srgbClr val="FF0000"/>
                </a:solidFill>
              </a:rPr>
              <a:t> </a:t>
            </a:r>
            <a:r>
              <a:rPr lang="ar-IQ" sz="2400" dirty="0">
                <a:solidFill>
                  <a:schemeClr val="tx1"/>
                </a:solidFill>
              </a:rPr>
              <a:t>«كما يكون الايجاب او القبول بالمشافھة يكون بالمكاتبة وبالاشارة الشائعة الاستعمال ولو من غیر الاخرس وبالمبادلة الفعلیة الدالة على التراضي وباتخاذ أي مسلك آخر لا تدع ظروف الحال شكاً لأدلته على التراضي».</a:t>
            </a:r>
          </a:p>
          <a:p>
            <a:pPr algn="r"/>
            <a:r>
              <a:rPr lang="ar-IQ" sz="2400" dirty="0">
                <a:solidFill>
                  <a:schemeClr val="tx1"/>
                </a:solidFill>
              </a:rPr>
              <a:t>أما </a:t>
            </a:r>
            <a:r>
              <a:rPr lang="ar-IQ" sz="2400" u="sng" dirty="0">
                <a:solidFill>
                  <a:srgbClr val="FF0000"/>
                </a:solidFill>
              </a:rPr>
              <a:t>التعبير الضمني </a:t>
            </a:r>
            <a:r>
              <a:rPr lang="ar-IQ" sz="2400" dirty="0">
                <a:solidFill>
                  <a:schemeClr val="tx1"/>
                </a:solidFill>
              </a:rPr>
              <a:t>فهو الافصاح عن الارادة بطريقة غير مباشرة أي </a:t>
            </a:r>
            <a:r>
              <a:rPr lang="ar-IQ" sz="2400" u="sng" dirty="0">
                <a:solidFill>
                  <a:schemeClr val="tx1"/>
                </a:solidFill>
              </a:rPr>
              <a:t>بوسيلة لا تتفق مع المألوف بين الناس </a:t>
            </a:r>
            <a:r>
              <a:rPr lang="ar-IQ" sz="2400" dirty="0">
                <a:solidFill>
                  <a:schemeClr val="tx1"/>
                </a:solidFill>
              </a:rPr>
              <a:t>فتصرف الشخص في شيء عرض عليه أن يشتريه يعد دليلا على قبوله الشراء وبقاء المستأجر في العين المؤجر بعد انتهاء الايجار دليل على أنه يريد تجديد الايجار. </a:t>
            </a:r>
          </a:p>
          <a:p>
            <a:pPr algn="r"/>
            <a:endParaRPr lang="ar-IQ" sz="2400" dirty="0">
              <a:solidFill>
                <a:schemeClr val="tx1"/>
              </a:solidFill>
            </a:endParaRPr>
          </a:p>
        </p:txBody>
      </p:sp>
    </p:spTree>
    <p:extLst>
      <p:ext uri="{BB962C8B-B14F-4D97-AF65-F5344CB8AC3E}">
        <p14:creationId xmlns:p14="http://schemas.microsoft.com/office/powerpoint/2010/main" val="36294186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3"/>
            <a:ext cx="7772400" cy="720079"/>
          </a:xfrm>
        </p:spPr>
        <p:txBody>
          <a:bodyPr>
            <a:normAutofit/>
          </a:bodyPr>
          <a:lstStyle/>
          <a:p>
            <a:r>
              <a:rPr lang="ar-IQ" sz="4000" dirty="0">
                <a:solidFill>
                  <a:srgbClr val="FF0000"/>
                </a:solidFill>
              </a:rPr>
              <a:t>س: هل يعتبر السكوت تعبير عن الإرادة؟ </a:t>
            </a:r>
          </a:p>
        </p:txBody>
      </p:sp>
      <p:sp>
        <p:nvSpPr>
          <p:cNvPr id="3" name="Subtitle 2"/>
          <p:cNvSpPr>
            <a:spLocks noGrp="1"/>
          </p:cNvSpPr>
          <p:nvPr>
            <p:ph type="subTitle" idx="1"/>
          </p:nvPr>
        </p:nvSpPr>
        <p:spPr>
          <a:xfrm>
            <a:off x="467544" y="1268760"/>
            <a:ext cx="7848872" cy="4370040"/>
          </a:xfrm>
        </p:spPr>
        <p:txBody>
          <a:bodyPr>
            <a:noAutofit/>
          </a:bodyPr>
          <a:lstStyle/>
          <a:p>
            <a:pPr algn="r"/>
            <a:endParaRPr lang="ar-IQ" sz="2000" dirty="0">
              <a:solidFill>
                <a:schemeClr val="tx1"/>
              </a:solidFill>
            </a:endParaRPr>
          </a:p>
          <a:p>
            <a:pPr algn="r"/>
            <a:r>
              <a:rPr lang="ar-IQ" sz="2000" dirty="0" smtClean="0">
                <a:solidFill>
                  <a:schemeClr val="tx1"/>
                </a:solidFill>
              </a:rPr>
              <a:t>- السكوت </a:t>
            </a:r>
            <a:r>
              <a:rPr lang="ar-IQ" sz="2000" dirty="0">
                <a:solidFill>
                  <a:schemeClr val="tx1"/>
                </a:solidFill>
              </a:rPr>
              <a:t>موقف سلبي محض لا يمكن ان يكون تعبيراً عن الإرادة بالنسبة إلى الإيجاب لا على وجه صريح ولا على وجه ضمني لكونه عدماً،</a:t>
            </a:r>
          </a:p>
          <a:p>
            <a:pPr algn="r"/>
            <a:endParaRPr lang="ar-IQ" sz="2000" dirty="0">
              <a:solidFill>
                <a:schemeClr val="tx1"/>
              </a:solidFill>
            </a:endParaRPr>
          </a:p>
          <a:p>
            <a:pPr algn="r"/>
            <a:r>
              <a:rPr lang="ar-IQ" sz="2000" dirty="0">
                <a:solidFill>
                  <a:schemeClr val="tx1"/>
                </a:solidFill>
              </a:rPr>
              <a:t>  </a:t>
            </a:r>
            <a:r>
              <a:rPr lang="ar-IQ" sz="2000" dirty="0" smtClean="0">
                <a:solidFill>
                  <a:schemeClr val="tx1"/>
                </a:solidFill>
              </a:rPr>
              <a:t>- </a:t>
            </a:r>
            <a:r>
              <a:rPr lang="ar-IQ" sz="2000" dirty="0">
                <a:solidFill>
                  <a:schemeClr val="tx1"/>
                </a:solidFill>
              </a:rPr>
              <a:t>فالبائع الذي يعرض بضاعة وعليها ثمنها لا يوصف بأنه اوجب عن طريق السكوت لانه ليس بساكت بل اتخذ موقفا ايجابيا صريحا وهو عرض البضاعة مع الثمن فقد اوجب بقلمه بدل لسانه </a:t>
            </a:r>
            <a:r>
              <a:rPr lang="ar-IQ" sz="2000" dirty="0" smtClean="0">
                <a:solidFill>
                  <a:schemeClr val="tx1"/>
                </a:solidFill>
              </a:rPr>
              <a:t>بكتابة </a:t>
            </a:r>
            <a:r>
              <a:rPr lang="ar-IQ" sz="2000" dirty="0">
                <a:solidFill>
                  <a:schemeClr val="tx1"/>
                </a:solidFill>
              </a:rPr>
              <a:t>الثمن ونطق بيده بعرض السلعة للجمهور، </a:t>
            </a:r>
          </a:p>
          <a:p>
            <a:pPr algn="r"/>
            <a:r>
              <a:rPr lang="ar-IQ" sz="2400" u="sng" dirty="0">
                <a:solidFill>
                  <a:srgbClr val="FF0000"/>
                </a:solidFill>
              </a:rPr>
              <a:t>الفقرة الاولى من المادة 80 من ق.م.ع «يعتبر عرض البضائع مع بیان ثمنھا ايجابا».</a:t>
            </a:r>
          </a:p>
          <a:p>
            <a:pPr algn="r"/>
            <a:endParaRPr lang="ar-IQ" sz="2000" dirty="0">
              <a:solidFill>
                <a:schemeClr val="tx1"/>
              </a:solidFill>
            </a:endParaRPr>
          </a:p>
          <a:p>
            <a:pPr algn="r"/>
            <a:endParaRPr lang="ar-IQ" sz="2000" dirty="0">
              <a:solidFill>
                <a:schemeClr val="tx1"/>
              </a:solidFill>
            </a:endParaRPr>
          </a:p>
        </p:txBody>
      </p:sp>
    </p:spTree>
    <p:extLst>
      <p:ext uri="{BB962C8B-B14F-4D97-AF65-F5344CB8AC3E}">
        <p14:creationId xmlns:p14="http://schemas.microsoft.com/office/powerpoint/2010/main" val="15313340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1"/>
            <a:ext cx="7772400" cy="504055"/>
          </a:xfrm>
        </p:spPr>
        <p:txBody>
          <a:bodyPr>
            <a:normAutofit fontScale="90000"/>
          </a:bodyPr>
          <a:lstStyle/>
          <a:p>
            <a:r>
              <a:rPr lang="ar-SA" dirty="0">
                <a:solidFill>
                  <a:srgbClr val="FF0000"/>
                </a:solidFill>
              </a:rPr>
              <a:t>الارادة الظاهرة والارادة الباطنة</a:t>
            </a:r>
            <a:endParaRPr lang="ar-IQ" dirty="0">
              <a:solidFill>
                <a:srgbClr val="FF0000"/>
              </a:solidFill>
            </a:endParaRPr>
          </a:p>
        </p:txBody>
      </p:sp>
      <p:sp>
        <p:nvSpPr>
          <p:cNvPr id="3" name="Subtitle 2"/>
          <p:cNvSpPr>
            <a:spLocks noGrp="1"/>
          </p:cNvSpPr>
          <p:nvPr>
            <p:ph type="subTitle" idx="1"/>
          </p:nvPr>
        </p:nvSpPr>
        <p:spPr>
          <a:xfrm>
            <a:off x="467544" y="1268760"/>
            <a:ext cx="8208912" cy="4370040"/>
          </a:xfrm>
        </p:spPr>
        <p:txBody>
          <a:bodyPr>
            <a:normAutofit/>
          </a:bodyPr>
          <a:lstStyle/>
          <a:p>
            <a:pPr algn="r"/>
            <a:r>
              <a:rPr lang="ar-IQ" dirty="0">
                <a:solidFill>
                  <a:schemeClr val="tx1"/>
                </a:solidFill>
              </a:rPr>
              <a:t>اذا كان التعبير عن الارادة (أي الارادة الظاهرة) مطابقا للارادة الحقيقية الكامنة في النفس (أي الارادة الباطنة) فلا صعوبة في الأمر. اذ اخذ بالاردة الظاهرة ام الارادة الباطنة يؤدي الى نفس النتيجة لتطابق الارادتين.</a:t>
            </a:r>
          </a:p>
          <a:p>
            <a:pPr algn="r"/>
            <a:r>
              <a:rPr lang="ar-IQ" dirty="0">
                <a:solidFill>
                  <a:schemeClr val="tx1"/>
                </a:solidFill>
              </a:rPr>
              <a:t>ولكن تختلف الارادة الظاهرة عن الارادة الباطنة ففي هذه الحالة هل نعتد بالارادة الظاهرة أم بالارادة الباطنة؟</a:t>
            </a:r>
          </a:p>
          <a:p>
            <a:pPr algn="r"/>
            <a:endParaRPr lang="ar-IQ" dirty="0">
              <a:solidFill>
                <a:schemeClr val="tx1"/>
              </a:solidFill>
            </a:endParaRPr>
          </a:p>
          <a:p>
            <a:pPr algn="r"/>
            <a:endParaRPr lang="ar-IQ" dirty="0">
              <a:solidFill>
                <a:schemeClr val="tx1"/>
              </a:solidFill>
            </a:endParaRPr>
          </a:p>
        </p:txBody>
      </p:sp>
    </p:spTree>
    <p:extLst>
      <p:ext uri="{BB962C8B-B14F-4D97-AF65-F5344CB8AC3E}">
        <p14:creationId xmlns:p14="http://schemas.microsoft.com/office/powerpoint/2010/main" val="33567097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1080119"/>
          </a:xfrm>
        </p:spPr>
        <p:txBody>
          <a:bodyPr>
            <a:normAutofit fontScale="90000"/>
          </a:bodyPr>
          <a:lstStyle/>
          <a:p>
            <a:r>
              <a:rPr lang="ar-IQ" dirty="0">
                <a:solidFill>
                  <a:srgbClr val="FF0000"/>
                </a:solidFill>
              </a:rPr>
              <a:t>يذهب الفقه والتشريعات في هذا الصدد مذاهب متعددة</a:t>
            </a:r>
          </a:p>
        </p:txBody>
      </p:sp>
      <p:sp>
        <p:nvSpPr>
          <p:cNvPr id="3" name="Subtitle 2"/>
          <p:cNvSpPr>
            <a:spLocks noGrp="1"/>
          </p:cNvSpPr>
          <p:nvPr>
            <p:ph type="subTitle" idx="1"/>
          </p:nvPr>
        </p:nvSpPr>
        <p:spPr>
          <a:xfrm>
            <a:off x="395536" y="2060848"/>
            <a:ext cx="8208912" cy="3577952"/>
          </a:xfrm>
        </p:spPr>
        <p:txBody>
          <a:bodyPr>
            <a:noAutofit/>
          </a:bodyPr>
          <a:lstStyle/>
          <a:p>
            <a:pPr algn="r"/>
            <a:r>
              <a:rPr lang="ar-IQ" sz="2800" u="sng" dirty="0">
                <a:solidFill>
                  <a:srgbClr val="FF0000"/>
                </a:solidFill>
              </a:rPr>
              <a:t>نظرية الارادة الباطنة</a:t>
            </a:r>
            <a:r>
              <a:rPr lang="ar-IQ" sz="2800" dirty="0">
                <a:solidFill>
                  <a:schemeClr val="tx1"/>
                </a:solidFill>
              </a:rPr>
              <a:t>: يكون الاعتداد بالارادة الحقيقية أي بالارادة الباطنة ولكن لما كانت الارادة الباطنة شيء كامن في النفس فيؤخذ التعبير عنها على أنه دليل على الارادة الحقيقية ولكنه دليل يقبل اثبات العكس.</a:t>
            </a:r>
          </a:p>
          <a:p>
            <a:pPr algn="r"/>
            <a:r>
              <a:rPr lang="ar-IQ" sz="2800" u="sng" dirty="0">
                <a:solidFill>
                  <a:srgbClr val="FF0000"/>
                </a:solidFill>
              </a:rPr>
              <a:t>نظرية الارادة الظاهرة: </a:t>
            </a:r>
            <a:r>
              <a:rPr lang="ar-IQ" sz="2800" dirty="0">
                <a:solidFill>
                  <a:schemeClr val="tx1"/>
                </a:solidFill>
              </a:rPr>
              <a:t>فلا تعتد الا بالارادة في مظهرها الاجتماعي الملموس الذي اطمأن اليه المتعاقد وذلك لضمان استقرار التعامل فلا يقبل من احد المتعاقدين الادعاء بأن النية التي اضمرها تخالف التعبير عن الارادة.</a:t>
            </a:r>
          </a:p>
          <a:p>
            <a:pPr algn="r"/>
            <a:endParaRPr lang="ar-IQ" sz="2800" dirty="0">
              <a:solidFill>
                <a:schemeClr val="tx1"/>
              </a:solidFill>
            </a:endParaRPr>
          </a:p>
          <a:p>
            <a:pPr algn="r"/>
            <a:endParaRPr lang="ar-IQ" sz="2800" dirty="0">
              <a:solidFill>
                <a:schemeClr val="tx1"/>
              </a:solidFill>
            </a:endParaRPr>
          </a:p>
        </p:txBody>
      </p:sp>
    </p:spTree>
    <p:extLst>
      <p:ext uri="{BB962C8B-B14F-4D97-AF65-F5344CB8AC3E}">
        <p14:creationId xmlns:p14="http://schemas.microsoft.com/office/powerpoint/2010/main" val="10671615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5"/>
            <a:ext cx="7772400" cy="720079"/>
          </a:xfrm>
        </p:spPr>
        <p:txBody>
          <a:bodyPr>
            <a:normAutofit fontScale="90000"/>
          </a:bodyPr>
          <a:lstStyle/>
          <a:p>
            <a:r>
              <a:rPr lang="ar-IQ" dirty="0">
                <a:solidFill>
                  <a:srgbClr val="FF0000"/>
                </a:solidFill>
              </a:rPr>
              <a:t>يذهب الفقه والتشريعات في هذا الصدد مذاهب متعددة</a:t>
            </a:r>
          </a:p>
        </p:txBody>
      </p:sp>
      <p:sp>
        <p:nvSpPr>
          <p:cNvPr id="3" name="Subtitle 2"/>
          <p:cNvSpPr>
            <a:spLocks noGrp="1"/>
          </p:cNvSpPr>
          <p:nvPr>
            <p:ph type="subTitle" idx="1"/>
          </p:nvPr>
        </p:nvSpPr>
        <p:spPr>
          <a:xfrm>
            <a:off x="467544" y="1916832"/>
            <a:ext cx="8352928" cy="3721968"/>
          </a:xfrm>
        </p:spPr>
        <p:txBody>
          <a:bodyPr>
            <a:normAutofit/>
          </a:bodyPr>
          <a:lstStyle/>
          <a:p>
            <a:pPr algn="r"/>
            <a:r>
              <a:rPr lang="ar-IQ" sz="2800" dirty="0">
                <a:solidFill>
                  <a:schemeClr val="tx1"/>
                </a:solidFill>
              </a:rPr>
              <a:t>عل  أنه رغم هذا الاختلاف بين النظريتين فإنه من الناحية العلمية لا يظهر الفارق كبيرا الا اذا قام الدليل على ان التعبير عن الارادة يخالف الارادة الحقيقية (الباطنة) وإقامة هذا الدليل أمر عسير. كما وأن أغلب التشريعات لا تاخذ بأي من النظريتين بصورة مطلقة، بل تأخذ من كل من نظريتين بقدر.</a:t>
            </a:r>
          </a:p>
          <a:p>
            <a:pPr algn="r"/>
            <a:r>
              <a:rPr lang="ar-IQ" sz="2800" dirty="0">
                <a:solidFill>
                  <a:srgbClr val="FF0000"/>
                </a:solidFill>
              </a:rPr>
              <a:t>موقف المشرع العراقي: </a:t>
            </a:r>
            <a:r>
              <a:rPr lang="ar-IQ" sz="2800" dirty="0">
                <a:solidFill>
                  <a:schemeClr val="tx1"/>
                </a:solidFill>
              </a:rPr>
              <a:t>عند دراسة العيوب الرضا وتفسير العقد أن المشرع العراقي يأخذ تارة بالارادة الباطنة وتارة أخرى بالارادة الظاهرة وذلك كلما اقتضى استقرار التعامل ذلك.</a:t>
            </a:r>
          </a:p>
          <a:p>
            <a:pPr algn="r"/>
            <a:endParaRPr lang="ar-IQ" sz="2800" dirty="0">
              <a:solidFill>
                <a:schemeClr val="tx1"/>
              </a:solidFill>
            </a:endParaRPr>
          </a:p>
        </p:txBody>
      </p:sp>
    </p:spTree>
    <p:extLst>
      <p:ext uri="{BB962C8B-B14F-4D97-AF65-F5344CB8AC3E}">
        <p14:creationId xmlns:p14="http://schemas.microsoft.com/office/powerpoint/2010/main" val="3847044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solidFill>
                  <a:srgbClr val="FF0000"/>
                </a:solidFill>
                <a:cs typeface="Ali-A-Sahifa Bold" pitchFamily="2" charset="-78"/>
              </a:rPr>
              <a:t>التعريف بالالتزام</a:t>
            </a:r>
            <a:endParaRPr lang="ar-IQ" dirty="0">
              <a:solidFill>
                <a:srgbClr val="FF0000"/>
              </a:solidFill>
              <a:cs typeface="Ali-A-Sahifa Bold" pitchFamily="2" charset="-78"/>
            </a:endParaRPr>
          </a:p>
        </p:txBody>
      </p:sp>
      <p:sp>
        <p:nvSpPr>
          <p:cNvPr id="3" name="Content Placeholder 2"/>
          <p:cNvSpPr>
            <a:spLocks noGrp="1"/>
          </p:cNvSpPr>
          <p:nvPr>
            <p:ph idx="1"/>
          </p:nvPr>
        </p:nvSpPr>
        <p:spPr>
          <a:xfrm>
            <a:off x="457200" y="1124744"/>
            <a:ext cx="8229600" cy="5544616"/>
          </a:xfrm>
        </p:spPr>
        <p:txBody>
          <a:bodyPr>
            <a:normAutofit fontScale="92500"/>
          </a:bodyPr>
          <a:lstStyle/>
          <a:p>
            <a:pPr marL="0" indent="0" algn="r">
              <a:buNone/>
            </a:pPr>
            <a:r>
              <a:rPr lang="ar-IQ" sz="2800" dirty="0">
                <a:cs typeface="Ali-A-Sahifa Bold" pitchFamily="2" charset="-78"/>
              </a:rPr>
              <a:t>الحق العيني: هو سلطة مباشرة يخولها القانون لشخص معين على شيء معين.</a:t>
            </a:r>
          </a:p>
          <a:p>
            <a:pPr marL="0" indent="0" algn="r">
              <a:buNone/>
            </a:pPr>
            <a:r>
              <a:rPr lang="ar-IQ" sz="2800" dirty="0">
                <a:cs typeface="Ali-A-Sahifa Bold" pitchFamily="2" charset="-78"/>
              </a:rPr>
              <a:t>بمقتضى هذه السلطة المباشرة الحق في </a:t>
            </a:r>
            <a:r>
              <a:rPr lang="ar-IQ" sz="2800" dirty="0">
                <a:solidFill>
                  <a:srgbClr val="00B050"/>
                </a:solidFill>
                <a:cs typeface="Ali-A-Sahifa Bold" pitchFamily="2" charset="-78"/>
              </a:rPr>
              <a:t>استعمال الشيء </a:t>
            </a:r>
            <a:r>
              <a:rPr lang="ar-IQ" sz="2800" dirty="0">
                <a:cs typeface="Ali-A-Sahifa Bold" pitchFamily="2" charset="-78"/>
              </a:rPr>
              <a:t>أو </a:t>
            </a:r>
            <a:r>
              <a:rPr lang="ar-IQ" sz="2800" dirty="0" smtClean="0">
                <a:solidFill>
                  <a:srgbClr val="00B050"/>
                </a:solidFill>
                <a:cs typeface="Ali-A-Sahifa Bold" pitchFamily="2" charset="-78"/>
              </a:rPr>
              <a:t>استغلاله</a:t>
            </a:r>
            <a:r>
              <a:rPr lang="ar-IQ" sz="2800" dirty="0" smtClean="0">
                <a:cs typeface="Ali-A-Sahifa Bold" pitchFamily="2" charset="-78"/>
              </a:rPr>
              <a:t> </a:t>
            </a:r>
            <a:r>
              <a:rPr lang="ar-IQ" sz="2800" dirty="0">
                <a:cs typeface="Ali-A-Sahifa Bold" pitchFamily="2" charset="-78"/>
              </a:rPr>
              <a:t>أو </a:t>
            </a:r>
            <a:r>
              <a:rPr lang="ar-IQ" sz="2800" dirty="0">
                <a:solidFill>
                  <a:srgbClr val="00B050"/>
                </a:solidFill>
                <a:cs typeface="Ali-A-Sahifa Bold" pitchFamily="2" charset="-78"/>
              </a:rPr>
              <a:t>التصرف</a:t>
            </a:r>
            <a:r>
              <a:rPr lang="ar-IQ" sz="2800" dirty="0">
                <a:cs typeface="Ali-A-Sahifa Bold" pitchFamily="2" charset="-78"/>
              </a:rPr>
              <a:t> فيه.</a:t>
            </a:r>
          </a:p>
          <a:p>
            <a:pPr marL="0" indent="0" algn="r">
              <a:buNone/>
            </a:pPr>
            <a:r>
              <a:rPr lang="ar-IQ" sz="3000" dirty="0">
                <a:solidFill>
                  <a:srgbClr val="C00000"/>
                </a:solidFill>
                <a:cs typeface="Ali-A-Sahifa Bold" pitchFamily="2" charset="-78"/>
              </a:rPr>
              <a:t>عناصر الحق </a:t>
            </a:r>
            <a:r>
              <a:rPr lang="ar-IQ" sz="3000" dirty="0" smtClean="0">
                <a:solidFill>
                  <a:srgbClr val="C00000"/>
                </a:solidFill>
                <a:cs typeface="Ali-A-Sahifa Bold" pitchFamily="2" charset="-78"/>
              </a:rPr>
              <a:t>العيني</a:t>
            </a:r>
            <a:endParaRPr lang="ar-IQ" sz="3000" dirty="0">
              <a:solidFill>
                <a:srgbClr val="C00000"/>
              </a:solidFill>
              <a:cs typeface="Ali-A-Sahifa Bold" pitchFamily="2" charset="-78"/>
            </a:endParaRPr>
          </a:p>
          <a:p>
            <a:pPr marL="0" indent="0" algn="r">
              <a:buNone/>
            </a:pPr>
            <a:endParaRPr lang="ar-IQ" sz="2800" dirty="0" smtClean="0">
              <a:cs typeface="Ali-A-Sahifa Bold" pitchFamily="2" charset="-78"/>
            </a:endParaRPr>
          </a:p>
          <a:p>
            <a:pPr marL="0" indent="0" algn="r">
              <a:buNone/>
            </a:pPr>
            <a:endParaRPr lang="ar-IQ" sz="2800" dirty="0" smtClean="0">
              <a:cs typeface="Ali-A-Sahifa Bold" pitchFamily="2" charset="-78"/>
            </a:endParaRPr>
          </a:p>
          <a:p>
            <a:pPr marL="0" indent="0" algn="r">
              <a:buNone/>
            </a:pPr>
            <a:r>
              <a:rPr lang="ar-IQ" sz="2800" dirty="0" smtClean="0">
                <a:cs typeface="Ali-A-Sahifa Bold" pitchFamily="2" charset="-78"/>
              </a:rPr>
              <a:t>الحق </a:t>
            </a:r>
            <a:r>
              <a:rPr lang="ar-IQ" sz="2800" dirty="0">
                <a:cs typeface="Ali-A-Sahifa Bold" pitchFamily="2" charset="-78"/>
              </a:rPr>
              <a:t>الشخصي: هو رابطة قانونية بين شخصين أحدهما دائن والآخر مدين ويكون للدائن بمقتضى هذه الرابطة الحق في مطالبة المدين </a:t>
            </a:r>
            <a:r>
              <a:rPr lang="ar-IQ" sz="2800" dirty="0">
                <a:solidFill>
                  <a:srgbClr val="00B050"/>
                </a:solidFill>
                <a:cs typeface="Ali-A-Sahifa Bold" pitchFamily="2" charset="-78"/>
              </a:rPr>
              <a:t>بإعطاء </a:t>
            </a:r>
            <a:r>
              <a:rPr lang="ar-IQ" sz="2800" dirty="0" smtClean="0">
                <a:solidFill>
                  <a:srgbClr val="00B050"/>
                </a:solidFill>
                <a:cs typeface="Ali-A-Sahifa Bold" pitchFamily="2" charset="-78"/>
              </a:rPr>
              <a:t>شيء </a:t>
            </a:r>
            <a:r>
              <a:rPr lang="ar-IQ" sz="2800" dirty="0">
                <a:cs typeface="Ali-A-Sahifa Bold" pitchFamily="2" charset="-78"/>
              </a:rPr>
              <a:t>أو </a:t>
            </a:r>
            <a:r>
              <a:rPr lang="ar-IQ" sz="2800" dirty="0">
                <a:solidFill>
                  <a:srgbClr val="00B050"/>
                </a:solidFill>
                <a:cs typeface="Ali-A-Sahifa Bold" pitchFamily="2" charset="-78"/>
              </a:rPr>
              <a:t>القيام بعمل </a:t>
            </a:r>
            <a:r>
              <a:rPr lang="ar-IQ" sz="2800" dirty="0">
                <a:cs typeface="Ali-A-Sahifa Bold" pitchFamily="2" charset="-78"/>
              </a:rPr>
              <a:t>أو </a:t>
            </a:r>
            <a:r>
              <a:rPr lang="ar-IQ" sz="2800" dirty="0">
                <a:solidFill>
                  <a:srgbClr val="00B050"/>
                </a:solidFill>
                <a:cs typeface="Ali-A-Sahifa Bold" pitchFamily="2" charset="-78"/>
              </a:rPr>
              <a:t>الامتناع عن عمل</a:t>
            </a:r>
            <a:r>
              <a:rPr lang="ar-IQ" sz="2800" dirty="0">
                <a:cs typeface="Ali-A-Sahifa Bold" pitchFamily="2" charset="-78"/>
              </a:rPr>
              <a:t>.</a:t>
            </a:r>
          </a:p>
          <a:p>
            <a:pPr marL="0" indent="0" algn="ctr">
              <a:buNone/>
            </a:pPr>
            <a:r>
              <a:rPr lang="ar-IQ" sz="2800" dirty="0">
                <a:solidFill>
                  <a:srgbClr val="C00000"/>
                </a:solidFill>
                <a:cs typeface="Ali-A-Sahifa Bold" pitchFamily="2" charset="-78"/>
              </a:rPr>
              <a:t>عناصر الحق الشخصي</a:t>
            </a:r>
          </a:p>
          <a:p>
            <a:pPr marL="0" indent="0" algn="r">
              <a:buNone/>
            </a:pPr>
            <a:endParaRPr lang="ar-IQ" sz="2800" dirty="0">
              <a:cs typeface="Ali-A-Sahifa Bold" pitchFamily="2" charset="-78"/>
            </a:endParaRPr>
          </a:p>
          <a:p>
            <a:pPr marL="0" indent="0" algn="r">
              <a:buNone/>
            </a:pPr>
            <a:r>
              <a:rPr lang="ar-IQ" sz="2800" dirty="0">
                <a:cs typeface="Ali-A-Sahifa Bold" pitchFamily="2" charset="-78"/>
              </a:rPr>
              <a:t>				</a:t>
            </a:r>
          </a:p>
        </p:txBody>
      </p:sp>
      <p:cxnSp>
        <p:nvCxnSpPr>
          <p:cNvPr id="5" name="Straight Arrow Connector 4"/>
          <p:cNvCxnSpPr/>
          <p:nvPr/>
        </p:nvCxnSpPr>
        <p:spPr>
          <a:xfrm flipH="1">
            <a:off x="4932040" y="2780928"/>
            <a:ext cx="1368152" cy="2099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4403415" y="2426991"/>
            <a:ext cx="1896777" cy="353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670845" y="2149811"/>
            <a:ext cx="1736390" cy="554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صاحب الحق</a:t>
            </a:r>
            <a:endParaRPr lang="ar-IQ" dirty="0"/>
          </a:p>
        </p:txBody>
      </p:sp>
      <p:sp>
        <p:nvSpPr>
          <p:cNvPr id="9" name="Oval 8"/>
          <p:cNvSpPr/>
          <p:nvPr/>
        </p:nvSpPr>
        <p:spPr>
          <a:xfrm>
            <a:off x="3131840" y="2859039"/>
            <a:ext cx="1800200" cy="5795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الشيء محل الحق</a:t>
            </a:r>
            <a:endParaRPr lang="ar-IQ" dirty="0"/>
          </a:p>
        </p:txBody>
      </p:sp>
      <p:sp>
        <p:nvSpPr>
          <p:cNvPr id="14" name="Oval 13"/>
          <p:cNvSpPr/>
          <p:nvPr/>
        </p:nvSpPr>
        <p:spPr>
          <a:xfrm>
            <a:off x="1619672" y="5805264"/>
            <a:ext cx="134644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a:t>موضوع الحق</a:t>
            </a:r>
          </a:p>
        </p:txBody>
      </p:sp>
      <p:sp>
        <p:nvSpPr>
          <p:cNvPr id="15" name="Oval 14"/>
          <p:cNvSpPr/>
          <p:nvPr/>
        </p:nvSpPr>
        <p:spPr>
          <a:xfrm>
            <a:off x="4139952" y="5757986"/>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a:t>الدائن</a:t>
            </a:r>
          </a:p>
        </p:txBody>
      </p:sp>
      <p:sp>
        <p:nvSpPr>
          <p:cNvPr id="16" name="Oval 15"/>
          <p:cNvSpPr/>
          <p:nvPr/>
        </p:nvSpPr>
        <p:spPr>
          <a:xfrm>
            <a:off x="7164288" y="580526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a:t>المدين</a:t>
            </a:r>
          </a:p>
        </p:txBody>
      </p:sp>
    </p:spTree>
    <p:extLst>
      <p:ext uri="{BB962C8B-B14F-4D97-AF65-F5344CB8AC3E}">
        <p14:creationId xmlns:p14="http://schemas.microsoft.com/office/powerpoint/2010/main" val="2990323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solidFill>
                  <a:srgbClr val="FF0000"/>
                </a:solidFill>
              </a:rPr>
              <a:t>متى ينتج التعبير عن الارادة أثره</a:t>
            </a:r>
          </a:p>
        </p:txBody>
      </p:sp>
      <p:sp>
        <p:nvSpPr>
          <p:cNvPr id="3" name="Content Placeholder 2"/>
          <p:cNvSpPr>
            <a:spLocks noGrp="1"/>
          </p:cNvSpPr>
          <p:nvPr>
            <p:ph idx="1"/>
          </p:nvPr>
        </p:nvSpPr>
        <p:spPr/>
        <p:txBody>
          <a:bodyPr>
            <a:normAutofit fontScale="92500" lnSpcReduction="20000"/>
          </a:bodyPr>
          <a:lstStyle/>
          <a:p>
            <a:pPr marL="0" indent="0" algn="r">
              <a:buNone/>
            </a:pPr>
            <a:r>
              <a:rPr lang="ar-IQ" dirty="0"/>
              <a:t>تقضي المادة (91) من التقنين المدني المصري بما يأتي «ينتج التعبير عن الإرادة أثره في الوقت الذي يتصل فيه بعلم من وجه إليه ، ويعتبر وصول التعبير قرينة على العلم به ، ما لم يقم الدليل على عكس ذلك».</a:t>
            </a:r>
          </a:p>
          <a:p>
            <a:pPr marL="0" indent="0" algn="r">
              <a:buNone/>
            </a:pPr>
            <a:endParaRPr lang="ar-IQ" dirty="0"/>
          </a:p>
          <a:p>
            <a:pPr marL="0" indent="0" algn="r">
              <a:buNone/>
            </a:pPr>
            <a:r>
              <a:rPr lang="ar-IQ" u="sng" dirty="0"/>
              <a:t>    إذا كان التعبير ايجابا</a:t>
            </a:r>
            <a:r>
              <a:rPr lang="ar-IQ" dirty="0"/>
              <a:t>			</a:t>
            </a:r>
            <a:r>
              <a:rPr lang="ar-IQ" u="sng" dirty="0"/>
              <a:t>إذا كان التعبير قبول</a:t>
            </a:r>
            <a:r>
              <a:rPr lang="ar-IQ" dirty="0"/>
              <a:t>اً</a:t>
            </a:r>
          </a:p>
          <a:p>
            <a:pPr marL="0" indent="0" algn="r">
              <a:buNone/>
            </a:pPr>
            <a:endParaRPr lang="ar-IQ" dirty="0"/>
          </a:p>
          <a:p>
            <a:pPr marL="0" indent="0" algn="r">
              <a:buNone/>
            </a:pPr>
            <a:endParaRPr lang="ar-IQ" dirty="0"/>
          </a:p>
          <a:p>
            <a:pPr marL="0" indent="0" algn="r">
              <a:buNone/>
            </a:pPr>
            <a:r>
              <a:rPr lang="ar-IQ" dirty="0"/>
              <a:t>لا ينتج اثره الا اذا اتصل بعلم من وجه اليه، وعندئذ يقترن الايجاب بالقبول ويتم العقد</a:t>
            </a:r>
          </a:p>
          <a:p>
            <a:pPr marL="0" indent="0" algn="r">
              <a:buNone/>
            </a:pPr>
            <a:endParaRPr lang="ar-IQ" dirty="0"/>
          </a:p>
        </p:txBody>
      </p:sp>
      <p:cxnSp>
        <p:nvCxnSpPr>
          <p:cNvPr id="5" name="Straight Arrow Connector 4"/>
          <p:cNvCxnSpPr/>
          <p:nvPr/>
        </p:nvCxnSpPr>
        <p:spPr>
          <a:xfrm flipH="1">
            <a:off x="4716016" y="4005064"/>
            <a:ext cx="1656184"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843808" y="4005064"/>
            <a:ext cx="1728192"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40646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solidFill>
                  <a:srgbClr val="FF0000"/>
                </a:solidFill>
              </a:rPr>
              <a:t>متى ينتج التعبير عن الارادة أثره</a:t>
            </a:r>
          </a:p>
        </p:txBody>
      </p:sp>
      <p:sp>
        <p:nvSpPr>
          <p:cNvPr id="3" name="Content Placeholder 2"/>
          <p:cNvSpPr>
            <a:spLocks noGrp="1"/>
          </p:cNvSpPr>
          <p:nvPr>
            <p:ph idx="1"/>
          </p:nvPr>
        </p:nvSpPr>
        <p:spPr/>
        <p:txBody>
          <a:bodyPr>
            <a:normAutofit lnSpcReduction="10000"/>
          </a:bodyPr>
          <a:lstStyle/>
          <a:p>
            <a:pPr marL="0" indent="0" algn="r">
              <a:buNone/>
            </a:pPr>
            <a:r>
              <a:rPr lang="ar-IQ" dirty="0" smtClean="0"/>
              <a:t>- يستطيع </a:t>
            </a:r>
            <a:r>
              <a:rPr lang="ar-IQ" dirty="0"/>
              <a:t>من مصدر منه الايجاب </a:t>
            </a:r>
            <a:r>
              <a:rPr lang="ar-IQ" u="sng" dirty="0">
                <a:solidFill>
                  <a:srgbClr val="0070C0"/>
                </a:solidFill>
              </a:rPr>
              <a:t>العدول عن ايجابه ما دام لم يتصل بعلم من وجه اليه</a:t>
            </a:r>
            <a:r>
              <a:rPr lang="ar-IQ" dirty="0"/>
              <a:t> بل ويستطيع ايضا </a:t>
            </a:r>
            <a:r>
              <a:rPr lang="ar-IQ" u="sng" dirty="0">
                <a:solidFill>
                  <a:srgbClr val="0070C0"/>
                </a:solidFill>
              </a:rPr>
              <a:t>الرجوع في ايجابه بعد وصوله مادام غير ملزم.</a:t>
            </a:r>
            <a:r>
              <a:rPr lang="ar-IQ" dirty="0"/>
              <a:t> والايجاب لا يكون ملزما الا خلال فترة معينة يتفق عليها أو تتحدد وفقا لظروف الحال وطبيعة المعاملة.</a:t>
            </a:r>
          </a:p>
          <a:p>
            <a:pPr marL="0" indent="0" algn="r">
              <a:buNone/>
            </a:pPr>
            <a:r>
              <a:rPr lang="ar-IQ" dirty="0"/>
              <a:t>ويستطيع القابل ايضاً ان </a:t>
            </a:r>
            <a:r>
              <a:rPr lang="ar-IQ" u="sng" dirty="0">
                <a:solidFill>
                  <a:srgbClr val="0070C0"/>
                </a:solidFill>
              </a:rPr>
              <a:t>يرجع في قبوله ما دام هذا القبول لم يتصل بعلم الموجب وعندئذ لا ينعقد العقد اما اذا اتصل القبول بعلم الموجب فهنا لا يعتد برجوع القابل اذ يكون العقد قد انعقد واصبح ملزما لا يجوز لاحد طرفيه ان يرجع فيه بارادو واحدة</a:t>
            </a:r>
            <a:r>
              <a:rPr lang="ar-IQ" dirty="0"/>
              <a:t>.</a:t>
            </a:r>
          </a:p>
          <a:p>
            <a:pPr marL="0" indent="0" algn="r">
              <a:buNone/>
            </a:pPr>
            <a:endParaRPr lang="ar-IQ" dirty="0"/>
          </a:p>
          <a:p>
            <a:pPr marL="0" indent="0" algn="r">
              <a:buNone/>
            </a:pPr>
            <a:endParaRPr lang="ar-IQ" dirty="0"/>
          </a:p>
        </p:txBody>
      </p:sp>
    </p:spTree>
    <p:extLst>
      <p:ext uri="{BB962C8B-B14F-4D97-AF65-F5344CB8AC3E}">
        <p14:creationId xmlns:p14="http://schemas.microsoft.com/office/powerpoint/2010/main" val="23652145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7"/>
            <a:ext cx="7772400" cy="1440159"/>
          </a:xfrm>
        </p:spPr>
        <p:txBody>
          <a:bodyPr>
            <a:normAutofit/>
          </a:bodyPr>
          <a:lstStyle/>
          <a:p>
            <a:r>
              <a:rPr lang="ar-IQ" sz="4000" dirty="0">
                <a:solidFill>
                  <a:srgbClr val="FF0000"/>
                </a:solidFill>
              </a:rPr>
              <a:t>متى ينتج </a:t>
            </a:r>
            <a:r>
              <a:rPr lang="ar-IQ" sz="4000" dirty="0" smtClean="0">
                <a:solidFill>
                  <a:srgbClr val="FF0000"/>
                </a:solidFill>
              </a:rPr>
              <a:t>التعبيرعن </a:t>
            </a:r>
            <a:r>
              <a:rPr lang="ar-IQ" sz="4000" dirty="0">
                <a:solidFill>
                  <a:srgbClr val="FF0000"/>
                </a:solidFill>
              </a:rPr>
              <a:t>الارادة أثره</a:t>
            </a:r>
          </a:p>
        </p:txBody>
      </p:sp>
      <p:sp>
        <p:nvSpPr>
          <p:cNvPr id="3" name="Subtitle 2"/>
          <p:cNvSpPr>
            <a:spLocks noGrp="1"/>
          </p:cNvSpPr>
          <p:nvPr>
            <p:ph type="subTitle" idx="1"/>
          </p:nvPr>
        </p:nvSpPr>
        <p:spPr>
          <a:xfrm>
            <a:off x="323528" y="1772816"/>
            <a:ext cx="8496944" cy="3865984"/>
          </a:xfrm>
        </p:spPr>
        <p:txBody>
          <a:bodyPr>
            <a:normAutofit fontScale="85000" lnSpcReduction="20000"/>
          </a:bodyPr>
          <a:lstStyle/>
          <a:p>
            <a:pPr algn="r"/>
            <a:r>
              <a:rPr lang="ar-IQ" u="sng" dirty="0">
                <a:solidFill>
                  <a:srgbClr val="C00000"/>
                </a:solidFill>
              </a:rPr>
              <a:t>موقف المشرع العراقي</a:t>
            </a:r>
            <a:r>
              <a:rPr lang="ar-IQ" dirty="0">
                <a:solidFill>
                  <a:schemeClr val="tx1"/>
                </a:solidFill>
              </a:rPr>
              <a:t>: لم يشأ القانون المدني العراقي ان يورد نصا مقررا لانتاج التعبير لأثره على نحو ما ورد في المادة (91) من التقنين المدني المصري، وذلك لكونه مطلقاً ولان القواعد العامة تؤدي اليه في بعض تطبيقاته، </a:t>
            </a:r>
            <a:r>
              <a:rPr lang="ar-IQ" u="sng" dirty="0">
                <a:solidFill>
                  <a:srgbClr val="0070C0"/>
                </a:solidFill>
              </a:rPr>
              <a:t>ولأنه اثر ان لا يخلط بين الوجود القانوني للتعبير ولزومه واختار ان يعالج فحسب لزوم هذا التعبير وفضل ان يتحدث عن هذا اللزوم</a:t>
            </a:r>
            <a:r>
              <a:rPr lang="ar-IQ" dirty="0">
                <a:solidFill>
                  <a:schemeClr val="tx1"/>
                </a:solidFill>
              </a:rPr>
              <a:t> في موطن تمام التعاقد بين الغائبين لأن تعيين تمام التعاقد لا تظهر فائدته الا بين الغائبين.</a:t>
            </a:r>
          </a:p>
          <a:p>
            <a:pPr algn="r"/>
            <a:r>
              <a:rPr lang="ar-IQ" dirty="0">
                <a:solidFill>
                  <a:srgbClr val="C00000"/>
                </a:solidFill>
              </a:rPr>
              <a:t>من اجل هذا نصت المادة (87) من القانون المدني العراقي على ما يأتي </a:t>
            </a:r>
            <a:r>
              <a:rPr lang="ar-IQ" dirty="0">
                <a:solidFill>
                  <a:schemeClr val="tx1"/>
                </a:solidFill>
              </a:rPr>
              <a:t>«1 – يعتبر التعاقد ما بین الغائبین قد تم في المكان والزمان اللذين يعلم فیھما الموجب بالقبول ما لم يوجد اتفاق صريح او ضمني او نص قانوني يقضي بغیر ذلك.2 – ويكون مفروضاً ان الموجب قد علم بالقبول في المكان والزمان اللذين وصل الیه فیھما.»</a:t>
            </a:r>
          </a:p>
          <a:p>
            <a:pPr algn="r"/>
            <a:endParaRPr lang="ar-IQ" dirty="0">
              <a:solidFill>
                <a:schemeClr val="tx1"/>
              </a:solidFill>
            </a:endParaRPr>
          </a:p>
        </p:txBody>
      </p:sp>
    </p:spTree>
    <p:extLst>
      <p:ext uri="{BB962C8B-B14F-4D97-AF65-F5344CB8AC3E}">
        <p14:creationId xmlns:p14="http://schemas.microsoft.com/office/powerpoint/2010/main" val="20554949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3"/>
            <a:ext cx="7772400" cy="1368151"/>
          </a:xfrm>
        </p:spPr>
        <p:txBody>
          <a:bodyPr>
            <a:normAutofit fontScale="90000"/>
          </a:bodyPr>
          <a:lstStyle/>
          <a:p>
            <a:r>
              <a:rPr lang="ar-IQ" dirty="0">
                <a:solidFill>
                  <a:srgbClr val="FF0000"/>
                </a:solidFill>
              </a:rPr>
              <a:t>أثر الموت أو فقد الأهلية في قيام التعبير عن الإرادة</a:t>
            </a:r>
          </a:p>
        </p:txBody>
      </p:sp>
      <p:sp>
        <p:nvSpPr>
          <p:cNvPr id="3" name="Subtitle 2"/>
          <p:cNvSpPr>
            <a:spLocks noGrp="1"/>
          </p:cNvSpPr>
          <p:nvPr>
            <p:ph type="subTitle" idx="1"/>
          </p:nvPr>
        </p:nvSpPr>
        <p:spPr>
          <a:xfrm>
            <a:off x="539552" y="1844824"/>
            <a:ext cx="8056984" cy="3624808"/>
          </a:xfrm>
        </p:spPr>
        <p:txBody>
          <a:bodyPr>
            <a:noAutofit/>
          </a:bodyPr>
          <a:lstStyle/>
          <a:p>
            <a:pPr algn="r"/>
            <a:r>
              <a:rPr lang="ar-IQ" sz="2400" dirty="0">
                <a:solidFill>
                  <a:srgbClr val="0070C0"/>
                </a:solidFill>
              </a:rPr>
              <a:t>وحسب المادة (92) مدني مصري</a:t>
            </a:r>
            <a:r>
              <a:rPr lang="ar-IQ" sz="2400" dirty="0">
                <a:solidFill>
                  <a:schemeClr val="tx1"/>
                </a:solidFill>
              </a:rPr>
              <a:t>، إذا مات من صدر منه التعبير عن الإرادة أو فقدت أهليته، قبل أن ينتج التعبير أثره فإن ذلك </a:t>
            </a:r>
            <a:r>
              <a:rPr lang="ar-IQ" sz="2400" u="sng" dirty="0">
                <a:solidFill>
                  <a:srgbClr val="0070C0"/>
                </a:solidFill>
              </a:rPr>
              <a:t>لا يمنع من ترتب هذا الأثر للإيجاب او القبول عند اتصال التعبير بعلم من وجه إليه </a:t>
            </a:r>
            <a:r>
              <a:rPr lang="ar-IQ" sz="2400" dirty="0">
                <a:solidFill>
                  <a:schemeClr val="tx1"/>
                </a:solidFill>
              </a:rPr>
              <a:t>وينعقد العقد في مواجهة الورثة او القيم ما لم يتبين العكس من التعبير أو من طبيعة التعامل، كأن كانت شخصية من توفى محل اعتبار في العقد.</a:t>
            </a:r>
          </a:p>
          <a:p>
            <a:pPr algn="r"/>
            <a:endParaRPr lang="ar-IQ" sz="2400" dirty="0">
              <a:solidFill>
                <a:schemeClr val="tx1"/>
              </a:solidFill>
            </a:endParaRPr>
          </a:p>
          <a:p>
            <a:pPr algn="r"/>
            <a:r>
              <a:rPr lang="ar-IQ" sz="2400" dirty="0">
                <a:solidFill>
                  <a:srgbClr val="0070C0"/>
                </a:solidFill>
              </a:rPr>
              <a:t>موقف المشرع العراقي</a:t>
            </a:r>
            <a:r>
              <a:rPr lang="ar-IQ" sz="2400" dirty="0">
                <a:solidFill>
                  <a:schemeClr val="tx1"/>
                </a:solidFill>
              </a:rPr>
              <a:t>: لم يتبنى المشرع العراقي نصاً مماثلاً للنص المصري، فدل ذلك على </a:t>
            </a:r>
            <a:r>
              <a:rPr lang="ar-IQ" sz="2400" u="sng" dirty="0">
                <a:solidFill>
                  <a:srgbClr val="0070C0"/>
                </a:solidFill>
              </a:rPr>
              <a:t>انه اختار حكماً مغايراً له، وعلى ذلك فان التعبير عن الإرادة يسقط بموت صاحبه او بفقده أهليته، </a:t>
            </a:r>
            <a:r>
              <a:rPr lang="ar-IQ" sz="2400" dirty="0">
                <a:solidFill>
                  <a:schemeClr val="tx1"/>
                </a:solidFill>
              </a:rPr>
              <a:t>فإذا اوجب الموجب وقبل القابل ثم مات الموجب قبل ان يصل القبول إلى علمه، فان القبول لا ينتج أثره ولا يتم العقد.</a:t>
            </a:r>
          </a:p>
          <a:p>
            <a:pPr algn="r"/>
            <a:endParaRPr lang="ar-IQ" sz="2400" dirty="0">
              <a:solidFill>
                <a:schemeClr val="tx1"/>
              </a:solidFill>
            </a:endParaRPr>
          </a:p>
        </p:txBody>
      </p:sp>
    </p:spTree>
    <p:extLst>
      <p:ext uri="{BB962C8B-B14F-4D97-AF65-F5344CB8AC3E}">
        <p14:creationId xmlns:p14="http://schemas.microsoft.com/office/powerpoint/2010/main" val="5013539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864095"/>
          </a:xfrm>
        </p:spPr>
        <p:txBody>
          <a:bodyPr/>
          <a:lstStyle/>
          <a:p>
            <a:r>
              <a:rPr lang="ar-IQ" dirty="0">
                <a:solidFill>
                  <a:srgbClr val="FF0000"/>
                </a:solidFill>
              </a:rPr>
              <a:t>تطابق الارادتين</a:t>
            </a:r>
          </a:p>
        </p:txBody>
      </p:sp>
      <p:sp>
        <p:nvSpPr>
          <p:cNvPr id="3" name="Subtitle 2"/>
          <p:cNvSpPr>
            <a:spLocks noGrp="1"/>
          </p:cNvSpPr>
          <p:nvPr>
            <p:ph type="subTitle" idx="1"/>
          </p:nvPr>
        </p:nvSpPr>
        <p:spPr>
          <a:xfrm>
            <a:off x="323528" y="1412776"/>
            <a:ext cx="8424936" cy="4226024"/>
          </a:xfrm>
        </p:spPr>
        <p:txBody>
          <a:bodyPr>
            <a:normAutofit/>
          </a:bodyPr>
          <a:lstStyle/>
          <a:p>
            <a:pPr algn="r"/>
            <a:r>
              <a:rPr lang="ar-IQ" dirty="0">
                <a:solidFill>
                  <a:srgbClr val="FF0000"/>
                </a:solidFill>
              </a:rPr>
              <a:t>المقصود بتطابق الارادتين أو التراضي</a:t>
            </a:r>
            <a:r>
              <a:rPr lang="ar-IQ" dirty="0">
                <a:solidFill>
                  <a:schemeClr val="tx1"/>
                </a:solidFill>
              </a:rPr>
              <a:t>: هو اقتران الايجاب بقبول مطابق له إذ أنه يلزم لتمام العقد أن يتبادل الطرفان التعبير عن إرادتين متطابقتين.</a:t>
            </a:r>
          </a:p>
          <a:p>
            <a:pPr algn="r"/>
            <a:r>
              <a:rPr lang="ar-IQ" dirty="0" smtClean="0">
                <a:solidFill>
                  <a:schemeClr val="tx1"/>
                </a:solidFill>
              </a:rPr>
              <a:t>- ويتحقق </a:t>
            </a:r>
            <a:r>
              <a:rPr lang="ar-IQ" dirty="0">
                <a:solidFill>
                  <a:schemeClr val="tx1"/>
                </a:solidFill>
              </a:rPr>
              <a:t>ذلك بإيجاب يتضمن عرضا من أحد المتعاقدين وقبول من جانب الطرف الاخر يفيد الموافقة على العرض وعندئذ يلزم تطابق الايجاب والقبول </a:t>
            </a:r>
            <a:r>
              <a:rPr lang="ar-IQ" u="sng" dirty="0">
                <a:solidFill>
                  <a:schemeClr val="tx1"/>
                </a:solidFill>
              </a:rPr>
              <a:t>ويتم العقد باقتران الايجاب بالقبول</a:t>
            </a:r>
            <a:r>
              <a:rPr lang="ar-IQ" dirty="0">
                <a:solidFill>
                  <a:schemeClr val="tx1"/>
                </a:solidFill>
              </a:rPr>
              <a:t>.</a:t>
            </a:r>
          </a:p>
          <a:p>
            <a:pPr algn="r"/>
            <a:endParaRPr lang="ar-IQ" dirty="0">
              <a:solidFill>
                <a:schemeClr val="tx1"/>
              </a:solidFill>
            </a:endParaRPr>
          </a:p>
        </p:txBody>
      </p:sp>
    </p:spTree>
    <p:extLst>
      <p:ext uri="{BB962C8B-B14F-4D97-AF65-F5344CB8AC3E}">
        <p14:creationId xmlns:p14="http://schemas.microsoft.com/office/powerpoint/2010/main" val="27254574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solidFill>
                  <a:srgbClr val="FF0000"/>
                </a:solidFill>
              </a:rPr>
              <a:t>الإيجاب</a:t>
            </a:r>
          </a:p>
        </p:txBody>
      </p:sp>
      <p:sp>
        <p:nvSpPr>
          <p:cNvPr id="3" name="Content Placeholder 2"/>
          <p:cNvSpPr>
            <a:spLocks noGrp="1"/>
          </p:cNvSpPr>
          <p:nvPr>
            <p:ph idx="1"/>
          </p:nvPr>
        </p:nvSpPr>
        <p:spPr>
          <a:xfrm>
            <a:off x="457200" y="1268760"/>
            <a:ext cx="8229600" cy="4857403"/>
          </a:xfrm>
        </p:spPr>
        <p:txBody>
          <a:bodyPr>
            <a:normAutofit fontScale="92500" lnSpcReduction="20000"/>
          </a:bodyPr>
          <a:lstStyle/>
          <a:p>
            <a:pPr marL="0" indent="0" algn="r">
              <a:buNone/>
            </a:pPr>
            <a:r>
              <a:rPr lang="ar-IQ" dirty="0">
                <a:solidFill>
                  <a:srgbClr val="00B050"/>
                </a:solidFill>
              </a:rPr>
              <a:t>الإيجاب</a:t>
            </a:r>
            <a:r>
              <a:rPr lang="ar-IQ" dirty="0"/>
              <a:t>: الإيجاب هو التعبير البات عن إرادة شخص يتجه به إلى شخص آخر يعرض عليه التعاقد على أسس أو بشروط معينة. فهو </a:t>
            </a:r>
            <a:r>
              <a:rPr lang="ar-IQ" b="1" u="sng" dirty="0">
                <a:solidFill>
                  <a:srgbClr val="00B050"/>
                </a:solidFill>
              </a:rPr>
              <a:t>الإرادة الاولى للتعاقد</a:t>
            </a:r>
            <a:r>
              <a:rPr lang="ar-IQ" dirty="0"/>
              <a:t>، </a:t>
            </a:r>
            <a:r>
              <a:rPr lang="ar-IQ" dirty="0">
                <a:solidFill>
                  <a:srgbClr val="C00000"/>
                </a:solidFill>
              </a:rPr>
              <a:t>ويشترط فيه ما يلي:</a:t>
            </a:r>
          </a:p>
          <a:p>
            <a:pPr marL="0" indent="0" algn="r">
              <a:buNone/>
            </a:pPr>
            <a:endParaRPr lang="ar-IQ" dirty="0"/>
          </a:p>
          <a:p>
            <a:pPr marL="0" indent="0" algn="r">
              <a:buNone/>
            </a:pPr>
            <a:r>
              <a:rPr lang="ar-IQ" dirty="0"/>
              <a:t>1ـ </a:t>
            </a:r>
            <a:r>
              <a:rPr lang="ar-IQ" dirty="0">
                <a:solidFill>
                  <a:srgbClr val="C00000"/>
                </a:solidFill>
              </a:rPr>
              <a:t>ان يصدر من ذي اهلية.</a:t>
            </a:r>
          </a:p>
          <a:p>
            <a:pPr marL="0" indent="0" algn="r">
              <a:buNone/>
            </a:pPr>
            <a:r>
              <a:rPr lang="ar-IQ" dirty="0">
                <a:solidFill>
                  <a:srgbClr val="C00000"/>
                </a:solidFill>
              </a:rPr>
              <a:t>2ـ ان تتجة الارادة الى احداث اثر قانوني.</a:t>
            </a:r>
          </a:p>
          <a:p>
            <a:pPr marL="0" indent="0" algn="r">
              <a:buNone/>
            </a:pPr>
            <a:r>
              <a:rPr lang="ar-IQ" dirty="0">
                <a:solidFill>
                  <a:srgbClr val="C00000"/>
                </a:solidFill>
              </a:rPr>
              <a:t>3ـ ان يشتمل على العناصر الجوهرية أو الأركان الأساسية التي تجعله صالحاً لان ينعقد به العقد مثل بيان المبلغ وتحديد الثمن.</a:t>
            </a:r>
          </a:p>
          <a:p>
            <a:pPr marL="0" indent="0" algn="r">
              <a:buNone/>
            </a:pPr>
            <a:r>
              <a:rPr lang="ar-IQ" dirty="0">
                <a:solidFill>
                  <a:srgbClr val="C00000"/>
                </a:solidFill>
              </a:rPr>
              <a:t>4ـ ان يوجه الإيجاب إلى شخص أو عدة أشخاص معينين وبخلافه لا يعد إيجابا.</a:t>
            </a:r>
          </a:p>
          <a:p>
            <a:pPr marL="0" indent="0" algn="r">
              <a:buNone/>
            </a:pPr>
            <a:r>
              <a:rPr lang="ar-IQ" dirty="0">
                <a:solidFill>
                  <a:srgbClr val="C00000"/>
                </a:solidFill>
              </a:rPr>
              <a:t>5. ان يكون الايجاب حازما او قاطع. </a:t>
            </a:r>
          </a:p>
          <a:p>
            <a:pPr marL="0" indent="0" algn="r">
              <a:buNone/>
            </a:pPr>
            <a:endParaRPr lang="ar-IQ" dirty="0"/>
          </a:p>
        </p:txBody>
      </p:sp>
    </p:spTree>
    <p:extLst>
      <p:ext uri="{BB962C8B-B14F-4D97-AF65-F5344CB8AC3E}">
        <p14:creationId xmlns:p14="http://schemas.microsoft.com/office/powerpoint/2010/main" val="67499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2520280"/>
          </a:xfrm>
        </p:spPr>
        <p:txBody>
          <a:bodyPr>
            <a:noAutofit/>
          </a:bodyPr>
          <a:lstStyle/>
          <a:p>
            <a:pPr algn="r"/>
            <a:r>
              <a:rPr lang="ar-IQ" sz="2800" dirty="0">
                <a:solidFill>
                  <a:srgbClr val="C00000"/>
                </a:solidFill>
              </a:rPr>
              <a:t>ما هي الحالات التي يسبقها الايجاب؟</a:t>
            </a:r>
            <a:r>
              <a:rPr lang="ar-IQ" sz="2800" dirty="0"/>
              <a:t/>
            </a:r>
            <a:br>
              <a:rPr lang="ar-IQ" sz="2800" dirty="0"/>
            </a:br>
            <a:r>
              <a:rPr lang="ar-IQ" sz="2800" dirty="0"/>
              <a:t>الصور التي يظهر فيها الإيجاب: قد يظهر الإيجاب بعدة صور منها:</a:t>
            </a:r>
            <a:br>
              <a:rPr lang="ar-IQ" sz="2800" dirty="0"/>
            </a:br>
            <a:r>
              <a:rPr lang="ar-IQ" sz="2800" dirty="0">
                <a:solidFill>
                  <a:srgbClr val="FF0000"/>
                </a:solidFill>
              </a:rPr>
              <a:t/>
            </a:r>
            <a:br>
              <a:rPr lang="ar-IQ" sz="2800" dirty="0">
                <a:solidFill>
                  <a:srgbClr val="FF0000"/>
                </a:solidFill>
              </a:rPr>
            </a:br>
            <a:r>
              <a:rPr lang="ar-IQ" sz="2800" dirty="0">
                <a:solidFill>
                  <a:srgbClr val="FF0000"/>
                </a:solidFill>
              </a:rPr>
              <a:t>1ـ إيجاب مصحوب بتحفظات (الإيجاب المعلق):</a:t>
            </a:r>
            <a:r>
              <a:rPr lang="ar-IQ" sz="2800" dirty="0">
                <a:solidFill>
                  <a:srgbClr val="0070C0"/>
                </a:solidFill>
              </a:rPr>
              <a:t> </a:t>
            </a:r>
            <a:r>
              <a:rPr lang="ar-IQ" sz="2800" dirty="0"/>
              <a:t>قد يخرج الطرفان من المفاوضات بإيجاب مصحوب بتحفظات صريحة أو ضمنية كأن يعرض الشخص التعاقد بثمن معين مع احتفاظه بحقه بتعديل الثمن تبعاً لتغير </a:t>
            </a:r>
            <a:r>
              <a:rPr lang="ar-IQ" sz="2800" dirty="0" smtClean="0"/>
              <a:t>الأسعار. </a:t>
            </a:r>
            <a:r>
              <a:rPr lang="ar-IQ" sz="2800" dirty="0"/>
              <a:t/>
            </a:r>
            <a:br>
              <a:rPr lang="ar-IQ" sz="2800" dirty="0"/>
            </a:br>
            <a:endParaRPr lang="ar-IQ" sz="2800" dirty="0"/>
          </a:p>
        </p:txBody>
      </p:sp>
      <p:sp>
        <p:nvSpPr>
          <p:cNvPr id="3" name="Content Placeholder 2"/>
          <p:cNvSpPr>
            <a:spLocks noGrp="1"/>
          </p:cNvSpPr>
          <p:nvPr>
            <p:ph idx="1"/>
          </p:nvPr>
        </p:nvSpPr>
        <p:spPr>
          <a:xfrm>
            <a:off x="457200" y="3140968"/>
            <a:ext cx="8229600" cy="2985195"/>
          </a:xfrm>
        </p:spPr>
        <p:txBody>
          <a:bodyPr>
            <a:normAutofit fontScale="92500" lnSpcReduction="10000"/>
          </a:bodyPr>
          <a:lstStyle/>
          <a:p>
            <a:pPr marL="0" indent="0" algn="r">
              <a:buNone/>
            </a:pPr>
            <a:r>
              <a:rPr lang="ar-IQ" dirty="0" smtClean="0"/>
              <a:t>2</a:t>
            </a:r>
            <a:r>
              <a:rPr lang="ar-IQ" dirty="0" smtClean="0">
                <a:solidFill>
                  <a:srgbClr val="FF0000"/>
                </a:solidFill>
              </a:rPr>
              <a:t> ـ </a:t>
            </a:r>
            <a:r>
              <a:rPr lang="ar-IQ" dirty="0">
                <a:solidFill>
                  <a:srgbClr val="FF0000"/>
                </a:solidFill>
              </a:rPr>
              <a:t>الإيجاب الموجه للجمهور: </a:t>
            </a:r>
            <a:r>
              <a:rPr lang="ar-IQ" dirty="0"/>
              <a:t>ثار خلاف بين الفقهاء حول طبيعة الإيجاب الموجه للجمهور، فذهب </a:t>
            </a:r>
            <a:r>
              <a:rPr lang="ar-IQ" u="sng" dirty="0"/>
              <a:t>رأي إلى انه لا يعد إيجابا وإنما دعوة للتفاوض</a:t>
            </a:r>
            <a:r>
              <a:rPr lang="ar-IQ" dirty="0"/>
              <a:t>، إلا إذا كان العرض يتضمن تعبيرا جازما للتعاقد مع كل من يقبل العرض ويتقدم لإبرام العقد. في حين </a:t>
            </a:r>
            <a:r>
              <a:rPr lang="ar-IQ" u="sng" dirty="0"/>
              <a:t>ذهب رأي آخر إلى انه يعد ايجابيا بالمعنى الصحيح مادام قد حدد مضمونه تحديدا يكفي لإبرام العقد</a:t>
            </a:r>
            <a:r>
              <a:rPr lang="ar-IQ" dirty="0"/>
              <a:t> فور اقتران القبول ما لم يحصل شك في مضمونه، </a:t>
            </a:r>
          </a:p>
          <a:p>
            <a:pPr marL="0" indent="0">
              <a:buNone/>
            </a:pPr>
            <a:endParaRPr lang="ar-IQ" dirty="0"/>
          </a:p>
        </p:txBody>
      </p:sp>
    </p:spTree>
    <p:extLst>
      <p:ext uri="{BB962C8B-B14F-4D97-AF65-F5344CB8AC3E}">
        <p14:creationId xmlns:p14="http://schemas.microsoft.com/office/powerpoint/2010/main" val="12005719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96952"/>
            <a:ext cx="7772400" cy="603498"/>
          </a:xfrm>
        </p:spPr>
        <p:txBody>
          <a:bodyPr>
            <a:noAutofit/>
          </a:bodyPr>
          <a:lstStyle/>
          <a:p>
            <a:pPr algn="r"/>
            <a:r>
              <a:rPr lang="ar-IQ" sz="2400" dirty="0">
                <a:solidFill>
                  <a:srgbClr val="FF0000"/>
                </a:solidFill>
              </a:rPr>
              <a:t>وهذا ما نصت عليه المادة (80) مدني عراقي </a:t>
            </a:r>
            <a:r>
              <a:rPr lang="ar-IQ" sz="2400" dirty="0"/>
              <a:t>(1ـ يعتبر عرض البضائع مع بيان ثمنها يعتبر إيجابا. 2ـ أما النشر والإعلان وبيان الأسعار الجاري التعامل بها وكل بيان آخر متعلق بعروض أو طلبات موجهة للجمهور أو للأفراد فلا يعتبر عند الشك إيجابا وإنما يكون دعوة </a:t>
            </a:r>
            <a:r>
              <a:rPr lang="ar-IQ" sz="2400" dirty="0" smtClean="0"/>
              <a:t>للتفاوض). </a:t>
            </a:r>
            <a:r>
              <a:rPr lang="ar-IQ" sz="2400" dirty="0"/>
              <a:t/>
            </a:r>
            <a:br>
              <a:rPr lang="ar-IQ" sz="2400" dirty="0"/>
            </a:br>
            <a:r>
              <a:rPr lang="ar-IQ" sz="2400" dirty="0"/>
              <a:t/>
            </a:r>
            <a:br>
              <a:rPr lang="ar-IQ" sz="2400" dirty="0"/>
            </a:br>
            <a:r>
              <a:rPr lang="ar-IQ" sz="2400" dirty="0"/>
              <a:t>3ـ </a:t>
            </a:r>
            <a:r>
              <a:rPr lang="ar-IQ" sz="2400" dirty="0">
                <a:solidFill>
                  <a:srgbClr val="FF0000"/>
                </a:solidFill>
              </a:rPr>
              <a:t>الإيجاب في عقود المزاد</a:t>
            </a:r>
            <a:r>
              <a:rPr lang="ar-IQ" sz="2400" dirty="0"/>
              <a:t>: قد يتم التعاقد بطريق المزايدة أو المناقصة، مثل البيوع الجبرية عن طريق القضاء او البيع والإيجار من قبل المصالح الحكومية او الخاصة.</a:t>
            </a:r>
            <a:br>
              <a:rPr lang="ar-IQ" sz="2400" dirty="0"/>
            </a:br>
            <a:r>
              <a:rPr lang="ar-IQ" sz="2400" dirty="0"/>
              <a:t/>
            </a:r>
            <a:br>
              <a:rPr lang="ar-IQ" sz="2400" dirty="0"/>
            </a:br>
            <a:r>
              <a:rPr lang="ar-IQ" sz="2400" dirty="0"/>
              <a:t>ان طرح الصفقة للبيع بالمزاد هو بمثابة دعوة إلى التفاوض أما الإيجاب فهو بتقديم عطاْء من اي شخص حاضر بين المزايدة اي دفع مبلغ معين من شيء معين </a:t>
            </a:r>
            <a:r>
              <a:rPr lang="ar-IQ" sz="2400" u="sng" dirty="0"/>
              <a:t>والقبول هو رسو المزاد على اخر شخص وهنا ينعقد العقد.</a:t>
            </a:r>
            <a:br>
              <a:rPr lang="ar-IQ" sz="2400" u="sng" dirty="0"/>
            </a:br>
            <a:r>
              <a:rPr lang="ar-IQ" sz="2400" dirty="0"/>
              <a:t> </a:t>
            </a:r>
            <a:r>
              <a:rPr lang="ar-IQ" sz="2400" dirty="0">
                <a:solidFill>
                  <a:srgbClr val="FF0000"/>
                </a:solidFill>
              </a:rPr>
              <a:t>طرح المزاد= دعوة للتفاوض</a:t>
            </a:r>
            <a:br>
              <a:rPr lang="ar-IQ" sz="2400" dirty="0">
                <a:solidFill>
                  <a:srgbClr val="FF0000"/>
                </a:solidFill>
              </a:rPr>
            </a:br>
            <a:r>
              <a:rPr lang="ar-IQ" sz="2400" dirty="0">
                <a:solidFill>
                  <a:srgbClr val="FF0000"/>
                </a:solidFill>
              </a:rPr>
              <a:t>تقديم عطاء من اي شخص= ايجاب</a:t>
            </a:r>
            <a:r>
              <a:rPr lang="ar-IQ" sz="2400" dirty="0"/>
              <a:t/>
            </a:r>
            <a:br>
              <a:rPr lang="ar-IQ" sz="2400" dirty="0"/>
            </a:br>
            <a:r>
              <a:rPr lang="ar-IQ" sz="2400" dirty="0" smtClean="0">
                <a:solidFill>
                  <a:srgbClr val="FF0000"/>
                </a:solidFill>
              </a:rPr>
              <a:t>القبول= رسو المزاد</a:t>
            </a:r>
            <a:endParaRPr lang="ar-IQ" sz="2400" dirty="0">
              <a:solidFill>
                <a:srgbClr val="FF0000"/>
              </a:solidFill>
            </a:endParaRPr>
          </a:p>
        </p:txBody>
      </p:sp>
      <p:sp>
        <p:nvSpPr>
          <p:cNvPr id="3" name="Subtitle 2"/>
          <p:cNvSpPr>
            <a:spLocks noGrp="1"/>
          </p:cNvSpPr>
          <p:nvPr>
            <p:ph type="subTitle" idx="1"/>
          </p:nvPr>
        </p:nvSpPr>
        <p:spPr>
          <a:xfrm>
            <a:off x="1371600" y="5949280"/>
            <a:ext cx="6400800" cy="908720"/>
          </a:xfrm>
        </p:spPr>
        <p:txBody>
          <a:bodyPr>
            <a:normAutofit/>
          </a:bodyPr>
          <a:lstStyle/>
          <a:p>
            <a:endParaRPr lang="ar-IQ" dirty="0"/>
          </a:p>
        </p:txBody>
      </p:sp>
    </p:spTree>
    <p:extLst>
      <p:ext uri="{BB962C8B-B14F-4D97-AF65-F5344CB8AC3E}">
        <p14:creationId xmlns:p14="http://schemas.microsoft.com/office/powerpoint/2010/main" val="35903676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648072"/>
          </a:xfrm>
        </p:spPr>
        <p:txBody>
          <a:bodyPr>
            <a:normAutofit fontScale="90000"/>
          </a:bodyPr>
          <a:lstStyle/>
          <a:p>
            <a:r>
              <a:rPr lang="ar-IQ" dirty="0" smtClean="0">
                <a:solidFill>
                  <a:srgbClr val="FF0000"/>
                </a:solidFill>
              </a:rPr>
              <a:t>القوة الملزمة للأيجاب</a:t>
            </a:r>
            <a:endParaRPr lang="ar-IQ" dirty="0">
              <a:solidFill>
                <a:srgbClr val="FF0000"/>
              </a:solidFill>
            </a:endParaRPr>
          </a:p>
        </p:txBody>
      </p:sp>
      <p:sp>
        <p:nvSpPr>
          <p:cNvPr id="3" name="Content Placeholder 2"/>
          <p:cNvSpPr>
            <a:spLocks noGrp="1"/>
          </p:cNvSpPr>
          <p:nvPr>
            <p:ph idx="1"/>
          </p:nvPr>
        </p:nvSpPr>
        <p:spPr>
          <a:xfrm>
            <a:off x="457200" y="548680"/>
            <a:ext cx="8229600" cy="5577483"/>
          </a:xfrm>
        </p:spPr>
        <p:txBody>
          <a:bodyPr>
            <a:noAutofit/>
          </a:bodyPr>
          <a:lstStyle/>
          <a:p>
            <a:pPr marL="0" indent="0" algn="r">
              <a:buNone/>
            </a:pPr>
            <a:r>
              <a:rPr lang="ar-IQ" sz="1800" dirty="0"/>
              <a:t>القوة الملزمة للإيجاب (</a:t>
            </a:r>
            <a:r>
              <a:rPr lang="ar-IQ" sz="1800" b="1" dirty="0">
                <a:solidFill>
                  <a:srgbClr val="FF0000"/>
                </a:solidFill>
              </a:rPr>
              <a:t>الإيجاب الملزم</a:t>
            </a:r>
            <a:r>
              <a:rPr lang="ar-IQ" sz="1800" dirty="0"/>
              <a:t>) : تنص المادة (84) مدني عراقي على انه (إذا حدد الموجب ميعاداً للقبول التزم بإيجابه إلى ان ينقضي هذا الميعاد). ويفهم من النص: ان اقتران الإيجاب بميعاد يجعله ملزما و</a:t>
            </a:r>
            <a:r>
              <a:rPr lang="ar-IQ" sz="1800" u="sng" dirty="0">
                <a:solidFill>
                  <a:srgbClr val="FF0000"/>
                </a:solidFill>
              </a:rPr>
              <a:t>أساس الالتزام هو الإرادة المنفردة بنص القانون. </a:t>
            </a:r>
            <a:endParaRPr lang="ar-IQ" sz="1800" dirty="0"/>
          </a:p>
          <a:p>
            <a:pPr marL="0" indent="0" algn="r">
              <a:buNone/>
            </a:pPr>
            <a:r>
              <a:rPr lang="ar-IQ" sz="1800" dirty="0"/>
              <a:t>مثال : فالبيع بشرط التجربة يستلزم تقيد البائع بإيجابه خلال المدة اللازمة للتجربة</a:t>
            </a:r>
            <a:r>
              <a:rPr lang="ar-IQ" sz="1800" dirty="0" smtClean="0"/>
              <a:t>.</a:t>
            </a:r>
            <a:endParaRPr lang="ar-IQ" sz="1800" dirty="0"/>
          </a:p>
          <a:p>
            <a:pPr marL="0" indent="0" algn="r">
              <a:buNone/>
            </a:pPr>
            <a:r>
              <a:rPr lang="ar-IQ" sz="1800" u="sng" dirty="0">
                <a:solidFill>
                  <a:srgbClr val="0070C0"/>
                </a:solidFill>
              </a:rPr>
              <a:t>حالات سقوط الايجاب</a:t>
            </a:r>
            <a:r>
              <a:rPr lang="ar-IQ" sz="1800" dirty="0"/>
              <a:t>:</a:t>
            </a:r>
          </a:p>
          <a:p>
            <a:pPr marL="0" indent="0" algn="r">
              <a:buNone/>
            </a:pPr>
            <a:r>
              <a:rPr lang="ar-IQ" sz="1800" dirty="0"/>
              <a:t>ان يرفض القابل هذا الايجاب.</a:t>
            </a:r>
          </a:p>
          <a:p>
            <a:pPr marL="0" indent="0" algn="r">
              <a:buNone/>
            </a:pPr>
            <a:r>
              <a:rPr lang="ar-IQ" sz="1800" dirty="0"/>
              <a:t>ان تنقضي المدة ولم يصدر قبول من الاخر</a:t>
            </a:r>
            <a:r>
              <a:rPr lang="ar-IQ" sz="1800" dirty="0" smtClean="0"/>
              <a:t>.</a:t>
            </a:r>
            <a:endParaRPr lang="ar-IQ" sz="1800" dirty="0"/>
          </a:p>
          <a:p>
            <a:pPr marL="0" indent="0" algn="r">
              <a:buNone/>
            </a:pPr>
            <a:r>
              <a:rPr lang="ar-IQ" sz="1800" b="1" dirty="0" smtClean="0">
                <a:solidFill>
                  <a:srgbClr val="FF0000"/>
                </a:solidFill>
              </a:rPr>
              <a:t>- الإيجاب </a:t>
            </a:r>
            <a:r>
              <a:rPr lang="ar-IQ" sz="1800" b="1" dirty="0">
                <a:solidFill>
                  <a:srgbClr val="FF0000"/>
                </a:solidFill>
              </a:rPr>
              <a:t>القائم:   </a:t>
            </a:r>
            <a:r>
              <a:rPr lang="ar-IQ" sz="1800" dirty="0"/>
              <a:t>هو الايجاب الذي يقوم دون ان يكون ملزما.، كالإيجاب الصادر في مجلس العقد                          لا يسقط الإيجاب الا في ثلاث حالات</a:t>
            </a:r>
            <a:r>
              <a:rPr lang="ar-IQ" sz="1800" dirty="0" smtClean="0"/>
              <a:t>:</a:t>
            </a:r>
            <a:endParaRPr lang="ar-IQ" sz="1800" dirty="0"/>
          </a:p>
          <a:p>
            <a:pPr marL="0" indent="0" algn="r">
              <a:buNone/>
            </a:pPr>
            <a:r>
              <a:rPr lang="ar-IQ" sz="1800" dirty="0"/>
              <a:t>1ـ ان يعدل عنه الموجب قبل انفضاض المجلس.</a:t>
            </a:r>
          </a:p>
          <a:p>
            <a:pPr marL="0" indent="0" algn="r">
              <a:buNone/>
            </a:pPr>
            <a:r>
              <a:rPr lang="ar-IQ" sz="1800" dirty="0"/>
              <a:t>2ـ ان يصدر من احد المتعاقدين في المجلس قول او فعل يدل على الإعراض عنه.</a:t>
            </a:r>
          </a:p>
          <a:p>
            <a:pPr marL="0" indent="0" algn="r">
              <a:buNone/>
            </a:pPr>
            <a:r>
              <a:rPr lang="ar-IQ" sz="1800" dirty="0"/>
              <a:t>3ـ ان ينفض المجلس دون ان يقترن الإيجاب بالقبول.</a:t>
            </a:r>
          </a:p>
          <a:p>
            <a:pPr marL="0" indent="0" algn="r">
              <a:buNone/>
            </a:pPr>
            <a:r>
              <a:rPr lang="ar-IQ" sz="1800" dirty="0"/>
              <a:t>4ـ تكرار الإيجاب يبطل الإيجاب الأول والإيجاب الثاني هو الذي يكون معتبراً.</a:t>
            </a:r>
          </a:p>
          <a:p>
            <a:pPr marL="0" indent="0" algn="r">
              <a:buNone/>
            </a:pPr>
            <a:r>
              <a:rPr lang="ar-IQ" sz="1800" dirty="0"/>
              <a:t>ولا عبرة بالقبول بعد سقوط الإيجاب، لان القبول المتأخر لا يصادف تعبيراً يقترن به ولذلك يكون إيجاباً جديداً</a:t>
            </a:r>
          </a:p>
          <a:p>
            <a:pPr marL="0" indent="0" algn="r">
              <a:buNone/>
            </a:pPr>
            <a:r>
              <a:rPr lang="ar-IQ" sz="1800" dirty="0" smtClean="0"/>
              <a:t>ـ </a:t>
            </a:r>
            <a:r>
              <a:rPr lang="ar-IQ" sz="1800" b="1" dirty="0">
                <a:solidFill>
                  <a:srgbClr val="FF0000"/>
                </a:solidFill>
              </a:rPr>
              <a:t>شخصية المتعاقد محل اعتبار</a:t>
            </a:r>
            <a:r>
              <a:rPr lang="ar-IQ" sz="1800" dirty="0"/>
              <a:t>:إذا كانت شخصية المتعاقد محل اعتبار فلا يعتبر إيجاباً ان يعرض شخص التعاقد حتى لو بين أركانه بل يكون دعوة للتعاقد، كأن يعلن شخص عن حاجته إلى سكرتير خاص يحمل شهادة معينة ويعمل بمرتب معين، او يعلن عن حاجته إلى شريك يعمل معه في مشروع بمبلغ معين، او ان ترسل شركة التأمين شروط ونسخة من العقد إلى شخص ، إذ ان هناك اعتبارات يجب ان تراعيها الشركة قبل التعاقد.</a:t>
            </a:r>
          </a:p>
          <a:p>
            <a:pPr marL="0" indent="0" algn="r">
              <a:buNone/>
            </a:pPr>
            <a:endParaRPr lang="ar-IQ" sz="1800" dirty="0"/>
          </a:p>
        </p:txBody>
      </p:sp>
    </p:spTree>
    <p:extLst>
      <p:ext uri="{BB962C8B-B14F-4D97-AF65-F5344CB8AC3E}">
        <p14:creationId xmlns:p14="http://schemas.microsoft.com/office/powerpoint/2010/main" val="17948898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864095"/>
          </a:xfrm>
        </p:spPr>
        <p:txBody>
          <a:bodyPr>
            <a:normAutofit/>
          </a:bodyPr>
          <a:lstStyle/>
          <a:p>
            <a:r>
              <a:rPr lang="ar-IQ" dirty="0" smtClean="0">
                <a:solidFill>
                  <a:srgbClr val="FF0000"/>
                </a:solidFill>
              </a:rPr>
              <a:t>القبول</a:t>
            </a:r>
            <a:endParaRPr lang="ar-IQ" dirty="0">
              <a:solidFill>
                <a:srgbClr val="FF0000"/>
              </a:solidFill>
            </a:endParaRPr>
          </a:p>
        </p:txBody>
      </p:sp>
      <p:sp>
        <p:nvSpPr>
          <p:cNvPr id="3" name="Subtitle 2"/>
          <p:cNvSpPr>
            <a:spLocks noGrp="1"/>
          </p:cNvSpPr>
          <p:nvPr>
            <p:ph type="subTitle" idx="1"/>
          </p:nvPr>
        </p:nvSpPr>
        <p:spPr>
          <a:xfrm>
            <a:off x="395536" y="1196752"/>
            <a:ext cx="8280920" cy="5040560"/>
          </a:xfrm>
        </p:spPr>
        <p:txBody>
          <a:bodyPr>
            <a:normAutofit fontScale="70000" lnSpcReduction="20000"/>
          </a:bodyPr>
          <a:lstStyle/>
          <a:p>
            <a:pPr algn="r"/>
            <a:r>
              <a:rPr lang="ar-IQ" dirty="0">
                <a:solidFill>
                  <a:srgbClr val="FF0000"/>
                </a:solidFill>
              </a:rPr>
              <a:t>القبول</a:t>
            </a:r>
            <a:r>
              <a:rPr lang="ar-IQ" dirty="0">
                <a:solidFill>
                  <a:schemeClr val="tx1"/>
                </a:solidFill>
              </a:rPr>
              <a:t> : هو التعبير البات عن ارادة الطرف الذي وجه اليه الايجاب فهو </a:t>
            </a:r>
            <a:r>
              <a:rPr lang="ar-IQ" u="sng" dirty="0">
                <a:solidFill>
                  <a:srgbClr val="FF0000"/>
                </a:solidFill>
              </a:rPr>
              <a:t>الارادة الثانية في العقد </a:t>
            </a:r>
            <a:r>
              <a:rPr lang="ar-IQ" dirty="0">
                <a:solidFill>
                  <a:schemeClr val="tx1"/>
                </a:solidFill>
              </a:rPr>
              <a:t>ويشترط في القبول حتى ينتج اثره القانوني أي حتى ينعقد به العقد ما يأتي:</a:t>
            </a:r>
          </a:p>
          <a:p>
            <a:pPr algn="r"/>
            <a:r>
              <a:rPr lang="ar-IQ" dirty="0">
                <a:solidFill>
                  <a:schemeClr val="tx1"/>
                </a:solidFill>
              </a:rPr>
              <a:t/>
            </a:r>
            <a:br>
              <a:rPr lang="ar-IQ" dirty="0">
                <a:solidFill>
                  <a:schemeClr val="tx1"/>
                </a:solidFill>
              </a:rPr>
            </a:br>
            <a:r>
              <a:rPr lang="ar-IQ" dirty="0">
                <a:solidFill>
                  <a:schemeClr val="tx1"/>
                </a:solidFill>
              </a:rPr>
              <a:t>1- يجب كما هي الحال في الايجاب ان تتوافر فيه الشروط التي رأيناها فيما يتعلق بوجود </a:t>
            </a:r>
            <a:r>
              <a:rPr lang="ar-IQ" u="sng" dirty="0">
                <a:solidFill>
                  <a:schemeClr val="tx1"/>
                </a:solidFill>
              </a:rPr>
              <a:t>الارادة واتجاهها الى احداث اثر قانوني والتعبير </a:t>
            </a:r>
            <a:r>
              <a:rPr lang="ar-IQ" dirty="0">
                <a:solidFill>
                  <a:schemeClr val="tx1"/>
                </a:solidFill>
              </a:rPr>
              <a:t>عنها.</a:t>
            </a:r>
          </a:p>
          <a:p>
            <a:pPr algn="r"/>
            <a:r>
              <a:rPr lang="ar-IQ" dirty="0">
                <a:solidFill>
                  <a:schemeClr val="tx1"/>
                </a:solidFill>
              </a:rPr>
              <a:t/>
            </a:r>
            <a:br>
              <a:rPr lang="ar-IQ" dirty="0">
                <a:solidFill>
                  <a:schemeClr val="tx1"/>
                </a:solidFill>
              </a:rPr>
            </a:br>
            <a:r>
              <a:rPr lang="ar-IQ" dirty="0">
                <a:solidFill>
                  <a:schemeClr val="tx1"/>
                </a:solidFill>
              </a:rPr>
              <a:t>2- ويجب ان يصدر القبول </a:t>
            </a:r>
            <a:r>
              <a:rPr lang="ar-IQ" u="sng" dirty="0">
                <a:solidFill>
                  <a:schemeClr val="tx1"/>
                </a:solidFill>
              </a:rPr>
              <a:t>والايجاب ما يزال قائما </a:t>
            </a:r>
            <a:r>
              <a:rPr lang="ar-IQ" dirty="0">
                <a:solidFill>
                  <a:schemeClr val="tx1"/>
                </a:solidFill>
              </a:rPr>
              <a:t>فاذا كانت هناك مدة للايجاب صريحة او ضمنية تعين ان يصدر القبول قبل فوات هذه المدة واذا كان الايجاب قد صدر في مجلس العقد ولم تحدد له مده فيجب ان يصدر القبول قبل انفضاض مجلس العقد </a:t>
            </a:r>
          </a:p>
          <a:p>
            <a:pPr algn="r"/>
            <a:r>
              <a:rPr lang="ar-IQ" dirty="0">
                <a:solidFill>
                  <a:schemeClr val="tx1"/>
                </a:solidFill>
              </a:rPr>
              <a:t>اما اذا كان الايجاب قد سقط لسبب غير هذين من اسباب السقوط التي عرفناها فان القبول الذي يأتي بعد ذلك يكون ايجاباً جديداً يستطيع الطرف الاخر ان يقبله او يرفضه.</a:t>
            </a:r>
          </a:p>
          <a:p>
            <a:pPr algn="r"/>
            <a:r>
              <a:rPr lang="ar-IQ" dirty="0">
                <a:solidFill>
                  <a:schemeClr val="tx1"/>
                </a:solidFill>
              </a:rPr>
              <a:t/>
            </a:r>
            <a:br>
              <a:rPr lang="ar-IQ" dirty="0">
                <a:solidFill>
                  <a:schemeClr val="tx1"/>
                </a:solidFill>
              </a:rPr>
            </a:br>
            <a:r>
              <a:rPr lang="ar-IQ" dirty="0">
                <a:solidFill>
                  <a:schemeClr val="tx1"/>
                </a:solidFill>
              </a:rPr>
              <a:t>3- يجب ان يأتي </a:t>
            </a:r>
            <a:r>
              <a:rPr lang="ar-IQ" u="sng" dirty="0">
                <a:solidFill>
                  <a:schemeClr val="tx1"/>
                </a:solidFill>
              </a:rPr>
              <a:t>القبول مطابقاً للايجاب مطابقة تامة </a:t>
            </a:r>
            <a:r>
              <a:rPr lang="ar-IQ" dirty="0">
                <a:solidFill>
                  <a:schemeClr val="tx1"/>
                </a:solidFill>
              </a:rPr>
              <a:t>فاذا تضمن القبول أي تعديل للايجاب في مسأله جوهرية او ثانوية فان العقد لا ينعقد.</a:t>
            </a:r>
          </a:p>
          <a:p>
            <a:pPr algn="r"/>
            <a:endParaRPr lang="ar-IQ" dirty="0">
              <a:solidFill>
                <a:schemeClr val="tx1"/>
              </a:solidFill>
            </a:endParaRPr>
          </a:p>
        </p:txBody>
      </p:sp>
    </p:spTree>
    <p:extLst>
      <p:ext uri="{BB962C8B-B14F-4D97-AF65-F5344CB8AC3E}">
        <p14:creationId xmlns:p14="http://schemas.microsoft.com/office/powerpoint/2010/main" val="337381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5"/>
            <a:ext cx="7772400" cy="1296143"/>
          </a:xfrm>
        </p:spPr>
        <p:txBody>
          <a:bodyPr/>
          <a:lstStyle/>
          <a:p>
            <a:r>
              <a:rPr lang="ar-IQ" dirty="0" smtClean="0">
                <a:solidFill>
                  <a:srgbClr val="FF0000"/>
                </a:solidFill>
                <a:cs typeface="Ali-A-Sahifa Bold" pitchFamily="2" charset="-78"/>
              </a:rPr>
              <a:t>التعريف بالالتزام</a:t>
            </a:r>
            <a:endParaRPr lang="ar-IQ" dirty="0">
              <a:solidFill>
                <a:srgbClr val="FF0000"/>
              </a:solidFill>
              <a:cs typeface="Ali-A-Sahifa Bold" pitchFamily="2" charset="-78"/>
            </a:endParaRPr>
          </a:p>
        </p:txBody>
      </p:sp>
      <p:sp>
        <p:nvSpPr>
          <p:cNvPr id="3" name="Subtitle 2"/>
          <p:cNvSpPr>
            <a:spLocks noGrp="1"/>
          </p:cNvSpPr>
          <p:nvPr>
            <p:ph type="subTitle" idx="1"/>
          </p:nvPr>
        </p:nvSpPr>
        <p:spPr>
          <a:xfrm>
            <a:off x="467544" y="1700808"/>
            <a:ext cx="8136904" cy="3937992"/>
          </a:xfrm>
        </p:spPr>
        <p:txBody>
          <a:bodyPr>
            <a:normAutofit fontScale="92500" lnSpcReduction="20000"/>
          </a:bodyPr>
          <a:lstStyle/>
          <a:p>
            <a:pPr algn="r"/>
            <a:r>
              <a:rPr lang="ar-IQ" dirty="0">
                <a:solidFill>
                  <a:schemeClr val="tx1"/>
                </a:solidFill>
                <a:cs typeface="Ali-A-Sahifa Bold" pitchFamily="2" charset="-78"/>
              </a:rPr>
              <a:t>م/69 من القانون المدني العراقي:</a:t>
            </a:r>
          </a:p>
          <a:p>
            <a:pPr algn="r"/>
            <a:r>
              <a:rPr lang="ar-IQ" dirty="0">
                <a:solidFill>
                  <a:schemeClr val="tx1"/>
                </a:solidFill>
                <a:cs typeface="Ali-A-Sahifa Bold" pitchFamily="2" charset="-78"/>
              </a:rPr>
              <a:t>"1- الحق الشخصي هو رابطة قانونية ما بين شخصين دائن ومدين يطالب بمقتضاها الدائن المدين بأن ينقل حقاً عينياً أو أن يقوم بعمل أو أن يمتنع عن عمل.</a:t>
            </a:r>
          </a:p>
          <a:p>
            <a:pPr algn="r"/>
            <a:r>
              <a:rPr lang="ar-IQ" dirty="0">
                <a:solidFill>
                  <a:schemeClr val="tx1"/>
                </a:solidFill>
                <a:cs typeface="Ali-A-Sahifa Bold" pitchFamily="2" charset="-78"/>
              </a:rPr>
              <a:t>2- ويعتبر حقاً شخصياً الالتزام بنقل الملكية أياً كان محلها نقداً أو مثليات أو قيميات. ويعتبر كذلك حقاً شخصياً الالتزام بتسليم شيء معين.</a:t>
            </a:r>
          </a:p>
          <a:p>
            <a:pPr algn="r"/>
            <a:r>
              <a:rPr lang="ar-IQ" dirty="0">
                <a:solidFill>
                  <a:schemeClr val="tx1"/>
                </a:solidFill>
                <a:cs typeface="Ali-A-Sahifa Bold" pitchFamily="2" charset="-78"/>
              </a:rPr>
              <a:t>3- ويؤدي التعبير بلفظ (الالتزام) وبلفظ (الدين) نفس المعنى الذي يؤديه التعبير بلفظ (الحق الشخصي)”</a:t>
            </a:r>
            <a:endParaRPr lang="ar-IQ" dirty="0"/>
          </a:p>
        </p:txBody>
      </p:sp>
    </p:spTree>
    <p:extLst>
      <p:ext uri="{BB962C8B-B14F-4D97-AF65-F5344CB8AC3E}">
        <p14:creationId xmlns:p14="http://schemas.microsoft.com/office/powerpoint/2010/main" val="19843139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6"/>
            <a:ext cx="7772400" cy="1080120"/>
          </a:xfrm>
        </p:spPr>
        <p:txBody>
          <a:bodyPr/>
          <a:lstStyle/>
          <a:p>
            <a:r>
              <a:rPr lang="ar-IQ" dirty="0" smtClean="0">
                <a:solidFill>
                  <a:srgbClr val="FF0000"/>
                </a:solidFill>
              </a:rPr>
              <a:t>القبول</a:t>
            </a:r>
            <a:endParaRPr lang="ar-IQ" dirty="0">
              <a:solidFill>
                <a:srgbClr val="FF0000"/>
              </a:solidFill>
            </a:endParaRPr>
          </a:p>
        </p:txBody>
      </p:sp>
      <p:sp>
        <p:nvSpPr>
          <p:cNvPr id="3" name="Subtitle 2"/>
          <p:cNvSpPr>
            <a:spLocks noGrp="1"/>
          </p:cNvSpPr>
          <p:nvPr>
            <p:ph type="subTitle" idx="1"/>
          </p:nvPr>
        </p:nvSpPr>
        <p:spPr>
          <a:xfrm>
            <a:off x="467544" y="1484784"/>
            <a:ext cx="8064896" cy="4154016"/>
          </a:xfrm>
        </p:spPr>
        <p:txBody>
          <a:bodyPr>
            <a:normAutofit fontScale="77500" lnSpcReduction="20000"/>
          </a:bodyPr>
          <a:lstStyle/>
          <a:p>
            <a:pPr algn="r"/>
            <a:r>
              <a:rPr lang="ar-IQ" dirty="0">
                <a:solidFill>
                  <a:schemeClr val="tx1"/>
                </a:solidFill>
              </a:rPr>
              <a:t>المادة (86) من القانون المدني العراقي</a:t>
            </a:r>
          </a:p>
          <a:p>
            <a:pPr algn="r"/>
            <a:r>
              <a:rPr lang="ar-IQ" dirty="0">
                <a:solidFill>
                  <a:schemeClr val="tx1"/>
                </a:solidFill>
              </a:rPr>
              <a:t>1 – يطابق القبول الايجاب اذا اتفق الطرفان على كل المسائل الجوھرية التي تفاوضا فیھا اما الاتفاق على بعض ھذه المسائل فلا يكفي لالتزام الطرفین حتى لو اثبت الاتفاق بالكتابة. </a:t>
            </a:r>
          </a:p>
          <a:p>
            <a:pPr algn="r"/>
            <a:r>
              <a:rPr lang="ar-IQ" dirty="0">
                <a:solidFill>
                  <a:schemeClr val="tx1"/>
                </a:solidFill>
              </a:rPr>
              <a:t>2 – واذا اتفق الطرفان على جمیع المسائل الجوھرية في العقد واحتفظا بمسائل تفصیلیة يتفقان علیھا فیما بعد ولم يشترطا ان العقد يكون غیر منعقد عند عدم الاتفاق على ھذه المسائل فیعتبر العقد قد تم، واذا قام خلاف على المسائل التي لم يتم الاتفاق علیھا فان المحكمة تقضي فیھا طبقاً لطبیعة الموضوع ولأحكام القانون والعرف والعدالة.</a:t>
            </a:r>
          </a:p>
          <a:p>
            <a:pPr algn="r"/>
            <a:r>
              <a:rPr lang="ar-IQ" dirty="0">
                <a:solidFill>
                  <a:schemeClr val="tx1"/>
                </a:solidFill>
              </a:rPr>
              <a:t>أما إذا تناقش المتعاقدان في المسائل التفصيلية دون الوصول الى اتفاق وتبين أن نيتهما انصرفت الى تعليق الاتفاق على الوصول الى حل بشأنها فإن العقد لا ينعقد في هذه الحالة.</a:t>
            </a:r>
          </a:p>
          <a:p>
            <a:pPr algn="r"/>
            <a:endParaRPr lang="ar-IQ" dirty="0">
              <a:solidFill>
                <a:schemeClr val="tx1"/>
              </a:solidFill>
            </a:endParaRPr>
          </a:p>
        </p:txBody>
      </p:sp>
    </p:spTree>
    <p:extLst>
      <p:ext uri="{BB962C8B-B14F-4D97-AF65-F5344CB8AC3E}">
        <p14:creationId xmlns:p14="http://schemas.microsoft.com/office/powerpoint/2010/main" val="9518032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IQ" dirty="0"/>
          </a:p>
        </p:txBody>
      </p:sp>
      <p:sp>
        <p:nvSpPr>
          <p:cNvPr id="3" name="Subtitle 2"/>
          <p:cNvSpPr>
            <a:spLocks noGrp="1"/>
          </p:cNvSpPr>
          <p:nvPr>
            <p:ph type="subTitle" idx="1"/>
          </p:nvPr>
        </p:nvSpPr>
        <p:spPr/>
        <p:txBody>
          <a:bodyPr/>
          <a:lstStyle/>
          <a:p>
            <a:endParaRPr lang="ar-IQ"/>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9875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r"/>
            <a:r>
              <a:rPr lang="ar-IQ" sz="2000" dirty="0"/>
              <a:t/>
            </a:r>
            <a:br>
              <a:rPr lang="ar-IQ" sz="2000" dirty="0"/>
            </a:br>
            <a:r>
              <a:rPr lang="ar-IQ" sz="2000" dirty="0"/>
              <a:t/>
            </a:r>
            <a:br>
              <a:rPr lang="ar-IQ" sz="2000" dirty="0"/>
            </a:br>
            <a:r>
              <a:rPr lang="ar-IQ" sz="2000" dirty="0"/>
              <a:t/>
            </a:r>
            <a:br>
              <a:rPr lang="ar-IQ" sz="2000" dirty="0"/>
            </a:br>
            <a:r>
              <a:rPr lang="ar-IQ" sz="2000" dirty="0" smtClean="0"/>
              <a:t/>
            </a:r>
            <a:br>
              <a:rPr lang="ar-IQ" sz="2000" dirty="0" smtClean="0"/>
            </a:br>
            <a:r>
              <a:rPr lang="ar-IQ" sz="2000" dirty="0" smtClean="0"/>
              <a:t/>
            </a:r>
            <a:br>
              <a:rPr lang="ar-IQ" sz="2000" dirty="0" smtClean="0"/>
            </a:br>
            <a:r>
              <a:rPr lang="ar-IQ" sz="2000" dirty="0" smtClean="0">
                <a:solidFill>
                  <a:srgbClr val="FF0000"/>
                </a:solidFill>
              </a:rPr>
              <a:t>حالات </a:t>
            </a:r>
            <a:r>
              <a:rPr lang="ar-IQ" sz="2000" dirty="0">
                <a:solidFill>
                  <a:srgbClr val="FF0000"/>
                </a:solidFill>
              </a:rPr>
              <a:t>خاصة للقبول: توجد صور خاصة للقبول هي السكوت الملابس وعقود الإذعان: </a:t>
            </a:r>
            <a:r>
              <a:rPr lang="ar-IQ" sz="2000" dirty="0" smtClean="0">
                <a:solidFill>
                  <a:srgbClr val="FF0000"/>
                </a:solidFill>
              </a:rPr>
              <a:t/>
            </a:r>
            <a:br>
              <a:rPr lang="ar-IQ" sz="2000" dirty="0" smtClean="0">
                <a:solidFill>
                  <a:srgbClr val="FF0000"/>
                </a:solidFill>
              </a:rPr>
            </a:br>
            <a:r>
              <a:rPr lang="ar-IQ" sz="2000" dirty="0"/>
              <a:t/>
            </a:r>
            <a:br>
              <a:rPr lang="ar-IQ" sz="2000" dirty="0"/>
            </a:br>
            <a:r>
              <a:rPr lang="ar-IQ" sz="2000" dirty="0">
                <a:solidFill>
                  <a:srgbClr val="0070C0"/>
                </a:solidFill>
              </a:rPr>
              <a:t>أـ السكوت الملابس</a:t>
            </a:r>
            <a:r>
              <a:rPr lang="ar-IQ" sz="2000" dirty="0"/>
              <a:t/>
            </a:r>
            <a:br>
              <a:rPr lang="ar-IQ" sz="2000" dirty="0"/>
            </a:br>
            <a:r>
              <a:rPr lang="ar-IQ" sz="2000" dirty="0"/>
              <a:t/>
            </a:r>
            <a:br>
              <a:rPr lang="ar-IQ" sz="2000" dirty="0"/>
            </a:br>
            <a:r>
              <a:rPr lang="ar-IQ" sz="2000" dirty="0"/>
              <a:t>الاستثناء: إلا ان هناك حالات خاصة تحيط بها ظروف ملابسة بالسكوت تدل على ان السكوت بمثابة قبول للإيجاب، وتسمى بحالات السكوت الملابس نسبة إلى الظروف التي تلابسه وتحيط به</a:t>
            </a:r>
            <a:r>
              <a:rPr lang="ar-IQ" sz="2000" dirty="0" smtClean="0"/>
              <a:t>.</a:t>
            </a:r>
            <a:r>
              <a:rPr lang="ar-IQ" sz="2000" dirty="0"/>
              <a:t/>
            </a:r>
            <a:br>
              <a:rPr lang="ar-IQ" sz="2000" dirty="0"/>
            </a:br>
            <a:r>
              <a:rPr lang="ar-IQ" sz="2000" dirty="0"/>
              <a:t>ونص المشرع العراقي في المادة (81) مدني عراقي على ثلاث صور للسكوت الملابس:</a:t>
            </a:r>
            <a:br>
              <a:rPr lang="ar-IQ" sz="2000" dirty="0"/>
            </a:br>
            <a:r>
              <a:rPr lang="ar-IQ" sz="2000" dirty="0"/>
              <a:t/>
            </a:r>
            <a:br>
              <a:rPr lang="ar-IQ" sz="2000" dirty="0"/>
            </a:br>
            <a:r>
              <a:rPr lang="ar-IQ" sz="2000" dirty="0"/>
              <a:t>1ـ </a:t>
            </a:r>
            <a:r>
              <a:rPr lang="ar-IQ" sz="2000" u="sng" dirty="0">
                <a:solidFill>
                  <a:srgbClr val="0070C0"/>
                </a:solidFill>
              </a:rPr>
              <a:t>إذا تمخض الإيجاب لمصلحة من وجه إليه</a:t>
            </a:r>
            <a:r>
              <a:rPr lang="ar-IQ" sz="2000" dirty="0"/>
              <a:t>، كالهبة توجه إلى شخص فيسكت عن الرد فيحمل سكوته على انه قبول لها.</a:t>
            </a:r>
            <a:br>
              <a:rPr lang="ar-IQ" sz="2000" dirty="0"/>
            </a:br>
            <a:r>
              <a:rPr lang="ar-IQ" sz="2000" dirty="0"/>
              <a:t/>
            </a:r>
            <a:br>
              <a:rPr lang="ar-IQ" sz="2000" dirty="0"/>
            </a:br>
            <a:r>
              <a:rPr lang="ar-IQ" sz="2000" dirty="0"/>
              <a:t>2ـ </a:t>
            </a:r>
            <a:r>
              <a:rPr lang="ar-IQ" sz="2000" u="sng" dirty="0">
                <a:solidFill>
                  <a:srgbClr val="0070C0"/>
                </a:solidFill>
              </a:rPr>
              <a:t>إذا وجد تعامل سابق بين الطرفين واتصل الإيجاب بهذا التعامل</a:t>
            </a:r>
            <a:r>
              <a:rPr lang="ar-IQ" sz="2000" dirty="0"/>
              <a:t>، فان السكوت يعتبر قبولاً.</a:t>
            </a:r>
            <a:br>
              <a:rPr lang="ar-IQ" sz="2000" dirty="0"/>
            </a:br>
            <a:r>
              <a:rPr lang="ar-IQ" sz="2000" dirty="0"/>
              <a:t>مثال ذلك ان يرسل تاجر التجزئة طلب بضاعة من تاجر الجملة الذي يتعامل معه ويسكت تاجر الجملة عن الرد فيعتبر سكوته قبولاً منه للطلب وينعقد العقد.</a:t>
            </a:r>
            <a:br>
              <a:rPr lang="ar-IQ" sz="2000" dirty="0"/>
            </a:br>
            <a:r>
              <a:rPr lang="ar-IQ" sz="2000" dirty="0"/>
              <a:t/>
            </a:r>
            <a:br>
              <a:rPr lang="ar-IQ" sz="2000" dirty="0"/>
            </a:br>
            <a:r>
              <a:rPr lang="ar-IQ" sz="2000" dirty="0"/>
              <a:t>3ـ </a:t>
            </a:r>
            <a:r>
              <a:rPr lang="ar-IQ" sz="2000" u="sng" dirty="0">
                <a:solidFill>
                  <a:srgbClr val="0070C0"/>
                </a:solidFill>
              </a:rPr>
              <a:t>إذا كانت طبيعة المعاملة أو العرف التجاري تجعل السكوت عن الرفض قبولاً </a:t>
            </a:r>
            <a:r>
              <a:rPr lang="ar-IQ" sz="2000" dirty="0"/>
              <a:t>فانه يعتبر كذلك في حكم القانون. مثال ذلك ان يرسل البنك كشفاً بالحساب إلى عميله فيسكت عن الاعتراض عليه مدة كافية، اعتبر ذلك قبولاً منه لهذا الحساب.</a:t>
            </a:r>
            <a:br>
              <a:rPr lang="ar-IQ" sz="2000" dirty="0"/>
            </a:br>
            <a:r>
              <a:rPr lang="ar-IQ" sz="2000" dirty="0"/>
              <a:t/>
            </a:r>
            <a:br>
              <a:rPr lang="ar-IQ" sz="2000" dirty="0"/>
            </a:br>
            <a:endParaRPr lang="ar-IQ" sz="2000" dirty="0"/>
          </a:p>
        </p:txBody>
      </p:sp>
      <p:sp>
        <p:nvSpPr>
          <p:cNvPr id="3" name="Subtitle 2"/>
          <p:cNvSpPr>
            <a:spLocks noGrp="1"/>
          </p:cNvSpPr>
          <p:nvPr>
            <p:ph type="subTitle" idx="1"/>
          </p:nvPr>
        </p:nvSpPr>
        <p:spPr/>
        <p:txBody>
          <a:bodyPr/>
          <a:lstStyle/>
          <a:p>
            <a:endParaRPr lang="ar-IQ"/>
          </a:p>
        </p:txBody>
      </p:sp>
    </p:spTree>
    <p:extLst>
      <p:ext uri="{BB962C8B-B14F-4D97-AF65-F5344CB8AC3E}">
        <p14:creationId xmlns:p14="http://schemas.microsoft.com/office/powerpoint/2010/main" val="35792005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solidFill>
                  <a:srgbClr val="FF0000"/>
                </a:solidFill>
              </a:rPr>
              <a:t>القبول في عقود الإذعان</a:t>
            </a:r>
          </a:p>
        </p:txBody>
      </p:sp>
      <p:sp>
        <p:nvSpPr>
          <p:cNvPr id="3" name="Content Placeholder 2"/>
          <p:cNvSpPr>
            <a:spLocks noGrp="1"/>
          </p:cNvSpPr>
          <p:nvPr>
            <p:ph idx="1"/>
          </p:nvPr>
        </p:nvSpPr>
        <p:spPr/>
        <p:txBody>
          <a:bodyPr>
            <a:normAutofit lnSpcReduction="10000"/>
          </a:bodyPr>
          <a:lstStyle/>
          <a:p>
            <a:pPr marL="0" indent="0" algn="r">
              <a:buNone/>
            </a:pPr>
            <a:r>
              <a:rPr lang="ar-IQ" dirty="0"/>
              <a:t>عقد الإذعان هو عقد يسلم به القابل بشروط مقررة يضعها الموجب ولا يقبل مناقشة فيها ويكون ذلك متعلقا بسلعة أو مرفق ضروري محل احتكار قانوني او فعلي وموضع منافسة محدودة النطاق.</a:t>
            </a:r>
          </a:p>
          <a:p>
            <a:pPr marL="0" indent="0" algn="r">
              <a:buNone/>
            </a:pPr>
            <a:r>
              <a:rPr lang="ar-IQ" dirty="0">
                <a:solidFill>
                  <a:schemeClr val="accent6">
                    <a:lumMod val="50000"/>
                  </a:schemeClr>
                </a:solidFill>
              </a:rPr>
              <a:t>ومن عقود الإذعان عقد التأمين وعقد النقل بالطائرات وعقد اشتراك الكهرباء والماء والانترنيت، فالقابل لمثل هذه العقود لا يصدر قبوله بعد مناقشة ومفاوضة بل هو لا يملك إلا ان يأخذ او يدع ولما كان في حاجة إلى التعاقد على شيء لا غناء عنه، فهو مضطر إلى القبول، فرضاؤه موجود ولكنه مفروض عليه.</a:t>
            </a:r>
          </a:p>
          <a:p>
            <a:pPr marL="0" indent="0" algn="r">
              <a:buNone/>
            </a:pPr>
            <a:endParaRPr lang="ar-IQ" dirty="0"/>
          </a:p>
        </p:txBody>
      </p:sp>
    </p:spTree>
    <p:extLst>
      <p:ext uri="{BB962C8B-B14F-4D97-AF65-F5344CB8AC3E}">
        <p14:creationId xmlns:p14="http://schemas.microsoft.com/office/powerpoint/2010/main" val="10560358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IQ"/>
          </a:p>
        </p:txBody>
      </p:sp>
      <p:sp>
        <p:nvSpPr>
          <p:cNvPr id="3" name="Subtitle 2"/>
          <p:cNvSpPr>
            <a:spLocks noGrp="1"/>
          </p:cNvSpPr>
          <p:nvPr>
            <p:ph type="subTitle" idx="1"/>
          </p:nvPr>
        </p:nvSpPr>
        <p:spPr>
          <a:xfrm>
            <a:off x="323528" y="332656"/>
            <a:ext cx="8496944" cy="6120680"/>
          </a:xfrm>
        </p:spPr>
        <p:txBody>
          <a:bodyPr>
            <a:normAutofit fontScale="92500"/>
          </a:bodyPr>
          <a:lstStyle/>
          <a:p>
            <a:r>
              <a:rPr lang="ar-IQ" sz="5800" dirty="0">
                <a:solidFill>
                  <a:srgbClr val="FF0000"/>
                </a:solidFill>
              </a:rPr>
              <a:t>الخصائص المميزة لعقد الإذعان (معايير التمييز): </a:t>
            </a:r>
          </a:p>
          <a:p>
            <a:endParaRPr lang="ar-IQ" sz="5600" dirty="0">
              <a:solidFill>
                <a:schemeClr val="tx1"/>
              </a:solidFill>
            </a:endParaRPr>
          </a:p>
          <a:p>
            <a:pPr algn="r"/>
            <a:r>
              <a:rPr lang="ar-IQ" sz="3000" dirty="0">
                <a:solidFill>
                  <a:schemeClr val="tx1"/>
                </a:solidFill>
              </a:rPr>
              <a:t>1ـ الموجب في مركز اقتصادي يسمح له بفرض شروطه.</a:t>
            </a:r>
          </a:p>
          <a:p>
            <a:pPr algn="r"/>
            <a:r>
              <a:rPr lang="ar-IQ" sz="3000" dirty="0">
                <a:solidFill>
                  <a:schemeClr val="tx1"/>
                </a:solidFill>
              </a:rPr>
              <a:t>2ـ العقد يتعلق بسلعة او مرفق من ضرورات الحياة الحديثة.</a:t>
            </a:r>
          </a:p>
          <a:p>
            <a:pPr algn="r"/>
            <a:r>
              <a:rPr lang="ar-IQ" sz="3000" dirty="0">
                <a:solidFill>
                  <a:schemeClr val="tx1"/>
                </a:solidFill>
              </a:rPr>
              <a:t>3ـ الإيجاب يصدر للناس كافة وبشروط واحدة وعلى نحو مستمر، ويحتوي على شروط مفصلة لا يجوز النقاش فيها وأكثرها لمصلحة الموجب، فهي تارة تخفف من مسؤوليته العقدية وتارة تشدد من مسؤولية الطرف الآخر. ويغلب ان يكون مطبوعاً. وعليه فان معيار تمييز عقد الإذعان عن غيره </a:t>
            </a:r>
            <a:r>
              <a:rPr lang="ar-IQ" sz="3000" u="sng" dirty="0">
                <a:solidFill>
                  <a:schemeClr val="tx1"/>
                </a:solidFill>
              </a:rPr>
              <a:t>يتجسد في اختلال التوازن الاقتصادي لعقد الإذعان. </a:t>
            </a:r>
          </a:p>
          <a:p>
            <a:pPr algn="r"/>
            <a:endParaRPr lang="ar-IQ" sz="1700" dirty="0"/>
          </a:p>
        </p:txBody>
      </p:sp>
    </p:spTree>
    <p:extLst>
      <p:ext uri="{BB962C8B-B14F-4D97-AF65-F5344CB8AC3E}">
        <p14:creationId xmlns:p14="http://schemas.microsoft.com/office/powerpoint/2010/main" val="28041745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IQ"/>
          </a:p>
        </p:txBody>
      </p:sp>
      <p:sp>
        <p:nvSpPr>
          <p:cNvPr id="3" name="Subtitle 2"/>
          <p:cNvSpPr>
            <a:spLocks noGrp="1"/>
          </p:cNvSpPr>
          <p:nvPr>
            <p:ph type="subTitle" idx="1"/>
          </p:nvPr>
        </p:nvSpPr>
        <p:spPr>
          <a:xfrm>
            <a:off x="467544" y="260648"/>
            <a:ext cx="8280920" cy="6408712"/>
          </a:xfrm>
        </p:spPr>
        <p:txBody>
          <a:bodyPr>
            <a:noAutofit/>
          </a:bodyPr>
          <a:lstStyle/>
          <a:p>
            <a:pPr algn="r"/>
            <a:r>
              <a:rPr lang="ar-IQ" sz="3600" dirty="0">
                <a:solidFill>
                  <a:srgbClr val="FF0000"/>
                </a:solidFill>
              </a:rPr>
              <a:t>طبيعة عقود الإذعان:</a:t>
            </a:r>
            <a:r>
              <a:rPr lang="ar-IQ" sz="2000" dirty="0"/>
              <a:t> </a:t>
            </a:r>
          </a:p>
          <a:p>
            <a:pPr algn="r"/>
            <a:r>
              <a:rPr lang="ar-IQ" sz="2000" dirty="0" smtClean="0">
                <a:solidFill>
                  <a:schemeClr val="tx1"/>
                </a:solidFill>
              </a:rPr>
              <a:t>أ- ذهب </a:t>
            </a:r>
            <a:r>
              <a:rPr lang="ar-IQ" sz="2000" dirty="0">
                <a:solidFill>
                  <a:schemeClr val="tx1"/>
                </a:solidFill>
              </a:rPr>
              <a:t>فريق من الفقهاء إلى إنكار صفة العقد على عقود الإذعان إذ هو رضوخ وإذعان لا توافق إرادتين عن حرية واختيار فهو برأيهم اقرب إلى القانون اتبعته شركات الاحتكار بحق الناس مما يقتضي تفسيره كما يفسر القانون مع مراعاة العدالة وحسن النية.</a:t>
            </a:r>
          </a:p>
          <a:p>
            <a:pPr algn="r"/>
            <a:r>
              <a:rPr lang="ar-IQ" sz="2000" dirty="0" smtClean="0">
                <a:solidFill>
                  <a:schemeClr val="tx1"/>
                </a:solidFill>
              </a:rPr>
              <a:t>ب- بينما </a:t>
            </a:r>
            <a:r>
              <a:rPr lang="ar-IQ" sz="2000" dirty="0">
                <a:solidFill>
                  <a:schemeClr val="tx1"/>
                </a:solidFill>
              </a:rPr>
              <a:t>ذهب أغلبية فقهاء القانون المدني الى ان عقد الإذعان عقد حقيقي يخضع للقواعد العامة كسائر العقود، وإذا كان احد الطرفين في مركز ضعف، فهذه ظاهرة قانونية علاجها ان يتدخل المشرع في تنظيمها لا ان يترك القاضي يتدخل بحجة حماية الضعيف فتضطرب المعاملات.</a:t>
            </a:r>
          </a:p>
          <a:p>
            <a:pPr algn="r"/>
            <a:endParaRPr lang="ar-IQ" sz="2000" dirty="0"/>
          </a:p>
          <a:p>
            <a:pPr algn="r"/>
            <a:r>
              <a:rPr lang="ar-IQ" sz="2000" b="1" dirty="0">
                <a:solidFill>
                  <a:srgbClr val="FF0000"/>
                </a:solidFill>
              </a:rPr>
              <a:t>موقف المشرع العراقي من عقود الإذعان: </a:t>
            </a:r>
            <a:r>
              <a:rPr lang="ar-IQ" sz="2000" dirty="0">
                <a:solidFill>
                  <a:schemeClr val="tx1"/>
                </a:solidFill>
              </a:rPr>
              <a:t>نظم القانون المدني العراقي بعض عقود الإذعان مثل عقد التزام المرافق العامة وعقد العمل وعقد التأمين ثم تبنى أحكام عامة في المادة (167) منه لتنظيم عقد الإذعان يتضح منها ما يأتي: ( مدى سلطة القاضي التقديرية في مجال عقود الإذعان)</a:t>
            </a:r>
          </a:p>
          <a:p>
            <a:pPr algn="r"/>
            <a:endParaRPr lang="ar-IQ" sz="2000" dirty="0">
              <a:solidFill>
                <a:schemeClr val="tx1"/>
              </a:solidFill>
            </a:endParaRPr>
          </a:p>
          <a:p>
            <a:pPr algn="r"/>
            <a:r>
              <a:rPr lang="ar-IQ" sz="2000" dirty="0">
                <a:solidFill>
                  <a:schemeClr val="tx1"/>
                </a:solidFill>
              </a:rPr>
              <a:t>1ـ للقاضي ان يعدل او يعفي الطرف المذعن في عقد الإذعان من الشروط التعسفية.</a:t>
            </a:r>
          </a:p>
          <a:p>
            <a:pPr algn="r"/>
            <a:r>
              <a:rPr lang="ar-IQ" sz="2000" dirty="0">
                <a:solidFill>
                  <a:schemeClr val="tx1"/>
                </a:solidFill>
              </a:rPr>
              <a:t>2ـ يتمتع القاضي بسلطة واسعة في تقدير الشروط التعسفية ولم يحدده المشرع بحد إلا بما تقضي به قواعد العدالة.</a:t>
            </a:r>
          </a:p>
          <a:p>
            <a:pPr algn="r"/>
            <a:r>
              <a:rPr lang="ar-IQ" sz="2000" dirty="0">
                <a:solidFill>
                  <a:schemeClr val="tx1"/>
                </a:solidFill>
              </a:rPr>
              <a:t>3ـ كل اتفاق يحرم او يعدل من سلطة القاضي بشأن عقد الإذعان يعد باطلاً لمخالفته للنظام العام.</a:t>
            </a:r>
          </a:p>
          <a:p>
            <a:pPr algn="r"/>
            <a:r>
              <a:rPr lang="ar-IQ" sz="2000" dirty="0">
                <a:solidFill>
                  <a:schemeClr val="tx1"/>
                </a:solidFill>
              </a:rPr>
              <a:t>4ـ إذا كان الشك يفسر دائماً لمصلحة المدين، فان الشك يفسر في عقود الإذعان لمصلحة الطرف المذعن دائناً كان أم مديناً.</a:t>
            </a:r>
          </a:p>
          <a:p>
            <a:pPr algn="r"/>
            <a:endParaRPr lang="ar-IQ" sz="2000" dirty="0">
              <a:solidFill>
                <a:schemeClr val="tx1"/>
              </a:solidFill>
            </a:endParaRPr>
          </a:p>
        </p:txBody>
      </p:sp>
    </p:spTree>
    <p:extLst>
      <p:ext uri="{BB962C8B-B14F-4D97-AF65-F5344CB8AC3E}">
        <p14:creationId xmlns:p14="http://schemas.microsoft.com/office/powerpoint/2010/main" val="382147709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IQ" dirty="0">
                <a:solidFill>
                  <a:srgbClr val="FF0000"/>
                </a:solidFill>
              </a:rPr>
              <a:t>متى يتم التعاقد  ( ما هي اللحظة الزمنية التي يتم فيها انعقاد العقد)؟</a:t>
            </a:r>
          </a:p>
        </p:txBody>
      </p:sp>
      <p:sp>
        <p:nvSpPr>
          <p:cNvPr id="3" name="Content Placeholder 2"/>
          <p:cNvSpPr>
            <a:spLocks noGrp="1"/>
          </p:cNvSpPr>
          <p:nvPr>
            <p:ph idx="1"/>
          </p:nvPr>
        </p:nvSpPr>
        <p:spPr>
          <a:xfrm>
            <a:off x="457200" y="1600201"/>
            <a:ext cx="8229600" cy="3917032"/>
          </a:xfrm>
        </p:spPr>
        <p:txBody>
          <a:bodyPr>
            <a:noAutofit/>
          </a:bodyPr>
          <a:lstStyle/>
          <a:p>
            <a:pPr marL="0" indent="0" algn="r">
              <a:buNone/>
            </a:pPr>
            <a:r>
              <a:rPr lang="ar-IQ" sz="2000" dirty="0">
                <a:solidFill>
                  <a:schemeClr val="accent6">
                    <a:lumMod val="50000"/>
                  </a:schemeClr>
                </a:solidFill>
              </a:rPr>
              <a:t>اقتران الإيجاب بالقبول: </a:t>
            </a:r>
            <a:r>
              <a:rPr lang="ar-IQ" sz="2000" dirty="0"/>
              <a:t>الاقتران يعني هنا تحديد اللحظة الزمنية التي يتصل فيها الإيجاب والقبول فينعقد العقد، وينبغي في هذا المقام التفرقة بين فرضين: التعاقد بين حاضرين أي في مجلس العقد والتعاقد بين غائبين</a:t>
            </a:r>
            <a:r>
              <a:rPr lang="ar-IQ" sz="2000" dirty="0" smtClean="0"/>
              <a:t>.</a:t>
            </a:r>
            <a:endParaRPr lang="ar-IQ" sz="2000" dirty="0"/>
          </a:p>
          <a:p>
            <a:pPr marL="0" indent="0" algn="r">
              <a:buNone/>
            </a:pPr>
            <a:r>
              <a:rPr lang="ar-IQ" sz="2000" dirty="0">
                <a:solidFill>
                  <a:schemeClr val="accent6">
                    <a:lumMod val="50000"/>
                  </a:schemeClr>
                </a:solidFill>
              </a:rPr>
              <a:t>أـ التعاقد بين حاضرين (مجلس العقد): </a:t>
            </a:r>
            <a:r>
              <a:rPr lang="ar-IQ" sz="2000" dirty="0"/>
              <a:t>المقصود بمجلس العقد ان يكون الطرفان على اتصال مباشر، بحيث لا تكون هناك فترة زمنية فاصلة بين صدور القبول وعلم الموجب به، </a:t>
            </a:r>
          </a:p>
          <a:p>
            <a:pPr marL="0" indent="0" algn="r">
              <a:buNone/>
            </a:pPr>
            <a:r>
              <a:rPr lang="ar-IQ" sz="2000" dirty="0"/>
              <a:t> ويكون في صورتين أولهما اجتماع الطرفين في </a:t>
            </a:r>
            <a:r>
              <a:rPr lang="ar-IQ" sz="2000" u="sng" dirty="0"/>
              <a:t>مكان واحد </a:t>
            </a:r>
            <a:r>
              <a:rPr lang="ar-IQ" sz="2000" dirty="0"/>
              <a:t>يتحد فيه </a:t>
            </a:r>
            <a:r>
              <a:rPr lang="ar-IQ" sz="2000" u="sng" dirty="0"/>
              <a:t>مجلس العقد حقيقة </a:t>
            </a:r>
            <a:r>
              <a:rPr lang="ar-IQ" sz="2000" dirty="0"/>
              <a:t>وثانيهما ان </a:t>
            </a:r>
            <a:r>
              <a:rPr lang="ar-IQ" sz="2000" u="sng" dirty="0"/>
              <a:t>يتحد المجلس حكما </a:t>
            </a:r>
            <a:r>
              <a:rPr lang="ar-IQ" sz="2000" dirty="0"/>
              <a:t>إذا كان بينهما اتصال مباشر يجعل الموجب يعلم بالقبول فور صدوره رغم اختلاف المكان كما في التعاقد عبر الهاتف او ما شابه</a:t>
            </a:r>
            <a:r>
              <a:rPr lang="ar-IQ" sz="2000" dirty="0" smtClean="0"/>
              <a:t>.</a:t>
            </a:r>
            <a:endParaRPr lang="ar-IQ" sz="2000" dirty="0"/>
          </a:p>
          <a:p>
            <a:pPr marL="0" indent="0" algn="r">
              <a:buNone/>
            </a:pPr>
            <a:r>
              <a:rPr lang="ar-IQ" sz="2000" dirty="0"/>
              <a:t>ويظل مجلس العقد قائما مادام المتعاقدين منشغلين بالتعاقد وينقضي المجلس إذا انشغلا بشيء آخر غير التعاقد ولو ظلا مجتمعين في مكان واحد. والإيجاب غير ملزم في مجلس العقد قبل اقترانه بالقبول فان اقترن به قبول انعقد العقد، وتكرار الإيجاب قبل القبول يبطل الاول ولا يعتبر إلا الإيجاب الاخير لان التكرار بمثابة عدول عن الإيجاب الاول</a:t>
            </a:r>
            <a:r>
              <a:rPr lang="ar-IQ" sz="2000" dirty="0" smtClean="0"/>
              <a:t>.</a:t>
            </a:r>
            <a:endParaRPr lang="ar-IQ" sz="2000" dirty="0"/>
          </a:p>
          <a:p>
            <a:pPr marL="0" indent="0" algn="r">
              <a:buNone/>
            </a:pPr>
            <a:r>
              <a:rPr lang="ar-IQ" sz="2000" dirty="0"/>
              <a:t> والشخص الموجه اليه الايجاب له الخيار قبول الإيجاب او رفضه وهو ما يسمى بخيار القبول. وانه لا يشترط الفور في القبول مادام الإيجاب قائماً ولم يصدر من احد المتعاقدين قول او فعل يدل على الإعراض عن التعاقد وقبل ان ينفض المجلس.</a:t>
            </a:r>
          </a:p>
          <a:p>
            <a:pPr marL="0" indent="0" algn="r">
              <a:buNone/>
            </a:pPr>
            <a:endParaRPr lang="ar-IQ" sz="2000" dirty="0"/>
          </a:p>
        </p:txBody>
      </p:sp>
    </p:spTree>
    <p:extLst>
      <p:ext uri="{BB962C8B-B14F-4D97-AF65-F5344CB8AC3E}">
        <p14:creationId xmlns:p14="http://schemas.microsoft.com/office/powerpoint/2010/main" val="35138543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r"/>
            <a:r>
              <a:rPr lang="ar-IQ" sz="2000" dirty="0">
                <a:solidFill>
                  <a:srgbClr val="FF0000"/>
                </a:solidFill>
              </a:rPr>
              <a:t>ب ـ التعاقد بين غائبين: </a:t>
            </a:r>
            <a:r>
              <a:rPr lang="ar-IQ" sz="2000" dirty="0"/>
              <a:t>يكون التعاقد بين غائبين، اي بين شخصين لا يجمعهما مجلس واحد، عن طريق البريد او البرق او  بواسطة رسول، وهذا يعني انه يمر وقت من الزمن بين صدور القبول وعلم الموجب بالقبول، ويثار التساؤل عن تحديد وقت انعقاد العقد وهل هو وقت صدور القبول ام وقت علم الموجب به ام غير ذلك، </a:t>
            </a:r>
            <a:br>
              <a:rPr lang="ar-IQ" sz="2000" dirty="0"/>
            </a:br>
            <a:r>
              <a:rPr lang="ar-IQ" sz="2000" dirty="0"/>
              <a:t/>
            </a:r>
            <a:br>
              <a:rPr lang="ar-IQ" sz="2000" dirty="0"/>
            </a:br>
            <a:r>
              <a:rPr lang="ar-IQ" sz="2000" dirty="0"/>
              <a:t>وهناك أربع نظريات بهذا الشأن هي:</a:t>
            </a:r>
            <a:br>
              <a:rPr lang="ar-IQ" sz="2000" dirty="0"/>
            </a:br>
            <a:r>
              <a:rPr lang="ar-IQ" sz="2000" dirty="0"/>
              <a:t/>
            </a:r>
            <a:br>
              <a:rPr lang="ar-IQ" sz="2000" dirty="0"/>
            </a:br>
            <a:r>
              <a:rPr lang="ar-IQ" sz="2000" dirty="0">
                <a:solidFill>
                  <a:schemeClr val="accent6">
                    <a:lumMod val="50000"/>
                  </a:schemeClr>
                </a:solidFill>
              </a:rPr>
              <a:t>1ـ نظرية الإعلان</a:t>
            </a:r>
            <a:r>
              <a:rPr lang="ar-IQ" sz="2000" dirty="0"/>
              <a:t>: ومفادها ان العقد يتم </a:t>
            </a:r>
            <a:r>
              <a:rPr lang="ar-IQ" sz="2000" dirty="0">
                <a:solidFill>
                  <a:srgbClr val="FF0000"/>
                </a:solidFill>
              </a:rPr>
              <a:t>بإعلان القبول </a:t>
            </a:r>
            <a:r>
              <a:rPr lang="ar-IQ" sz="2000" dirty="0"/>
              <a:t>وقبل ان يصل إلى علم الموجب ففي هذه اللحظة اقترن الإيجاب بالقبول وهذا كل ما يشترط لانعقاد العقد، وهذا ما يتوافق مع سرعة المعاملات وخاصة التجارية منها. وتنتقد بأنها تغفل القاعدة العامة في التعبير عن الإرادة ومنه القبول لا يحدث أثره إلا باتصاله بعلم من وجه إليه.</a:t>
            </a:r>
            <a:br>
              <a:rPr lang="ar-IQ" sz="2000" dirty="0"/>
            </a:br>
            <a:r>
              <a:rPr lang="ar-IQ" sz="2000" dirty="0"/>
              <a:t/>
            </a:r>
            <a:br>
              <a:rPr lang="ar-IQ" sz="2000" dirty="0"/>
            </a:br>
            <a:r>
              <a:rPr lang="ar-IQ" sz="2000" dirty="0">
                <a:solidFill>
                  <a:schemeClr val="accent6">
                    <a:lumMod val="50000"/>
                  </a:schemeClr>
                </a:solidFill>
              </a:rPr>
              <a:t>2ـ نظرية التصدير</a:t>
            </a:r>
            <a:r>
              <a:rPr lang="ar-IQ" sz="2000" dirty="0"/>
              <a:t>: وبموجبها ينعقد العقد </a:t>
            </a:r>
            <a:r>
              <a:rPr lang="ar-IQ" sz="2000" dirty="0">
                <a:solidFill>
                  <a:srgbClr val="FF0000"/>
                </a:solidFill>
              </a:rPr>
              <a:t>بتصدير القبول </a:t>
            </a:r>
            <a:r>
              <a:rPr lang="ar-IQ" sz="2000" dirty="0"/>
              <a:t>بوضع الجواب في البريد او البرق او غيره ولا تفترق عن النظرية السابقة إلا في التأكد من ان القبول أصبح باتاً. وتوجه إليها ذات الانتقادات السابقة.</a:t>
            </a:r>
            <a:br>
              <a:rPr lang="ar-IQ" sz="2000" dirty="0"/>
            </a:br>
            <a:r>
              <a:rPr lang="ar-IQ" sz="2000" dirty="0"/>
              <a:t/>
            </a:r>
            <a:br>
              <a:rPr lang="ar-IQ" sz="2000" dirty="0"/>
            </a:br>
            <a:endParaRPr lang="ar-IQ" sz="2000" dirty="0"/>
          </a:p>
        </p:txBody>
      </p:sp>
      <p:sp>
        <p:nvSpPr>
          <p:cNvPr id="3" name="Subtitle 2"/>
          <p:cNvSpPr>
            <a:spLocks noGrp="1"/>
          </p:cNvSpPr>
          <p:nvPr>
            <p:ph type="subTitle" idx="1"/>
          </p:nvPr>
        </p:nvSpPr>
        <p:spPr>
          <a:xfrm>
            <a:off x="1371600" y="4725144"/>
            <a:ext cx="6400800" cy="913656"/>
          </a:xfrm>
        </p:spPr>
        <p:txBody>
          <a:bodyPr/>
          <a:lstStyle/>
          <a:p>
            <a:endParaRPr lang="ar-IQ" dirty="0"/>
          </a:p>
        </p:txBody>
      </p:sp>
    </p:spTree>
    <p:extLst>
      <p:ext uri="{BB962C8B-B14F-4D97-AF65-F5344CB8AC3E}">
        <p14:creationId xmlns:p14="http://schemas.microsoft.com/office/powerpoint/2010/main" val="38942321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r"/>
            <a:r>
              <a:rPr lang="ar-IQ" sz="2400" dirty="0"/>
              <a:t>3</a:t>
            </a:r>
            <a:r>
              <a:rPr lang="ar-IQ" sz="2400" dirty="0">
                <a:solidFill>
                  <a:schemeClr val="accent6">
                    <a:lumMod val="50000"/>
                  </a:schemeClr>
                </a:solidFill>
              </a:rPr>
              <a:t>ـ نظرية الوصول</a:t>
            </a:r>
            <a:r>
              <a:rPr lang="ar-IQ" sz="2400" dirty="0"/>
              <a:t>:وبموجبها ينعقد العقد </a:t>
            </a:r>
            <a:r>
              <a:rPr lang="ar-IQ" sz="2400" dirty="0">
                <a:solidFill>
                  <a:srgbClr val="FF0000"/>
                </a:solidFill>
              </a:rPr>
              <a:t>بمجرد وصول القبول </a:t>
            </a:r>
            <a:r>
              <a:rPr lang="ar-IQ" sz="2400" dirty="0"/>
              <a:t>إلى الموجب بغض النظر عن علمه فالوصول قرينة على علمه وهي تتشابه مع نظرية العلم.</a:t>
            </a:r>
            <a:br>
              <a:rPr lang="ar-IQ" sz="2400" dirty="0"/>
            </a:br>
            <a:r>
              <a:rPr lang="ar-IQ" sz="2400" dirty="0"/>
              <a:t/>
            </a:r>
            <a:br>
              <a:rPr lang="ar-IQ" sz="2400" dirty="0"/>
            </a:br>
            <a:r>
              <a:rPr lang="ar-IQ" sz="2400" dirty="0">
                <a:solidFill>
                  <a:schemeClr val="accent6">
                    <a:lumMod val="50000"/>
                  </a:schemeClr>
                </a:solidFill>
              </a:rPr>
              <a:t>4ـ نظرية العلم: </a:t>
            </a:r>
            <a:r>
              <a:rPr lang="ar-IQ" sz="2400" dirty="0"/>
              <a:t>وبموجبها لا ينعقد العقد إلا إذا وصل القبول إلى </a:t>
            </a:r>
            <a:r>
              <a:rPr lang="ar-IQ" sz="2400" dirty="0">
                <a:solidFill>
                  <a:srgbClr val="FF0000"/>
                </a:solidFill>
              </a:rPr>
              <a:t>علم الموجب</a:t>
            </a:r>
            <a:r>
              <a:rPr lang="ar-IQ" sz="2400" dirty="0"/>
              <a:t>. وتتفق هذه النظرية مع القواعد العامة في ان التعبير عن الإرادة سواء كان إيجابا أم قبولاً لا يحدث أثره إلا باتصاله بعلم من وجه </a:t>
            </a:r>
            <a:r>
              <a:rPr lang="ar-IQ" sz="2400" dirty="0" smtClean="0"/>
              <a:t>إليه، </a:t>
            </a:r>
            <a:r>
              <a:rPr lang="ar-IQ" sz="2400" dirty="0" smtClean="0">
                <a:solidFill>
                  <a:srgbClr val="FF0000"/>
                </a:solidFill>
              </a:rPr>
              <a:t>قد </a:t>
            </a:r>
            <a:r>
              <a:rPr lang="ar-IQ" sz="2400" dirty="0">
                <a:solidFill>
                  <a:srgbClr val="FF0000"/>
                </a:solidFill>
              </a:rPr>
              <a:t>نص المشرع العراقي على هذا الحكم في المادة (87) مدني التي تقضي أنه «1 – يعتبر التعاقد ما بین الغائبین قد تم في المكان والزمان اللذين يعلم فیھما الموجب بالقبول ما لم يوجد اتفاق صريح او ضمني او نص قانوني يقضي بغیر ذلك. 2 – ويكون مفروضاً ان الموجب قد علم بالقبول في المكان والزمان اللذين وصل الیه فیھما». </a:t>
            </a:r>
            <a:r>
              <a:rPr lang="ar-IQ" sz="2400" dirty="0"/>
              <a:t/>
            </a:r>
            <a:br>
              <a:rPr lang="ar-IQ" sz="2400" dirty="0"/>
            </a:br>
            <a:r>
              <a:rPr lang="ar-IQ" sz="2400" dirty="0"/>
              <a:t>ويلاحظ ان هذا الحكم لا يتعلق بالنظام العام، فيجوز للمتعاقدين الاتفاق على ما يخالفه.</a:t>
            </a:r>
            <a:br>
              <a:rPr lang="ar-IQ" sz="2400" dirty="0"/>
            </a:br>
            <a:endParaRPr lang="ar-IQ" sz="2400" dirty="0"/>
          </a:p>
        </p:txBody>
      </p:sp>
      <p:sp>
        <p:nvSpPr>
          <p:cNvPr id="3" name="Subtitle 2"/>
          <p:cNvSpPr>
            <a:spLocks noGrp="1"/>
          </p:cNvSpPr>
          <p:nvPr>
            <p:ph type="subTitle" idx="1"/>
          </p:nvPr>
        </p:nvSpPr>
        <p:spPr/>
        <p:txBody>
          <a:bodyPr/>
          <a:lstStyle/>
          <a:p>
            <a:endParaRPr lang="ar-IQ"/>
          </a:p>
        </p:txBody>
      </p:sp>
    </p:spTree>
    <p:extLst>
      <p:ext uri="{BB962C8B-B14F-4D97-AF65-F5344CB8AC3E}">
        <p14:creationId xmlns:p14="http://schemas.microsoft.com/office/powerpoint/2010/main" val="37333949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IQ" sz="3600" dirty="0">
                <a:solidFill>
                  <a:srgbClr val="FF0000"/>
                </a:solidFill>
              </a:rPr>
              <a:t>س: ما هي النتائج التي تترتب فيها  تحديد زمان ومكان انعقاد العقد ـ تبدو الأهمية في تحديد المسائل التالية:</a:t>
            </a:r>
            <a:r>
              <a:rPr lang="ar-IQ" dirty="0"/>
              <a:t/>
            </a:r>
            <a:br>
              <a:rPr lang="ar-IQ" dirty="0"/>
            </a:br>
            <a:endParaRPr lang="ar-IQ" dirty="0"/>
          </a:p>
        </p:txBody>
      </p:sp>
      <p:sp>
        <p:nvSpPr>
          <p:cNvPr id="3" name="Content Placeholder 2"/>
          <p:cNvSpPr>
            <a:spLocks noGrp="1"/>
          </p:cNvSpPr>
          <p:nvPr>
            <p:ph idx="1"/>
          </p:nvPr>
        </p:nvSpPr>
        <p:spPr/>
        <p:txBody>
          <a:bodyPr>
            <a:normAutofit fontScale="70000" lnSpcReduction="20000"/>
          </a:bodyPr>
          <a:lstStyle/>
          <a:p>
            <a:pPr marL="0" indent="0" algn="r">
              <a:buNone/>
            </a:pPr>
            <a:r>
              <a:rPr lang="ar-IQ" dirty="0"/>
              <a:t>1ـ الوقت الذي يجوز للموجب ان </a:t>
            </a:r>
            <a:r>
              <a:rPr lang="ar-IQ" dirty="0">
                <a:solidFill>
                  <a:srgbClr val="FF0000"/>
                </a:solidFill>
              </a:rPr>
              <a:t>يعدل عن إيجابه </a:t>
            </a:r>
            <a:r>
              <a:rPr lang="ar-IQ" dirty="0"/>
              <a:t>غير الملزم وكذلك الأمر </a:t>
            </a:r>
            <a:r>
              <a:rPr lang="ar-IQ" dirty="0">
                <a:solidFill>
                  <a:srgbClr val="FF0000"/>
                </a:solidFill>
              </a:rPr>
              <a:t>بالنسبة للقابل</a:t>
            </a:r>
            <a:r>
              <a:rPr lang="ar-IQ" dirty="0"/>
              <a:t>.</a:t>
            </a:r>
          </a:p>
          <a:p>
            <a:pPr marL="0" indent="0" algn="r">
              <a:buNone/>
            </a:pPr>
            <a:endParaRPr lang="ar-IQ" dirty="0"/>
          </a:p>
          <a:p>
            <a:pPr marL="0" indent="0" algn="r">
              <a:buNone/>
            </a:pPr>
            <a:r>
              <a:rPr lang="ar-IQ" dirty="0"/>
              <a:t>2ـ في </a:t>
            </a:r>
            <a:r>
              <a:rPr lang="ar-IQ" dirty="0">
                <a:solidFill>
                  <a:srgbClr val="FF0000"/>
                </a:solidFill>
              </a:rPr>
              <a:t>الدعوى البولصية </a:t>
            </a:r>
            <a:r>
              <a:rPr lang="ar-IQ" dirty="0"/>
              <a:t>لا يجوز للدائن الطعن بالعقد الصادر من مدينه إلا إذا كان دينه سابقاً على هذا العقد.</a:t>
            </a:r>
          </a:p>
          <a:p>
            <a:pPr marL="0" indent="0" algn="r">
              <a:buNone/>
            </a:pPr>
            <a:endParaRPr lang="ar-IQ" dirty="0"/>
          </a:p>
          <a:p>
            <a:pPr marL="0" indent="0" algn="r">
              <a:buNone/>
            </a:pPr>
            <a:r>
              <a:rPr lang="ar-IQ" dirty="0"/>
              <a:t>3ـ تترتب </a:t>
            </a:r>
            <a:r>
              <a:rPr lang="ar-IQ" dirty="0">
                <a:solidFill>
                  <a:srgbClr val="FF0000"/>
                </a:solidFill>
              </a:rPr>
              <a:t>أثار العقد </a:t>
            </a:r>
            <a:r>
              <a:rPr lang="ar-IQ" dirty="0"/>
              <a:t>من تاريخ إبرامه كانتقال ملكية المنقول المعين بالذات </a:t>
            </a:r>
            <a:endParaRPr lang="en-GB" dirty="0" smtClean="0"/>
          </a:p>
          <a:p>
            <a:pPr marL="0" indent="0" algn="r">
              <a:buNone/>
            </a:pPr>
            <a:r>
              <a:rPr lang="ar-IQ" dirty="0" smtClean="0"/>
              <a:t>او </a:t>
            </a:r>
            <a:r>
              <a:rPr lang="ar-IQ" dirty="0"/>
              <a:t>حق المشتري بالثمار.</a:t>
            </a:r>
          </a:p>
          <a:p>
            <a:pPr marL="0" indent="0" algn="r">
              <a:buNone/>
            </a:pPr>
            <a:r>
              <a:rPr lang="ar-IQ" dirty="0">
                <a:solidFill>
                  <a:srgbClr val="FF0000"/>
                </a:solidFill>
              </a:rPr>
              <a:t>فترة الريبة: هي الفترة فيما بين توقف التاجر عن دفع ديونه وصدور الحكم بإشهار إفلاسه. وفي بعض الحالات تمتد الريبة إلى العشرة أيام السابقة على التوقف عن الدفع.</a:t>
            </a:r>
          </a:p>
          <a:p>
            <a:pPr marL="0" indent="0" algn="r">
              <a:buNone/>
            </a:pPr>
            <a:endParaRPr lang="ar-IQ" dirty="0">
              <a:solidFill>
                <a:srgbClr val="FF0000"/>
              </a:solidFill>
            </a:endParaRPr>
          </a:p>
          <a:p>
            <a:pPr marL="0" indent="0" algn="r">
              <a:buNone/>
            </a:pPr>
            <a:r>
              <a:rPr lang="ar-IQ" dirty="0"/>
              <a:t>4ـ لتحديد مكان انعقاد العقد أهمية في </a:t>
            </a:r>
            <a:r>
              <a:rPr lang="ar-IQ" dirty="0">
                <a:solidFill>
                  <a:srgbClr val="FF0000"/>
                </a:solidFill>
              </a:rPr>
              <a:t>تحديد المحكمة المختصة </a:t>
            </a:r>
            <a:r>
              <a:rPr lang="ar-IQ" dirty="0"/>
              <a:t>بالنظر في نزاع بشأنه، فالمحكمة المختصة هي المحكمة التي تم في دائرتها العقد.</a:t>
            </a:r>
          </a:p>
          <a:p>
            <a:pPr marL="0" indent="0" algn="r">
              <a:buNone/>
            </a:pPr>
            <a:endParaRPr lang="ar-IQ" dirty="0"/>
          </a:p>
        </p:txBody>
      </p:sp>
    </p:spTree>
    <p:extLst>
      <p:ext uri="{BB962C8B-B14F-4D97-AF65-F5344CB8AC3E}">
        <p14:creationId xmlns:p14="http://schemas.microsoft.com/office/powerpoint/2010/main" val="1241991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80729"/>
            <a:ext cx="7772400" cy="1080119"/>
          </a:xfrm>
        </p:spPr>
        <p:txBody>
          <a:bodyPr>
            <a:normAutofit/>
          </a:bodyPr>
          <a:lstStyle/>
          <a:p>
            <a:r>
              <a:rPr lang="ar-IQ" sz="3600" dirty="0" smtClean="0">
                <a:solidFill>
                  <a:srgbClr val="FF0000"/>
                </a:solidFill>
                <a:cs typeface="Ali-A-Sahifa Bold" pitchFamily="2" charset="-78"/>
              </a:rPr>
              <a:t>التعريف بالالتزام</a:t>
            </a:r>
            <a:endParaRPr lang="ar-IQ" sz="3600" dirty="0">
              <a:solidFill>
                <a:srgbClr val="FF0000"/>
              </a:solidFill>
              <a:cs typeface="Ali-A-Sahifa Bold" pitchFamily="2" charset="-78"/>
            </a:endParaRPr>
          </a:p>
        </p:txBody>
      </p:sp>
      <p:sp>
        <p:nvSpPr>
          <p:cNvPr id="3" name="Subtitle 2"/>
          <p:cNvSpPr>
            <a:spLocks noGrp="1"/>
          </p:cNvSpPr>
          <p:nvPr>
            <p:ph type="subTitle" idx="1"/>
          </p:nvPr>
        </p:nvSpPr>
        <p:spPr>
          <a:xfrm>
            <a:off x="755576" y="1844824"/>
            <a:ext cx="7632848" cy="4248472"/>
          </a:xfrm>
        </p:spPr>
        <p:txBody>
          <a:bodyPr>
            <a:normAutofit/>
          </a:bodyPr>
          <a:lstStyle/>
          <a:p>
            <a:r>
              <a:rPr lang="ar-IQ" sz="2800" dirty="0">
                <a:solidFill>
                  <a:schemeClr val="tx1"/>
                </a:solidFill>
                <a:cs typeface="Ali-A-Sahifa Bold" pitchFamily="2" charset="-78"/>
              </a:rPr>
              <a:t>يستخلص من هذا </a:t>
            </a:r>
            <a:r>
              <a:rPr lang="ar-IQ" sz="2800" dirty="0" smtClean="0">
                <a:solidFill>
                  <a:schemeClr val="tx1"/>
                </a:solidFill>
                <a:cs typeface="Ali-A-Sahifa Bold" pitchFamily="2" charset="-78"/>
              </a:rPr>
              <a:t>التعريف</a:t>
            </a:r>
          </a:p>
          <a:p>
            <a:r>
              <a:rPr lang="ar-IQ" dirty="0" smtClean="0">
                <a:solidFill>
                  <a:schemeClr val="tx1"/>
                </a:solidFill>
                <a:cs typeface="Ali-A-Sahifa Bold" pitchFamily="2" charset="-78"/>
              </a:rPr>
              <a:t>1- الالتزام </a:t>
            </a:r>
            <a:r>
              <a:rPr lang="ar-IQ" dirty="0">
                <a:solidFill>
                  <a:schemeClr val="tx1"/>
                </a:solidFill>
                <a:cs typeface="Ali-A-Sahifa Bold" pitchFamily="2" charset="-78"/>
              </a:rPr>
              <a:t>رابطة </a:t>
            </a:r>
            <a:r>
              <a:rPr lang="ar-IQ" dirty="0" smtClean="0">
                <a:solidFill>
                  <a:schemeClr val="tx1"/>
                </a:solidFill>
                <a:cs typeface="Ali-A-Sahifa Bold" pitchFamily="2" charset="-78"/>
              </a:rPr>
              <a:t>قانونية</a:t>
            </a:r>
          </a:p>
          <a:p>
            <a:r>
              <a:rPr lang="ar-IQ" dirty="0" smtClean="0">
                <a:solidFill>
                  <a:schemeClr val="tx1"/>
                </a:solidFill>
                <a:cs typeface="Ali-A-Sahifa Bold" pitchFamily="2" charset="-78"/>
              </a:rPr>
              <a:t>2</a:t>
            </a:r>
            <a:r>
              <a:rPr lang="ar-IQ" dirty="0">
                <a:solidFill>
                  <a:schemeClr val="tx1"/>
                </a:solidFill>
                <a:cs typeface="Ali-A-Sahifa Bold" pitchFamily="2" charset="-78"/>
              </a:rPr>
              <a:t>-</a:t>
            </a:r>
            <a:r>
              <a:rPr lang="ar-IQ" dirty="0" smtClean="0">
                <a:solidFill>
                  <a:schemeClr val="tx1"/>
                </a:solidFill>
                <a:cs typeface="Ali-A-Sahifa Bold" pitchFamily="2" charset="-78"/>
              </a:rPr>
              <a:t> </a:t>
            </a:r>
            <a:r>
              <a:rPr lang="ar-IQ" dirty="0">
                <a:solidFill>
                  <a:schemeClr val="tx1"/>
                </a:solidFill>
                <a:cs typeface="Ali-A-Sahifa Bold" pitchFamily="2" charset="-78"/>
              </a:rPr>
              <a:t>الالتزام رابطة </a:t>
            </a:r>
            <a:r>
              <a:rPr lang="ar-IQ" dirty="0" smtClean="0">
                <a:solidFill>
                  <a:schemeClr val="tx1"/>
                </a:solidFill>
                <a:cs typeface="Ali-A-Sahifa Bold" pitchFamily="2" charset="-78"/>
              </a:rPr>
              <a:t>شخصية</a:t>
            </a:r>
          </a:p>
          <a:p>
            <a:r>
              <a:rPr lang="ar-IQ" dirty="0" smtClean="0">
                <a:solidFill>
                  <a:schemeClr val="tx1"/>
                </a:solidFill>
                <a:cs typeface="Ali-A-Sahifa Bold" pitchFamily="2" charset="-78"/>
              </a:rPr>
              <a:t>3- الالتزام </a:t>
            </a:r>
            <a:r>
              <a:rPr lang="ar-IQ" dirty="0">
                <a:solidFill>
                  <a:schemeClr val="tx1"/>
                </a:solidFill>
                <a:cs typeface="Ali-A-Sahifa Bold" pitchFamily="2" charset="-78"/>
              </a:rPr>
              <a:t>عبء </a:t>
            </a:r>
            <a:r>
              <a:rPr lang="ar-IQ" dirty="0" smtClean="0">
                <a:solidFill>
                  <a:schemeClr val="tx1"/>
                </a:solidFill>
                <a:cs typeface="Ali-A-Sahifa Bold" pitchFamily="2" charset="-78"/>
              </a:rPr>
              <a:t>مالي</a:t>
            </a:r>
            <a:endParaRPr lang="ar-IQ" dirty="0">
              <a:solidFill>
                <a:schemeClr val="tx1"/>
              </a:solidFill>
              <a:cs typeface="Ali-A-Sahifa Bold" pitchFamily="2" charset="-78"/>
            </a:endParaRPr>
          </a:p>
          <a:p>
            <a:endParaRPr lang="ar-IQ" dirty="0">
              <a:solidFill>
                <a:schemeClr val="tx1"/>
              </a:solidFill>
              <a:cs typeface="Ali-A-Sahifa Bold" pitchFamily="2" charset="-78"/>
            </a:endParaRPr>
          </a:p>
        </p:txBody>
      </p:sp>
    </p:spTree>
    <p:extLst>
      <p:ext uri="{BB962C8B-B14F-4D97-AF65-F5344CB8AC3E}">
        <p14:creationId xmlns:p14="http://schemas.microsoft.com/office/powerpoint/2010/main" val="331825840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882751"/>
          </a:xfrm>
        </p:spPr>
        <p:txBody>
          <a:bodyPr>
            <a:noAutofit/>
          </a:bodyPr>
          <a:lstStyle/>
          <a:p>
            <a:pPr algn="just"/>
            <a:r>
              <a:rPr lang="ar-IQ" sz="3600" dirty="0"/>
              <a:t>كما أن لتحديد مكان انعقاد العقد أهمية في تحديد المحكمة المختصة بنظر أي نزاع بين الطرفين. فالقاعدة أن المحكمة المختصة هي المحكمة التي تم في دائرتها العقد. لهذه الاعتبارات العملية الهامة تبدو أهمية تحديد زمان ومكان انعقاد العقد.</a:t>
            </a:r>
            <a:br>
              <a:rPr lang="ar-IQ" sz="3600" dirty="0"/>
            </a:br>
            <a:endParaRPr lang="ar-IQ" sz="3600" dirty="0"/>
          </a:p>
        </p:txBody>
      </p:sp>
      <p:sp>
        <p:nvSpPr>
          <p:cNvPr id="3" name="Subtitle 2"/>
          <p:cNvSpPr>
            <a:spLocks noGrp="1"/>
          </p:cNvSpPr>
          <p:nvPr>
            <p:ph type="subTitle" idx="1"/>
          </p:nvPr>
        </p:nvSpPr>
        <p:spPr/>
        <p:txBody>
          <a:bodyPr/>
          <a:lstStyle/>
          <a:p>
            <a:endParaRPr lang="ar-IQ" dirty="0"/>
          </a:p>
        </p:txBody>
      </p:sp>
    </p:spTree>
    <p:extLst>
      <p:ext uri="{BB962C8B-B14F-4D97-AF65-F5344CB8AC3E}">
        <p14:creationId xmlns:p14="http://schemas.microsoft.com/office/powerpoint/2010/main" val="30973152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solidFill>
                  <a:srgbClr val="FF0000"/>
                </a:solidFill>
              </a:rPr>
              <a:t>الوعد بالتعاقد (الاتفاق الابتدائي)</a:t>
            </a:r>
          </a:p>
        </p:txBody>
      </p:sp>
      <p:sp>
        <p:nvSpPr>
          <p:cNvPr id="3" name="Content Placeholder 2"/>
          <p:cNvSpPr>
            <a:spLocks noGrp="1"/>
          </p:cNvSpPr>
          <p:nvPr>
            <p:ph idx="1"/>
          </p:nvPr>
        </p:nvSpPr>
        <p:spPr/>
        <p:txBody>
          <a:bodyPr>
            <a:normAutofit fontScale="77500" lnSpcReduction="20000"/>
          </a:bodyPr>
          <a:lstStyle/>
          <a:p>
            <a:pPr marL="0" indent="0" algn="r">
              <a:buNone/>
            </a:pPr>
            <a:r>
              <a:rPr lang="ar-IQ" dirty="0"/>
              <a:t>التعريف: الوعد بالتعاقد عقد يلتزم فيه أحد الطرفين (أو كلاهما) بإبرام عقد في المستقبل إذ أظهر الموعود له رغبته في ذلك خلال المدة التي قد يتفق عليها.</a:t>
            </a:r>
          </a:p>
          <a:p>
            <a:pPr marL="0" indent="0" algn="r">
              <a:buNone/>
            </a:pPr>
            <a:endParaRPr lang="ar-IQ" dirty="0"/>
          </a:p>
          <a:p>
            <a:pPr marL="0" indent="0" algn="r">
              <a:buNone/>
            </a:pPr>
            <a:r>
              <a:rPr lang="ar-IQ" dirty="0"/>
              <a:t>أن الوعد بالتعاقد عقد، وهو يتم بإيجاب وقبول ولكنه </a:t>
            </a:r>
            <a:r>
              <a:rPr lang="ar-IQ" dirty="0">
                <a:solidFill>
                  <a:srgbClr val="FF0000"/>
                </a:solidFill>
              </a:rPr>
              <a:t>عقد تمهيدي</a:t>
            </a:r>
            <a:r>
              <a:rPr lang="ar-IQ" dirty="0"/>
              <a:t>، يراد من ورائه إبرام العقد الأصلي الموعود في المستقبل، بحيث إذا أبدى الموعود له رغبته تم العقد دون حاجة إلى تدخل إرادة الواعد من جديد.</a:t>
            </a:r>
          </a:p>
          <a:p>
            <a:pPr marL="0" indent="0" algn="r">
              <a:buNone/>
            </a:pPr>
            <a:endParaRPr lang="ar-IQ" dirty="0"/>
          </a:p>
          <a:p>
            <a:pPr marL="0" indent="0" algn="r">
              <a:buNone/>
            </a:pPr>
            <a:r>
              <a:rPr lang="ar-IQ" dirty="0"/>
              <a:t>مثال على ذلك أن يرغب شخص في شراء منزل يسكنه ولكنه لا يملك ثمنه فيتفق مع مالكه على أن يبيعه له بثمن معين إذا أبدى رغبته في شرائه خلال مدة يتفق عليها.</a:t>
            </a:r>
          </a:p>
          <a:p>
            <a:pPr marL="0" indent="0" algn="r">
              <a:buNone/>
            </a:pPr>
            <a:r>
              <a:rPr lang="ar-IQ" dirty="0"/>
              <a:t>أن الوعد عقد تمهيدي أو مرحلة تمهيدية تسبق إتمام العقد النهائي ، وهذا الوعد يكون ملزما لجانب واحد.</a:t>
            </a:r>
          </a:p>
          <a:p>
            <a:pPr marL="0" indent="0" algn="r">
              <a:buNone/>
            </a:pPr>
            <a:endParaRPr lang="ar-IQ" dirty="0"/>
          </a:p>
        </p:txBody>
      </p:sp>
    </p:spTree>
    <p:extLst>
      <p:ext uri="{BB962C8B-B14F-4D97-AF65-F5344CB8AC3E}">
        <p14:creationId xmlns:p14="http://schemas.microsoft.com/office/powerpoint/2010/main" val="9201255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1008111"/>
          </a:xfrm>
        </p:spPr>
        <p:txBody>
          <a:bodyPr/>
          <a:lstStyle/>
          <a:p>
            <a:r>
              <a:rPr lang="ar-IQ" dirty="0">
                <a:solidFill>
                  <a:srgbClr val="FF0000"/>
                </a:solidFill>
              </a:rPr>
              <a:t>الوعد بالتعاقد (الاتفاق الابتدائي)</a:t>
            </a:r>
          </a:p>
        </p:txBody>
      </p:sp>
      <p:sp>
        <p:nvSpPr>
          <p:cNvPr id="3" name="Subtitle 2"/>
          <p:cNvSpPr>
            <a:spLocks noGrp="1"/>
          </p:cNvSpPr>
          <p:nvPr>
            <p:ph type="subTitle" idx="1"/>
          </p:nvPr>
        </p:nvSpPr>
        <p:spPr>
          <a:xfrm>
            <a:off x="395536" y="1844824"/>
            <a:ext cx="8136904" cy="3793976"/>
          </a:xfrm>
        </p:spPr>
        <p:txBody>
          <a:bodyPr>
            <a:normAutofit fontScale="85000" lnSpcReduction="20000"/>
          </a:bodyPr>
          <a:lstStyle/>
          <a:p>
            <a:pPr algn="r"/>
            <a:r>
              <a:rPr lang="ar-IQ" dirty="0">
                <a:solidFill>
                  <a:schemeClr val="tx1"/>
                </a:solidFill>
              </a:rPr>
              <a:t>لكن يثور الخلاف حول ما إذا كان يمكن أن يوجد </a:t>
            </a:r>
            <a:r>
              <a:rPr lang="ar-IQ" dirty="0">
                <a:solidFill>
                  <a:srgbClr val="FF0000"/>
                </a:solidFill>
              </a:rPr>
              <a:t>وعد متبادل بالتعاقد، </a:t>
            </a:r>
            <a:r>
              <a:rPr lang="ar-IQ" dirty="0">
                <a:solidFill>
                  <a:schemeClr val="tx1"/>
                </a:solidFill>
              </a:rPr>
              <a:t>حيث يلتزم فيه الجانبان كأن يلتزم البائع بأن يبيع المشتري شراء منه فقد قيل أن هذا يعد عقداً، إذ الوعد المتبادل بإبرام العقد إنما هو العقد ذاته.</a:t>
            </a:r>
          </a:p>
          <a:p>
            <a:pPr algn="r"/>
            <a:r>
              <a:rPr lang="ar-IQ" dirty="0">
                <a:solidFill>
                  <a:srgbClr val="FF0000"/>
                </a:solidFill>
              </a:rPr>
              <a:t>أن هناك فارقا بين عقد الوعد الملزم للجانبين والعقد ذاته </a:t>
            </a:r>
            <a:r>
              <a:rPr lang="ar-IQ" dirty="0">
                <a:solidFill>
                  <a:schemeClr val="tx1"/>
                </a:solidFill>
              </a:rPr>
              <a:t>، ذلك أنه في حالة عقد الوعد إذا كان كل من الطرفين يلتزم قبل الآخر فإن هذا لا يعني أن العقد الموعود به قد صار نهائياً وذلك لأنه إذا لم يبد كل من الطرفين رغبته في إبرام العقد النهائي خلال المدة المعينة، سقط الوعد ولابد من أن يبدي كل منهما رغبته، خلافاً لحالة الوعد الملزم لجانب واحد، إذ يكفي أن يبدي الموعود له فقط رغبته فيتم العقد واتفاق الطرفين على إمكان إظهار رغبتهما يعني أنهما لم يريدا أن يجعلا من العقد عقداً نهائياً.</a:t>
            </a:r>
          </a:p>
          <a:p>
            <a:pPr algn="r"/>
            <a:endParaRPr lang="ar-IQ" dirty="0">
              <a:solidFill>
                <a:schemeClr val="tx1"/>
              </a:solidFill>
            </a:endParaRPr>
          </a:p>
        </p:txBody>
      </p:sp>
    </p:spTree>
    <p:extLst>
      <p:ext uri="{BB962C8B-B14F-4D97-AF65-F5344CB8AC3E}">
        <p14:creationId xmlns:p14="http://schemas.microsoft.com/office/powerpoint/2010/main" val="36631849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1008111"/>
          </a:xfrm>
        </p:spPr>
        <p:txBody>
          <a:bodyPr>
            <a:normAutofit/>
          </a:bodyPr>
          <a:lstStyle/>
          <a:p>
            <a:r>
              <a:rPr lang="ar-IQ" dirty="0">
                <a:solidFill>
                  <a:srgbClr val="FF0000"/>
                </a:solidFill>
              </a:rPr>
              <a:t>موقف المشرع العراقي</a:t>
            </a:r>
          </a:p>
        </p:txBody>
      </p:sp>
      <p:sp>
        <p:nvSpPr>
          <p:cNvPr id="3" name="Subtitle 2"/>
          <p:cNvSpPr>
            <a:spLocks noGrp="1"/>
          </p:cNvSpPr>
          <p:nvPr>
            <p:ph type="subTitle" idx="1"/>
          </p:nvPr>
        </p:nvSpPr>
        <p:spPr>
          <a:xfrm>
            <a:off x="395536" y="1268760"/>
            <a:ext cx="8496944" cy="5328592"/>
          </a:xfrm>
        </p:spPr>
        <p:txBody>
          <a:bodyPr>
            <a:normAutofit/>
          </a:bodyPr>
          <a:lstStyle/>
          <a:p>
            <a:pPr algn="r"/>
            <a:r>
              <a:rPr lang="ar-IQ" dirty="0">
                <a:solidFill>
                  <a:schemeClr val="tx1"/>
                </a:solidFill>
              </a:rPr>
              <a:t>وقد أورد القانون المدني العراقي نظرية عامة للوعد بالتعاقد، حيث نص في المادة (91) مدني على أن «1– الاتفاق الابتدائي الذي يتعھد بموجبه كلا المتعاقدين او احدھما بإبرام عقد معین في المستقبل لا يكون صحیحاً الا اذا حددت </a:t>
            </a:r>
            <a:r>
              <a:rPr lang="ar-IQ" dirty="0">
                <a:solidFill>
                  <a:srgbClr val="FF0000"/>
                </a:solidFill>
              </a:rPr>
              <a:t>المسائل الجوھرية للعقد </a:t>
            </a:r>
            <a:r>
              <a:rPr lang="ar-IQ" dirty="0">
                <a:solidFill>
                  <a:schemeClr val="tx1"/>
                </a:solidFill>
              </a:rPr>
              <a:t>المراد ابرامه و</a:t>
            </a:r>
            <a:r>
              <a:rPr lang="ar-IQ" dirty="0">
                <a:solidFill>
                  <a:srgbClr val="FF0000"/>
                </a:solidFill>
              </a:rPr>
              <a:t>المدة</a:t>
            </a:r>
            <a:r>
              <a:rPr lang="ar-IQ" dirty="0">
                <a:solidFill>
                  <a:schemeClr val="tx1"/>
                </a:solidFill>
              </a:rPr>
              <a:t> التي يجب ان يبرم فیھا. 2 – فإذا اشترط القانون للعقد استیفاء </a:t>
            </a:r>
            <a:r>
              <a:rPr lang="ar-IQ" dirty="0">
                <a:solidFill>
                  <a:srgbClr val="FF0000"/>
                </a:solidFill>
              </a:rPr>
              <a:t>شكل معین فھذا الشكل تجب </a:t>
            </a:r>
            <a:r>
              <a:rPr lang="ar-IQ" dirty="0">
                <a:solidFill>
                  <a:schemeClr val="tx1"/>
                </a:solidFill>
              </a:rPr>
              <a:t>مراعاته ايضاً في الاتفاق الابتدائي الذي يتضمن وعداً بإبرام ھذا العقد».</a:t>
            </a:r>
          </a:p>
          <a:p>
            <a:pPr algn="r"/>
            <a:endParaRPr lang="ar-IQ" dirty="0">
              <a:solidFill>
                <a:schemeClr val="tx1"/>
              </a:solidFill>
            </a:endParaRPr>
          </a:p>
        </p:txBody>
      </p:sp>
    </p:spTree>
    <p:extLst>
      <p:ext uri="{BB962C8B-B14F-4D97-AF65-F5344CB8AC3E}">
        <p14:creationId xmlns:p14="http://schemas.microsoft.com/office/powerpoint/2010/main" val="4237208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IQ"/>
          </a:p>
        </p:txBody>
      </p:sp>
      <p:sp>
        <p:nvSpPr>
          <p:cNvPr id="3" name="Subtitle 2"/>
          <p:cNvSpPr>
            <a:spLocks noGrp="1"/>
          </p:cNvSpPr>
          <p:nvPr>
            <p:ph type="subTitle" idx="1"/>
          </p:nvPr>
        </p:nvSpPr>
        <p:spPr>
          <a:xfrm>
            <a:off x="467544" y="260648"/>
            <a:ext cx="8280920" cy="5378152"/>
          </a:xfrm>
        </p:spPr>
        <p:txBody>
          <a:bodyPr>
            <a:normAutofit/>
          </a:bodyPr>
          <a:lstStyle/>
          <a:p>
            <a:pPr algn="r"/>
            <a:r>
              <a:rPr lang="ar-IQ" dirty="0">
                <a:solidFill>
                  <a:srgbClr val="FF0000"/>
                </a:solidFill>
              </a:rPr>
              <a:t>شروط الوعد </a:t>
            </a:r>
            <a:r>
              <a:rPr lang="ar-IQ" dirty="0" smtClean="0">
                <a:solidFill>
                  <a:srgbClr val="FF0000"/>
                </a:solidFill>
              </a:rPr>
              <a:t>بالتعاقد</a:t>
            </a:r>
          </a:p>
          <a:p>
            <a:pPr algn="r"/>
            <a:r>
              <a:rPr lang="ar-IQ" dirty="0">
                <a:solidFill>
                  <a:schemeClr val="tx1"/>
                </a:solidFill>
              </a:rPr>
              <a:t>1</a:t>
            </a:r>
            <a:r>
              <a:rPr lang="ar-IQ" dirty="0" smtClean="0">
                <a:solidFill>
                  <a:schemeClr val="tx1"/>
                </a:solidFill>
              </a:rPr>
              <a:t>- الوعد </a:t>
            </a:r>
            <a:r>
              <a:rPr lang="ar-IQ" dirty="0">
                <a:solidFill>
                  <a:schemeClr val="tx1"/>
                </a:solidFill>
              </a:rPr>
              <a:t>بالتعاقد عقد، ولهذا </a:t>
            </a:r>
            <a:r>
              <a:rPr lang="ar-IQ" dirty="0">
                <a:solidFill>
                  <a:srgbClr val="FF0000"/>
                </a:solidFill>
              </a:rPr>
              <a:t>يلزم توافر الشروط العامة لانعقاد العقد، </a:t>
            </a:r>
            <a:r>
              <a:rPr lang="ar-IQ" dirty="0">
                <a:solidFill>
                  <a:schemeClr val="tx1"/>
                </a:solidFill>
              </a:rPr>
              <a:t>ولما كان الواعد  في حالة الوعد الملزم لجانب واحد، وهو الوضع الغالب كما قدمنا، يلتزم من البداية أي منذ الوعد فإنه ينبغي أن ينظر إلى هذا الوقت بالنسبة لتحديد عيوب الرضا ونقص الأهلية خاصة أنه لن يصدر من الواعد أي رضى بعد ذلك. </a:t>
            </a:r>
            <a:r>
              <a:rPr lang="ar-IQ" dirty="0">
                <a:solidFill>
                  <a:srgbClr val="FF0000"/>
                </a:solidFill>
              </a:rPr>
              <a:t>أما بالنسبة للموعود له، فإنه ينظر إلى وقت إبداء رغبته وهو الوقت الذي يصير فيه العقد نهائياً سواء بالنسبة لاهليته في ابرام العقد الموعود به.</a:t>
            </a:r>
          </a:p>
          <a:p>
            <a:pPr algn="r"/>
            <a:endParaRPr lang="ar-IQ" dirty="0">
              <a:solidFill>
                <a:srgbClr val="FF0000"/>
              </a:solidFill>
            </a:endParaRPr>
          </a:p>
        </p:txBody>
      </p:sp>
    </p:spTree>
    <p:extLst>
      <p:ext uri="{BB962C8B-B14F-4D97-AF65-F5344CB8AC3E}">
        <p14:creationId xmlns:p14="http://schemas.microsoft.com/office/powerpoint/2010/main" val="17861271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solidFill>
                  <a:srgbClr val="FF0000"/>
                </a:solidFill>
              </a:rPr>
              <a:t>شروط الوعد بالتعاقد</a:t>
            </a:r>
          </a:p>
        </p:txBody>
      </p:sp>
      <p:sp>
        <p:nvSpPr>
          <p:cNvPr id="3" name="Content Placeholder 2"/>
          <p:cNvSpPr>
            <a:spLocks noGrp="1"/>
          </p:cNvSpPr>
          <p:nvPr>
            <p:ph idx="1"/>
          </p:nvPr>
        </p:nvSpPr>
        <p:spPr/>
        <p:txBody>
          <a:bodyPr>
            <a:normAutofit fontScale="92500" lnSpcReduction="20000"/>
          </a:bodyPr>
          <a:lstStyle/>
          <a:p>
            <a:pPr marL="0" indent="0" algn="r">
              <a:buNone/>
            </a:pPr>
            <a:r>
              <a:rPr lang="ar-IQ" dirty="0" smtClean="0"/>
              <a:t>2- يلزم </a:t>
            </a:r>
            <a:r>
              <a:rPr lang="ar-IQ" dirty="0"/>
              <a:t>فضلاً عن توافر الشروط العامة للعقود، أن يتم الاتفاق بين طرفي الوعد على </a:t>
            </a:r>
            <a:r>
              <a:rPr lang="ar-IQ" dirty="0">
                <a:solidFill>
                  <a:srgbClr val="FF0000"/>
                </a:solidFill>
              </a:rPr>
              <a:t>المسائل الجوهرية </a:t>
            </a:r>
            <a:r>
              <a:rPr lang="ar-IQ" dirty="0"/>
              <a:t>للعقد به.</a:t>
            </a:r>
          </a:p>
          <a:p>
            <a:pPr marL="0" indent="0" algn="r">
              <a:buNone/>
            </a:pPr>
            <a:r>
              <a:rPr lang="ar-IQ" dirty="0" smtClean="0"/>
              <a:t>3- كما </a:t>
            </a:r>
            <a:r>
              <a:rPr lang="ar-IQ" dirty="0"/>
              <a:t>يلزم الاتفاق على </a:t>
            </a:r>
            <a:r>
              <a:rPr lang="ar-IQ" dirty="0">
                <a:solidFill>
                  <a:srgbClr val="FF0000"/>
                </a:solidFill>
              </a:rPr>
              <a:t>المدة</a:t>
            </a:r>
            <a:r>
              <a:rPr lang="ar-IQ" dirty="0"/>
              <a:t> التي يجب أن يبدي الموعود له رغبنه خلالها. فالمدة من الشروط الجوهرية وإذا ما تخلف الاتفاق عليها كان الوعد باطلاً.</a:t>
            </a:r>
          </a:p>
          <a:p>
            <a:pPr marL="0" indent="0" algn="r">
              <a:buNone/>
            </a:pPr>
            <a:r>
              <a:rPr lang="ar-IQ" dirty="0" smtClean="0"/>
              <a:t>4- وقد </a:t>
            </a:r>
            <a:r>
              <a:rPr lang="ar-IQ" dirty="0"/>
              <a:t>عرض القانون لضرورة </a:t>
            </a:r>
            <a:r>
              <a:rPr lang="ar-IQ" dirty="0">
                <a:solidFill>
                  <a:srgbClr val="FF0000"/>
                </a:solidFill>
              </a:rPr>
              <a:t>مراعاة الشكل </a:t>
            </a:r>
            <a:r>
              <a:rPr lang="ar-IQ" dirty="0"/>
              <a:t>في عقد الوعد، إذا كان العقد الموعود بإبرامه من العقود الشكلية. ولهذا يتعين لصحة  عقد الوعد أن يتوافر فيه الشكل الذي يستلزمه القانون بالنسبة للعقد الموعود بإبرامه.</a:t>
            </a:r>
          </a:p>
          <a:p>
            <a:pPr marL="0" indent="0" algn="r">
              <a:buNone/>
            </a:pPr>
            <a:r>
              <a:rPr lang="ar-IQ" dirty="0">
                <a:solidFill>
                  <a:srgbClr val="FF0000"/>
                </a:solidFill>
              </a:rPr>
              <a:t>الحكمة من هذا واضحة وهي عدم التهرب من الشكل الذي قد يستلزمه القانون بالنسبة للعقد الأصلي.</a:t>
            </a:r>
          </a:p>
          <a:p>
            <a:pPr marL="0" indent="0" algn="r">
              <a:buNone/>
            </a:pPr>
            <a:endParaRPr lang="ar-IQ" dirty="0"/>
          </a:p>
        </p:txBody>
      </p:sp>
    </p:spTree>
    <p:extLst>
      <p:ext uri="{BB962C8B-B14F-4D97-AF65-F5344CB8AC3E}">
        <p14:creationId xmlns:p14="http://schemas.microsoft.com/office/powerpoint/2010/main" val="1094825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641"/>
            <a:ext cx="7772400" cy="1152127"/>
          </a:xfrm>
        </p:spPr>
        <p:txBody>
          <a:bodyPr/>
          <a:lstStyle/>
          <a:p>
            <a:r>
              <a:rPr lang="ar-IQ" dirty="0">
                <a:solidFill>
                  <a:srgbClr val="FF0000"/>
                </a:solidFill>
              </a:rPr>
              <a:t>أثار الوعد بالتعاقد</a:t>
            </a:r>
          </a:p>
        </p:txBody>
      </p:sp>
      <p:sp>
        <p:nvSpPr>
          <p:cNvPr id="3" name="Subtitle 2"/>
          <p:cNvSpPr>
            <a:spLocks noGrp="1"/>
          </p:cNvSpPr>
          <p:nvPr>
            <p:ph type="subTitle" idx="1"/>
          </p:nvPr>
        </p:nvSpPr>
        <p:spPr>
          <a:xfrm>
            <a:off x="467544" y="1124744"/>
            <a:ext cx="8424936" cy="5040560"/>
          </a:xfrm>
        </p:spPr>
        <p:txBody>
          <a:bodyPr>
            <a:noAutofit/>
          </a:bodyPr>
          <a:lstStyle/>
          <a:p>
            <a:pPr algn="r"/>
            <a:r>
              <a:rPr lang="ar-IQ" sz="2000" dirty="0">
                <a:solidFill>
                  <a:schemeClr val="accent6">
                    <a:lumMod val="50000"/>
                  </a:schemeClr>
                </a:solidFill>
              </a:rPr>
              <a:t>اولا : الفترة السابقة على إبداء الرغبة</a:t>
            </a:r>
            <a:r>
              <a:rPr lang="ar-IQ" sz="2000" dirty="0" smtClean="0">
                <a:solidFill>
                  <a:schemeClr val="accent6">
                    <a:lumMod val="50000"/>
                  </a:schemeClr>
                </a:solidFill>
              </a:rPr>
              <a:t>:</a:t>
            </a:r>
            <a:endParaRPr lang="ar-IQ" sz="2000" dirty="0">
              <a:solidFill>
                <a:schemeClr val="tx1"/>
              </a:solidFill>
            </a:endParaRPr>
          </a:p>
          <a:p>
            <a:pPr algn="r"/>
            <a:r>
              <a:rPr lang="ar-IQ" sz="2000" dirty="0">
                <a:solidFill>
                  <a:schemeClr val="tx1"/>
                </a:solidFill>
              </a:rPr>
              <a:t>1ـ يلتزم الواعد متى انعقد عقد الوعد صحيحاً بأن </a:t>
            </a:r>
            <a:r>
              <a:rPr lang="ar-IQ" sz="2000" dirty="0">
                <a:solidFill>
                  <a:srgbClr val="0070C0"/>
                </a:solidFill>
              </a:rPr>
              <a:t>يبرم العقد الموعود به متى اظهر الموعود له </a:t>
            </a:r>
            <a:r>
              <a:rPr lang="ar-IQ" sz="2000" dirty="0">
                <a:solidFill>
                  <a:schemeClr val="tx1"/>
                </a:solidFill>
              </a:rPr>
              <a:t>رغبته في ذلك خلال المدة المتفق عليها</a:t>
            </a:r>
            <a:r>
              <a:rPr lang="ar-IQ" sz="2000" dirty="0" smtClean="0">
                <a:solidFill>
                  <a:schemeClr val="tx1"/>
                </a:solidFill>
              </a:rPr>
              <a:t>.</a:t>
            </a:r>
            <a:endParaRPr lang="ar-IQ" sz="2000" dirty="0">
              <a:solidFill>
                <a:schemeClr val="tx1"/>
              </a:solidFill>
            </a:endParaRPr>
          </a:p>
          <a:p>
            <a:pPr algn="r"/>
            <a:r>
              <a:rPr lang="ar-IQ" sz="2000" dirty="0">
                <a:solidFill>
                  <a:schemeClr val="tx1"/>
                </a:solidFill>
              </a:rPr>
              <a:t>2ـ </a:t>
            </a:r>
            <a:r>
              <a:rPr lang="ar-IQ" sz="2000" dirty="0">
                <a:solidFill>
                  <a:srgbClr val="0070C0"/>
                </a:solidFill>
              </a:rPr>
              <a:t>لا يرتب العقد الابتدائي أثار العقد الموعود به ابتداءاً</a:t>
            </a:r>
            <a:r>
              <a:rPr lang="ar-IQ" sz="2000" dirty="0">
                <a:solidFill>
                  <a:schemeClr val="tx1"/>
                </a:solidFill>
              </a:rPr>
              <a:t>، ففي الوعد بالبيع مثلاً لا يترتب على الواعد التزام بنقل ملكية الشيء المبيع او تسليمه ولا التزام المشتري بدفع الثمن</a:t>
            </a:r>
            <a:r>
              <a:rPr lang="ar-IQ" sz="2000" dirty="0" smtClean="0">
                <a:solidFill>
                  <a:schemeClr val="tx1"/>
                </a:solidFill>
              </a:rPr>
              <a:t>.</a:t>
            </a:r>
            <a:endParaRPr lang="ar-IQ" sz="2000" dirty="0">
              <a:solidFill>
                <a:schemeClr val="tx1"/>
              </a:solidFill>
            </a:endParaRPr>
          </a:p>
          <a:p>
            <a:pPr algn="r"/>
            <a:r>
              <a:rPr lang="ar-IQ" sz="2000" dirty="0">
                <a:solidFill>
                  <a:schemeClr val="tx1"/>
                </a:solidFill>
              </a:rPr>
              <a:t>3ـ </a:t>
            </a:r>
            <a:r>
              <a:rPr lang="ar-IQ" sz="2000" dirty="0">
                <a:solidFill>
                  <a:srgbClr val="0070C0"/>
                </a:solidFill>
              </a:rPr>
              <a:t>يبقى الواعد مالكاً للشيء محل العقد</a:t>
            </a:r>
            <a:r>
              <a:rPr lang="ar-IQ" sz="2000" dirty="0">
                <a:solidFill>
                  <a:schemeClr val="tx1"/>
                </a:solidFill>
              </a:rPr>
              <a:t>، ويترتب على ذلك انه </a:t>
            </a:r>
            <a:r>
              <a:rPr lang="ar-IQ" sz="2000" dirty="0">
                <a:solidFill>
                  <a:srgbClr val="0070C0"/>
                </a:solidFill>
              </a:rPr>
              <a:t>يتحمل تبعة هلاك الشيء </a:t>
            </a:r>
            <a:r>
              <a:rPr lang="ar-IQ" sz="2000" dirty="0">
                <a:solidFill>
                  <a:schemeClr val="tx1"/>
                </a:solidFill>
              </a:rPr>
              <a:t>قضاء وقدراً ولكنه لا يسأل عن الضمان نحو الموعود له مادام الهلاك بسبب أجنبي لا يد له فيه</a:t>
            </a:r>
            <a:r>
              <a:rPr lang="ar-IQ" sz="2000" dirty="0" smtClean="0">
                <a:solidFill>
                  <a:schemeClr val="tx1"/>
                </a:solidFill>
              </a:rPr>
              <a:t>.</a:t>
            </a:r>
            <a:endParaRPr lang="ar-IQ" sz="2000" dirty="0">
              <a:solidFill>
                <a:schemeClr val="tx1"/>
              </a:solidFill>
            </a:endParaRPr>
          </a:p>
          <a:p>
            <a:pPr algn="r"/>
            <a:r>
              <a:rPr lang="ar-IQ" sz="2000" dirty="0">
                <a:solidFill>
                  <a:schemeClr val="tx1"/>
                </a:solidFill>
              </a:rPr>
              <a:t>4ـ يعتبر حق الموعود له خلال فترة الوعد </a:t>
            </a:r>
            <a:r>
              <a:rPr lang="ar-IQ" sz="2000" dirty="0">
                <a:solidFill>
                  <a:srgbClr val="0070C0"/>
                </a:solidFill>
              </a:rPr>
              <a:t>حقاً شخصياً </a:t>
            </a:r>
            <a:r>
              <a:rPr lang="ar-IQ" sz="2000" dirty="0">
                <a:solidFill>
                  <a:schemeClr val="tx1"/>
                </a:solidFill>
              </a:rPr>
              <a:t>ولو كان محل العقد عقاراً، ومضمون هذا الحق هو التزام </a:t>
            </a:r>
            <a:r>
              <a:rPr lang="ar-IQ" sz="2000" dirty="0">
                <a:solidFill>
                  <a:srgbClr val="0070C0"/>
                </a:solidFill>
              </a:rPr>
              <a:t>الواعد بقيام بعمل </a:t>
            </a:r>
            <a:r>
              <a:rPr lang="ar-IQ" sz="2000" dirty="0">
                <a:solidFill>
                  <a:schemeClr val="tx1"/>
                </a:solidFill>
              </a:rPr>
              <a:t>لا التزام بإعطاء شيء، </a:t>
            </a:r>
            <a:r>
              <a:rPr lang="ar-IQ" sz="2000" u="sng" dirty="0">
                <a:solidFill>
                  <a:srgbClr val="7030A0"/>
                </a:solidFill>
              </a:rPr>
              <a:t>ويترتب على كونه حقاً شخصيا النتائج التالية</a:t>
            </a:r>
            <a:r>
              <a:rPr lang="ar-IQ" sz="2000" dirty="0">
                <a:solidFill>
                  <a:schemeClr val="tx1"/>
                </a:solidFill>
              </a:rPr>
              <a:t>:</a:t>
            </a:r>
          </a:p>
          <a:p>
            <a:pPr algn="r"/>
            <a:endParaRPr lang="ar-IQ" sz="2000" dirty="0">
              <a:solidFill>
                <a:schemeClr val="tx1"/>
              </a:solidFill>
            </a:endParaRPr>
          </a:p>
          <a:p>
            <a:pPr algn="r"/>
            <a:r>
              <a:rPr lang="ar-IQ" sz="2000" dirty="0">
                <a:solidFill>
                  <a:schemeClr val="tx1"/>
                </a:solidFill>
              </a:rPr>
              <a:t>أـ </a:t>
            </a:r>
            <a:r>
              <a:rPr lang="ar-IQ" sz="2000" dirty="0">
                <a:solidFill>
                  <a:srgbClr val="7030A0"/>
                </a:solidFill>
              </a:rPr>
              <a:t>إذا تصرف الواعد بالشيء قبل تمام العقد</a:t>
            </a:r>
            <a:r>
              <a:rPr lang="ar-IQ" sz="2000" dirty="0">
                <a:solidFill>
                  <a:schemeClr val="tx1"/>
                </a:solidFill>
              </a:rPr>
              <a:t>، سرى هذا التصرف في حق الموعود له، ولا يبقى للأخير عند إبداء رغبته في الشراء إلا ان </a:t>
            </a:r>
            <a:r>
              <a:rPr lang="ar-IQ" sz="2000" dirty="0">
                <a:solidFill>
                  <a:srgbClr val="7030A0"/>
                </a:solidFill>
              </a:rPr>
              <a:t>يرجع بالتعويض </a:t>
            </a:r>
            <a:r>
              <a:rPr lang="ar-IQ" sz="2000" dirty="0">
                <a:solidFill>
                  <a:schemeClr val="tx1"/>
                </a:solidFill>
              </a:rPr>
              <a:t>على الواعد الذي اخل بوعده</a:t>
            </a:r>
            <a:r>
              <a:rPr lang="ar-IQ" sz="2000" dirty="0" smtClean="0">
                <a:solidFill>
                  <a:schemeClr val="tx1"/>
                </a:solidFill>
              </a:rPr>
              <a:t>.</a:t>
            </a:r>
            <a:endParaRPr lang="ar-IQ" sz="2000" dirty="0">
              <a:solidFill>
                <a:schemeClr val="tx1"/>
              </a:solidFill>
            </a:endParaRPr>
          </a:p>
          <a:p>
            <a:pPr algn="r"/>
            <a:r>
              <a:rPr lang="ar-IQ" sz="2000" dirty="0">
                <a:solidFill>
                  <a:schemeClr val="tx1"/>
                </a:solidFill>
              </a:rPr>
              <a:t>ب ـ </a:t>
            </a:r>
            <a:r>
              <a:rPr lang="ar-IQ" sz="2000" dirty="0">
                <a:solidFill>
                  <a:srgbClr val="7030A0"/>
                </a:solidFill>
              </a:rPr>
              <a:t>للموعود له ان يتصرف في حقه الذي كسبه من الوعد قبل الواعد</a:t>
            </a:r>
            <a:r>
              <a:rPr lang="ar-IQ" sz="2000" dirty="0">
                <a:solidFill>
                  <a:schemeClr val="tx1"/>
                </a:solidFill>
              </a:rPr>
              <a:t>، فينقله إلى شخص آخر بموجب حوالة الحق ما لم </a:t>
            </a:r>
            <a:r>
              <a:rPr lang="ar-IQ" sz="2000" dirty="0">
                <a:solidFill>
                  <a:srgbClr val="7030A0"/>
                </a:solidFill>
              </a:rPr>
              <a:t>يتفق</a:t>
            </a:r>
            <a:r>
              <a:rPr lang="ar-IQ" sz="2000" dirty="0">
                <a:solidFill>
                  <a:schemeClr val="tx1"/>
                </a:solidFill>
              </a:rPr>
              <a:t> خلافه أو كانت </a:t>
            </a:r>
            <a:r>
              <a:rPr lang="ar-IQ" sz="2000" dirty="0">
                <a:solidFill>
                  <a:srgbClr val="7030A0"/>
                </a:solidFill>
              </a:rPr>
              <a:t>شخصية الموعود له محل اعتبار</a:t>
            </a:r>
            <a:r>
              <a:rPr lang="ar-IQ" sz="2000" dirty="0" smtClean="0">
                <a:solidFill>
                  <a:schemeClr val="tx1"/>
                </a:solidFill>
              </a:rPr>
              <a:t>.</a:t>
            </a:r>
            <a:endParaRPr lang="ar-IQ" sz="2000" dirty="0">
              <a:solidFill>
                <a:schemeClr val="tx1"/>
              </a:solidFill>
            </a:endParaRPr>
          </a:p>
          <a:p>
            <a:pPr algn="r"/>
            <a:r>
              <a:rPr lang="ar-IQ" sz="2000" dirty="0">
                <a:solidFill>
                  <a:schemeClr val="tx1"/>
                </a:solidFill>
              </a:rPr>
              <a:t>ج: </a:t>
            </a:r>
            <a:r>
              <a:rPr lang="ar-IQ" sz="2000" dirty="0">
                <a:solidFill>
                  <a:srgbClr val="7030A0"/>
                </a:solidFill>
              </a:rPr>
              <a:t>إذا مات الموعود له انتقل هذا الحق إلى ورثته إيجابا وسلباً </a:t>
            </a:r>
            <a:r>
              <a:rPr lang="ar-IQ" sz="2000" dirty="0">
                <a:solidFill>
                  <a:schemeClr val="tx1"/>
                </a:solidFill>
              </a:rPr>
              <a:t>أي من حيث حقوق الموعود له والتزاماته.</a:t>
            </a:r>
          </a:p>
          <a:p>
            <a:pPr algn="r"/>
            <a:endParaRPr lang="ar-IQ" sz="2000" dirty="0">
              <a:solidFill>
                <a:schemeClr val="tx1"/>
              </a:solidFill>
            </a:endParaRPr>
          </a:p>
        </p:txBody>
      </p:sp>
    </p:spTree>
    <p:extLst>
      <p:ext uri="{BB962C8B-B14F-4D97-AF65-F5344CB8AC3E}">
        <p14:creationId xmlns:p14="http://schemas.microsoft.com/office/powerpoint/2010/main" val="36989816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r"/>
            <a:r>
              <a:rPr lang="ar-IQ" sz="2400" dirty="0">
                <a:solidFill>
                  <a:srgbClr val="FF0000"/>
                </a:solidFill>
              </a:rPr>
              <a:t>سقوط الوعد</a:t>
            </a:r>
            <a:r>
              <a:rPr lang="ar-IQ" sz="2400" dirty="0"/>
              <a:t>: يسقط الوعد إذا أعلن الموعود له </a:t>
            </a:r>
            <a:r>
              <a:rPr lang="ar-IQ" sz="2400" u="sng" dirty="0">
                <a:solidFill>
                  <a:srgbClr val="FF0000"/>
                </a:solidFill>
              </a:rPr>
              <a:t>عدم رغبته في التعاقد قبل فوات المدة</a:t>
            </a:r>
            <a:r>
              <a:rPr lang="ar-IQ" sz="2400" dirty="0"/>
              <a:t>، لأنه قد نزل عن حقه قبل الواعد. وكذلك يسقط </a:t>
            </a:r>
            <a:r>
              <a:rPr lang="ar-IQ" sz="2400" u="sng" dirty="0">
                <a:solidFill>
                  <a:srgbClr val="FF0000"/>
                </a:solidFill>
              </a:rPr>
              <a:t>بعد فوات المدة </a:t>
            </a:r>
            <a:r>
              <a:rPr lang="ar-IQ" sz="2400" dirty="0"/>
              <a:t>دون إعلان الرغبة.</a:t>
            </a:r>
            <a:br>
              <a:rPr lang="ar-IQ" sz="2400" dirty="0"/>
            </a:br>
            <a:r>
              <a:rPr lang="ar-IQ" sz="2400" dirty="0"/>
              <a:t/>
            </a:r>
            <a:br>
              <a:rPr lang="ar-IQ" sz="2400" dirty="0"/>
            </a:br>
            <a:r>
              <a:rPr lang="ar-IQ" sz="2400" dirty="0" smtClean="0">
                <a:solidFill>
                  <a:schemeClr val="accent6">
                    <a:lumMod val="50000"/>
                  </a:schemeClr>
                </a:solidFill>
              </a:rPr>
              <a:t>ثانيا: </a:t>
            </a:r>
            <a:r>
              <a:rPr lang="ar-IQ" sz="2400" dirty="0">
                <a:solidFill>
                  <a:schemeClr val="accent6">
                    <a:lumMod val="50000"/>
                  </a:schemeClr>
                </a:solidFill>
              </a:rPr>
              <a:t>إبداء الموعود له رغبته:  </a:t>
            </a:r>
            <a:r>
              <a:rPr lang="ar-IQ" sz="2400" dirty="0"/>
              <a:t/>
            </a:r>
            <a:br>
              <a:rPr lang="ar-IQ" sz="2400" dirty="0"/>
            </a:br>
            <a:r>
              <a:rPr lang="ar-IQ" sz="2400" dirty="0"/>
              <a:t/>
            </a:r>
            <a:br>
              <a:rPr lang="ar-IQ" sz="2400" dirty="0"/>
            </a:br>
            <a:r>
              <a:rPr lang="ar-IQ" sz="2400" dirty="0"/>
              <a:t>إذا أبدى الموعود له رغبته في التعاقد صراحة أو ضمناً قبل فوات المدة المعينة لذلك فان العقد النهائي يتم، ويعتبر تمامه من وقت إبداء الرغبة لا من وقت قيام الوعد ، </a:t>
            </a:r>
            <a:br>
              <a:rPr lang="ar-IQ" sz="2400" dirty="0"/>
            </a:br>
            <a:r>
              <a:rPr lang="ar-IQ" sz="2400" dirty="0"/>
              <a:t/>
            </a:r>
            <a:br>
              <a:rPr lang="ar-IQ" sz="2400" dirty="0"/>
            </a:br>
            <a:r>
              <a:rPr lang="ar-IQ" sz="2400" dirty="0"/>
              <a:t>وهو بالتالي الوقت الذي تترتب فيه آثار العقد النهائي، أي </a:t>
            </a:r>
            <a:r>
              <a:rPr lang="ar-IQ" sz="2400" dirty="0">
                <a:solidFill>
                  <a:srgbClr val="002060"/>
                </a:solidFill>
              </a:rPr>
              <a:t>يتم العقد النهائي بدون اثر رجعي </a:t>
            </a:r>
            <a:r>
              <a:rPr lang="ar-IQ" sz="2400" dirty="0"/>
              <a:t>وذلك لان إبداء الرغبة يكون بمثابة قبول الإيجاب المتمثل في الوعد، ويجب إن يكون إعلان الرغبة باتاً غير مشروط بشرط وإلا فلا ينعقد إلا إذا قبل الواعد هذا التعديل.</a:t>
            </a:r>
            <a:br>
              <a:rPr lang="ar-IQ" sz="2400" dirty="0"/>
            </a:br>
            <a:endParaRPr lang="ar-IQ" sz="2400" dirty="0"/>
          </a:p>
        </p:txBody>
      </p:sp>
      <p:sp>
        <p:nvSpPr>
          <p:cNvPr id="3" name="Subtitle 2"/>
          <p:cNvSpPr>
            <a:spLocks noGrp="1"/>
          </p:cNvSpPr>
          <p:nvPr>
            <p:ph type="subTitle" idx="1"/>
          </p:nvPr>
        </p:nvSpPr>
        <p:spPr>
          <a:xfrm>
            <a:off x="1371600" y="5517232"/>
            <a:ext cx="6400800" cy="121568"/>
          </a:xfrm>
        </p:spPr>
        <p:txBody>
          <a:bodyPr>
            <a:normAutofit fontScale="25000" lnSpcReduction="20000"/>
          </a:bodyPr>
          <a:lstStyle/>
          <a:p>
            <a:endParaRPr lang="ar-IQ" dirty="0"/>
          </a:p>
        </p:txBody>
      </p:sp>
    </p:spTree>
    <p:extLst>
      <p:ext uri="{BB962C8B-B14F-4D97-AF65-F5344CB8AC3E}">
        <p14:creationId xmlns:p14="http://schemas.microsoft.com/office/powerpoint/2010/main" val="7820748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52936"/>
            <a:ext cx="7772400" cy="747514"/>
          </a:xfrm>
        </p:spPr>
        <p:txBody>
          <a:bodyPr>
            <a:noAutofit/>
          </a:bodyPr>
          <a:lstStyle/>
          <a:p>
            <a:pPr algn="r"/>
            <a:r>
              <a:rPr lang="ar-IQ" sz="2800" dirty="0">
                <a:solidFill>
                  <a:srgbClr val="FF0000"/>
                </a:solidFill>
              </a:rPr>
              <a:t>س مييز بين الوعد بالتعاقد والإيجاب الملزم؟</a:t>
            </a:r>
            <a:r>
              <a:rPr lang="ar-IQ" sz="2800" dirty="0"/>
              <a:t/>
            </a:r>
            <a:br>
              <a:rPr lang="ar-IQ" sz="2800" dirty="0"/>
            </a:br>
            <a:r>
              <a:rPr lang="ar-IQ" sz="2800" dirty="0"/>
              <a:t>	قد يشتبه كل من الوعد بالتعاقد والإيجاب الملزم لان كل منهما </a:t>
            </a:r>
            <a:r>
              <a:rPr lang="ar-IQ" sz="2800" dirty="0">
                <a:solidFill>
                  <a:srgbClr val="FF0000"/>
                </a:solidFill>
              </a:rPr>
              <a:t>يقترن بمدة </a:t>
            </a:r>
            <a:r>
              <a:rPr lang="ar-IQ" sz="2800" dirty="0"/>
              <a:t>وان تمام كل منهما </a:t>
            </a:r>
            <a:r>
              <a:rPr lang="ar-IQ" sz="2800" dirty="0">
                <a:solidFill>
                  <a:srgbClr val="FF0000"/>
                </a:solidFill>
              </a:rPr>
              <a:t>يتوقف على قبول </a:t>
            </a:r>
            <a:r>
              <a:rPr lang="ar-IQ" sz="2800" dirty="0"/>
              <a:t>من وجه إليه، وان </a:t>
            </a:r>
            <a:r>
              <a:rPr lang="ar-IQ" sz="2800" dirty="0">
                <a:solidFill>
                  <a:srgbClr val="FF0000"/>
                </a:solidFill>
              </a:rPr>
              <a:t>رجوع أو عدول من صدر منهما ذلك لا يمنع من انعقاد العقد عند إظهار الموعود له رغبته</a:t>
            </a:r>
            <a:r>
              <a:rPr lang="ar-IQ" sz="2800" dirty="0"/>
              <a:t> بالتعاقد النهائي أو قبول الموجب له،</a:t>
            </a:r>
            <a:br>
              <a:rPr lang="ar-IQ" sz="2800" dirty="0"/>
            </a:br>
            <a:r>
              <a:rPr lang="ar-IQ" sz="2800" dirty="0"/>
              <a:t/>
            </a:r>
            <a:br>
              <a:rPr lang="ar-IQ" sz="2800" dirty="0"/>
            </a:br>
            <a:r>
              <a:rPr lang="ar-IQ" sz="2800" dirty="0"/>
              <a:t> </a:t>
            </a:r>
            <a:r>
              <a:rPr lang="ar-IQ" sz="2800" dirty="0">
                <a:solidFill>
                  <a:srgbClr val="002060"/>
                </a:solidFill>
              </a:rPr>
              <a:t>إلا إن الوعد بالتعاقد يختلف عن الإيجاب الملزم من الناحية الفنية والعملية</a:t>
            </a:r>
            <a:r>
              <a:rPr lang="ar-IQ" sz="2800" dirty="0"/>
              <a:t>، لان الإيجاب الملزم </a:t>
            </a:r>
            <a:r>
              <a:rPr lang="ar-IQ" sz="2800" dirty="0">
                <a:solidFill>
                  <a:srgbClr val="002060"/>
                </a:solidFill>
              </a:rPr>
              <a:t>تصرف قانوني قائم بإرادة الموجب المنفردة، بينما الوعد بالتعاقد تصرف قانوني صادر من جانبين (عقد)</a:t>
            </a:r>
            <a:r>
              <a:rPr lang="ar-IQ" sz="2800" dirty="0"/>
              <a:t>، وعملياً فان </a:t>
            </a:r>
            <a:r>
              <a:rPr lang="ar-IQ" sz="2800" dirty="0">
                <a:solidFill>
                  <a:srgbClr val="002060"/>
                </a:solidFill>
              </a:rPr>
              <a:t>المدة ا</a:t>
            </a:r>
            <a:r>
              <a:rPr lang="ar-IQ" sz="2800" dirty="0"/>
              <a:t>لتي يبقى الوعد فيها قائما هي </a:t>
            </a:r>
            <a:r>
              <a:rPr lang="ar-IQ" sz="2800" dirty="0">
                <a:solidFill>
                  <a:srgbClr val="002060"/>
                </a:solidFill>
              </a:rPr>
              <a:t>أطول عادة من المدة المحددة للإيجاب الملزم</a:t>
            </a:r>
            <a:r>
              <a:rPr lang="ar-IQ" sz="2800" dirty="0"/>
              <a:t>.</a:t>
            </a:r>
          </a:p>
        </p:txBody>
      </p:sp>
      <p:sp>
        <p:nvSpPr>
          <p:cNvPr id="3" name="Subtitle 2"/>
          <p:cNvSpPr>
            <a:spLocks noGrp="1"/>
          </p:cNvSpPr>
          <p:nvPr>
            <p:ph type="subTitle" idx="1"/>
          </p:nvPr>
        </p:nvSpPr>
        <p:spPr>
          <a:xfrm flipV="1">
            <a:off x="1371600" y="5638800"/>
            <a:ext cx="6400800" cy="166464"/>
          </a:xfrm>
        </p:spPr>
        <p:txBody>
          <a:bodyPr>
            <a:normAutofit fontScale="25000" lnSpcReduction="20000"/>
          </a:bodyPr>
          <a:lstStyle/>
          <a:p>
            <a:endParaRPr lang="ar-IQ" dirty="0"/>
          </a:p>
        </p:txBody>
      </p:sp>
    </p:spTree>
    <p:extLst>
      <p:ext uri="{BB962C8B-B14F-4D97-AF65-F5344CB8AC3E}">
        <p14:creationId xmlns:p14="http://schemas.microsoft.com/office/powerpoint/2010/main" val="25287562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1152127"/>
          </a:xfrm>
        </p:spPr>
        <p:txBody>
          <a:bodyPr/>
          <a:lstStyle/>
          <a:p>
            <a:r>
              <a:rPr lang="ar-IQ" dirty="0" smtClean="0">
                <a:solidFill>
                  <a:srgbClr val="FF0000"/>
                </a:solidFill>
              </a:rPr>
              <a:t>العربون</a:t>
            </a:r>
            <a:endParaRPr lang="ar-IQ" dirty="0">
              <a:solidFill>
                <a:srgbClr val="FF0000"/>
              </a:solidFill>
            </a:endParaRPr>
          </a:p>
        </p:txBody>
      </p:sp>
      <p:sp>
        <p:nvSpPr>
          <p:cNvPr id="3" name="Subtitle 2"/>
          <p:cNvSpPr>
            <a:spLocks noGrp="1"/>
          </p:cNvSpPr>
          <p:nvPr>
            <p:ph type="subTitle" idx="1"/>
          </p:nvPr>
        </p:nvSpPr>
        <p:spPr>
          <a:xfrm>
            <a:off x="395536" y="1412776"/>
            <a:ext cx="8568952" cy="4226024"/>
          </a:xfrm>
        </p:spPr>
        <p:txBody>
          <a:bodyPr>
            <a:noAutofit/>
          </a:bodyPr>
          <a:lstStyle/>
          <a:p>
            <a:pPr algn="r"/>
            <a:r>
              <a:rPr lang="ar-IQ" sz="2800" dirty="0">
                <a:solidFill>
                  <a:schemeClr val="tx1"/>
                </a:solidFill>
              </a:rPr>
              <a:t>العربون مبلغ ن النقود يدفعه احد المتعاقدين للآخر عند إبرام العقد،وذلك للدلالة، إما على أن العقد أصبح باتاً لا يجوز الرجوع فيه وإما على ان لكل منهما حق العدول عن العقد مقابل خسارة قيمة العربون.</a:t>
            </a:r>
          </a:p>
          <a:p>
            <a:pPr algn="r"/>
            <a:endParaRPr lang="ar-IQ" sz="2800" dirty="0">
              <a:solidFill>
                <a:schemeClr val="tx1"/>
              </a:solidFill>
            </a:endParaRPr>
          </a:p>
          <a:p>
            <a:pPr algn="r"/>
            <a:r>
              <a:rPr lang="ar-IQ" sz="2800" dirty="0">
                <a:solidFill>
                  <a:schemeClr val="tx1"/>
                </a:solidFill>
              </a:rPr>
              <a:t>وأكثر ما يحصل ذلك في عقد البيع والإيجار. وقد ذهبت </a:t>
            </a:r>
            <a:r>
              <a:rPr lang="ar-IQ" sz="2800" dirty="0">
                <a:solidFill>
                  <a:srgbClr val="0070C0"/>
                </a:solidFill>
              </a:rPr>
              <a:t>القوانين اللاتينية </a:t>
            </a:r>
            <a:r>
              <a:rPr lang="ar-IQ" sz="2800" dirty="0">
                <a:solidFill>
                  <a:schemeClr val="tx1"/>
                </a:solidFill>
              </a:rPr>
              <a:t>القديمة ومنها القانونين الفرنسي المصري إلى ان العربون يفيد الاحتفاظ </a:t>
            </a:r>
            <a:r>
              <a:rPr lang="ar-IQ" sz="2800" dirty="0">
                <a:solidFill>
                  <a:srgbClr val="0070C0"/>
                </a:solidFill>
              </a:rPr>
              <a:t>بحق العدول</a:t>
            </a:r>
            <a:r>
              <a:rPr lang="ar-IQ" sz="2800" dirty="0">
                <a:solidFill>
                  <a:schemeClr val="tx1"/>
                </a:solidFill>
              </a:rPr>
              <a:t>، بينما ذهبت القوانين </a:t>
            </a:r>
            <a:r>
              <a:rPr lang="ar-IQ" sz="2800" dirty="0">
                <a:solidFill>
                  <a:srgbClr val="0070C0"/>
                </a:solidFill>
              </a:rPr>
              <a:t>الجرمانية والحديثة </a:t>
            </a:r>
            <a:r>
              <a:rPr lang="ar-IQ" sz="2800" dirty="0">
                <a:solidFill>
                  <a:schemeClr val="tx1"/>
                </a:solidFill>
              </a:rPr>
              <a:t>كالقانون الألماني والسويسري إلى ان العربون </a:t>
            </a:r>
            <a:r>
              <a:rPr lang="ar-IQ" sz="2800" dirty="0">
                <a:solidFill>
                  <a:srgbClr val="0070C0"/>
                </a:solidFill>
              </a:rPr>
              <a:t>يفيد تأكيد العقد </a:t>
            </a:r>
            <a:r>
              <a:rPr lang="ar-IQ" sz="2800" dirty="0">
                <a:solidFill>
                  <a:schemeClr val="tx1"/>
                </a:solidFill>
              </a:rPr>
              <a:t>والبت فيه. </a:t>
            </a:r>
          </a:p>
          <a:p>
            <a:pPr algn="r"/>
            <a:endParaRPr lang="ar-IQ" sz="2800" dirty="0">
              <a:solidFill>
                <a:schemeClr val="tx1"/>
              </a:solidFill>
            </a:endParaRPr>
          </a:p>
        </p:txBody>
      </p:sp>
    </p:spTree>
    <p:extLst>
      <p:ext uri="{BB962C8B-B14F-4D97-AF65-F5344CB8AC3E}">
        <p14:creationId xmlns:p14="http://schemas.microsoft.com/office/powerpoint/2010/main" val="2475651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5"/>
            <a:ext cx="7772400" cy="1512167"/>
          </a:xfrm>
        </p:spPr>
        <p:txBody>
          <a:bodyPr/>
          <a:lstStyle/>
          <a:p>
            <a:r>
              <a:rPr lang="ar-IQ" dirty="0">
                <a:solidFill>
                  <a:srgbClr val="FF0000"/>
                </a:solidFill>
              </a:rPr>
              <a:t>الالتزام رابطة قانونية</a:t>
            </a:r>
          </a:p>
        </p:txBody>
      </p:sp>
      <p:sp>
        <p:nvSpPr>
          <p:cNvPr id="3" name="Subtitle 2"/>
          <p:cNvSpPr>
            <a:spLocks noGrp="1"/>
          </p:cNvSpPr>
          <p:nvPr>
            <p:ph type="subTitle" idx="1"/>
          </p:nvPr>
        </p:nvSpPr>
        <p:spPr>
          <a:xfrm>
            <a:off x="539552" y="1772816"/>
            <a:ext cx="8208912" cy="3865984"/>
          </a:xfrm>
        </p:spPr>
        <p:txBody>
          <a:bodyPr>
            <a:normAutofit fontScale="92500" lnSpcReduction="10000"/>
          </a:bodyPr>
          <a:lstStyle/>
          <a:p>
            <a:pPr algn="r"/>
            <a:r>
              <a:rPr lang="ar-IQ" dirty="0" smtClean="0">
                <a:solidFill>
                  <a:schemeClr val="tx1"/>
                </a:solidFill>
                <a:cs typeface="Ali-A-Sahifa Bold" pitchFamily="2" charset="-78"/>
              </a:rPr>
              <a:t>- الالتزام </a:t>
            </a:r>
            <a:r>
              <a:rPr lang="ar-IQ" dirty="0">
                <a:solidFill>
                  <a:schemeClr val="tx1"/>
                </a:solidFill>
                <a:cs typeface="Ali-A-Sahifa Bold" pitchFamily="2" charset="-78"/>
              </a:rPr>
              <a:t>رابطة قانونية أو في عبارة دقيقة، قيد يرد على ارادة المدين أو حريته.</a:t>
            </a:r>
          </a:p>
          <a:p>
            <a:pPr algn="r"/>
            <a:r>
              <a:rPr lang="ar-IQ" dirty="0" smtClean="0">
                <a:solidFill>
                  <a:schemeClr val="tx1"/>
                </a:solidFill>
                <a:cs typeface="Ali-A-Sahifa Bold" pitchFamily="2" charset="-78"/>
              </a:rPr>
              <a:t>- وهذا </a:t>
            </a:r>
            <a:r>
              <a:rPr lang="ar-IQ" dirty="0">
                <a:solidFill>
                  <a:schemeClr val="tx1"/>
                </a:solidFill>
                <a:cs typeface="Ali-A-Sahifa Bold" pitchFamily="2" charset="-78"/>
              </a:rPr>
              <a:t>القيد في اولى مراحل القانون الروماني مادياً، يقع على شخص المدين.</a:t>
            </a:r>
          </a:p>
          <a:p>
            <a:pPr algn="r"/>
            <a:r>
              <a:rPr lang="ar-IQ" dirty="0">
                <a:solidFill>
                  <a:schemeClr val="tx1"/>
                </a:solidFill>
                <a:cs typeface="Ali-A-Sahifa Bold" pitchFamily="2" charset="-78"/>
              </a:rPr>
              <a:t>ثم صار بعد مراحل عديدة رابطة قانونية بحتة لا تتعلق الا بذمة </a:t>
            </a:r>
            <a:r>
              <a:rPr lang="en-GB" dirty="0" smtClean="0">
                <a:solidFill>
                  <a:schemeClr val="tx1"/>
                </a:solidFill>
                <a:cs typeface="Ali-A-Sahifa Bold" pitchFamily="2" charset="-78"/>
              </a:rPr>
              <a:t>  </a:t>
            </a:r>
          </a:p>
          <a:p>
            <a:pPr algn="r"/>
            <a:r>
              <a:rPr lang="ar-IQ" dirty="0" smtClean="0">
                <a:solidFill>
                  <a:schemeClr val="tx1"/>
                </a:solidFill>
                <a:cs typeface="Ali-A-Sahifa Bold" pitchFamily="2" charset="-78"/>
              </a:rPr>
              <a:t>المالية.</a:t>
            </a:r>
          </a:p>
          <a:p>
            <a:pPr algn="r"/>
            <a:r>
              <a:rPr lang="ar-IQ" dirty="0" smtClean="0">
                <a:solidFill>
                  <a:schemeClr val="tx1"/>
                </a:solidFill>
                <a:cs typeface="Ali-A-Sahifa Bold" pitchFamily="2" charset="-78"/>
              </a:rPr>
              <a:t>	</a:t>
            </a:r>
            <a:r>
              <a:rPr lang="ar-IQ" sz="3000" dirty="0" smtClean="0">
                <a:solidFill>
                  <a:schemeClr val="tx1"/>
                </a:solidFill>
                <a:cs typeface="Ali-A-Sahifa Bold" pitchFamily="2" charset="-78"/>
              </a:rPr>
              <a:t>وبمقتضاها يمكن اجباره وقهره على تنفيذ التزامه بمعونة سلطة العامة عند الضرورة.</a:t>
            </a:r>
          </a:p>
          <a:p>
            <a:pPr algn="r"/>
            <a:endParaRPr lang="ar-IQ" sz="3000" dirty="0">
              <a:solidFill>
                <a:schemeClr val="tx1"/>
              </a:solidFill>
              <a:cs typeface="Ali-A-Sahifa Bold" pitchFamily="2" charset="-78"/>
            </a:endParaRPr>
          </a:p>
          <a:p>
            <a:pPr algn="r"/>
            <a:endParaRPr lang="ar-IQ" dirty="0">
              <a:solidFill>
                <a:schemeClr val="tx1"/>
              </a:solidFill>
              <a:cs typeface="Ali-A-Sahifa Bold" pitchFamily="2" charset="-78"/>
            </a:endParaRPr>
          </a:p>
        </p:txBody>
      </p:sp>
    </p:spTree>
    <p:extLst>
      <p:ext uri="{BB962C8B-B14F-4D97-AF65-F5344CB8AC3E}">
        <p14:creationId xmlns:p14="http://schemas.microsoft.com/office/powerpoint/2010/main" val="402141733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32656"/>
            <a:ext cx="7772400" cy="1728192"/>
          </a:xfrm>
        </p:spPr>
        <p:txBody>
          <a:bodyPr>
            <a:normAutofit/>
          </a:bodyPr>
          <a:lstStyle/>
          <a:p>
            <a:r>
              <a:rPr lang="ar-IQ" dirty="0" smtClean="0">
                <a:solidFill>
                  <a:srgbClr val="FF0000"/>
                </a:solidFill>
              </a:rPr>
              <a:t>موقف المشرع العراقي من العربون</a:t>
            </a:r>
            <a:endParaRPr lang="ar-IQ" dirty="0">
              <a:solidFill>
                <a:srgbClr val="FF0000"/>
              </a:solidFill>
            </a:endParaRPr>
          </a:p>
        </p:txBody>
      </p:sp>
      <p:sp>
        <p:nvSpPr>
          <p:cNvPr id="3" name="Subtitle 2"/>
          <p:cNvSpPr>
            <a:spLocks noGrp="1"/>
          </p:cNvSpPr>
          <p:nvPr>
            <p:ph type="subTitle" idx="1"/>
          </p:nvPr>
        </p:nvSpPr>
        <p:spPr>
          <a:xfrm>
            <a:off x="467544" y="2348880"/>
            <a:ext cx="8352928" cy="4896544"/>
          </a:xfrm>
        </p:spPr>
        <p:txBody>
          <a:bodyPr>
            <a:normAutofit fontScale="77500" lnSpcReduction="20000"/>
          </a:bodyPr>
          <a:lstStyle/>
          <a:p>
            <a:pPr algn="r"/>
            <a:r>
              <a:rPr lang="ar-IQ" dirty="0">
                <a:solidFill>
                  <a:schemeClr val="tx1"/>
                </a:solidFill>
              </a:rPr>
              <a:t>موقف المشرع العراقي من العربون: يتضح من نص المادة (92) مدني عراقي ما يأتي:</a:t>
            </a:r>
          </a:p>
          <a:p>
            <a:pPr algn="r"/>
            <a:endParaRPr lang="ar-IQ" dirty="0">
              <a:solidFill>
                <a:schemeClr val="tx1"/>
              </a:solidFill>
            </a:endParaRPr>
          </a:p>
          <a:p>
            <a:pPr algn="r"/>
            <a:r>
              <a:rPr lang="ar-IQ" dirty="0">
                <a:solidFill>
                  <a:schemeClr val="tx1"/>
                </a:solidFill>
              </a:rPr>
              <a:t>1ـ ان الأصل لدى مشرعنا هو ان </a:t>
            </a:r>
            <a:r>
              <a:rPr lang="ar-IQ" dirty="0">
                <a:solidFill>
                  <a:schemeClr val="accent6">
                    <a:lumMod val="50000"/>
                  </a:schemeClr>
                </a:solidFill>
              </a:rPr>
              <a:t>دفع العربون يعتبر </a:t>
            </a:r>
            <a:r>
              <a:rPr lang="ar-IQ" dirty="0" smtClean="0">
                <a:solidFill>
                  <a:schemeClr val="accent6">
                    <a:lumMod val="50000"/>
                  </a:schemeClr>
                </a:solidFill>
              </a:rPr>
              <a:t>دليلاً </a:t>
            </a:r>
            <a:r>
              <a:rPr lang="ar-IQ" dirty="0">
                <a:solidFill>
                  <a:schemeClr val="accent6">
                    <a:lumMod val="50000"/>
                  </a:schemeClr>
                </a:solidFill>
              </a:rPr>
              <a:t>على ان العقد أصبح نهائياً لا يجوز الرجوع فيه</a:t>
            </a:r>
            <a:r>
              <a:rPr lang="ar-IQ" dirty="0">
                <a:solidFill>
                  <a:schemeClr val="tx1"/>
                </a:solidFill>
              </a:rPr>
              <a:t>. وان دفعه يعتبر تنفيذا جزئيا للعقد يجب استكماله، ففي البيع يعتبر العربون جزءاً من الثمن يجب خصمه من أصل الثمن عند تنفيذ العقد.</a:t>
            </a:r>
          </a:p>
          <a:p>
            <a:pPr algn="r"/>
            <a:endParaRPr lang="ar-IQ" dirty="0">
              <a:solidFill>
                <a:schemeClr val="tx1"/>
              </a:solidFill>
            </a:endParaRPr>
          </a:p>
          <a:p>
            <a:pPr algn="r"/>
            <a:r>
              <a:rPr lang="ar-IQ" dirty="0">
                <a:solidFill>
                  <a:schemeClr val="tx1"/>
                </a:solidFill>
              </a:rPr>
              <a:t>2ـ </a:t>
            </a:r>
            <a:r>
              <a:rPr lang="ar-IQ" dirty="0">
                <a:solidFill>
                  <a:schemeClr val="accent6">
                    <a:lumMod val="50000"/>
                  </a:schemeClr>
                </a:solidFill>
              </a:rPr>
              <a:t>يجوز الاتفاق على ما يخالف الأصل المتقدم واعتبار العربون جزاء لحق العدول عن العقد،</a:t>
            </a:r>
            <a:r>
              <a:rPr lang="ar-IQ" dirty="0">
                <a:solidFill>
                  <a:schemeClr val="tx1"/>
                </a:solidFill>
              </a:rPr>
              <a:t> وفي هذه الحالة إذا عدل من دفع العربون فقده، وان عدل من قبض العربون فعليه ان يرده مضاعفاً، إي يرده ويرد مثله جزاء لعدوله عن العقد. ويلاحظ ان من يعدل عن العقد يلزم برده كاملاً حتى وان لم يحصل ضرر للمتعاقد الأخر لان العربون ليس تعويضاً وإنما جزاء لحق العدول.</a:t>
            </a:r>
          </a:p>
          <a:p>
            <a:pPr algn="r"/>
            <a:endParaRPr lang="ar-IQ" dirty="0">
              <a:solidFill>
                <a:schemeClr val="tx1"/>
              </a:solidFill>
            </a:endParaRPr>
          </a:p>
          <a:p>
            <a:pPr algn="r"/>
            <a:endParaRPr lang="ar-IQ" dirty="0">
              <a:solidFill>
                <a:schemeClr val="tx1"/>
              </a:solidFill>
            </a:endParaRPr>
          </a:p>
        </p:txBody>
      </p:sp>
    </p:spTree>
    <p:extLst>
      <p:ext uri="{BB962C8B-B14F-4D97-AF65-F5344CB8AC3E}">
        <p14:creationId xmlns:p14="http://schemas.microsoft.com/office/powerpoint/2010/main" val="29447874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solidFill>
                  <a:srgbClr val="FF0000"/>
                </a:solidFill>
              </a:rPr>
              <a:t>س: مييز العربون عن الشرط الجزائي؟</a:t>
            </a:r>
          </a:p>
        </p:txBody>
      </p:sp>
      <p:sp>
        <p:nvSpPr>
          <p:cNvPr id="3" name="Content Placeholder 2"/>
          <p:cNvSpPr>
            <a:spLocks noGrp="1"/>
          </p:cNvSpPr>
          <p:nvPr>
            <p:ph idx="1"/>
          </p:nvPr>
        </p:nvSpPr>
        <p:spPr/>
        <p:txBody>
          <a:bodyPr/>
          <a:lstStyle/>
          <a:p>
            <a:pPr marL="0" indent="0">
              <a:buNone/>
            </a:pPr>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93888"/>
            <a:ext cx="82296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457200" y="3049588"/>
            <a:ext cx="8229600" cy="11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 y="1720840"/>
            <a:ext cx="8363272" cy="4154984"/>
          </a:xfrm>
          <a:prstGeom prst="rect">
            <a:avLst/>
          </a:prstGeom>
        </p:spPr>
        <p:txBody>
          <a:bodyPr wrap="square">
            <a:spAutoFit/>
          </a:bodyPr>
          <a:lstStyle/>
          <a:p>
            <a:pPr algn="r"/>
            <a:r>
              <a:rPr lang="ar-IQ" sz="2400" dirty="0"/>
              <a:t>إذا كانت دلالة </a:t>
            </a:r>
            <a:r>
              <a:rPr lang="ar-IQ" sz="2400" dirty="0">
                <a:solidFill>
                  <a:schemeClr val="accent6">
                    <a:lumMod val="50000"/>
                  </a:schemeClr>
                </a:solidFill>
              </a:rPr>
              <a:t>العربون جزاء العدول عن العقد</a:t>
            </a:r>
            <a:r>
              <a:rPr lang="ar-IQ" sz="2400" dirty="0"/>
              <a:t>، فانه يشتبه بالشرط الجزائي عندئذ في أوجه ويختلف عنه في أخرى:</a:t>
            </a:r>
          </a:p>
          <a:p>
            <a:pPr algn="r"/>
            <a:endParaRPr lang="ar-IQ" sz="2400" dirty="0"/>
          </a:p>
          <a:p>
            <a:pPr algn="r"/>
            <a:r>
              <a:rPr lang="ar-IQ" sz="2400" dirty="0">
                <a:solidFill>
                  <a:schemeClr val="accent6">
                    <a:lumMod val="50000"/>
                  </a:schemeClr>
                </a:solidFill>
              </a:rPr>
              <a:t>اولاً: أوجه الشبه بينهما:</a:t>
            </a:r>
          </a:p>
          <a:p>
            <a:pPr algn="r"/>
            <a:endParaRPr lang="ar-IQ" sz="2400" dirty="0"/>
          </a:p>
          <a:p>
            <a:pPr algn="r"/>
            <a:r>
              <a:rPr lang="ar-IQ" sz="2400" dirty="0"/>
              <a:t>1ـ كلاهما وليد</a:t>
            </a:r>
            <a:r>
              <a:rPr lang="ar-IQ" sz="2400" dirty="0">
                <a:solidFill>
                  <a:srgbClr val="FF0000"/>
                </a:solidFill>
              </a:rPr>
              <a:t> اتفاق </a:t>
            </a:r>
            <a:r>
              <a:rPr lang="ar-IQ" sz="2400" dirty="0"/>
              <a:t>بين طرفين، له طابع الاتفاق الملحق بعلاقة ملزمة.</a:t>
            </a:r>
          </a:p>
          <a:p>
            <a:pPr algn="r"/>
            <a:endParaRPr lang="ar-IQ" sz="2400" dirty="0"/>
          </a:p>
          <a:p>
            <a:pPr algn="r"/>
            <a:r>
              <a:rPr lang="ar-IQ" sz="2400" dirty="0"/>
              <a:t>2ـ </a:t>
            </a:r>
            <a:r>
              <a:rPr lang="ar-IQ" sz="2400" dirty="0">
                <a:solidFill>
                  <a:srgbClr val="FF0000"/>
                </a:solidFill>
              </a:rPr>
              <a:t>لا يستحق كلاهما عند الإقالة اي الفسخ </a:t>
            </a:r>
            <a:r>
              <a:rPr lang="ar-IQ" sz="2400" dirty="0"/>
              <a:t>برضا الطرفين أو عند استحالة تنفيذ العقد بسبب أجنبي عن إرادة المتعاقدين. </a:t>
            </a:r>
          </a:p>
          <a:p>
            <a:pPr algn="r"/>
            <a:endParaRPr lang="ar-IQ" sz="2400" dirty="0"/>
          </a:p>
          <a:p>
            <a:pPr algn="r"/>
            <a:r>
              <a:rPr lang="ar-IQ" sz="2400" dirty="0"/>
              <a:t>3ـ يستحق كلاهما عند </a:t>
            </a:r>
            <a:r>
              <a:rPr lang="ar-IQ" sz="2400" dirty="0">
                <a:solidFill>
                  <a:srgbClr val="FF0000"/>
                </a:solidFill>
              </a:rPr>
              <a:t>عدم تنفيذ العقد او التأخير في تنفيذه</a:t>
            </a:r>
            <a:r>
              <a:rPr lang="ar-IQ" sz="2400" dirty="0"/>
              <a:t>.</a:t>
            </a:r>
          </a:p>
        </p:txBody>
      </p:sp>
    </p:spTree>
    <p:extLst>
      <p:ext uri="{BB962C8B-B14F-4D97-AF65-F5344CB8AC3E}">
        <p14:creationId xmlns:p14="http://schemas.microsoft.com/office/powerpoint/2010/main" val="30742887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52936"/>
            <a:ext cx="7772400" cy="2520280"/>
          </a:xfrm>
        </p:spPr>
        <p:txBody>
          <a:bodyPr>
            <a:noAutofit/>
          </a:bodyPr>
          <a:lstStyle/>
          <a:p>
            <a:pPr algn="r"/>
            <a:r>
              <a:rPr lang="ar-IQ" sz="2400" dirty="0" smtClean="0">
                <a:solidFill>
                  <a:schemeClr val="accent6">
                    <a:lumMod val="50000"/>
                  </a:schemeClr>
                </a:solidFill>
              </a:rPr>
              <a:t>ثانياً</a:t>
            </a:r>
            <a:r>
              <a:rPr lang="ar-IQ" sz="2400" dirty="0">
                <a:solidFill>
                  <a:schemeClr val="accent6">
                    <a:lumMod val="50000"/>
                  </a:schemeClr>
                </a:solidFill>
              </a:rPr>
              <a:t>: أوجه الاختلاف بينهما:</a:t>
            </a:r>
            <a:r>
              <a:rPr lang="ar-IQ" sz="2400" dirty="0"/>
              <a:t/>
            </a:r>
            <a:br>
              <a:rPr lang="ar-IQ" sz="2400" dirty="0"/>
            </a:br>
            <a:r>
              <a:rPr lang="ar-IQ" sz="2400" dirty="0"/>
              <a:t/>
            </a:r>
            <a:br>
              <a:rPr lang="ar-IQ" sz="2400" dirty="0"/>
            </a:br>
            <a:r>
              <a:rPr lang="ar-IQ" sz="2400" dirty="0"/>
              <a:t>1ـ الشرط الجزائي </a:t>
            </a:r>
            <a:r>
              <a:rPr lang="ar-IQ" sz="2400" dirty="0">
                <a:solidFill>
                  <a:srgbClr val="FF0000"/>
                </a:solidFill>
              </a:rPr>
              <a:t>التزام تبعي </a:t>
            </a:r>
            <a:r>
              <a:rPr lang="ar-IQ" sz="2400" dirty="0"/>
              <a:t>تكون العبرة بالالتزام الأصلي لا بالشرط الجزائي عند مطالبة الدائن مدينه بالتنفيذ مادام التنفيذ العيني ممكناً. أما العربون فهو </a:t>
            </a:r>
            <a:r>
              <a:rPr lang="ar-IQ" sz="2400" dirty="0">
                <a:solidFill>
                  <a:srgbClr val="FF0000"/>
                </a:solidFill>
              </a:rPr>
              <a:t>التزام بدلي </a:t>
            </a:r>
            <a:r>
              <a:rPr lang="ar-IQ" sz="2400" dirty="0"/>
              <a:t>للمتعاقد الخيار فيه بين إتمام التعاقد أو خسارة قيمة العربون.</a:t>
            </a:r>
            <a:br>
              <a:rPr lang="ar-IQ" sz="2400" dirty="0"/>
            </a:br>
            <a:r>
              <a:rPr lang="ar-IQ" sz="2400" dirty="0"/>
              <a:t/>
            </a:r>
            <a:br>
              <a:rPr lang="ar-IQ" sz="2400" dirty="0"/>
            </a:br>
            <a:r>
              <a:rPr lang="ar-IQ" sz="2400" dirty="0"/>
              <a:t>2ـ يعتبر الشرط الجزائي تقديراً لتعويض </a:t>
            </a:r>
            <a:r>
              <a:rPr lang="ar-IQ" sz="2400" dirty="0">
                <a:solidFill>
                  <a:srgbClr val="FF0000"/>
                </a:solidFill>
              </a:rPr>
              <a:t>يستحق عند توافر شروط التعويض</a:t>
            </a:r>
            <a:r>
              <a:rPr lang="ar-IQ" sz="2400" dirty="0"/>
              <a:t>، اما العربون فجزاء حق العدول بصرف النظر </a:t>
            </a:r>
            <a:r>
              <a:rPr lang="ar-IQ" sz="2400" dirty="0">
                <a:solidFill>
                  <a:srgbClr val="FF0000"/>
                </a:solidFill>
              </a:rPr>
              <a:t>عن وقوع الضرر</a:t>
            </a:r>
            <a:r>
              <a:rPr lang="ar-IQ" sz="2400" dirty="0"/>
              <a:t>.</a:t>
            </a:r>
            <a:br>
              <a:rPr lang="ar-IQ" sz="2400" dirty="0"/>
            </a:br>
            <a:r>
              <a:rPr lang="ar-IQ" sz="2400" dirty="0"/>
              <a:t/>
            </a:r>
            <a:br>
              <a:rPr lang="ar-IQ" sz="2400" dirty="0"/>
            </a:br>
            <a:r>
              <a:rPr lang="ar-IQ" sz="2400" dirty="0"/>
              <a:t>3ـ يجوز </a:t>
            </a:r>
            <a:r>
              <a:rPr lang="ar-IQ" sz="2400" dirty="0">
                <a:solidFill>
                  <a:srgbClr val="FF0000"/>
                </a:solidFill>
              </a:rPr>
              <a:t>تعديل قيمة الشرط الجزائي زيادة او نقصاناً </a:t>
            </a:r>
            <a:r>
              <a:rPr lang="ar-IQ" sz="2400" dirty="0"/>
              <a:t>في الحالات التي نص عليها القانون </a:t>
            </a:r>
            <a:r>
              <a:rPr lang="ar-IQ" sz="2400" dirty="0">
                <a:solidFill>
                  <a:srgbClr val="FF0000"/>
                </a:solidFill>
              </a:rPr>
              <a:t>ليتناسب مع مقدار الضرر الحقيقي</a:t>
            </a:r>
            <a:r>
              <a:rPr lang="ar-IQ" sz="2400" dirty="0"/>
              <a:t>، أما العربون فينبغي الحكم بمقداره الذي حدده الطرفان دون تعديل فيه لانقطاع الصلة بين استحقاقه وبين توافر الضرر وجوداً وعدماً.</a:t>
            </a:r>
            <a:br>
              <a:rPr lang="ar-IQ" sz="2400" dirty="0"/>
            </a:br>
            <a:r>
              <a:rPr lang="ar-IQ" sz="2400" dirty="0"/>
              <a:t/>
            </a:r>
            <a:br>
              <a:rPr lang="ar-IQ" sz="2400" dirty="0"/>
            </a:br>
            <a:r>
              <a:rPr lang="ar-IQ" sz="2400" dirty="0"/>
              <a:t>4ـ يشترط </a:t>
            </a:r>
            <a:r>
              <a:rPr lang="ar-IQ" sz="2400" dirty="0">
                <a:solidFill>
                  <a:srgbClr val="FF0000"/>
                </a:solidFill>
              </a:rPr>
              <a:t>الإعذار</a:t>
            </a:r>
            <a:r>
              <a:rPr lang="ar-IQ" sz="2400" dirty="0"/>
              <a:t> لاستحقاق الشرط الجزائي حسب الأصل باعتباره تعويضاً، </a:t>
            </a:r>
            <a:r>
              <a:rPr lang="en-GB" sz="2400" dirty="0" smtClean="0"/>
              <a:t> </a:t>
            </a:r>
            <a:r>
              <a:rPr lang="ar-IQ" sz="2400" dirty="0" smtClean="0"/>
              <a:t> </a:t>
            </a:r>
            <a:r>
              <a:rPr lang="en-GB" sz="2400" dirty="0" smtClean="0"/>
              <a:t>    </a:t>
            </a:r>
            <a:r>
              <a:rPr lang="ar-JO" sz="2400" dirty="0" smtClean="0"/>
              <a:t>أما في العربون </a:t>
            </a:r>
            <a:r>
              <a:rPr lang="ar-IQ" sz="2400" dirty="0" smtClean="0"/>
              <a:t>لا يشترط الإعذار لاستحقاقه.</a:t>
            </a:r>
            <a:r>
              <a:rPr lang="ar-IQ" sz="2400" dirty="0"/>
              <a:t/>
            </a:r>
            <a:br>
              <a:rPr lang="ar-IQ" sz="2400" dirty="0"/>
            </a:br>
            <a:r>
              <a:rPr lang="ar-IQ" sz="2400" dirty="0"/>
              <a:t/>
            </a:r>
            <a:br>
              <a:rPr lang="ar-IQ" sz="2400" dirty="0"/>
            </a:br>
            <a:endParaRPr lang="ar-IQ" sz="2400" dirty="0"/>
          </a:p>
        </p:txBody>
      </p:sp>
      <p:sp>
        <p:nvSpPr>
          <p:cNvPr id="3" name="Subtitle 2"/>
          <p:cNvSpPr>
            <a:spLocks noGrp="1"/>
          </p:cNvSpPr>
          <p:nvPr>
            <p:ph type="subTitle" idx="1"/>
          </p:nvPr>
        </p:nvSpPr>
        <p:spPr>
          <a:xfrm flipV="1">
            <a:off x="1371600" y="5638800"/>
            <a:ext cx="6400800" cy="94456"/>
          </a:xfrm>
        </p:spPr>
        <p:txBody>
          <a:bodyPr>
            <a:normAutofit fontScale="25000" lnSpcReduction="20000"/>
          </a:bodyPr>
          <a:lstStyle/>
          <a:p>
            <a:endParaRPr lang="ar-IQ" dirty="0"/>
          </a:p>
        </p:txBody>
      </p:sp>
    </p:spTree>
    <p:extLst>
      <p:ext uri="{BB962C8B-B14F-4D97-AF65-F5344CB8AC3E}">
        <p14:creationId xmlns:p14="http://schemas.microsoft.com/office/powerpoint/2010/main" val="41051799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1080119"/>
          </a:xfrm>
        </p:spPr>
        <p:txBody>
          <a:bodyPr/>
          <a:lstStyle/>
          <a:p>
            <a:r>
              <a:rPr lang="ar-IQ" dirty="0" smtClean="0">
                <a:solidFill>
                  <a:srgbClr val="FF0000"/>
                </a:solidFill>
              </a:rPr>
              <a:t>النيابة في التعاقد</a:t>
            </a:r>
            <a:endParaRPr lang="ar-IQ" dirty="0">
              <a:solidFill>
                <a:srgbClr val="FF0000"/>
              </a:solidFill>
            </a:endParaRPr>
          </a:p>
        </p:txBody>
      </p:sp>
      <p:sp>
        <p:nvSpPr>
          <p:cNvPr id="3" name="Subtitle 2"/>
          <p:cNvSpPr>
            <a:spLocks noGrp="1"/>
          </p:cNvSpPr>
          <p:nvPr>
            <p:ph type="subTitle" idx="1"/>
          </p:nvPr>
        </p:nvSpPr>
        <p:spPr>
          <a:xfrm>
            <a:off x="323528" y="1772816"/>
            <a:ext cx="8568952" cy="4896544"/>
          </a:xfrm>
        </p:spPr>
        <p:txBody>
          <a:bodyPr>
            <a:noAutofit/>
          </a:bodyPr>
          <a:lstStyle/>
          <a:p>
            <a:pPr algn="r"/>
            <a:r>
              <a:rPr lang="ar-IQ" sz="2000" dirty="0">
                <a:solidFill>
                  <a:srgbClr val="FF0000"/>
                </a:solidFill>
              </a:rPr>
              <a:t>س: عرف النيابة في التعاقد وما هي انواعها وما هي اهم شروطها والاثار الناتجة عنها من حيث العلاقة بين الاشخاص</a:t>
            </a:r>
            <a:r>
              <a:rPr lang="ar-IQ" sz="2000" dirty="0" smtClean="0">
                <a:solidFill>
                  <a:srgbClr val="FF0000"/>
                </a:solidFill>
              </a:rPr>
              <a:t>؟</a:t>
            </a:r>
            <a:endParaRPr lang="ar-IQ" sz="2000" dirty="0"/>
          </a:p>
          <a:p>
            <a:pPr algn="r"/>
            <a:r>
              <a:rPr lang="ar-IQ" sz="2000" dirty="0">
                <a:solidFill>
                  <a:schemeClr val="tx1"/>
                </a:solidFill>
              </a:rPr>
              <a:t>النيابة في التعاقد هي حلول إرادة النائب محل إرادة الأصيل في إبرام تصرف قانوني على ان ينتج هذا </a:t>
            </a:r>
            <a:endParaRPr lang="en-GB" sz="2000" dirty="0" smtClean="0">
              <a:solidFill>
                <a:schemeClr val="tx1"/>
              </a:solidFill>
            </a:endParaRPr>
          </a:p>
          <a:p>
            <a:pPr algn="r"/>
            <a:r>
              <a:rPr lang="ar-IQ" sz="2000" dirty="0" smtClean="0">
                <a:solidFill>
                  <a:schemeClr val="tx1"/>
                </a:solidFill>
              </a:rPr>
              <a:t>التصرف </a:t>
            </a:r>
            <a:r>
              <a:rPr lang="ar-IQ" sz="2000" dirty="0">
                <a:solidFill>
                  <a:schemeClr val="tx1"/>
                </a:solidFill>
              </a:rPr>
              <a:t>أثاره في ذمة الأصيل</a:t>
            </a:r>
            <a:r>
              <a:rPr lang="ar-IQ" sz="2000" dirty="0" smtClean="0"/>
              <a:t>.</a:t>
            </a:r>
            <a:endParaRPr lang="ar-IQ" sz="2000" dirty="0"/>
          </a:p>
          <a:p>
            <a:pPr algn="r"/>
            <a:r>
              <a:rPr lang="ar-IQ" sz="2000" dirty="0">
                <a:solidFill>
                  <a:schemeClr val="accent6">
                    <a:lumMod val="50000"/>
                  </a:schemeClr>
                </a:solidFill>
              </a:rPr>
              <a:t>أنواع النيابة: </a:t>
            </a:r>
            <a:endParaRPr lang="ar-IQ" sz="2000" dirty="0"/>
          </a:p>
          <a:p>
            <a:pPr algn="r"/>
            <a:r>
              <a:rPr lang="ar-IQ" sz="2000" dirty="0">
                <a:solidFill>
                  <a:schemeClr val="tx1"/>
                </a:solidFill>
              </a:rPr>
              <a:t>ـ </a:t>
            </a:r>
            <a:r>
              <a:rPr lang="ar-IQ" sz="2000" dirty="0">
                <a:solidFill>
                  <a:schemeClr val="accent6">
                    <a:lumMod val="75000"/>
                  </a:schemeClr>
                </a:solidFill>
              </a:rPr>
              <a:t>النيابة الاتفاقية</a:t>
            </a:r>
            <a:r>
              <a:rPr lang="ar-IQ" sz="2000" dirty="0">
                <a:solidFill>
                  <a:schemeClr val="tx1"/>
                </a:solidFill>
              </a:rPr>
              <a:t>: وتتحدد سلطة النائب بناءاً على اتفاق بين الأصيل والنائب ويسمى عقد الوكالة.</a:t>
            </a:r>
          </a:p>
          <a:p>
            <a:pPr algn="r"/>
            <a:endParaRPr lang="ar-IQ" sz="2000" dirty="0">
              <a:solidFill>
                <a:schemeClr val="tx1"/>
              </a:solidFill>
            </a:endParaRPr>
          </a:p>
          <a:p>
            <a:pPr algn="r"/>
            <a:r>
              <a:rPr lang="ar-IQ" sz="2000" dirty="0">
                <a:solidFill>
                  <a:schemeClr val="accent6">
                    <a:lumMod val="75000"/>
                  </a:schemeClr>
                </a:solidFill>
              </a:rPr>
              <a:t>ـ النيابة القانونية: </a:t>
            </a:r>
            <a:r>
              <a:rPr lang="ar-IQ" sz="2000" dirty="0">
                <a:solidFill>
                  <a:schemeClr val="tx1"/>
                </a:solidFill>
              </a:rPr>
              <a:t>وتتحدد سلطة النائب بمقتضى نص القانون كحالة ولاية الأب على ابنه.</a:t>
            </a:r>
          </a:p>
          <a:p>
            <a:pPr algn="r"/>
            <a:endParaRPr lang="ar-IQ" sz="2000" dirty="0">
              <a:solidFill>
                <a:schemeClr val="tx1"/>
              </a:solidFill>
            </a:endParaRPr>
          </a:p>
          <a:p>
            <a:pPr algn="r"/>
            <a:r>
              <a:rPr lang="ar-IQ" sz="2000" dirty="0">
                <a:solidFill>
                  <a:schemeClr val="accent6">
                    <a:lumMod val="75000"/>
                  </a:schemeClr>
                </a:solidFill>
              </a:rPr>
              <a:t>ـ النيابة القضائية: </a:t>
            </a:r>
            <a:r>
              <a:rPr lang="ar-IQ" sz="2000" dirty="0">
                <a:solidFill>
                  <a:schemeClr val="tx1"/>
                </a:solidFill>
              </a:rPr>
              <a:t>وذلك إذا كان تعيين النائب بحكم قضائي كالوصاية والقوامة والوكالة عن الدائنين في التفليسة وتلحق أحكامها بالنيابة القانونية</a:t>
            </a:r>
            <a:r>
              <a:rPr lang="ar-IQ" sz="2000" dirty="0" smtClean="0">
                <a:solidFill>
                  <a:schemeClr val="tx1"/>
                </a:solidFill>
              </a:rPr>
              <a:t>.</a:t>
            </a:r>
            <a:endParaRPr lang="ar-IQ" sz="2000" dirty="0">
              <a:solidFill>
                <a:schemeClr val="tx1"/>
              </a:solidFill>
            </a:endParaRPr>
          </a:p>
          <a:p>
            <a:pPr algn="r"/>
            <a:r>
              <a:rPr lang="ar-IQ" sz="2000" dirty="0">
                <a:solidFill>
                  <a:schemeClr val="tx1"/>
                </a:solidFill>
              </a:rPr>
              <a:t>والأصل ان النيابة تكون في التصرفات القانونية لا في الأعمال المادية إلا ما استجاب منها بطبيعته للنيابة، فلا يسوغ للإنسان ان ينيب عنه من يحلف اليمين بدلاً منه لان ذلك يرجع إلى ذمة الحالف الشخصية.</a:t>
            </a:r>
          </a:p>
          <a:p>
            <a:pPr algn="r"/>
            <a:endParaRPr lang="ar-IQ" sz="2000" dirty="0">
              <a:solidFill>
                <a:schemeClr val="tx1"/>
              </a:solidFill>
            </a:endParaRPr>
          </a:p>
        </p:txBody>
      </p:sp>
    </p:spTree>
    <p:extLst>
      <p:ext uri="{BB962C8B-B14F-4D97-AF65-F5344CB8AC3E}">
        <p14:creationId xmlns:p14="http://schemas.microsoft.com/office/powerpoint/2010/main" val="2932224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5040560"/>
          </a:xfrm>
        </p:spPr>
        <p:txBody>
          <a:bodyPr>
            <a:noAutofit/>
          </a:bodyPr>
          <a:lstStyle/>
          <a:p>
            <a:pPr algn="r"/>
            <a:r>
              <a:rPr lang="ar-IQ" sz="2400" dirty="0">
                <a:solidFill>
                  <a:srgbClr val="FF0000"/>
                </a:solidFill>
              </a:rPr>
              <a:t>شروط التعاقد بالنيابة: لتحقق النيابة يجب توفر ثلاثة شروط هي</a:t>
            </a:r>
            <a:r>
              <a:rPr lang="ar-IQ" sz="2400" dirty="0" smtClean="0">
                <a:solidFill>
                  <a:srgbClr val="FF0000"/>
                </a:solidFill>
              </a:rPr>
              <a:t>:</a:t>
            </a:r>
            <a:r>
              <a:rPr lang="ar-IQ" sz="2400" dirty="0">
                <a:solidFill>
                  <a:srgbClr val="FF0000"/>
                </a:solidFill>
              </a:rPr>
              <a:t/>
            </a:r>
            <a:br>
              <a:rPr lang="ar-IQ" sz="2400" dirty="0">
                <a:solidFill>
                  <a:srgbClr val="FF0000"/>
                </a:solidFill>
              </a:rPr>
            </a:br>
            <a:r>
              <a:rPr lang="ar-IQ" sz="2400" dirty="0"/>
              <a:t>1ـ أن يعبر </a:t>
            </a:r>
            <a:r>
              <a:rPr lang="ar-IQ" sz="2400" dirty="0">
                <a:solidFill>
                  <a:srgbClr val="0070C0"/>
                </a:solidFill>
              </a:rPr>
              <a:t>النائب عن إرادته </a:t>
            </a:r>
            <a:r>
              <a:rPr lang="ar-IQ" sz="2400" dirty="0"/>
              <a:t>هو لا عن إرادة الأصيل. 2ـ أن يتعامل النائب </a:t>
            </a:r>
            <a:r>
              <a:rPr lang="ar-IQ" sz="2400" dirty="0">
                <a:solidFill>
                  <a:srgbClr val="0070C0"/>
                </a:solidFill>
              </a:rPr>
              <a:t>باسم ولصالح الأصيل </a:t>
            </a:r>
            <a:r>
              <a:rPr lang="ar-IQ" sz="2400" dirty="0"/>
              <a:t>لا باسمه.</a:t>
            </a:r>
            <a:br>
              <a:rPr lang="ar-IQ" sz="2400" dirty="0"/>
            </a:br>
            <a:r>
              <a:rPr lang="ar-IQ" sz="2400" dirty="0"/>
              <a:t>3ـ ان يتعامل النائب في </a:t>
            </a:r>
            <a:r>
              <a:rPr lang="ar-IQ" sz="2400" dirty="0">
                <a:solidFill>
                  <a:srgbClr val="0070C0"/>
                </a:solidFill>
              </a:rPr>
              <a:t>حدود السلطات المحددة له</a:t>
            </a:r>
            <a:r>
              <a:rPr lang="ar-IQ" sz="2400" dirty="0"/>
              <a:t>.</a:t>
            </a:r>
            <a:br>
              <a:rPr lang="ar-IQ" sz="2400" dirty="0"/>
            </a:br>
            <a:r>
              <a:rPr lang="ar-IQ" sz="2400" dirty="0"/>
              <a:t/>
            </a:r>
            <a:br>
              <a:rPr lang="ar-IQ" sz="2400" dirty="0"/>
            </a:br>
            <a:r>
              <a:rPr lang="ar-IQ" sz="2400" dirty="0"/>
              <a:t>الشرط الاول ـ أن يعبر النائب عن إرادته هو لا عن إرادة الأصيل:يُعبر النائب عن إرادته هو لا عن إرادة الأصيل </a:t>
            </a:r>
            <a:r>
              <a:rPr lang="ar-IQ" sz="2400" dirty="0">
                <a:solidFill>
                  <a:srgbClr val="0070C0"/>
                </a:solidFill>
              </a:rPr>
              <a:t>فتحل إرادة النائب محل إرادة الأصيل</a:t>
            </a:r>
            <a:r>
              <a:rPr lang="ar-IQ" sz="2400" dirty="0"/>
              <a:t>، </a:t>
            </a:r>
            <a:r>
              <a:rPr lang="ar-IQ" sz="2400" dirty="0" smtClean="0"/>
              <a:t/>
            </a:r>
            <a:br>
              <a:rPr lang="ar-IQ" sz="2400" dirty="0" smtClean="0"/>
            </a:br>
            <a:r>
              <a:rPr lang="ar-IQ" sz="2400" dirty="0" smtClean="0">
                <a:solidFill>
                  <a:srgbClr val="FF0000"/>
                </a:solidFill>
              </a:rPr>
              <a:t>فالنائب </a:t>
            </a:r>
            <a:r>
              <a:rPr lang="ar-IQ" sz="2400" dirty="0">
                <a:solidFill>
                  <a:srgbClr val="FF0000"/>
                </a:solidFill>
              </a:rPr>
              <a:t>يختلف عن الرسول </a:t>
            </a:r>
            <a:r>
              <a:rPr lang="ar-IQ" sz="2400" dirty="0"/>
              <a:t>لأن الأخير يعتبر مجرد </a:t>
            </a:r>
            <a:r>
              <a:rPr lang="ar-IQ" sz="2400" u="sng" dirty="0">
                <a:solidFill>
                  <a:srgbClr val="FF0000"/>
                </a:solidFill>
              </a:rPr>
              <a:t>ناقل لإرادة وتعبير العاقد</a:t>
            </a:r>
            <a:r>
              <a:rPr lang="ar-IQ" sz="2400" dirty="0"/>
              <a:t>، بينما يتمتع النائب بحرية التقدير وحرية إبرام التصرف القانوني فتحل إرادته محل إرادة الأصيل، ويترتب على ذلك ما يلي من نتائج</a:t>
            </a:r>
            <a:r>
              <a:rPr lang="ar-IQ" sz="2400" dirty="0" smtClean="0"/>
              <a:t>: </a:t>
            </a:r>
            <a:r>
              <a:rPr lang="ar-IQ" sz="2400" dirty="0"/>
              <a:t/>
            </a:r>
            <a:br>
              <a:rPr lang="ar-IQ" sz="2400" dirty="0"/>
            </a:br>
            <a:r>
              <a:rPr lang="ar-IQ" sz="2400" dirty="0"/>
              <a:t>1ـ </a:t>
            </a:r>
            <a:r>
              <a:rPr lang="ar-IQ" sz="2400" dirty="0">
                <a:solidFill>
                  <a:srgbClr val="FF0000"/>
                </a:solidFill>
              </a:rPr>
              <a:t>ان عيوب الإرادة وتقدير سوء أو حسن النية </a:t>
            </a:r>
            <a:r>
              <a:rPr lang="ar-IQ" sz="2400" dirty="0"/>
              <a:t>يكون بالنظر إلى إرادة النائب ونيته لا إلى إرادة الأصيل ونيته، فلو كان النائب سيء النية وتواطأ مع مدين معسر، فلدائن هذا المدين ان يرفع الدعوى البولصية ولو كان الأصيل حسن النية. </a:t>
            </a:r>
            <a:r>
              <a:rPr lang="ar-IQ" sz="2400" u="sng" dirty="0">
                <a:solidFill>
                  <a:srgbClr val="FF0000"/>
                </a:solidFill>
              </a:rPr>
              <a:t>وإذا ساهم الأصيل في إبرام العقد فننظر إلى عيوب إرادته ونيته في حدود مساهمته.</a:t>
            </a:r>
            <a:r>
              <a:rPr lang="ar-IQ" sz="2400" dirty="0"/>
              <a:t/>
            </a:r>
            <a:br>
              <a:rPr lang="ar-IQ" sz="2400" dirty="0"/>
            </a:br>
            <a:r>
              <a:rPr lang="ar-IQ" sz="2400" dirty="0"/>
              <a:t/>
            </a:r>
            <a:br>
              <a:rPr lang="ar-IQ" sz="2400" dirty="0"/>
            </a:br>
            <a:endParaRPr lang="ar-IQ" sz="2400" dirty="0"/>
          </a:p>
        </p:txBody>
      </p:sp>
      <p:sp>
        <p:nvSpPr>
          <p:cNvPr id="3" name="Content Placeholder 2"/>
          <p:cNvSpPr>
            <a:spLocks noGrp="1"/>
          </p:cNvSpPr>
          <p:nvPr>
            <p:ph idx="1"/>
          </p:nvPr>
        </p:nvSpPr>
        <p:spPr>
          <a:xfrm flipV="1">
            <a:off x="457200" y="6126163"/>
            <a:ext cx="8229600" cy="45719"/>
          </a:xfrm>
        </p:spPr>
        <p:txBody>
          <a:bodyPr>
            <a:normAutofit fontScale="25000" lnSpcReduction="20000"/>
          </a:bodyPr>
          <a:lstStyle/>
          <a:p>
            <a:pPr marL="0" indent="0">
              <a:buNone/>
            </a:pPr>
            <a:endParaRPr lang="ar-IQ" dirty="0"/>
          </a:p>
        </p:txBody>
      </p:sp>
    </p:spTree>
    <p:extLst>
      <p:ext uri="{BB962C8B-B14F-4D97-AF65-F5344CB8AC3E}">
        <p14:creationId xmlns:p14="http://schemas.microsoft.com/office/powerpoint/2010/main" val="386405883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r"/>
            <a:r>
              <a:rPr lang="ar-IQ" sz="2800" dirty="0" smtClean="0"/>
              <a:t>2ـ </a:t>
            </a:r>
            <a:r>
              <a:rPr lang="ar-IQ" sz="2800" dirty="0">
                <a:solidFill>
                  <a:srgbClr val="FF0000"/>
                </a:solidFill>
              </a:rPr>
              <a:t>أما بالنسبة للأهلية</a:t>
            </a:r>
            <a:r>
              <a:rPr lang="ar-IQ" sz="2800" dirty="0"/>
              <a:t>، فان كانت النيابة اتفاقية فيكتفي في النائب توافر </a:t>
            </a:r>
            <a:r>
              <a:rPr lang="ar-IQ" sz="2800" dirty="0">
                <a:solidFill>
                  <a:srgbClr val="FF0000"/>
                </a:solidFill>
              </a:rPr>
              <a:t>أهلية التمييز لا أهلية إبرام التصرف القانوني موضوع النيابة</a:t>
            </a:r>
            <a:r>
              <a:rPr lang="ar-IQ" sz="2800" dirty="0"/>
              <a:t>، لأن التصرف سينتج أثاره في ذمة الأصيل لا في ذمة النائب. أما الأصيل فيجب ان تتوافر فيه الأهلية اللازمة للتصرف موضوع النيابة وكذلك صلاحية اكتساب الحق الذي يترتب على التصرف موضوع النيابة، فلا يجوز مثلاً للقاضي إنابة غيره في شراء حق متنازع عليه إذا كان النظر في النزاع من اختصاص المحكمة التي يباشر عمله في دائرتها.</a:t>
            </a:r>
            <a:br>
              <a:rPr lang="ar-IQ" sz="2800" dirty="0"/>
            </a:br>
            <a:r>
              <a:rPr lang="ar-IQ" sz="2800" dirty="0">
                <a:solidFill>
                  <a:srgbClr val="FF0000"/>
                </a:solidFill>
              </a:rPr>
              <a:t>أما إذا كانت النيابة قانونية</a:t>
            </a:r>
            <a:r>
              <a:rPr lang="ar-IQ" sz="2800" dirty="0"/>
              <a:t>، فيجب أن تتوفر في النائب </a:t>
            </a:r>
            <a:r>
              <a:rPr lang="ar-IQ" sz="2800" dirty="0">
                <a:solidFill>
                  <a:srgbClr val="FF0000"/>
                </a:solidFill>
              </a:rPr>
              <a:t>الأهلية الكاملة</a:t>
            </a:r>
            <a:r>
              <a:rPr lang="ar-IQ" sz="2800" dirty="0"/>
              <a:t> لان الأصيل غير أهل للتصرف ولذلك وجدت النيابة القانونية.</a:t>
            </a:r>
            <a:br>
              <a:rPr lang="ar-IQ" sz="2800" dirty="0"/>
            </a:br>
            <a:endParaRPr lang="ar-IQ" sz="2800" dirty="0"/>
          </a:p>
        </p:txBody>
      </p:sp>
      <p:sp>
        <p:nvSpPr>
          <p:cNvPr id="3" name="Subtitle 2"/>
          <p:cNvSpPr>
            <a:spLocks noGrp="1"/>
          </p:cNvSpPr>
          <p:nvPr>
            <p:ph type="subTitle" idx="1"/>
          </p:nvPr>
        </p:nvSpPr>
        <p:spPr>
          <a:xfrm>
            <a:off x="1371600" y="5229200"/>
            <a:ext cx="6400800" cy="409600"/>
          </a:xfrm>
        </p:spPr>
        <p:txBody>
          <a:bodyPr>
            <a:normAutofit fontScale="77500" lnSpcReduction="20000"/>
          </a:bodyPr>
          <a:lstStyle/>
          <a:p>
            <a:endParaRPr lang="ar-IQ" dirty="0"/>
          </a:p>
        </p:txBody>
      </p:sp>
    </p:spTree>
    <p:extLst>
      <p:ext uri="{BB962C8B-B14F-4D97-AF65-F5344CB8AC3E}">
        <p14:creationId xmlns:p14="http://schemas.microsoft.com/office/powerpoint/2010/main" val="24802564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r"/>
            <a:r>
              <a:rPr lang="ar-IQ" sz="2400" dirty="0"/>
              <a:t>الشرط الثاني ـ </a:t>
            </a:r>
            <a:r>
              <a:rPr lang="ar-IQ" sz="2400" dirty="0">
                <a:solidFill>
                  <a:srgbClr val="FF0000"/>
                </a:solidFill>
              </a:rPr>
              <a:t>أن يتعاقد النائب باسم ولصالح الأصيل لا باسمه</a:t>
            </a:r>
            <a:r>
              <a:rPr lang="ar-IQ" sz="2400" dirty="0"/>
              <a:t>: يعلن النائب للغير انه يتعامل باسم ولصالح الأصيل عادة فان </a:t>
            </a:r>
            <a:r>
              <a:rPr lang="ar-IQ" sz="2400" dirty="0">
                <a:solidFill>
                  <a:srgbClr val="00B050"/>
                </a:solidFill>
              </a:rPr>
              <a:t>لم يعلنها وكان الغير يجهل بوجود النيابة انصرف آثار التصرف الى ذمة النائب</a:t>
            </a:r>
            <a:r>
              <a:rPr lang="ar-IQ" sz="2400" dirty="0"/>
              <a:t>، ومع ذلك تنتقل آثار التصرف للأصيل </a:t>
            </a:r>
            <a:r>
              <a:rPr lang="ar-IQ" sz="2400" dirty="0">
                <a:solidFill>
                  <a:srgbClr val="0070C0"/>
                </a:solidFill>
              </a:rPr>
              <a:t>ولو لم يعلن النائب صفته استثناءاً في حالتين</a:t>
            </a:r>
            <a:r>
              <a:rPr lang="ar-IQ" sz="2400" dirty="0" smtClean="0">
                <a:solidFill>
                  <a:srgbClr val="0070C0"/>
                </a:solidFill>
              </a:rPr>
              <a:t>:</a:t>
            </a:r>
            <a:br>
              <a:rPr lang="ar-IQ" sz="2400" dirty="0" smtClean="0">
                <a:solidFill>
                  <a:srgbClr val="0070C0"/>
                </a:solidFill>
              </a:rPr>
            </a:br>
            <a:r>
              <a:rPr lang="ar-IQ" sz="2400" dirty="0"/>
              <a:t/>
            </a:r>
            <a:br>
              <a:rPr lang="ar-IQ" sz="2400" dirty="0"/>
            </a:br>
            <a:r>
              <a:rPr lang="ar-IQ" sz="2400" dirty="0"/>
              <a:t>1ـ إذا كانت </a:t>
            </a:r>
            <a:r>
              <a:rPr lang="ar-IQ" sz="2400" dirty="0">
                <a:solidFill>
                  <a:srgbClr val="0070C0"/>
                </a:solidFill>
              </a:rPr>
              <a:t>الظروف تفترض حتماً علم الغير المتعاقد بوجود النيابة </a:t>
            </a:r>
            <a:r>
              <a:rPr lang="ar-IQ" sz="2400" dirty="0"/>
              <a:t>بالرغم من سكوت النائب عن إعلان ذلك. فمن يدخل محل تجاري للشراء يفترض فيه العلم بأن العامل الذي يتولى البيع ليس الا نائباً عن صاحب العمل.</a:t>
            </a:r>
            <a:br>
              <a:rPr lang="ar-IQ" sz="2400" dirty="0"/>
            </a:br>
            <a:r>
              <a:rPr lang="ar-IQ" sz="2400" dirty="0"/>
              <a:t>2ـ إذا كان </a:t>
            </a:r>
            <a:r>
              <a:rPr lang="ar-IQ" sz="2400" dirty="0">
                <a:solidFill>
                  <a:srgbClr val="0070C0"/>
                </a:solidFill>
              </a:rPr>
              <a:t>من يتعاقد مع النائب يستوي عنده انه يتعامل مع الأصيل او النائب</a:t>
            </a:r>
            <a:r>
              <a:rPr lang="ar-IQ" sz="2400" dirty="0"/>
              <a:t>.</a:t>
            </a:r>
            <a:br>
              <a:rPr lang="ar-IQ" sz="2400" dirty="0"/>
            </a:br>
            <a:r>
              <a:rPr lang="ar-IQ" sz="2400" dirty="0"/>
              <a:t/>
            </a:r>
            <a:br>
              <a:rPr lang="ar-IQ" sz="2400" dirty="0"/>
            </a:br>
            <a:r>
              <a:rPr lang="ar-IQ" sz="2400" dirty="0"/>
              <a:t>فيستوي عند صاحب المحل التجاري مثلاً انه يبيع لنائب او أصيل فتضاف آثار البيع الى الأصيل ولو جهل صاحب المحل بوجود النيابة، وله ان يرجع على أي من الأصيل او النائب ولأي منهما الرجوع عليه. وهذا الحكم يسري على النائب القانوني لأنه ينطوي على </a:t>
            </a:r>
            <a:r>
              <a:rPr lang="ar-IQ" sz="2400" dirty="0">
                <a:solidFill>
                  <a:srgbClr val="0070C0"/>
                </a:solidFill>
              </a:rPr>
              <a:t>حماية لحقوق المتعاقد حسن النية.</a:t>
            </a:r>
            <a:br>
              <a:rPr lang="ar-IQ" sz="2400" dirty="0">
                <a:solidFill>
                  <a:srgbClr val="0070C0"/>
                </a:solidFill>
              </a:rPr>
            </a:br>
            <a:endParaRPr lang="ar-IQ" sz="2400" dirty="0">
              <a:solidFill>
                <a:srgbClr val="0070C0"/>
              </a:solidFill>
            </a:endParaRPr>
          </a:p>
        </p:txBody>
      </p:sp>
      <p:sp>
        <p:nvSpPr>
          <p:cNvPr id="3" name="Subtitle 2"/>
          <p:cNvSpPr>
            <a:spLocks noGrp="1"/>
          </p:cNvSpPr>
          <p:nvPr>
            <p:ph type="subTitle" idx="1"/>
          </p:nvPr>
        </p:nvSpPr>
        <p:spPr>
          <a:xfrm>
            <a:off x="1371600" y="5589240"/>
            <a:ext cx="6400800" cy="49560"/>
          </a:xfrm>
        </p:spPr>
        <p:txBody>
          <a:bodyPr>
            <a:normAutofit fontScale="25000" lnSpcReduction="20000"/>
          </a:bodyPr>
          <a:lstStyle/>
          <a:p>
            <a:endParaRPr lang="ar-IQ" dirty="0"/>
          </a:p>
        </p:txBody>
      </p:sp>
    </p:spTree>
    <p:extLst>
      <p:ext uri="{BB962C8B-B14F-4D97-AF65-F5344CB8AC3E}">
        <p14:creationId xmlns:p14="http://schemas.microsoft.com/office/powerpoint/2010/main" val="28466033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130425"/>
            <a:ext cx="8568952" cy="1470025"/>
          </a:xfrm>
        </p:spPr>
        <p:txBody>
          <a:bodyPr>
            <a:noAutofit/>
          </a:bodyPr>
          <a:lstStyle/>
          <a:p>
            <a:pPr algn="r"/>
            <a:r>
              <a:rPr lang="ar-IQ" sz="1800" dirty="0">
                <a:solidFill>
                  <a:srgbClr val="FF0000"/>
                </a:solidFill>
              </a:rPr>
              <a:t>الشرط الثالث ـ أن يتعامل النائب في حدود السلطات المحددة له</a:t>
            </a:r>
            <a:r>
              <a:rPr lang="ar-IQ" sz="1800" dirty="0"/>
              <a:t>: إذا كانت النيابة قانونية فان سلطات النائب تحدد بمقتضى نص القانون، وبمقتضى الاتفاق (عقد الوكالة) إذا كانت النيابة اتفاقية. ولكن ما الحكم إذا تجاوز النائب حدود السلطات المخولة له بمقتضى القانون او الاتفاق؟ </a:t>
            </a:r>
            <a:br>
              <a:rPr lang="ar-IQ" sz="1800" dirty="0"/>
            </a:br>
            <a:r>
              <a:rPr lang="ar-IQ" sz="1800" dirty="0"/>
              <a:t/>
            </a:r>
            <a:br>
              <a:rPr lang="ar-IQ" sz="1800" dirty="0"/>
            </a:br>
            <a:r>
              <a:rPr lang="ar-IQ" sz="1800" dirty="0"/>
              <a:t>في مثل هذه الحالة </a:t>
            </a:r>
            <a:r>
              <a:rPr lang="ar-IQ" sz="1800" dirty="0">
                <a:solidFill>
                  <a:srgbClr val="FF0000"/>
                </a:solidFill>
              </a:rPr>
              <a:t>تسقط عنه صفة النيابة</a:t>
            </a:r>
            <a:r>
              <a:rPr lang="ar-IQ" sz="1800" dirty="0"/>
              <a:t>، ولا يكون للعقد الذي ابرمه أثر بالنسبة الى الأصيل. </a:t>
            </a:r>
            <a:r>
              <a:rPr lang="ar-IQ" sz="1800" u="sng" dirty="0">
                <a:solidFill>
                  <a:srgbClr val="00B050"/>
                </a:solidFill>
              </a:rPr>
              <a:t>ولا يكون للغير سوى الرجوع على النائب الذي تعاقد معه بالتعويض إذا أصابه ضرر من فعل النائب وكان الغير حسن النية لا يعلم بتجاوز النائب،</a:t>
            </a:r>
            <a:r>
              <a:rPr lang="ar-IQ" sz="1800" dirty="0"/>
              <a:t> ومع ذلك فان هذه </a:t>
            </a:r>
            <a:r>
              <a:rPr lang="ar-IQ" sz="1800" dirty="0">
                <a:solidFill>
                  <a:srgbClr val="FF0000"/>
                </a:solidFill>
              </a:rPr>
              <a:t>القاعدة العامة ترد عليها استثناءات</a:t>
            </a:r>
            <a:r>
              <a:rPr lang="ar-IQ" sz="1800" dirty="0"/>
              <a:t>:</a:t>
            </a:r>
            <a:br>
              <a:rPr lang="ar-IQ" sz="1800" dirty="0"/>
            </a:br>
            <a:r>
              <a:rPr lang="ar-IQ" sz="1800" dirty="0"/>
              <a:t/>
            </a:r>
            <a:br>
              <a:rPr lang="ar-IQ" sz="1800" dirty="0"/>
            </a:br>
            <a:r>
              <a:rPr lang="ar-IQ" sz="1800" dirty="0">
                <a:solidFill>
                  <a:srgbClr val="FF0000"/>
                </a:solidFill>
              </a:rPr>
              <a:t>1ـ حالة النيابة الظاهرة</a:t>
            </a:r>
            <a:r>
              <a:rPr lang="ar-IQ" sz="1800" dirty="0"/>
              <a:t>: إذا انقضت النيابة بسبب وفاة الأصيل أو عزله للنائب أو غيره و كان النائب ومن تعاقد معه يجهلان وقت التعاقد انقضاء النيابة فإن آثار العقد حقاً كان أو التزاماً يضاف الى الأصيل وخلفائه، وهذا الحكم مؤسس على أساس النيابة الظاهرة </a:t>
            </a:r>
            <a:r>
              <a:rPr lang="ar-IQ" sz="1800" dirty="0">
                <a:solidFill>
                  <a:srgbClr val="FF0000"/>
                </a:solidFill>
              </a:rPr>
              <a:t>لتفادي الإضرار بالغير حسن النية وضمان استقرار المعاملات. </a:t>
            </a:r>
            <a:r>
              <a:rPr lang="ar-IQ" sz="1800" dirty="0"/>
              <a:t/>
            </a:r>
            <a:br>
              <a:rPr lang="ar-IQ" sz="1800" dirty="0"/>
            </a:br>
            <a:r>
              <a:rPr lang="ar-IQ" sz="1800" dirty="0"/>
              <a:t/>
            </a:r>
            <a:br>
              <a:rPr lang="ar-IQ" sz="1800" dirty="0"/>
            </a:br>
            <a:r>
              <a:rPr lang="ar-IQ" sz="1800" dirty="0">
                <a:solidFill>
                  <a:srgbClr val="FF0000"/>
                </a:solidFill>
              </a:rPr>
              <a:t>2ـ حالة الاستحالة، </a:t>
            </a:r>
            <a:r>
              <a:rPr lang="ar-IQ" sz="1800" dirty="0">
                <a:solidFill>
                  <a:srgbClr val="00B050"/>
                </a:solidFill>
              </a:rPr>
              <a:t>إذا استحال على الوكيل إخطار الموكل سلفاً باضطراره إلى الخروج على حدود الوكالة، </a:t>
            </a:r>
            <a:r>
              <a:rPr lang="ar-IQ" sz="1800" dirty="0"/>
              <a:t>وكانت </a:t>
            </a:r>
            <a:r>
              <a:rPr lang="ar-IQ" sz="1800" dirty="0" smtClean="0"/>
              <a:t>الظروف </a:t>
            </a:r>
            <a:r>
              <a:rPr lang="ar-IQ" sz="1800" dirty="0"/>
              <a:t>يغلب معها الظن بأن الموكل كان سيوافق على هذا التصرف وعلى الوكيل إبلاغ الموكل بذلك. </a:t>
            </a:r>
            <a:br>
              <a:rPr lang="ar-IQ" sz="1800" dirty="0"/>
            </a:br>
            <a:r>
              <a:rPr lang="ar-IQ" sz="1800" dirty="0"/>
              <a:t>ومن الواضح ان </a:t>
            </a:r>
            <a:r>
              <a:rPr lang="ar-IQ" sz="1800" dirty="0">
                <a:solidFill>
                  <a:srgbClr val="00B050"/>
                </a:solidFill>
              </a:rPr>
              <a:t>هذا الاستثناء خاص بالنيابة الاتفاقية دون القانونية </a:t>
            </a:r>
            <a:r>
              <a:rPr lang="ar-IQ" sz="1800" dirty="0"/>
              <a:t>لان حدود ولاية النائب القانوني يستبد برسم حدودها القانون بصورة موضوعية ثابتة ولا يتسامح مع من يتعداها.</a:t>
            </a:r>
            <a:r>
              <a:rPr lang="ar-IQ" sz="1800" dirty="0" smtClean="0">
                <a:solidFill>
                  <a:srgbClr val="FF0000"/>
                </a:solidFill>
              </a:rPr>
              <a:t>.</a:t>
            </a:r>
            <a:r>
              <a:rPr lang="ar-IQ" sz="1800" dirty="0">
                <a:solidFill>
                  <a:srgbClr val="FF0000"/>
                </a:solidFill>
              </a:rPr>
              <a:t/>
            </a:r>
            <a:br>
              <a:rPr lang="ar-IQ" sz="1800" dirty="0">
                <a:solidFill>
                  <a:srgbClr val="FF0000"/>
                </a:solidFill>
              </a:rPr>
            </a:br>
            <a:r>
              <a:rPr lang="ar-IQ" sz="1800" dirty="0"/>
              <a:t/>
            </a:r>
            <a:br>
              <a:rPr lang="ar-IQ" sz="1800" dirty="0"/>
            </a:br>
            <a:endParaRPr lang="ar-IQ" sz="1800" dirty="0"/>
          </a:p>
        </p:txBody>
      </p:sp>
      <p:sp>
        <p:nvSpPr>
          <p:cNvPr id="3" name="Subtitle 2"/>
          <p:cNvSpPr>
            <a:spLocks noGrp="1"/>
          </p:cNvSpPr>
          <p:nvPr>
            <p:ph type="subTitle" idx="1"/>
          </p:nvPr>
        </p:nvSpPr>
        <p:spPr>
          <a:xfrm>
            <a:off x="323528" y="4797152"/>
            <a:ext cx="8640960" cy="1872208"/>
          </a:xfrm>
        </p:spPr>
        <p:txBody>
          <a:bodyPr>
            <a:normAutofit fontScale="85000" lnSpcReduction="10000"/>
          </a:bodyPr>
          <a:lstStyle/>
          <a:p>
            <a:pPr algn="r"/>
            <a:r>
              <a:rPr lang="ar-IQ" dirty="0">
                <a:solidFill>
                  <a:schemeClr val="tx1"/>
                </a:solidFill>
              </a:rPr>
              <a:t>فان </a:t>
            </a:r>
            <a:r>
              <a:rPr lang="ar-IQ" dirty="0">
                <a:solidFill>
                  <a:srgbClr val="00B0F0"/>
                </a:solidFill>
              </a:rPr>
              <a:t>حصلت المجاوزة في غير نطاق الاستثناءات المتقدمة </a:t>
            </a:r>
            <a:r>
              <a:rPr lang="ar-IQ" dirty="0">
                <a:solidFill>
                  <a:schemeClr val="tx1"/>
                </a:solidFill>
              </a:rPr>
              <a:t>،</a:t>
            </a:r>
            <a:r>
              <a:rPr lang="ar-IQ" u="sng" dirty="0">
                <a:solidFill>
                  <a:schemeClr val="tx1"/>
                </a:solidFill>
              </a:rPr>
              <a:t> لم ينفذ تصرفه في حق الأصيل وبقي موقوفاً حتى يجيزه </a:t>
            </a:r>
            <a:r>
              <a:rPr lang="ar-IQ" dirty="0">
                <a:solidFill>
                  <a:schemeClr val="tx1"/>
                </a:solidFill>
              </a:rPr>
              <a:t>944 م ع، </a:t>
            </a:r>
            <a:r>
              <a:rPr lang="ar-IQ" dirty="0">
                <a:solidFill>
                  <a:srgbClr val="00B050"/>
                </a:solidFill>
              </a:rPr>
              <a:t>ويجوز للغير </a:t>
            </a:r>
            <a:r>
              <a:rPr lang="ar-IQ" dirty="0">
                <a:solidFill>
                  <a:schemeClr val="tx1"/>
                </a:solidFill>
              </a:rPr>
              <a:t>ان يحدد للموكل ميعاداً مناسبا يجيز فيه العقد فان لم تصدر الإجازة تحلل من العقد، وان وقعت الإجازة اعتبر العمل القانوني الموقوف، كأنه تم من وقت التعاقد. </a:t>
            </a:r>
          </a:p>
          <a:p>
            <a:pPr algn="r"/>
            <a:endParaRPr lang="ar-IQ" dirty="0">
              <a:solidFill>
                <a:schemeClr val="tx1"/>
              </a:solidFill>
            </a:endParaRPr>
          </a:p>
        </p:txBody>
      </p:sp>
    </p:spTree>
    <p:extLst>
      <p:ext uri="{BB962C8B-B14F-4D97-AF65-F5344CB8AC3E}">
        <p14:creationId xmlns:p14="http://schemas.microsoft.com/office/powerpoint/2010/main" val="8189679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3026767"/>
          </a:xfrm>
        </p:spPr>
        <p:txBody>
          <a:bodyPr>
            <a:noAutofit/>
          </a:bodyPr>
          <a:lstStyle/>
          <a:p>
            <a:pPr algn="r"/>
            <a:r>
              <a:rPr lang="ar-IQ" sz="2400" dirty="0">
                <a:solidFill>
                  <a:srgbClr val="FF0000"/>
                </a:solidFill>
              </a:rPr>
              <a:t>آثار التعاقد بالنيابة:</a:t>
            </a:r>
            <a:r>
              <a:rPr lang="ar-IQ" sz="2400" dirty="0"/>
              <a:t/>
            </a:r>
            <a:br>
              <a:rPr lang="ar-IQ" sz="2400" dirty="0"/>
            </a:br>
            <a:r>
              <a:rPr lang="ar-IQ" sz="2400" dirty="0"/>
              <a:t/>
            </a:r>
            <a:br>
              <a:rPr lang="ar-IQ" sz="2400" dirty="0"/>
            </a:br>
            <a:r>
              <a:rPr lang="ar-IQ" sz="2400" dirty="0">
                <a:solidFill>
                  <a:srgbClr val="FF0000"/>
                </a:solidFill>
              </a:rPr>
              <a:t>1ـ العلاقة بين النائب والغير</a:t>
            </a:r>
            <a:r>
              <a:rPr lang="ar-IQ" sz="2400" dirty="0"/>
              <a:t>: بعد تمام العقد لا تقوم أية علاقة بين النائب ومن تعاقد معه (الغير) فيما يتعلق بآثار العقد، </a:t>
            </a:r>
            <a:r>
              <a:rPr lang="ar-IQ" sz="2400" dirty="0">
                <a:solidFill>
                  <a:srgbClr val="00B050"/>
                </a:solidFill>
              </a:rPr>
              <a:t>فليس للغير ان يطالب النائب بأي التزام ناشئ عن العقد، وليس للنائب ان يطالبه بالتنفيذ إلا إذا كان نائبا في تنفيذ العقد</a:t>
            </a:r>
            <a:r>
              <a:rPr lang="ar-IQ" sz="2400" dirty="0"/>
              <a:t> أيضاً، وتعتبر النيابة القانونية شاملة التنفيذ دائماً، إذ المقصود منها </a:t>
            </a:r>
            <a:r>
              <a:rPr lang="ar-IQ" sz="2400" dirty="0" smtClean="0"/>
              <a:t>رعاية </a:t>
            </a:r>
            <a:r>
              <a:rPr lang="ar-IQ" sz="2400" dirty="0"/>
              <a:t>مصلحة الأصيل كالقاصر والمحجور عليه، وهذا لا يتحقق إلا إذا كان للنائب سلطة تنفيذ التصرفات التي يعقدها نيابة عن الأصيل.</a:t>
            </a:r>
            <a:br>
              <a:rPr lang="ar-IQ" sz="2400" dirty="0"/>
            </a:br>
            <a:r>
              <a:rPr lang="ar-IQ" sz="2400" dirty="0"/>
              <a:t/>
            </a:r>
            <a:br>
              <a:rPr lang="ar-IQ" sz="2400" dirty="0"/>
            </a:br>
            <a:r>
              <a:rPr lang="ar-IQ" sz="2400" dirty="0">
                <a:solidFill>
                  <a:srgbClr val="FF0000"/>
                </a:solidFill>
              </a:rPr>
              <a:t>2ـ العلاقة بين النائب والأصيل: </a:t>
            </a:r>
            <a:r>
              <a:rPr lang="ar-IQ" sz="2400" dirty="0"/>
              <a:t>يحكم هذه العلاقة </a:t>
            </a:r>
            <a:r>
              <a:rPr lang="ar-IQ" sz="2400" dirty="0">
                <a:solidFill>
                  <a:srgbClr val="00B050"/>
                </a:solidFill>
              </a:rPr>
              <a:t>مصدر النيابة</a:t>
            </a:r>
            <a:r>
              <a:rPr lang="ar-IQ" sz="2400" dirty="0"/>
              <a:t>. فان كانت نيابة قانونية فيحدد القانون العلاقة بينهما. وإذا كانت النيابة اتفاقية فإن عقد الوكالة بين الموكل والوكيل هو الذي يحدد هذه العلاقة.</a:t>
            </a:r>
            <a:br>
              <a:rPr lang="ar-IQ" sz="2400" dirty="0"/>
            </a:br>
            <a:r>
              <a:rPr lang="ar-IQ" sz="2400" dirty="0"/>
              <a:t/>
            </a:r>
            <a:br>
              <a:rPr lang="ar-IQ" sz="2400" dirty="0"/>
            </a:br>
            <a:r>
              <a:rPr lang="ar-IQ" sz="2400" dirty="0"/>
              <a:t>3</a:t>
            </a:r>
            <a:r>
              <a:rPr lang="ar-IQ" sz="2400" dirty="0">
                <a:solidFill>
                  <a:srgbClr val="FF0000"/>
                </a:solidFill>
              </a:rPr>
              <a:t>ـ العلاقة بين الأصيل والغير</a:t>
            </a:r>
            <a:r>
              <a:rPr lang="ar-IQ" sz="2400" dirty="0"/>
              <a:t>:تنشأ بينهما علاقة مباشرة، فهما المتعاقدان ويترتب في حقهما آثار التصرف. فيكسب الأصيل ما يترتب على العقد من التزامات.</a:t>
            </a:r>
            <a:br>
              <a:rPr lang="ar-IQ" sz="2400" dirty="0"/>
            </a:br>
            <a:endParaRPr lang="ar-IQ" sz="2400" dirty="0"/>
          </a:p>
        </p:txBody>
      </p:sp>
      <p:sp>
        <p:nvSpPr>
          <p:cNvPr id="3" name="Subtitle 2"/>
          <p:cNvSpPr>
            <a:spLocks noGrp="1"/>
          </p:cNvSpPr>
          <p:nvPr>
            <p:ph type="subTitle" idx="1"/>
          </p:nvPr>
        </p:nvSpPr>
        <p:spPr>
          <a:xfrm>
            <a:off x="1371600" y="6021288"/>
            <a:ext cx="6400800" cy="144016"/>
          </a:xfrm>
        </p:spPr>
        <p:txBody>
          <a:bodyPr>
            <a:normAutofit fontScale="25000" lnSpcReduction="20000"/>
          </a:bodyPr>
          <a:lstStyle/>
          <a:p>
            <a:endParaRPr lang="ar-IQ" dirty="0"/>
          </a:p>
        </p:txBody>
      </p:sp>
    </p:spTree>
    <p:extLst>
      <p:ext uri="{BB962C8B-B14F-4D97-AF65-F5344CB8AC3E}">
        <p14:creationId xmlns:p14="http://schemas.microsoft.com/office/powerpoint/2010/main" val="6354849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641"/>
            <a:ext cx="7772400" cy="1080119"/>
          </a:xfrm>
        </p:spPr>
        <p:txBody>
          <a:bodyPr/>
          <a:lstStyle/>
          <a:p>
            <a:r>
              <a:rPr lang="ar-IQ" dirty="0">
                <a:solidFill>
                  <a:srgbClr val="FF0000"/>
                </a:solidFill>
              </a:rPr>
              <a:t>ما هي حالات تعاقد الشخص مع نفسه؟</a:t>
            </a:r>
          </a:p>
        </p:txBody>
      </p:sp>
      <p:sp>
        <p:nvSpPr>
          <p:cNvPr id="3" name="Subtitle 2"/>
          <p:cNvSpPr>
            <a:spLocks noGrp="1"/>
          </p:cNvSpPr>
          <p:nvPr>
            <p:ph type="subTitle" idx="1"/>
          </p:nvPr>
        </p:nvSpPr>
        <p:spPr>
          <a:xfrm>
            <a:off x="251520" y="1124744"/>
            <a:ext cx="8640960" cy="5328592"/>
          </a:xfrm>
        </p:spPr>
        <p:txBody>
          <a:bodyPr>
            <a:noAutofit/>
          </a:bodyPr>
          <a:lstStyle/>
          <a:p>
            <a:pPr algn="r"/>
            <a:r>
              <a:rPr lang="ar-IQ" sz="1800" dirty="0">
                <a:solidFill>
                  <a:schemeClr val="tx1"/>
                </a:solidFill>
              </a:rPr>
              <a:t>متى سلمنا ان إرادة النائب تحل محل إرادة الأصيل، أمكن ان نسلم أن شخصاً واحداً يكون نائباً عن غيره وأصيلاً عن نفسه او ان يكون نائباً عن كل من المتعاقدين، فيجمع في الحالتين طرفي العقد في شخصه وتحل إرادته محل إرادتين، ومثال الاولى ان يشتري الوكيل لنفسه الشيء الموكل ببيعه، ومثال الثانية ان يختار شخصين نفس الوكيل فيوكله احدهما ببيع بضاعة معينة ويوكله الثاني بشراء نفس البضاعة.</a:t>
            </a:r>
          </a:p>
          <a:p>
            <a:pPr algn="r"/>
            <a:endParaRPr lang="ar-IQ" sz="1800" dirty="0">
              <a:solidFill>
                <a:schemeClr val="tx1"/>
              </a:solidFill>
            </a:endParaRPr>
          </a:p>
          <a:p>
            <a:pPr algn="r"/>
            <a:r>
              <a:rPr lang="ar-IQ" sz="1800" dirty="0">
                <a:solidFill>
                  <a:srgbClr val="FF0000"/>
                </a:solidFill>
              </a:rPr>
              <a:t>صور تعاقد الشخص مع نفسه</a:t>
            </a:r>
            <a:r>
              <a:rPr lang="ar-IQ" sz="1800" dirty="0">
                <a:solidFill>
                  <a:schemeClr val="tx1"/>
                </a:solidFill>
              </a:rPr>
              <a:t>. </a:t>
            </a:r>
          </a:p>
          <a:p>
            <a:pPr algn="r"/>
            <a:r>
              <a:rPr lang="ar-IQ" sz="1800" b="1" u="sng" dirty="0">
                <a:solidFill>
                  <a:schemeClr val="tx1"/>
                </a:solidFill>
              </a:rPr>
              <a:t>1. تعاقد الشخص مع نفسه بأعتباره اصيلا عن نفسه ونائبا عن الغير</a:t>
            </a:r>
            <a:r>
              <a:rPr lang="ar-IQ" sz="1800" dirty="0">
                <a:solidFill>
                  <a:schemeClr val="tx1"/>
                </a:solidFill>
              </a:rPr>
              <a:t>. لقد تناولت المواد 589 و 591 و 592 من ق م ع. هذا الموضوع.  يستفاد من هذة النصوص أنه لا يجوز للشخص أن يتولى بمفرده أبرام العقد أصالة عن نفسه ونيابة عن غيره. ولكن حسب المواد ( 588, 590, 1289 ) </a:t>
            </a:r>
            <a:r>
              <a:rPr lang="ar-IQ" sz="1800" dirty="0">
                <a:solidFill>
                  <a:srgbClr val="FF0000"/>
                </a:solidFill>
              </a:rPr>
              <a:t>يجوز للأب والجد والوصى في حالات معينة التعاقد مع الصغير الذي هو تحت ولايته</a:t>
            </a:r>
            <a:r>
              <a:rPr lang="ar-IQ" sz="1800" dirty="0">
                <a:solidFill>
                  <a:schemeClr val="tx1"/>
                </a:solidFill>
              </a:rPr>
              <a:t>. الأصل, في ق م ع. هو حظر التعاقد مع النفس في هذه الحالة للتهمة,  فأذا أختفى حالة التهمة أو الشبهة لتوفر شفقة الأب أو للثقة ببعض الأوصياء أندفعت وأختفت التهمة فابيح التعاقد بقيود أوردها القانون لمصلحة القاصر. </a:t>
            </a:r>
          </a:p>
          <a:p>
            <a:pPr algn="r"/>
            <a:r>
              <a:rPr lang="ar-IQ" sz="1800" dirty="0">
                <a:solidFill>
                  <a:schemeClr val="tx1"/>
                </a:solidFill>
              </a:rPr>
              <a:t> </a:t>
            </a:r>
          </a:p>
          <a:p>
            <a:pPr algn="r"/>
            <a:r>
              <a:rPr lang="ar-IQ" sz="1800" dirty="0">
                <a:solidFill>
                  <a:schemeClr val="tx1"/>
                </a:solidFill>
              </a:rPr>
              <a:t>2</a:t>
            </a:r>
            <a:r>
              <a:rPr lang="ar-IQ" sz="1800" b="1" u="sng" dirty="0">
                <a:solidFill>
                  <a:schemeClr val="tx1"/>
                </a:solidFill>
              </a:rPr>
              <a:t>. تعاقد الشخص مع نفسه بأعتباره نائبا عن الطرفين</a:t>
            </a:r>
            <a:r>
              <a:rPr lang="ar-IQ" sz="1800" dirty="0">
                <a:solidFill>
                  <a:schemeClr val="tx1"/>
                </a:solidFill>
              </a:rPr>
              <a:t>. لم يرد في ق م ع نص على هذه الحالة.  </a:t>
            </a:r>
            <a:r>
              <a:rPr lang="ar-IQ" sz="1800" dirty="0">
                <a:solidFill>
                  <a:srgbClr val="FF0000"/>
                </a:solidFill>
              </a:rPr>
              <a:t>الراجح أنه مادام الشخص مؤتمن وليس له مصلحة فلا مانع من تعاقده. </a:t>
            </a:r>
            <a:r>
              <a:rPr lang="ar-IQ" sz="1800" dirty="0">
                <a:solidFill>
                  <a:schemeClr val="tx1"/>
                </a:solidFill>
              </a:rPr>
              <a:t>غير أنه يلاحظ أن </a:t>
            </a:r>
            <a:r>
              <a:rPr lang="ar-IQ" sz="1800" u="sng" dirty="0">
                <a:solidFill>
                  <a:schemeClr val="tx1"/>
                </a:solidFill>
              </a:rPr>
              <a:t>حكم الشريعة الأسلامية </a:t>
            </a:r>
            <a:r>
              <a:rPr lang="ar-IQ" sz="1800" dirty="0">
                <a:solidFill>
                  <a:schemeClr val="tx1"/>
                </a:solidFill>
              </a:rPr>
              <a:t>فيما يتعلق بالأب حالة خاصة لا يجوز القياس عليه. ونحن نميل الى </a:t>
            </a:r>
            <a:r>
              <a:rPr lang="ar-IQ" sz="1800" u="sng" dirty="0">
                <a:solidFill>
                  <a:schemeClr val="tx1"/>
                </a:solidFill>
              </a:rPr>
              <a:t>عدم جواز تعاقد الشخص مع نفسه نيابة عن الطرفين الا بعد أستئذانهما مالم يوجد نص او عرف يقضي غير ذلك.  </a:t>
            </a:r>
          </a:p>
          <a:p>
            <a:pPr algn="r"/>
            <a:r>
              <a:rPr lang="ar-IQ" sz="1800" dirty="0">
                <a:solidFill>
                  <a:schemeClr val="tx1"/>
                </a:solidFill>
              </a:rPr>
              <a:t>وتحريم التعاقد مع النفس في هذه الصورة يرجع الى أن النائب يستبد </a:t>
            </a:r>
            <a:r>
              <a:rPr lang="ar-IQ" sz="1800" dirty="0">
                <a:solidFill>
                  <a:srgbClr val="FF0000"/>
                </a:solidFill>
              </a:rPr>
              <a:t>وحده بالتوفيق بين مصلحتين متضاربتين فيخشى أن يحابى احد الطرفين على حساب الطرف الأخر</a:t>
            </a:r>
            <a:r>
              <a:rPr lang="ar-IQ" sz="1800" dirty="0">
                <a:solidFill>
                  <a:schemeClr val="tx1"/>
                </a:solidFill>
              </a:rPr>
              <a:t>.</a:t>
            </a:r>
          </a:p>
          <a:p>
            <a:endParaRPr lang="ar-IQ" sz="1800" dirty="0">
              <a:solidFill>
                <a:schemeClr val="tx1"/>
              </a:solidFill>
            </a:endParaRPr>
          </a:p>
        </p:txBody>
      </p:sp>
    </p:spTree>
    <p:extLst>
      <p:ext uri="{BB962C8B-B14F-4D97-AF65-F5344CB8AC3E}">
        <p14:creationId xmlns:p14="http://schemas.microsoft.com/office/powerpoint/2010/main" val="4065461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633"/>
            <a:ext cx="7772400" cy="1224135"/>
          </a:xfrm>
        </p:spPr>
        <p:txBody>
          <a:bodyPr>
            <a:normAutofit/>
          </a:bodyPr>
          <a:lstStyle/>
          <a:p>
            <a:r>
              <a:rPr lang="ar-IQ" sz="4000" dirty="0" smtClean="0">
                <a:solidFill>
                  <a:srgbClr val="FF0000"/>
                </a:solidFill>
                <a:cs typeface="Ali-A-Sharif Bold" pitchFamily="2" charset="-78"/>
              </a:rPr>
              <a:t>الالتزام رابطة شخصية</a:t>
            </a:r>
            <a:endParaRPr lang="ar-IQ" sz="4000" dirty="0">
              <a:solidFill>
                <a:srgbClr val="FF0000"/>
              </a:solidFill>
              <a:cs typeface="Ali-A-Sharif Bold" pitchFamily="2" charset="-78"/>
            </a:endParaRPr>
          </a:p>
        </p:txBody>
      </p:sp>
      <p:sp>
        <p:nvSpPr>
          <p:cNvPr id="3" name="Subtitle 2"/>
          <p:cNvSpPr>
            <a:spLocks noGrp="1"/>
          </p:cNvSpPr>
          <p:nvPr>
            <p:ph type="subTitle" idx="1"/>
          </p:nvPr>
        </p:nvSpPr>
        <p:spPr>
          <a:xfrm>
            <a:off x="539552" y="1196752"/>
            <a:ext cx="8208912" cy="4442048"/>
          </a:xfrm>
        </p:spPr>
        <p:txBody>
          <a:bodyPr>
            <a:normAutofit fontScale="25000" lnSpcReduction="20000"/>
          </a:bodyPr>
          <a:lstStyle/>
          <a:p>
            <a:pPr algn="r"/>
            <a:r>
              <a:rPr lang="ar-IQ" sz="8000" dirty="0">
                <a:solidFill>
                  <a:schemeClr val="tx1"/>
                </a:solidFill>
                <a:cs typeface="Ali-A-Sharif Bold" pitchFamily="2" charset="-78"/>
              </a:rPr>
              <a:t>2ـ الالتزام رابطة شخصية:  </a:t>
            </a:r>
            <a:r>
              <a:rPr lang="ar-IQ" sz="8000" dirty="0" smtClean="0">
                <a:solidFill>
                  <a:schemeClr val="tx1"/>
                </a:solidFill>
                <a:cs typeface="Ali-A-Sharif Bold" pitchFamily="2" charset="-78"/>
              </a:rPr>
              <a:t> </a:t>
            </a:r>
            <a:r>
              <a:rPr lang="ar-IQ" sz="8000" dirty="0">
                <a:solidFill>
                  <a:schemeClr val="tx1"/>
                </a:solidFill>
                <a:cs typeface="Ali-A-Sharif Bold" pitchFamily="2" charset="-78"/>
              </a:rPr>
              <a:t>إذ لا يتصور قيامها إلا بين شخصين أو أكثر، وهذه الرابطة هي المميز الرئيسي بين الحق الشخصي والحق العيني.</a:t>
            </a:r>
          </a:p>
          <a:p>
            <a:pPr algn="r"/>
            <a:endParaRPr lang="ar-IQ" sz="8000" dirty="0">
              <a:solidFill>
                <a:schemeClr val="tx1"/>
              </a:solidFill>
              <a:cs typeface="Ali-A-Sharif Bold" pitchFamily="2" charset="-78"/>
            </a:endParaRPr>
          </a:p>
          <a:p>
            <a:pPr algn="r"/>
            <a:r>
              <a:rPr lang="ar-IQ" sz="8000" dirty="0">
                <a:solidFill>
                  <a:schemeClr val="tx1"/>
                </a:solidFill>
                <a:cs typeface="Ali-A-Sharif Bold" pitchFamily="2" charset="-78"/>
              </a:rPr>
              <a:t> اولا </a:t>
            </a:r>
            <a:r>
              <a:rPr lang="ar-IQ" sz="8000" dirty="0" smtClean="0">
                <a:solidFill>
                  <a:schemeClr val="tx1"/>
                </a:solidFill>
                <a:cs typeface="Ali-A-Sharif Bold" pitchFamily="2" charset="-78"/>
              </a:rPr>
              <a:t>: ف</a:t>
            </a:r>
            <a:r>
              <a:rPr lang="ar-IQ" sz="8000" dirty="0" smtClean="0">
                <a:solidFill>
                  <a:srgbClr val="00B050"/>
                </a:solidFill>
                <a:cs typeface="Ali-A-Sharif Bold" pitchFamily="2" charset="-78"/>
              </a:rPr>
              <a:t>الحق </a:t>
            </a:r>
            <a:r>
              <a:rPr lang="ar-IQ" sz="8000" dirty="0">
                <a:solidFill>
                  <a:srgbClr val="00B050"/>
                </a:solidFill>
                <a:cs typeface="Ali-A-Sharif Bold" pitchFamily="2" charset="-78"/>
              </a:rPr>
              <a:t>الشخصي </a:t>
            </a:r>
            <a:r>
              <a:rPr lang="ar-IQ" sz="8000" dirty="0">
                <a:solidFill>
                  <a:schemeClr val="tx1"/>
                </a:solidFill>
                <a:cs typeface="Ali-A-Sharif Bold" pitchFamily="2" charset="-78"/>
              </a:rPr>
              <a:t>يفترض رابطة بين شخصين، </a:t>
            </a:r>
            <a:r>
              <a:rPr lang="ar-IQ" sz="8000" dirty="0" smtClean="0">
                <a:solidFill>
                  <a:schemeClr val="tx1"/>
                </a:solidFill>
                <a:cs typeface="Ali-A-Sharif Bold" pitchFamily="2" charset="-78"/>
              </a:rPr>
              <a:t>صاحب </a:t>
            </a:r>
            <a:r>
              <a:rPr lang="ar-IQ" sz="8000" dirty="0">
                <a:solidFill>
                  <a:schemeClr val="tx1"/>
                </a:solidFill>
                <a:cs typeface="Ali-A-Sharif Bold" pitchFamily="2" charset="-78"/>
              </a:rPr>
              <a:t>الحق (الدائن) والمدين.</a:t>
            </a:r>
          </a:p>
          <a:p>
            <a:pPr algn="r"/>
            <a:r>
              <a:rPr lang="ar-IQ" sz="8000" dirty="0">
                <a:solidFill>
                  <a:schemeClr val="tx1"/>
                </a:solidFill>
                <a:cs typeface="Ali-A-Sharif Bold" pitchFamily="2" charset="-78"/>
              </a:rPr>
              <a:t> </a:t>
            </a:r>
          </a:p>
          <a:p>
            <a:pPr algn="r"/>
            <a:r>
              <a:rPr lang="ar-IQ" sz="8000" dirty="0">
                <a:solidFill>
                  <a:schemeClr val="tx1"/>
                </a:solidFill>
                <a:cs typeface="Ali-A-Sharif Bold" pitchFamily="2" charset="-78"/>
              </a:rPr>
              <a:t>ويترتب على ذلك </a:t>
            </a:r>
            <a:r>
              <a:rPr lang="ar-IQ" sz="8000" dirty="0">
                <a:solidFill>
                  <a:srgbClr val="00B050"/>
                </a:solidFill>
                <a:cs typeface="Ali-A-Sharif Bold" pitchFamily="2" charset="-78"/>
              </a:rPr>
              <a:t>ان الدائن بحق شخصي لا يستطيع الاستيلاء </a:t>
            </a:r>
            <a:r>
              <a:rPr lang="ar-IQ" sz="8000" dirty="0" smtClean="0">
                <a:solidFill>
                  <a:srgbClr val="00B050"/>
                </a:solidFill>
                <a:cs typeface="Ali-A-Sharif Bold" pitchFamily="2" charset="-78"/>
              </a:rPr>
              <a:t>على </a:t>
            </a:r>
            <a:r>
              <a:rPr lang="ar-IQ" sz="8000" dirty="0">
                <a:solidFill>
                  <a:srgbClr val="00B050"/>
                </a:solidFill>
                <a:cs typeface="Ali-A-Sharif Bold" pitchFamily="2" charset="-78"/>
              </a:rPr>
              <a:t>حقه دون تدخل المدين وإنما بمطالبته به، </a:t>
            </a:r>
          </a:p>
          <a:p>
            <a:pPr algn="r"/>
            <a:endParaRPr lang="ar-IQ" sz="8000" dirty="0">
              <a:solidFill>
                <a:schemeClr val="tx1"/>
              </a:solidFill>
              <a:cs typeface="Ali-A-Sharif Bold" pitchFamily="2" charset="-78"/>
            </a:endParaRPr>
          </a:p>
          <a:p>
            <a:pPr algn="r"/>
            <a:r>
              <a:rPr lang="ar-IQ" sz="8000" dirty="0">
                <a:solidFill>
                  <a:schemeClr val="tx1"/>
                </a:solidFill>
                <a:cs typeface="Ali-A-Sharif Bold" pitchFamily="2" charset="-78"/>
              </a:rPr>
              <a:t>ثانيا  بينما في </a:t>
            </a:r>
            <a:r>
              <a:rPr lang="ar-IQ" sz="8000" dirty="0">
                <a:solidFill>
                  <a:srgbClr val="00B050"/>
                </a:solidFill>
                <a:cs typeface="Ali-A-Sharif Bold" pitchFamily="2" charset="-78"/>
              </a:rPr>
              <a:t>الحق العيني  </a:t>
            </a:r>
            <a:r>
              <a:rPr lang="ar-IQ" sz="8000" dirty="0">
                <a:solidFill>
                  <a:schemeClr val="tx1"/>
                </a:solidFill>
                <a:cs typeface="Ali-A-Sharif Bold" pitchFamily="2" charset="-78"/>
              </a:rPr>
              <a:t>سلطة مباشرة </a:t>
            </a:r>
            <a:r>
              <a:rPr lang="ar-IQ" sz="8000" dirty="0" smtClean="0">
                <a:solidFill>
                  <a:schemeClr val="tx1"/>
                </a:solidFill>
                <a:cs typeface="Ali-A-Sharif Bold" pitchFamily="2" charset="-78"/>
              </a:rPr>
              <a:t>يخولها او </a:t>
            </a:r>
            <a:r>
              <a:rPr lang="ar-IQ" sz="8000" dirty="0">
                <a:solidFill>
                  <a:schemeClr val="tx1"/>
                </a:solidFill>
                <a:cs typeface="Ali-A-Sharif Bold" pitchFamily="2" charset="-78"/>
              </a:rPr>
              <a:t>يعطيها القانون لشخص معين على شيء معين .</a:t>
            </a:r>
          </a:p>
          <a:p>
            <a:pPr algn="r"/>
            <a:endParaRPr lang="ar-IQ" sz="8000" dirty="0">
              <a:solidFill>
                <a:schemeClr val="tx1"/>
              </a:solidFill>
              <a:cs typeface="Ali-A-Sharif Bold" pitchFamily="2" charset="-78"/>
            </a:endParaRPr>
          </a:p>
          <a:p>
            <a:pPr algn="r"/>
            <a:r>
              <a:rPr lang="ar-IQ" sz="8000" dirty="0">
                <a:solidFill>
                  <a:schemeClr val="tx1"/>
                </a:solidFill>
                <a:cs typeface="Ali-A-Sharif Bold" pitchFamily="2" charset="-78"/>
              </a:rPr>
              <a:t>تكون الصلة مباشرة بين </a:t>
            </a:r>
            <a:r>
              <a:rPr lang="ar-IQ" sz="8000" dirty="0">
                <a:solidFill>
                  <a:srgbClr val="00B050"/>
                </a:solidFill>
                <a:cs typeface="Ali-A-Sharif Bold" pitchFamily="2" charset="-78"/>
              </a:rPr>
              <a:t>صاحب الحق </a:t>
            </a:r>
            <a:r>
              <a:rPr lang="ar-IQ" sz="8000" dirty="0">
                <a:solidFill>
                  <a:schemeClr val="tx1"/>
                </a:solidFill>
                <a:cs typeface="Ali-A-Sharif Bold" pitchFamily="2" charset="-78"/>
              </a:rPr>
              <a:t>والشيء </a:t>
            </a:r>
            <a:r>
              <a:rPr lang="ar-IQ" sz="8000" dirty="0">
                <a:solidFill>
                  <a:srgbClr val="00B050"/>
                </a:solidFill>
                <a:cs typeface="Ali-A-Sharif Bold" pitchFamily="2" charset="-78"/>
              </a:rPr>
              <a:t>محل الحق</a:t>
            </a:r>
            <a:r>
              <a:rPr lang="ar-IQ" sz="8000" dirty="0">
                <a:solidFill>
                  <a:schemeClr val="tx1"/>
                </a:solidFill>
                <a:cs typeface="Ali-A-Sharif Bold" pitchFamily="2" charset="-78"/>
              </a:rPr>
              <a:t>.</a:t>
            </a:r>
          </a:p>
          <a:p>
            <a:pPr algn="r"/>
            <a:endParaRPr lang="ar-IQ" sz="8000" dirty="0">
              <a:solidFill>
                <a:schemeClr val="tx1"/>
              </a:solidFill>
              <a:cs typeface="Ali-A-Sharif Bold" pitchFamily="2" charset="-78"/>
            </a:endParaRPr>
          </a:p>
          <a:p>
            <a:pPr algn="r"/>
            <a:r>
              <a:rPr lang="ar-IQ" sz="8000" dirty="0">
                <a:solidFill>
                  <a:schemeClr val="tx1"/>
                </a:solidFill>
                <a:cs typeface="Ali-A-Sharif Bold" pitchFamily="2" charset="-78"/>
              </a:rPr>
              <a:t>وعلى خلاف ذلك يحصل صاحب الحق العيني على حقه </a:t>
            </a:r>
            <a:r>
              <a:rPr lang="ar-IQ" sz="8000" dirty="0" smtClean="0">
                <a:solidFill>
                  <a:schemeClr val="tx1"/>
                </a:solidFill>
                <a:cs typeface="Ali-A-Sharif Bold" pitchFamily="2" charset="-78"/>
              </a:rPr>
              <a:t>مباشرة من </a:t>
            </a:r>
            <a:r>
              <a:rPr lang="ar-IQ" sz="8000" dirty="0">
                <a:solidFill>
                  <a:schemeClr val="tx1"/>
                </a:solidFill>
                <a:cs typeface="Ali-A-Sharif Bold" pitchFamily="2" charset="-78"/>
              </a:rPr>
              <a:t>الشيء دون وساطة شخص آخر،</a:t>
            </a:r>
          </a:p>
          <a:p>
            <a:pPr algn="r"/>
            <a:endParaRPr lang="ar-IQ" sz="8000" dirty="0">
              <a:solidFill>
                <a:schemeClr val="tx1"/>
              </a:solidFill>
              <a:cs typeface="Ali-A-Sharif Bold" pitchFamily="2" charset="-78"/>
            </a:endParaRPr>
          </a:p>
          <a:p>
            <a:pPr algn="r"/>
            <a:r>
              <a:rPr lang="ar-IQ" sz="8000" dirty="0">
                <a:solidFill>
                  <a:schemeClr val="tx1"/>
                </a:solidFill>
                <a:cs typeface="Ali-A-Sharif Bold" pitchFamily="2" charset="-78"/>
              </a:rPr>
              <a:t> فالمالك مثلاً (البيت او العجلة …) ينتفع مباشرة بما يملكه بكافة وجوه الانتفاع دون وساطة احد فالحق العيني سلطة مباشرة وسلطة مطلقة لا تزاحمها سلطة أخرى.</a:t>
            </a:r>
          </a:p>
          <a:p>
            <a:pPr algn="r"/>
            <a:endParaRPr lang="ar-IQ" sz="8000" dirty="0">
              <a:solidFill>
                <a:schemeClr val="tx1"/>
              </a:solidFill>
              <a:cs typeface="Ali-A-Sharif Bold" pitchFamily="2" charset="-78"/>
            </a:endParaRPr>
          </a:p>
          <a:p>
            <a:pPr algn="r"/>
            <a:endParaRPr lang="ar-IQ" sz="8000" dirty="0"/>
          </a:p>
          <a:p>
            <a:pPr algn="r"/>
            <a:endParaRPr lang="ar-IQ" dirty="0"/>
          </a:p>
          <a:p>
            <a:endParaRPr lang="ar-IQ" dirty="0"/>
          </a:p>
        </p:txBody>
      </p:sp>
    </p:spTree>
    <p:extLst>
      <p:ext uri="{BB962C8B-B14F-4D97-AF65-F5344CB8AC3E}">
        <p14:creationId xmlns:p14="http://schemas.microsoft.com/office/powerpoint/2010/main" val="230943060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IQ"/>
          </a:p>
        </p:txBody>
      </p:sp>
      <p:sp>
        <p:nvSpPr>
          <p:cNvPr id="3" name="Subtitle 2"/>
          <p:cNvSpPr>
            <a:spLocks noGrp="1"/>
          </p:cNvSpPr>
          <p:nvPr>
            <p:ph type="subTitle" idx="1"/>
          </p:nvPr>
        </p:nvSpPr>
        <p:spPr>
          <a:xfrm>
            <a:off x="251520" y="188640"/>
            <a:ext cx="8568952" cy="6264696"/>
          </a:xfrm>
        </p:spPr>
        <p:txBody>
          <a:bodyPr>
            <a:noAutofit/>
          </a:bodyPr>
          <a:lstStyle/>
          <a:p>
            <a:pPr algn="r"/>
            <a:endParaRPr lang="ar-IQ" sz="2000" dirty="0">
              <a:solidFill>
                <a:schemeClr val="tx1"/>
              </a:solidFill>
            </a:endParaRPr>
          </a:p>
          <a:p>
            <a:r>
              <a:rPr lang="ar-IQ" sz="2000" dirty="0">
                <a:solidFill>
                  <a:srgbClr val="FF0000"/>
                </a:solidFill>
              </a:rPr>
              <a:t>المطلب الثاني</a:t>
            </a:r>
          </a:p>
          <a:p>
            <a:r>
              <a:rPr lang="ar-IQ" sz="2000" dirty="0">
                <a:solidFill>
                  <a:srgbClr val="FF0000"/>
                </a:solidFill>
              </a:rPr>
              <a:t>صحــة التراضــي</a:t>
            </a:r>
          </a:p>
          <a:p>
            <a:pPr algn="r"/>
            <a:r>
              <a:rPr lang="ar-IQ" sz="2000" dirty="0">
                <a:solidFill>
                  <a:schemeClr val="tx1"/>
                </a:solidFill>
              </a:rPr>
              <a:t>لصحة العقد يجب ان يصدر من شخصين متمتعين </a:t>
            </a:r>
            <a:r>
              <a:rPr lang="ar-IQ" sz="2000" dirty="0">
                <a:solidFill>
                  <a:srgbClr val="FF0000"/>
                </a:solidFill>
              </a:rPr>
              <a:t>بالأهلية اللازمة لعقده</a:t>
            </a:r>
            <a:r>
              <a:rPr lang="ar-IQ" sz="2000" dirty="0">
                <a:solidFill>
                  <a:schemeClr val="tx1"/>
                </a:solidFill>
              </a:rPr>
              <a:t>، وان يكون رضا كل منهم سليماً خالياً </a:t>
            </a:r>
            <a:r>
              <a:rPr lang="ar-IQ" sz="2000" dirty="0">
                <a:solidFill>
                  <a:srgbClr val="FF0000"/>
                </a:solidFill>
              </a:rPr>
              <a:t>من العيوب التي تشوب الرضا.</a:t>
            </a:r>
          </a:p>
          <a:p>
            <a:pPr algn="r"/>
            <a:r>
              <a:rPr lang="ar-IQ" sz="2000" dirty="0">
                <a:solidFill>
                  <a:srgbClr val="FF0000"/>
                </a:solidFill>
              </a:rPr>
              <a:t>أولاً ــ </a:t>
            </a:r>
            <a:r>
              <a:rPr lang="ar-IQ" sz="2000" dirty="0" smtClean="0">
                <a:solidFill>
                  <a:srgbClr val="FF0000"/>
                </a:solidFill>
              </a:rPr>
              <a:t>الأهليـــــة</a:t>
            </a:r>
            <a:endParaRPr lang="en-GB" sz="2000" dirty="0">
              <a:solidFill>
                <a:srgbClr val="FF0000"/>
              </a:solidFill>
            </a:endParaRPr>
          </a:p>
          <a:p>
            <a:pPr algn="r"/>
            <a:r>
              <a:rPr lang="ar-IQ" sz="2000" dirty="0">
                <a:solidFill>
                  <a:schemeClr val="tx1"/>
                </a:solidFill>
              </a:rPr>
              <a:t>يميز عادة بين نوعين من الأهلية، أهلية الوجوب وأهلية الأداء:</a:t>
            </a:r>
          </a:p>
          <a:p>
            <a:pPr algn="r"/>
            <a:endParaRPr lang="ar-IQ" sz="2000" dirty="0">
              <a:solidFill>
                <a:schemeClr val="tx1"/>
              </a:solidFill>
            </a:endParaRPr>
          </a:p>
          <a:p>
            <a:pPr algn="r"/>
            <a:r>
              <a:rPr lang="ar-IQ" sz="2000" dirty="0">
                <a:solidFill>
                  <a:srgbClr val="FF0000"/>
                </a:solidFill>
              </a:rPr>
              <a:t>أهلية الوجوب</a:t>
            </a:r>
            <a:r>
              <a:rPr lang="ar-IQ" sz="2000" dirty="0">
                <a:solidFill>
                  <a:schemeClr val="tx1"/>
                </a:solidFill>
              </a:rPr>
              <a:t>: هي صلاحية الانسان لثبوت الحقوق له ولوجوب الالتزامات عليه.</a:t>
            </a:r>
          </a:p>
          <a:p>
            <a:pPr algn="r"/>
            <a:endParaRPr lang="ar-IQ" sz="2000" dirty="0">
              <a:solidFill>
                <a:schemeClr val="tx1"/>
              </a:solidFill>
            </a:endParaRPr>
          </a:p>
          <a:p>
            <a:pPr algn="r"/>
            <a:r>
              <a:rPr lang="ar-IQ" sz="2000" dirty="0">
                <a:solidFill>
                  <a:schemeClr val="tx1"/>
                </a:solidFill>
              </a:rPr>
              <a:t> ويربط فقهاء الشريعة الإسلامية بينها وبين الذمة المالية، وترتبط عند فقهاء القانون بالشخصية القانونية، ولكل شخص أهلية وجوب سواء كان عاقلاً أم مجنوناً كبيراً أم صغيراً من ولادته حتى وفاته. بل حتى لو كان جنيناً بشرط ان يولد حيا فهو أهلاً لاكتساب الحقوق التي لا تفتقر إلى قبول منه دون الالتزامات لأنه ليست له عبارة ولا عليه ولاية.</a:t>
            </a:r>
          </a:p>
          <a:p>
            <a:pPr algn="r"/>
            <a:endParaRPr lang="ar-IQ" sz="2000" dirty="0">
              <a:solidFill>
                <a:schemeClr val="tx1"/>
              </a:solidFill>
            </a:endParaRPr>
          </a:p>
          <a:p>
            <a:pPr algn="r"/>
            <a:endParaRPr lang="ar-IQ" sz="2000" dirty="0">
              <a:solidFill>
                <a:schemeClr val="tx1"/>
              </a:solidFill>
            </a:endParaRPr>
          </a:p>
        </p:txBody>
      </p:sp>
    </p:spTree>
    <p:extLst>
      <p:ext uri="{BB962C8B-B14F-4D97-AF65-F5344CB8AC3E}">
        <p14:creationId xmlns:p14="http://schemas.microsoft.com/office/powerpoint/2010/main" val="31346239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80928"/>
            <a:ext cx="7772400" cy="819522"/>
          </a:xfrm>
        </p:spPr>
        <p:txBody>
          <a:bodyPr>
            <a:noAutofit/>
          </a:bodyPr>
          <a:lstStyle/>
          <a:p>
            <a:pPr algn="r"/>
            <a:r>
              <a:rPr lang="ar-IQ" sz="1800" dirty="0">
                <a:solidFill>
                  <a:srgbClr val="FF0000"/>
                </a:solidFill>
              </a:rPr>
              <a:t>ثانيا . أهلية الاداء </a:t>
            </a:r>
            <a:r>
              <a:rPr lang="ar-IQ" sz="1800" dirty="0" smtClean="0"/>
              <a:t>: </a:t>
            </a:r>
            <a:r>
              <a:rPr lang="ar-IQ" sz="1800" dirty="0"/>
              <a:t>هي صلاحية الشخص </a:t>
            </a:r>
            <a:r>
              <a:rPr lang="ar-IQ" sz="1800" u="sng" dirty="0">
                <a:solidFill>
                  <a:srgbClr val="FF0000"/>
                </a:solidFill>
              </a:rPr>
              <a:t>لمباشرة التصرفات القانونية </a:t>
            </a:r>
            <a:r>
              <a:rPr lang="ar-IQ" sz="1800" dirty="0"/>
              <a:t>منه على وجه يعتد به شرعاً.</a:t>
            </a:r>
            <a:br>
              <a:rPr lang="ar-IQ" sz="1800" dirty="0"/>
            </a:br>
            <a:r>
              <a:rPr lang="ar-IQ" sz="1800" dirty="0"/>
              <a:t>كالبيع والشراء والإيجار والوصية وغيرها من تصرفات وأهلية الأداء هي المعنية بدراستنا، ومناط هذه الأهلية هو </a:t>
            </a:r>
            <a:r>
              <a:rPr lang="ar-IQ" sz="1800" dirty="0">
                <a:solidFill>
                  <a:srgbClr val="FF0000"/>
                </a:solidFill>
              </a:rPr>
              <a:t>العقل والتمييز. </a:t>
            </a:r>
            <a:r>
              <a:rPr lang="ar-IQ" sz="1800" dirty="0"/>
              <a:t/>
            </a:r>
            <a:br>
              <a:rPr lang="ar-IQ" sz="1800" dirty="0"/>
            </a:br>
            <a:r>
              <a:rPr lang="ar-IQ" sz="1800" dirty="0"/>
              <a:t>فمن كان كامل التمييز بان أتم الثامنة عشر من عمره كان كامل الأهلية، </a:t>
            </a:r>
            <a:r>
              <a:rPr lang="ar-IQ" sz="1800" dirty="0" smtClean="0"/>
              <a:t>ومن </a:t>
            </a:r>
            <a:r>
              <a:rPr lang="ar-IQ" sz="1800" dirty="0"/>
              <a:t>نقص تمييزه كان ناقص الأهلية كمن أتم السابعة من عمره ولم يتم الثامنة عشر ويأخذ حكمه المعتوه والسفيه وذي الغفلة، </a:t>
            </a:r>
            <a:br>
              <a:rPr lang="ar-IQ" sz="1800" dirty="0"/>
            </a:br>
            <a:r>
              <a:rPr lang="ar-IQ" sz="1800" dirty="0"/>
              <a:t>ومن انعدم عنده التمييز كان عديم الأهلية بأن كان دون السابعة من عمره او لجنون أصابه. والعبرة بتوافر الأهلية </a:t>
            </a:r>
            <a:r>
              <a:rPr lang="ar-IQ" sz="1800" dirty="0">
                <a:solidFill>
                  <a:srgbClr val="FF0000"/>
                </a:solidFill>
              </a:rPr>
              <a:t>وقت إبرام العقد </a:t>
            </a:r>
            <a:r>
              <a:rPr lang="ar-IQ" sz="1800" dirty="0"/>
              <a:t>ولا عبرة لفقدها بعد ذلك. </a:t>
            </a:r>
            <a:br>
              <a:rPr lang="ar-IQ" sz="1800" dirty="0"/>
            </a:br>
            <a:r>
              <a:rPr lang="ar-IQ" sz="1800" dirty="0"/>
              <a:t/>
            </a:r>
            <a:br>
              <a:rPr lang="ar-IQ" sz="1800" dirty="0"/>
            </a:br>
            <a:r>
              <a:rPr lang="ar-IQ" sz="1800" dirty="0">
                <a:solidFill>
                  <a:srgbClr val="FF0000"/>
                </a:solidFill>
              </a:rPr>
              <a:t>وتنقسم التصرفات القانونية من حيث الأهلية إلى أنواع </a:t>
            </a:r>
            <a:r>
              <a:rPr lang="ar-IQ" sz="1800" dirty="0" smtClean="0">
                <a:solidFill>
                  <a:srgbClr val="FF0000"/>
                </a:solidFill>
              </a:rPr>
              <a:t>ثلاثة</a:t>
            </a:r>
            <a:r>
              <a:rPr lang="ar-IQ" sz="1800" dirty="0" smtClean="0"/>
              <a:t>: </a:t>
            </a:r>
            <a:r>
              <a:rPr lang="ar-IQ" sz="1800" dirty="0"/>
              <a:t/>
            </a:r>
            <a:br>
              <a:rPr lang="ar-IQ" sz="1800" dirty="0"/>
            </a:br>
            <a:r>
              <a:rPr lang="ar-IQ" sz="1800" dirty="0"/>
              <a:t/>
            </a:r>
            <a:br>
              <a:rPr lang="ar-IQ" sz="1800" dirty="0"/>
            </a:br>
            <a:r>
              <a:rPr lang="ar-IQ" sz="1800" dirty="0">
                <a:solidFill>
                  <a:srgbClr val="0070C0"/>
                </a:solidFill>
              </a:rPr>
              <a:t>1ـ تصرفات نافعة نفعاً محضاً</a:t>
            </a:r>
            <a:r>
              <a:rPr lang="ar-IQ" sz="1800" dirty="0"/>
              <a:t>، وهي التي يثري من يباشرها دون ان يدفع مقابلاً، وتشمل أعمال الاغتناء، كقبول الهبة والوصية.</a:t>
            </a:r>
            <a:br>
              <a:rPr lang="ar-IQ" sz="1800" dirty="0"/>
            </a:br>
            <a:r>
              <a:rPr lang="ar-IQ" sz="1800" dirty="0"/>
              <a:t/>
            </a:r>
            <a:br>
              <a:rPr lang="ar-IQ" sz="1800" dirty="0"/>
            </a:br>
            <a:r>
              <a:rPr lang="ar-IQ" sz="1800" dirty="0">
                <a:solidFill>
                  <a:srgbClr val="0070C0"/>
                </a:solidFill>
              </a:rPr>
              <a:t>2ـ تصرفات ضارة ضرراً محضاً، </a:t>
            </a:r>
            <a:r>
              <a:rPr lang="ar-IQ" sz="1800" dirty="0"/>
              <a:t>وهي التي يفتقر من يباشرها دون أن يأخذ مقابلاً، وتشمل أعمال التبرع، كهبة الشخص لماله وإبرائه لمدينه والإعارة والبيع والشراء بغبن فاحش.</a:t>
            </a:r>
            <a:br>
              <a:rPr lang="ar-IQ" sz="1800" dirty="0"/>
            </a:br>
            <a:r>
              <a:rPr lang="ar-IQ" sz="1800" dirty="0"/>
              <a:t/>
            </a:r>
            <a:br>
              <a:rPr lang="ar-IQ" sz="1800" dirty="0"/>
            </a:br>
            <a:r>
              <a:rPr lang="ar-IQ" sz="1800" dirty="0">
                <a:solidFill>
                  <a:srgbClr val="0070C0"/>
                </a:solidFill>
              </a:rPr>
              <a:t>3ـ تصرفات دائرة بين النفع والضرر، </a:t>
            </a:r>
            <a:r>
              <a:rPr lang="ar-IQ" sz="1800" dirty="0"/>
              <a:t>وهي التي تحتمل الربح والخسارة، وتشمل أعمال التصرف وأعمال الإدارة كالبيع والرهن والإيجار.</a:t>
            </a:r>
            <a:br>
              <a:rPr lang="ar-IQ" sz="1800" dirty="0"/>
            </a:br>
            <a:endParaRPr lang="ar-IQ" sz="1800" dirty="0"/>
          </a:p>
        </p:txBody>
      </p:sp>
      <p:sp>
        <p:nvSpPr>
          <p:cNvPr id="3" name="Subtitle 2"/>
          <p:cNvSpPr>
            <a:spLocks noGrp="1"/>
          </p:cNvSpPr>
          <p:nvPr>
            <p:ph type="subTitle" idx="1"/>
          </p:nvPr>
        </p:nvSpPr>
        <p:spPr>
          <a:xfrm flipV="1">
            <a:off x="1371600" y="5638800"/>
            <a:ext cx="6400800" cy="166464"/>
          </a:xfrm>
        </p:spPr>
        <p:txBody>
          <a:bodyPr>
            <a:normAutofit fontScale="25000" lnSpcReduction="20000"/>
          </a:bodyPr>
          <a:lstStyle/>
          <a:p>
            <a:endParaRPr lang="ar-IQ" dirty="0"/>
          </a:p>
        </p:txBody>
      </p:sp>
    </p:spTree>
    <p:extLst>
      <p:ext uri="{BB962C8B-B14F-4D97-AF65-F5344CB8AC3E}">
        <p14:creationId xmlns:p14="http://schemas.microsoft.com/office/powerpoint/2010/main" val="483945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130425"/>
            <a:ext cx="8568952" cy="3242791"/>
          </a:xfrm>
        </p:spPr>
        <p:txBody>
          <a:bodyPr>
            <a:noAutofit/>
          </a:bodyPr>
          <a:lstStyle/>
          <a:p>
            <a:pPr algn="r"/>
            <a:r>
              <a:rPr lang="ar-IQ" sz="2400" dirty="0">
                <a:solidFill>
                  <a:srgbClr val="FF0000"/>
                </a:solidFill>
              </a:rPr>
              <a:t>س ما هي الادوار التي يمر بها لانسان منذ لحظة ولادته الى لحظة </a:t>
            </a:r>
            <a:r>
              <a:rPr lang="ar-IQ" sz="2400" dirty="0" smtClean="0">
                <a:solidFill>
                  <a:srgbClr val="FF0000"/>
                </a:solidFill>
              </a:rPr>
              <a:t>مماته</a:t>
            </a:r>
            <a:r>
              <a:rPr lang="ar-IQ" sz="2000" dirty="0"/>
              <a:t/>
            </a:r>
            <a:br>
              <a:rPr lang="ar-IQ" sz="2000" dirty="0"/>
            </a:br>
            <a:r>
              <a:rPr lang="ar-IQ" sz="2000" dirty="0"/>
              <a:t>ـ </a:t>
            </a:r>
            <a:r>
              <a:rPr lang="ar-IQ" sz="2000" dirty="0">
                <a:solidFill>
                  <a:srgbClr val="FF0000"/>
                </a:solidFill>
              </a:rPr>
              <a:t>بالنسبة لكامل الأهلية (البالغ الرشيد)، </a:t>
            </a:r>
            <a:r>
              <a:rPr lang="ar-IQ" sz="2000" dirty="0"/>
              <a:t>يستطيع مباشرة جميع هذه التصرفات، وسن الرشد هي ثماني عشرة سنة كاملة.</a:t>
            </a:r>
            <a:br>
              <a:rPr lang="ar-IQ" sz="2000" dirty="0"/>
            </a:br>
            <a:r>
              <a:rPr lang="ar-IQ" sz="2000" dirty="0"/>
              <a:t/>
            </a:r>
            <a:br>
              <a:rPr lang="ar-IQ" sz="2000" dirty="0"/>
            </a:br>
            <a:r>
              <a:rPr lang="ar-IQ" sz="2000" dirty="0"/>
              <a:t>ـ </a:t>
            </a:r>
            <a:r>
              <a:rPr lang="ar-IQ" sz="2000" dirty="0">
                <a:solidFill>
                  <a:srgbClr val="FF0000"/>
                </a:solidFill>
              </a:rPr>
              <a:t>بالنسبة لناقص الأهلية (الصغير المميز ومن في حكمه)</a:t>
            </a:r>
            <a:r>
              <a:rPr lang="ar-IQ" sz="2000" dirty="0"/>
              <a:t>، فإنه يصلح لمباشرة أعمال الاغتناء دون حاجة لإذن او اجازة من الولي ، ولا يصلح لمباشرة إعمال التبرع وان أذن بها الولي او أجازها ، وتكون مباشرته </a:t>
            </a:r>
            <a:r>
              <a:rPr lang="en-GB" sz="2000" dirty="0" smtClean="0"/>
              <a:t/>
            </a:r>
            <a:br>
              <a:rPr lang="en-GB" sz="2000" dirty="0" smtClean="0"/>
            </a:br>
            <a:r>
              <a:rPr lang="ar-IQ" sz="2000" dirty="0" smtClean="0"/>
              <a:t>للأعمال </a:t>
            </a:r>
            <a:r>
              <a:rPr lang="ar-IQ" sz="2000" dirty="0"/>
              <a:t>الدائرة بين النفع والضرر موقوفة على اجازة وليه او وصيه.</a:t>
            </a:r>
            <a:br>
              <a:rPr lang="ar-IQ" sz="2000" dirty="0"/>
            </a:br>
            <a:r>
              <a:rPr lang="en-GB" sz="2000" dirty="0" smtClean="0"/>
              <a:t>  </a:t>
            </a:r>
            <a:r>
              <a:rPr lang="ar-IQ" sz="2000" dirty="0" smtClean="0"/>
              <a:t>م 98،م99، م100 ق،م،ع)</a:t>
            </a:r>
            <a:r>
              <a:rPr lang="en-GB" sz="2000" dirty="0" smtClean="0"/>
              <a:t>  )</a:t>
            </a:r>
            <a:r>
              <a:rPr lang="ar-IQ" sz="2000" dirty="0" smtClean="0">
                <a:solidFill>
                  <a:srgbClr val="FF0000"/>
                </a:solidFill>
              </a:rPr>
              <a:t>الصغير المأذون</a:t>
            </a:r>
            <a:r>
              <a:rPr lang="ar-IQ" sz="2000" dirty="0"/>
              <a:t/>
            </a:r>
            <a:br>
              <a:rPr lang="ar-IQ" sz="2000" dirty="0"/>
            </a:br>
            <a:r>
              <a:rPr lang="ar-IQ" sz="2000" dirty="0" smtClean="0">
                <a:solidFill>
                  <a:srgbClr val="0070C0"/>
                </a:solidFill>
              </a:rPr>
              <a:t>شروط الصغير المأذون (الإذن بالتجارة)</a:t>
            </a:r>
            <a:r>
              <a:rPr lang="ar-IQ" sz="2000" dirty="0" smtClean="0"/>
              <a:t/>
            </a:r>
            <a:br>
              <a:rPr lang="ar-IQ" sz="2000" dirty="0" smtClean="0"/>
            </a:br>
            <a:r>
              <a:rPr lang="ar-IQ" sz="2000" dirty="0" smtClean="0"/>
              <a:t>1- أن يصدر ترخيص من المحكمة للولي بأن يأذن للصغير.</a:t>
            </a:r>
            <a:br>
              <a:rPr lang="ar-IQ" sz="2000" dirty="0" smtClean="0"/>
            </a:br>
            <a:r>
              <a:rPr lang="ar-IQ" sz="2000" dirty="0" smtClean="0"/>
              <a:t>2- ألا يكون سن الصغير أقل من خمس عشرة سنة.</a:t>
            </a:r>
            <a:br>
              <a:rPr lang="ar-IQ" sz="2000" dirty="0" smtClean="0"/>
            </a:br>
            <a:r>
              <a:rPr lang="ar-IQ" sz="2000" dirty="0" smtClean="0"/>
              <a:t>3- أن يكون الإذن بادئ الأمر مقصوراً على جزء من أمواله.</a:t>
            </a:r>
            <a:br>
              <a:rPr lang="ar-IQ" sz="2000" dirty="0" smtClean="0"/>
            </a:br>
            <a:r>
              <a:rPr lang="ar-IQ" sz="2000" dirty="0" smtClean="0">
                <a:solidFill>
                  <a:srgbClr val="FF0000"/>
                </a:solidFill>
              </a:rPr>
              <a:t>ـ </a:t>
            </a:r>
            <a:r>
              <a:rPr lang="ar-IQ" sz="2000" dirty="0">
                <a:solidFill>
                  <a:srgbClr val="FF0000"/>
                </a:solidFill>
              </a:rPr>
              <a:t>بالنسبة لعديم الأهلية (الصغير غير المميز ومن في حكمه)، </a:t>
            </a:r>
            <a:r>
              <a:rPr lang="ar-IQ" sz="2000" dirty="0"/>
              <a:t>فإنه لا يصلح لمباشرة أي من هذه التصرفات. وتكون جميع تصرفاته باطلة وإن أذنه وليه بها او أجازها لاحقاً، ولا يعتبر قبوله الهبة وهكذا سائر عقوده وتصرفاته، وهو محجور لذاته إي بحكم القانون ويتولى مباشرة التصرفات عن الصغير مميزاً او غير مميز وليه أو وصيه في الحدود التي رسمها القانون، </a:t>
            </a:r>
            <a:r>
              <a:rPr lang="ar-IQ" sz="2000" u="sng" dirty="0">
                <a:solidFill>
                  <a:srgbClr val="FF0000"/>
                </a:solidFill>
              </a:rPr>
              <a:t>وولي الصغير أبوه ثم المحكمة. </a:t>
            </a:r>
            <a:r>
              <a:rPr lang="ar-IQ" sz="2000" dirty="0"/>
              <a:t/>
            </a:r>
            <a:br>
              <a:rPr lang="ar-IQ" sz="2000" dirty="0"/>
            </a:br>
            <a:endParaRPr lang="ar-IQ" sz="2000" dirty="0"/>
          </a:p>
        </p:txBody>
      </p:sp>
      <p:sp>
        <p:nvSpPr>
          <p:cNvPr id="3" name="Subtitle 2"/>
          <p:cNvSpPr>
            <a:spLocks noGrp="1"/>
          </p:cNvSpPr>
          <p:nvPr>
            <p:ph type="subTitle" idx="1"/>
          </p:nvPr>
        </p:nvSpPr>
        <p:spPr>
          <a:xfrm flipV="1">
            <a:off x="251520" y="5638800"/>
            <a:ext cx="7520880" cy="166464"/>
          </a:xfrm>
        </p:spPr>
        <p:txBody>
          <a:bodyPr>
            <a:normAutofit fontScale="25000" lnSpcReduction="20000"/>
          </a:bodyPr>
          <a:lstStyle/>
          <a:p>
            <a:endParaRPr lang="ar-IQ" dirty="0"/>
          </a:p>
        </p:txBody>
      </p:sp>
    </p:spTree>
    <p:extLst>
      <p:ext uri="{BB962C8B-B14F-4D97-AF65-F5344CB8AC3E}">
        <p14:creationId xmlns:p14="http://schemas.microsoft.com/office/powerpoint/2010/main" val="27917718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sp>
        <p:nvSpPr>
          <p:cNvPr id="3" name="Content Placeholder 2"/>
          <p:cNvSpPr>
            <a:spLocks noGrp="1"/>
          </p:cNvSpPr>
          <p:nvPr>
            <p:ph idx="1"/>
          </p:nvPr>
        </p:nvSpPr>
        <p:spPr>
          <a:xfrm>
            <a:off x="457200" y="-171400"/>
            <a:ext cx="8229600" cy="6297563"/>
          </a:xfrm>
        </p:spPr>
        <p:txBody>
          <a:bodyPr>
            <a:noAutofit/>
          </a:bodyPr>
          <a:lstStyle/>
          <a:p>
            <a:pPr marL="0" indent="0" algn="r">
              <a:buNone/>
            </a:pPr>
            <a:endParaRPr lang="ar-IQ" sz="1600" dirty="0"/>
          </a:p>
          <a:p>
            <a:pPr marL="0" indent="0" algn="r">
              <a:buNone/>
            </a:pPr>
            <a:endParaRPr lang="ar-IQ" sz="1600" dirty="0"/>
          </a:p>
          <a:p>
            <a:pPr marL="0" indent="0" algn="r">
              <a:buNone/>
            </a:pPr>
            <a:r>
              <a:rPr lang="ar-IQ" sz="2000" b="1" dirty="0" smtClean="0">
                <a:solidFill>
                  <a:srgbClr val="FF0000"/>
                </a:solidFill>
              </a:rPr>
              <a:t>ما هي عوارض الأهلية: وهي كالسن من حيث ارتباطها بالتمييز وتأثيرها على الأهلية، وهي أربعة؟</a:t>
            </a:r>
          </a:p>
          <a:p>
            <a:pPr marL="0" indent="0" algn="r">
              <a:buNone/>
            </a:pPr>
            <a:endParaRPr lang="ar-IQ" sz="1800" dirty="0" smtClean="0"/>
          </a:p>
          <a:p>
            <a:pPr marL="0" indent="0" algn="r">
              <a:buNone/>
            </a:pPr>
            <a:r>
              <a:rPr lang="ar-IQ" sz="1800" dirty="0" smtClean="0">
                <a:solidFill>
                  <a:srgbClr val="FF0000"/>
                </a:solidFill>
              </a:rPr>
              <a:t>1ـ المجنون</a:t>
            </a:r>
            <a:r>
              <a:rPr lang="ar-IQ" sz="1800" dirty="0"/>
              <a:t>: هو من فقد عقله وانعدم تمييزه فلا يعتد بأقواله وأعماله، </a:t>
            </a:r>
            <a:r>
              <a:rPr lang="ar-IQ" sz="1800" dirty="0">
                <a:solidFill>
                  <a:srgbClr val="FF0000"/>
                </a:solidFill>
              </a:rPr>
              <a:t>وهو بحكم الصغير غير المميز </a:t>
            </a:r>
            <a:r>
              <a:rPr lang="ar-IQ" sz="1800" dirty="0"/>
              <a:t>محجور لذاته وجميع تصرفاته باطلة.</a:t>
            </a:r>
          </a:p>
          <a:p>
            <a:pPr marL="0" indent="0" algn="r">
              <a:buNone/>
            </a:pPr>
            <a:endParaRPr lang="ar-IQ" sz="1800" dirty="0"/>
          </a:p>
          <a:p>
            <a:pPr marL="0" indent="0" algn="r">
              <a:buNone/>
            </a:pPr>
            <a:r>
              <a:rPr lang="ar-IQ" sz="1800" dirty="0">
                <a:solidFill>
                  <a:srgbClr val="FF0000"/>
                </a:solidFill>
              </a:rPr>
              <a:t>2ـ المعتوه </a:t>
            </a:r>
            <a:r>
              <a:rPr lang="ar-IQ" sz="1800" dirty="0"/>
              <a:t>هو من ضعفت قواه العقلية وكان قليل الفهم مختلط الكلام فاسد التدبير، وهو بحكم </a:t>
            </a:r>
            <a:r>
              <a:rPr lang="ar-IQ" sz="1800" dirty="0">
                <a:solidFill>
                  <a:srgbClr val="FF0000"/>
                </a:solidFill>
              </a:rPr>
              <a:t>الصغير المميز </a:t>
            </a:r>
            <a:r>
              <a:rPr lang="ar-IQ" sz="1800" dirty="0"/>
              <a:t>ولكنه محجور لذاته.</a:t>
            </a:r>
          </a:p>
          <a:p>
            <a:pPr marL="0" indent="0" algn="r">
              <a:buNone/>
            </a:pPr>
            <a:endParaRPr lang="ar-IQ" sz="1800" dirty="0"/>
          </a:p>
          <a:p>
            <a:pPr marL="0" indent="0" algn="r">
              <a:buNone/>
            </a:pPr>
            <a:r>
              <a:rPr lang="ar-IQ" sz="1800" dirty="0">
                <a:solidFill>
                  <a:srgbClr val="FF0000"/>
                </a:solidFill>
              </a:rPr>
              <a:t>3ـ السفيه: </a:t>
            </a:r>
            <a:r>
              <a:rPr lang="ar-IQ" sz="1800" dirty="0"/>
              <a:t>هو من يبذر أمواله فيما لا مصلحة له فيه وعلى غير مقتضى العقل ولو كان على سبيل الخير، ويحجر بآمر المحكمة ويكون حينئذ </a:t>
            </a:r>
            <a:r>
              <a:rPr lang="ar-IQ" sz="1800" dirty="0">
                <a:solidFill>
                  <a:srgbClr val="FF0000"/>
                </a:solidFill>
              </a:rPr>
              <a:t>بمنزلة الصغير المميز</a:t>
            </a:r>
            <a:r>
              <a:rPr lang="ar-IQ" sz="1800" dirty="0"/>
              <a:t>، وولي السفيه المحكمة أو وصيها فقط وليس لأبيه او جده حق </a:t>
            </a:r>
            <a:r>
              <a:rPr lang="en-GB" sz="1800" dirty="0" smtClean="0"/>
              <a:t>  </a:t>
            </a:r>
            <a:r>
              <a:rPr lang="ar-IQ" sz="1800" dirty="0" smtClean="0"/>
              <a:t>الولاية </a:t>
            </a:r>
            <a:r>
              <a:rPr lang="ar-IQ" sz="1800" dirty="0"/>
              <a:t>عليه، وإذا اكتسب السفيه رشداً فكت المحكمة حجره.</a:t>
            </a:r>
          </a:p>
          <a:p>
            <a:pPr marL="0" indent="0" algn="r">
              <a:buNone/>
            </a:pPr>
            <a:endParaRPr lang="ar-IQ" sz="1800" dirty="0"/>
          </a:p>
          <a:p>
            <a:pPr marL="0" indent="0" algn="r">
              <a:buNone/>
            </a:pPr>
            <a:r>
              <a:rPr lang="ar-IQ" sz="1800" dirty="0">
                <a:solidFill>
                  <a:srgbClr val="FF0000"/>
                </a:solidFill>
              </a:rPr>
              <a:t>4ـ ذو الغفلة: </a:t>
            </a:r>
            <a:r>
              <a:rPr lang="ar-IQ" sz="1800" dirty="0"/>
              <a:t>وهو الذي لا يهتدي عادة إلى التصرفات الرابحة ولا يميزها عن التصرفات الخاسرة فيغبن </a:t>
            </a:r>
            <a:r>
              <a:rPr lang="ar-IQ" sz="1800" dirty="0" smtClean="0"/>
              <a:t>في المعاملات </a:t>
            </a:r>
            <a:r>
              <a:rPr lang="ar-IQ" sz="1800" dirty="0"/>
              <a:t>لسذاجته وسلامة نيته، وحكمه حكم السفيه</a:t>
            </a:r>
            <a:r>
              <a:rPr lang="ar-IQ" sz="1800" dirty="0" smtClean="0"/>
              <a:t>. ناقص الاهلية</a:t>
            </a:r>
            <a:endParaRPr lang="ar-IQ" sz="1800" dirty="0"/>
          </a:p>
          <a:p>
            <a:pPr marL="0" indent="0" algn="r">
              <a:buNone/>
            </a:pPr>
            <a:endParaRPr lang="ar-IQ" sz="1800" dirty="0"/>
          </a:p>
          <a:p>
            <a:pPr marL="0" indent="0" algn="r">
              <a:buNone/>
            </a:pPr>
            <a:r>
              <a:rPr lang="ar-IQ" sz="1800" dirty="0">
                <a:solidFill>
                  <a:srgbClr val="FF0000"/>
                </a:solidFill>
              </a:rPr>
              <a:t>س: هل احكام الاهلية تعتبر من النظام العام؟</a:t>
            </a:r>
          </a:p>
          <a:p>
            <a:pPr marL="0" indent="0" algn="r">
              <a:buNone/>
            </a:pPr>
            <a:endParaRPr lang="ar-IQ" sz="1800" dirty="0"/>
          </a:p>
          <a:p>
            <a:pPr marL="0" indent="0" algn="r">
              <a:buNone/>
            </a:pPr>
            <a:r>
              <a:rPr lang="ar-IQ" sz="1800" dirty="0"/>
              <a:t>طبيعة أحكام الأهلية: تعد أحكام الأهلية من النظام العام وكل اتفاق على ما يخالف أحكامها يقع باطلاً، كالاتفاق على اعتبار شخص كامل الأهلية وهو ناقصها كما لا يجوز حرمان شخص من أهلية قائمة أو الانتقاص منها. وحسب الأصل يسري على الأهلية قانون الدولة التي ينتمي إليها الشخص بجنسيته.</a:t>
            </a:r>
          </a:p>
          <a:p>
            <a:pPr marL="0" indent="0" algn="r">
              <a:buNone/>
            </a:pPr>
            <a:endParaRPr lang="ar-IQ" sz="1800" dirty="0"/>
          </a:p>
          <a:p>
            <a:pPr marL="0" indent="0" algn="r">
              <a:buNone/>
            </a:pPr>
            <a:endParaRPr lang="ar-IQ" sz="1600" dirty="0"/>
          </a:p>
        </p:txBody>
      </p:sp>
    </p:spTree>
    <p:extLst>
      <p:ext uri="{BB962C8B-B14F-4D97-AF65-F5344CB8AC3E}">
        <p14:creationId xmlns:p14="http://schemas.microsoft.com/office/powerpoint/2010/main" val="365458589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marL="0" indent="0">
              <a:buNone/>
            </a:pPr>
            <a:endParaRPr lang="ar-IQ" dirty="0"/>
          </a:p>
        </p:txBody>
      </p:sp>
      <p:sp>
        <p:nvSpPr>
          <p:cNvPr id="4" name="Rectangle 3"/>
          <p:cNvSpPr/>
          <p:nvPr/>
        </p:nvSpPr>
        <p:spPr>
          <a:xfrm>
            <a:off x="467544" y="474345"/>
            <a:ext cx="8352928" cy="5016758"/>
          </a:xfrm>
          <a:prstGeom prst="rect">
            <a:avLst/>
          </a:prstGeom>
        </p:spPr>
        <p:txBody>
          <a:bodyPr wrap="square">
            <a:spAutoFit/>
          </a:bodyPr>
          <a:lstStyle/>
          <a:p>
            <a:pPr algn="r"/>
            <a:r>
              <a:rPr lang="ar-IQ" sz="2000" dirty="0">
                <a:solidFill>
                  <a:srgbClr val="FF0000"/>
                </a:solidFill>
              </a:rPr>
              <a:t>س :ما هي موانع الاهلية؟</a:t>
            </a:r>
            <a:r>
              <a:rPr lang="ar-IQ" sz="2000" dirty="0"/>
              <a:t/>
            </a:r>
            <a:br>
              <a:rPr lang="ar-IQ" sz="2000" dirty="0"/>
            </a:br>
            <a:r>
              <a:rPr lang="ar-IQ" sz="2000" dirty="0"/>
              <a:t>قد تقوم لدى الشخص الكامل الأهلية ظروف تمنعه من مباشرة التصرفات القانونية بنفسه أو بمفرده. وهذه الظروف هي, الغيبة, الحكم بعقوبة جناية, العاهة المزدوجة أو العجز الطبيعي عن التعبير عن الأرادة  :- </a:t>
            </a:r>
            <a:br>
              <a:rPr lang="ar-IQ" sz="2000" dirty="0"/>
            </a:br>
            <a:r>
              <a:rPr lang="ar-IQ" sz="2000" dirty="0"/>
              <a:t>1. الغيبة. </a:t>
            </a:r>
            <a:r>
              <a:rPr lang="ar-IQ" sz="2000" dirty="0">
                <a:solidFill>
                  <a:srgbClr val="FF0000"/>
                </a:solidFill>
              </a:rPr>
              <a:t> الغائب</a:t>
            </a:r>
            <a:r>
              <a:rPr lang="ar-IQ" sz="2000" dirty="0"/>
              <a:t>, هو الشخص الذي غادر العراق أو لم يعرف له مقام فيه مدة تزيد على السنة دون أن تنقطع أخباره </a:t>
            </a:r>
            <a:br>
              <a:rPr lang="ar-IQ" sz="2000" dirty="0"/>
            </a:br>
            <a:r>
              <a:rPr lang="ar-IQ" sz="2000" dirty="0">
                <a:solidFill>
                  <a:srgbClr val="FF0000"/>
                </a:solidFill>
              </a:rPr>
              <a:t>والمفقود, </a:t>
            </a:r>
            <a:r>
              <a:rPr lang="ar-IQ" sz="2000" dirty="0"/>
              <a:t>هو الغائب الذي أنقطعت أخباره ولا تعرف حياته أو مماته, </a:t>
            </a:r>
            <a:br>
              <a:rPr lang="ar-IQ" sz="2000" dirty="0"/>
            </a:br>
            <a:r>
              <a:rPr lang="ar-IQ" sz="2000" dirty="0"/>
              <a:t/>
            </a:r>
            <a:br>
              <a:rPr lang="ar-IQ" sz="2000" dirty="0"/>
            </a:br>
            <a:r>
              <a:rPr lang="ar-IQ" sz="2000" dirty="0"/>
              <a:t>وأحكام المفقود تخضع لقانون الأحوال الشخصية, </a:t>
            </a:r>
            <a:r>
              <a:rPr lang="ar-IQ" sz="2000" dirty="0">
                <a:solidFill>
                  <a:srgbClr val="FF0000"/>
                </a:solidFill>
              </a:rPr>
              <a:t>فأذا لم يكن للغائب أو المفقود وكيل عينت المحكمة قيما عليه ويكون القيم تحت أشراف دائرة رعاية القاصرين,</a:t>
            </a:r>
            <a:r>
              <a:rPr lang="ar-IQ" sz="2000" dirty="0"/>
              <a:t/>
            </a:r>
            <a:br>
              <a:rPr lang="ar-IQ" sz="2000" dirty="0"/>
            </a:br>
            <a:r>
              <a:rPr lang="ar-IQ" sz="2000" dirty="0"/>
              <a:t> ويسري عليهما أحكام الوصي, وتحرر أموالهما عند تحديد قيم عليهما ولا يباع أموالهما المنقولة الا ماهو قابل للتلف أو يستوجب الصرف أو المؤونة. </a:t>
            </a:r>
            <a:br>
              <a:rPr lang="ar-IQ" sz="2000" dirty="0"/>
            </a:br>
            <a:r>
              <a:rPr lang="ar-IQ" sz="2000" dirty="0"/>
              <a:t>وتنتهي الغيبة بزوال سببها أو بموت المفقود أو بحكم قضائي أذا قام دليل بموته أو أذا مرت 4 سنوات على أعلان فقده. </a:t>
            </a:r>
            <a:br>
              <a:rPr lang="ar-IQ" sz="2000" dirty="0"/>
            </a:br>
            <a:r>
              <a:rPr lang="ar-IQ" sz="2000" dirty="0"/>
              <a:t>ويعتبر يوم صدور الحكم بموت المفقود تأريخا لوفاته, فتقسم تركة المفقود, وتعاد أموال الغائب اليه عند حضوره أو </a:t>
            </a:r>
            <a:r>
              <a:rPr lang="ar-IQ" dirty="0"/>
              <a:t>تسلم الى ورثته عند ثبوت وفاته. </a:t>
            </a:r>
          </a:p>
        </p:txBody>
      </p:sp>
    </p:spTree>
    <p:extLst>
      <p:ext uri="{BB962C8B-B14F-4D97-AF65-F5344CB8AC3E}">
        <p14:creationId xmlns:p14="http://schemas.microsoft.com/office/powerpoint/2010/main" val="55442427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IQ"/>
          </a:p>
        </p:txBody>
      </p:sp>
      <p:sp>
        <p:nvSpPr>
          <p:cNvPr id="3" name="Subtitle 2"/>
          <p:cNvSpPr>
            <a:spLocks noGrp="1"/>
          </p:cNvSpPr>
          <p:nvPr>
            <p:ph type="subTitle" idx="1"/>
          </p:nvPr>
        </p:nvSpPr>
        <p:spPr>
          <a:xfrm>
            <a:off x="683568" y="332656"/>
            <a:ext cx="8136904" cy="5306144"/>
          </a:xfrm>
        </p:spPr>
        <p:txBody>
          <a:bodyPr>
            <a:normAutofit/>
          </a:bodyPr>
          <a:lstStyle/>
          <a:p>
            <a:pPr algn="r"/>
            <a:r>
              <a:rPr lang="ar-IQ" dirty="0" smtClean="0">
                <a:solidFill>
                  <a:schemeClr val="tx1"/>
                </a:solidFill>
              </a:rPr>
              <a:t>2</a:t>
            </a:r>
            <a:r>
              <a:rPr lang="ar-IQ" sz="2400" dirty="0" smtClean="0">
                <a:solidFill>
                  <a:schemeClr val="tx1"/>
                </a:solidFill>
              </a:rPr>
              <a:t>. </a:t>
            </a:r>
            <a:r>
              <a:rPr lang="ar-IQ" sz="2400" dirty="0">
                <a:solidFill>
                  <a:srgbClr val="FF0000"/>
                </a:solidFill>
              </a:rPr>
              <a:t>الحكم بعقوبة جناية</a:t>
            </a:r>
            <a:r>
              <a:rPr lang="ar-IQ" sz="2400" dirty="0">
                <a:solidFill>
                  <a:schemeClr val="tx1"/>
                </a:solidFill>
              </a:rPr>
              <a:t>. الحكم بالسجن المؤبد أو المؤقت يستتبعه بحكم القانون من يوم صدوره الى تأريخ أنتهاء تنفيذ العقوبة أو أنقضاءها حرمان المحكوم عليه من أدارة أمواله الا بأذن المحكمة. وتعيين المحكمة قيما لأدارة أموال المحكوم عليه ويجوز لها أن تلزم القيم الذي عينته بتقديم كفالة.  وكل تصرف بأموال المحكوم دون ذلك </a:t>
            </a:r>
            <a:r>
              <a:rPr lang="ar-IQ" sz="2400" dirty="0">
                <a:solidFill>
                  <a:srgbClr val="FF0000"/>
                </a:solidFill>
              </a:rPr>
              <a:t>يكون موقوفا على أجازة المحكمة. </a:t>
            </a:r>
          </a:p>
          <a:p>
            <a:pPr algn="r"/>
            <a:endParaRPr lang="ar-IQ" sz="2400" dirty="0">
              <a:solidFill>
                <a:schemeClr val="tx1"/>
              </a:solidFill>
            </a:endParaRPr>
          </a:p>
          <a:p>
            <a:pPr algn="r"/>
            <a:r>
              <a:rPr lang="ar-IQ" sz="2400" dirty="0" smtClean="0">
                <a:solidFill>
                  <a:schemeClr val="tx1"/>
                </a:solidFill>
              </a:rPr>
              <a:t>وكل </a:t>
            </a:r>
            <a:r>
              <a:rPr lang="ar-IQ" sz="2400" dirty="0">
                <a:solidFill>
                  <a:schemeClr val="tx1"/>
                </a:solidFill>
              </a:rPr>
              <a:t>حكم صادر </a:t>
            </a:r>
            <a:r>
              <a:rPr lang="ar-IQ" sz="2400" dirty="0">
                <a:solidFill>
                  <a:srgbClr val="FF0000"/>
                </a:solidFill>
              </a:rPr>
              <a:t>بعقوبة الأعدام </a:t>
            </a:r>
            <a:r>
              <a:rPr lang="ar-IQ" sz="2400" dirty="0">
                <a:solidFill>
                  <a:schemeClr val="tx1"/>
                </a:solidFill>
              </a:rPr>
              <a:t>يستتبعه بحكم القانون من يوم صدوره الى وقت تنفيذ </a:t>
            </a:r>
            <a:r>
              <a:rPr lang="ar-IQ" sz="2400" dirty="0">
                <a:solidFill>
                  <a:srgbClr val="FF0000"/>
                </a:solidFill>
              </a:rPr>
              <a:t>الحكم بطلان </a:t>
            </a:r>
            <a:r>
              <a:rPr lang="ar-IQ" sz="2400" dirty="0">
                <a:solidFill>
                  <a:schemeClr val="tx1"/>
                </a:solidFill>
              </a:rPr>
              <a:t>التصرف </a:t>
            </a:r>
            <a:r>
              <a:rPr lang="ar-IQ" sz="2400" dirty="0">
                <a:solidFill>
                  <a:srgbClr val="FF0000"/>
                </a:solidFill>
              </a:rPr>
              <a:t>عدا الوصية والوقف. </a:t>
            </a:r>
            <a:r>
              <a:rPr lang="ar-IQ" sz="2400" dirty="0">
                <a:solidFill>
                  <a:schemeClr val="tx1"/>
                </a:solidFill>
              </a:rPr>
              <a:t>وتعيين محكمة الأحوال الشخصية </a:t>
            </a:r>
            <a:endParaRPr lang="en-GB" sz="2400" dirty="0" smtClean="0">
              <a:solidFill>
                <a:schemeClr val="tx1"/>
              </a:solidFill>
            </a:endParaRPr>
          </a:p>
          <a:p>
            <a:pPr algn="r"/>
            <a:r>
              <a:rPr lang="ar-IQ" sz="2400" dirty="0" smtClean="0">
                <a:solidFill>
                  <a:schemeClr val="tx1"/>
                </a:solidFill>
              </a:rPr>
              <a:t>أو </a:t>
            </a:r>
            <a:r>
              <a:rPr lang="ar-IQ" sz="2400" dirty="0">
                <a:solidFill>
                  <a:schemeClr val="tx1"/>
                </a:solidFill>
              </a:rPr>
              <a:t>المحكمة الشرعية قيما على المحكوم عليه</a:t>
            </a:r>
            <a:r>
              <a:rPr lang="ar-IQ" sz="2400" dirty="0" smtClean="0">
                <a:solidFill>
                  <a:schemeClr val="tx1"/>
                </a:solidFill>
              </a:rPr>
              <a:t>.</a:t>
            </a:r>
          </a:p>
          <a:p>
            <a:pPr algn="r"/>
            <a:r>
              <a:rPr lang="ar-IQ" sz="2400" dirty="0" smtClean="0">
                <a:solidFill>
                  <a:schemeClr val="tx1"/>
                </a:solidFill>
              </a:rPr>
              <a:t>3- العاهة المزدوجة أو العجز الطبيعي عن التعبير عن الارادة: (م 104) أصم أبكم أو أعمى أصم أو أعمى أبكم</a:t>
            </a:r>
            <a:endParaRPr lang="ar-IQ" sz="2400" dirty="0">
              <a:solidFill>
                <a:schemeClr val="tx1"/>
              </a:solidFill>
            </a:endParaRPr>
          </a:p>
        </p:txBody>
      </p:sp>
    </p:spTree>
    <p:extLst>
      <p:ext uri="{BB962C8B-B14F-4D97-AF65-F5344CB8AC3E}">
        <p14:creationId xmlns:p14="http://schemas.microsoft.com/office/powerpoint/2010/main" val="79929214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ar-IQ" dirty="0">
                <a:solidFill>
                  <a:srgbClr val="FF0000"/>
                </a:solidFill>
              </a:rPr>
              <a:t>ما هي هي العيوب التي تصيب  الارادة؟</a:t>
            </a:r>
            <a:r>
              <a:rPr lang="ar-IQ" dirty="0"/>
              <a:t/>
            </a:r>
            <a:br>
              <a:rPr lang="ar-IQ" dirty="0"/>
            </a:br>
            <a:endParaRPr lang="ar-IQ" dirty="0"/>
          </a:p>
        </p:txBody>
      </p:sp>
      <p:sp>
        <p:nvSpPr>
          <p:cNvPr id="3" name="Content Placeholder 2"/>
          <p:cNvSpPr>
            <a:spLocks noGrp="1"/>
          </p:cNvSpPr>
          <p:nvPr>
            <p:ph idx="1"/>
          </p:nvPr>
        </p:nvSpPr>
        <p:spPr>
          <a:xfrm>
            <a:off x="457200" y="692696"/>
            <a:ext cx="8229600" cy="5433467"/>
          </a:xfrm>
        </p:spPr>
        <p:txBody>
          <a:bodyPr>
            <a:noAutofit/>
          </a:bodyPr>
          <a:lstStyle/>
          <a:p>
            <a:pPr marL="0" indent="0" algn="r">
              <a:buNone/>
            </a:pPr>
            <a:r>
              <a:rPr lang="ar-IQ" sz="1400" dirty="0"/>
              <a:t>عيوب الرضا في القانون المدني العراقي أربعة هي : </a:t>
            </a:r>
          </a:p>
          <a:p>
            <a:pPr marL="0" indent="0" algn="r">
              <a:buNone/>
            </a:pPr>
            <a:endParaRPr lang="ar-IQ" sz="1400" dirty="0"/>
          </a:p>
          <a:p>
            <a:pPr marL="0" indent="0" algn="r">
              <a:buNone/>
            </a:pPr>
            <a:r>
              <a:rPr lang="ar-IQ" sz="1800" dirty="0">
                <a:solidFill>
                  <a:srgbClr val="FF0000"/>
                </a:solidFill>
              </a:rPr>
              <a:t>الإكراه</a:t>
            </a:r>
            <a:r>
              <a:rPr lang="ar-IQ" sz="1800" dirty="0"/>
              <a:t>، الإكراه كما عرفه مشرعنا، المادة 112/1 مدني هو إجبار الشخص بغير حق على ان يعمل عملاً دون رضاه</a:t>
            </a:r>
            <a:r>
              <a:rPr lang="ar-IQ" sz="1400" dirty="0"/>
              <a:t>. </a:t>
            </a:r>
          </a:p>
          <a:p>
            <a:pPr marL="0" indent="0" algn="r">
              <a:buNone/>
            </a:pPr>
            <a:endParaRPr lang="ar-IQ" sz="1400" dirty="0"/>
          </a:p>
          <a:p>
            <a:pPr marL="0" indent="0" algn="r">
              <a:buNone/>
            </a:pPr>
            <a:r>
              <a:rPr lang="ar-IQ" sz="1800" u="sng" dirty="0">
                <a:solidFill>
                  <a:srgbClr val="FF0000"/>
                </a:solidFill>
              </a:rPr>
              <a:t>الاكراه يكون على نوعيين </a:t>
            </a:r>
            <a:r>
              <a:rPr lang="ar-IQ" sz="1800" dirty="0">
                <a:solidFill>
                  <a:srgbClr val="FF0000"/>
                </a:solidFill>
              </a:rPr>
              <a:t>:</a:t>
            </a:r>
          </a:p>
          <a:p>
            <a:pPr marL="0" indent="0" algn="r">
              <a:buNone/>
            </a:pPr>
            <a:r>
              <a:rPr lang="ar-IQ" sz="1400" dirty="0" smtClean="0"/>
              <a:t>1</a:t>
            </a:r>
            <a:r>
              <a:rPr lang="ar-IQ" sz="1800" dirty="0" smtClean="0"/>
              <a:t>- ويكون </a:t>
            </a:r>
            <a:r>
              <a:rPr lang="ar-IQ" sz="1800" dirty="0"/>
              <a:t>الإكراه ملجئاً إذا كان تهديداً بخطر جسيم محدق يلحق بالنفس أو المال. </a:t>
            </a:r>
          </a:p>
          <a:p>
            <a:pPr marL="0" indent="0" algn="r">
              <a:buNone/>
            </a:pPr>
            <a:r>
              <a:rPr lang="ar-IQ" sz="1800" dirty="0" smtClean="0"/>
              <a:t>2- ويكون </a:t>
            </a:r>
            <a:r>
              <a:rPr lang="ar-IQ" sz="1800" dirty="0"/>
              <a:t>غير ملجئ إذا كان تهديداً بما دون ذلك.</a:t>
            </a:r>
          </a:p>
          <a:p>
            <a:pPr marL="0" indent="0" algn="r">
              <a:buNone/>
            </a:pPr>
            <a:r>
              <a:rPr lang="ar-IQ" sz="2400" u="sng" dirty="0">
                <a:solidFill>
                  <a:srgbClr val="FF0000"/>
                </a:solidFill>
              </a:rPr>
              <a:t>عناصر الإكراه</a:t>
            </a:r>
            <a:r>
              <a:rPr lang="ar-IQ" sz="1400" dirty="0"/>
              <a:t>:</a:t>
            </a:r>
          </a:p>
          <a:p>
            <a:pPr marL="0" indent="0" algn="r">
              <a:buNone/>
            </a:pPr>
            <a:endParaRPr lang="ar-IQ" sz="1400" dirty="0"/>
          </a:p>
          <a:p>
            <a:pPr marL="0" indent="0" algn="r">
              <a:buNone/>
            </a:pPr>
            <a:r>
              <a:rPr lang="ar-IQ" sz="1800" b="1" u="sng" dirty="0">
                <a:solidFill>
                  <a:srgbClr val="00B050"/>
                </a:solidFill>
              </a:rPr>
              <a:t>أولاً: استعمال وسائل للإكراه تهدد بخطر جسيم محدق</a:t>
            </a:r>
            <a:r>
              <a:rPr lang="ar-IQ" sz="1800" b="1" u="sng" dirty="0"/>
              <a:t>: </a:t>
            </a:r>
            <a:r>
              <a:rPr lang="ar-IQ" sz="1800" dirty="0"/>
              <a:t>قد تكون </a:t>
            </a:r>
            <a:r>
              <a:rPr lang="ar-IQ" sz="1800" dirty="0">
                <a:solidFill>
                  <a:srgbClr val="00B050"/>
                </a:solidFill>
              </a:rPr>
              <a:t>وسيلة الإكراه مادية </a:t>
            </a:r>
            <a:r>
              <a:rPr lang="ar-IQ" sz="1800" dirty="0"/>
              <a:t>كالضرب والتعذيب ويعرف بالإكراه المادي، وقد يكون </a:t>
            </a:r>
            <a:r>
              <a:rPr lang="ar-IQ" sz="1800" dirty="0">
                <a:solidFill>
                  <a:srgbClr val="00B050"/>
                </a:solidFill>
              </a:rPr>
              <a:t>الإكراه معنوياً أو نفسياً </a:t>
            </a:r>
            <a:r>
              <a:rPr lang="ar-IQ" sz="1800" dirty="0"/>
              <a:t>كالتهديد بإلحاق الأذى بالنفس او الجسم او المال أو الشرف أو المال، والإكراه النفسي هو الذي يوقع في نفس المتعاقد المُكرَه ان خطراً جسيماً يحدق بنفسه او ماله، ولاعتبار الإكراه </a:t>
            </a:r>
            <a:r>
              <a:rPr lang="ar-IQ" sz="1800" dirty="0">
                <a:solidFill>
                  <a:srgbClr val="00B050"/>
                </a:solidFill>
              </a:rPr>
              <a:t>يجب ان يكون المُكرِه قادراَ على إيقاع تهديده.</a:t>
            </a:r>
          </a:p>
          <a:p>
            <a:pPr marL="0" indent="0" algn="r">
              <a:buNone/>
            </a:pPr>
            <a:endParaRPr lang="ar-IQ" sz="1800" dirty="0"/>
          </a:p>
          <a:p>
            <a:pPr marL="0" indent="0" algn="r">
              <a:buNone/>
            </a:pPr>
            <a:r>
              <a:rPr lang="ar-IQ" sz="1400" dirty="0" smtClean="0"/>
              <a:t>1- </a:t>
            </a:r>
            <a:r>
              <a:rPr lang="ar-IQ" sz="2000" b="1" u="sng" dirty="0" smtClean="0"/>
              <a:t>فينبغي </a:t>
            </a:r>
            <a:r>
              <a:rPr lang="ar-IQ" sz="2000" b="1" u="sng" dirty="0"/>
              <a:t>ان يكون الخطر جسيماً، </a:t>
            </a:r>
            <a:r>
              <a:rPr lang="ar-IQ" sz="1800" dirty="0"/>
              <a:t>ومعيار جسامة الخطر معيار شخصي محض يعتد فيه بشخص المكره وظروفه، </a:t>
            </a:r>
            <a:r>
              <a:rPr lang="ar-IQ" sz="1800" b="1" u="sng" dirty="0"/>
              <a:t>ولا يشترط ان يكون الخطر حقيقياً بل يكتفى ان يكون كذلك من وجهة نظر المكره</a:t>
            </a:r>
            <a:r>
              <a:rPr lang="ar-IQ" sz="1800" dirty="0"/>
              <a:t>، فالتهديد بالسحر لشخص ريفي يعتبر خطراً جسيماً ولا يكون كذلك لغيره.</a:t>
            </a:r>
          </a:p>
          <a:p>
            <a:pPr marL="0" indent="0" algn="r">
              <a:buNone/>
            </a:pPr>
            <a:endParaRPr lang="ar-IQ" sz="1400" dirty="0"/>
          </a:p>
          <a:p>
            <a:pPr marL="0" indent="0" algn="r">
              <a:buNone/>
            </a:pPr>
            <a:endParaRPr lang="ar-IQ" sz="1400" dirty="0"/>
          </a:p>
        </p:txBody>
      </p:sp>
    </p:spTree>
    <p:extLst>
      <p:ext uri="{BB962C8B-B14F-4D97-AF65-F5344CB8AC3E}">
        <p14:creationId xmlns:p14="http://schemas.microsoft.com/office/powerpoint/2010/main" val="224553598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130425"/>
            <a:ext cx="8640960" cy="1470025"/>
          </a:xfrm>
        </p:spPr>
        <p:txBody>
          <a:bodyPr>
            <a:noAutofit/>
          </a:bodyPr>
          <a:lstStyle/>
          <a:p>
            <a:pPr algn="r"/>
            <a:r>
              <a:rPr lang="ar-IQ" sz="3200" dirty="0"/>
              <a:t/>
            </a:r>
            <a:br>
              <a:rPr lang="ar-IQ" sz="3200" dirty="0"/>
            </a:br>
            <a:r>
              <a:rPr lang="ar-IQ" sz="3200" dirty="0" smtClean="0"/>
              <a:t>2- وينبغي </a:t>
            </a:r>
            <a:r>
              <a:rPr lang="ar-IQ" sz="3200" dirty="0"/>
              <a:t>ان يكون الخطر محدقاً، أي </a:t>
            </a:r>
            <a:r>
              <a:rPr lang="ar-IQ" sz="3200" dirty="0">
                <a:solidFill>
                  <a:srgbClr val="00B050"/>
                </a:solidFill>
              </a:rPr>
              <a:t>وشيك الوقوع</a:t>
            </a:r>
            <a:r>
              <a:rPr lang="ar-IQ" sz="3200" dirty="0"/>
              <a:t>، فان كان بعيداً يمكن تلافيه فلا يؤثر في الإرادة.</a:t>
            </a:r>
            <a:br>
              <a:rPr lang="ar-IQ" sz="3200" dirty="0"/>
            </a:br>
            <a:r>
              <a:rPr lang="ar-IQ" sz="3200" dirty="0"/>
              <a:t/>
            </a:r>
            <a:br>
              <a:rPr lang="ar-IQ" sz="3200" dirty="0"/>
            </a:br>
            <a:r>
              <a:rPr lang="ar-IQ" sz="3200" dirty="0" smtClean="0"/>
              <a:t>3- وان </a:t>
            </a:r>
            <a:r>
              <a:rPr lang="ar-IQ" sz="3200" dirty="0"/>
              <a:t>يتعلق الخطر بالجسم او المال او الشرف لذات المتعاقد او لشخص أخر عزيز عليه كالتهديد بالقتل او الضرب او الخطف او إتلاف الزرع او </a:t>
            </a:r>
            <a:r>
              <a:rPr lang="ar-IQ" sz="3200" dirty="0" smtClean="0"/>
              <a:t>يهدد </a:t>
            </a:r>
            <a:r>
              <a:rPr lang="ar-IQ" sz="3200" dirty="0"/>
              <a:t>ابن أباه بأنه سينتحر إذا لم يحقق له مطلب معين وغير ذلك من أمثلة.</a:t>
            </a:r>
            <a:br>
              <a:rPr lang="ar-IQ" sz="3200" dirty="0"/>
            </a:br>
            <a:endParaRPr lang="ar-IQ" sz="3200" dirty="0"/>
          </a:p>
        </p:txBody>
      </p:sp>
      <p:sp>
        <p:nvSpPr>
          <p:cNvPr id="3" name="Subtitle 2"/>
          <p:cNvSpPr>
            <a:spLocks noGrp="1"/>
          </p:cNvSpPr>
          <p:nvPr>
            <p:ph type="subTitle" idx="1"/>
          </p:nvPr>
        </p:nvSpPr>
        <p:spPr>
          <a:xfrm>
            <a:off x="251520" y="4509120"/>
            <a:ext cx="8424936" cy="2088232"/>
          </a:xfrm>
        </p:spPr>
        <p:txBody>
          <a:bodyPr>
            <a:normAutofit fontScale="85000" lnSpcReduction="20000"/>
          </a:bodyPr>
          <a:lstStyle/>
          <a:p>
            <a:pPr algn="r"/>
            <a:r>
              <a:rPr lang="ar-IQ" dirty="0" smtClean="0">
                <a:solidFill>
                  <a:schemeClr val="tx1"/>
                </a:solidFill>
              </a:rPr>
              <a:t>-ويقع الاكراه عادة بوسائل غير مشروعة لتحقيق غرض غير مشروع(كاتهديد بالتشهير بالمكره إذا لم يدفع مبلغ من المال)</a:t>
            </a:r>
          </a:p>
          <a:p>
            <a:pPr algn="r"/>
            <a:r>
              <a:rPr lang="ar-IQ" dirty="0" smtClean="0">
                <a:solidFill>
                  <a:schemeClr val="tx1"/>
                </a:solidFill>
              </a:rPr>
              <a:t>-الوسيلة مشروعة والغرض غير المشروع</a:t>
            </a:r>
          </a:p>
          <a:p>
            <a:pPr algn="r"/>
            <a:r>
              <a:rPr lang="ar-IQ" dirty="0" smtClean="0">
                <a:solidFill>
                  <a:schemeClr val="tx1"/>
                </a:solidFill>
              </a:rPr>
              <a:t>-الوسيلة مشروعة والغرض مشروع فلا يتحقق الاكراه</a:t>
            </a:r>
          </a:p>
          <a:p>
            <a:pPr algn="r"/>
            <a:r>
              <a:rPr lang="ar-IQ" dirty="0" smtClean="0">
                <a:solidFill>
                  <a:schemeClr val="tx1"/>
                </a:solidFill>
              </a:rPr>
              <a:t>-الوسيلة غير مشروعة والغرض مشروع لا يتحقق الاكراه</a:t>
            </a:r>
            <a:endParaRPr lang="ar-IQ" dirty="0">
              <a:solidFill>
                <a:schemeClr val="tx1"/>
              </a:solidFill>
            </a:endParaRPr>
          </a:p>
        </p:txBody>
      </p:sp>
    </p:spTree>
    <p:extLst>
      <p:ext uri="{BB962C8B-B14F-4D97-AF65-F5344CB8AC3E}">
        <p14:creationId xmlns:p14="http://schemas.microsoft.com/office/powerpoint/2010/main" val="38379745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130425"/>
            <a:ext cx="8424936" cy="3386807"/>
          </a:xfrm>
        </p:spPr>
        <p:txBody>
          <a:bodyPr>
            <a:noAutofit/>
          </a:bodyPr>
          <a:lstStyle/>
          <a:p>
            <a:pPr algn="r"/>
            <a:r>
              <a:rPr lang="ar-IQ" sz="2800" b="1" dirty="0">
                <a:solidFill>
                  <a:srgbClr val="00B050"/>
                </a:solidFill>
              </a:rPr>
              <a:t>ثانياً: رهبة تحمل على التعاقد: </a:t>
            </a:r>
            <a:r>
              <a:rPr lang="ar-IQ" sz="2800" dirty="0"/>
              <a:t>يجب لتحقق الإكراه ان يكون قد بعث في نفس المتعاقد رهبة حملته على التعاقد ودفعته إليه. وتقدير تحقق الرهبة يكون بالنظر والى حال المتعاقد المكرَه </a:t>
            </a:r>
            <a:r>
              <a:rPr lang="ar-IQ" sz="2800" dirty="0">
                <a:solidFill>
                  <a:srgbClr val="FF0000"/>
                </a:solidFill>
              </a:rPr>
              <a:t>الشخصية والظروف </a:t>
            </a:r>
            <a:r>
              <a:rPr lang="ar-IQ" sz="2800" dirty="0"/>
              <a:t>التي أحاطت به، </a:t>
            </a:r>
            <a:r>
              <a:rPr lang="ar-IQ" sz="2800" dirty="0">
                <a:solidFill>
                  <a:srgbClr val="FF0000"/>
                </a:solidFill>
              </a:rPr>
              <a:t>فيراعى جنسه وسنه وحالتها لصحية والعقلية والاجتماعية</a:t>
            </a:r>
            <a:r>
              <a:rPr lang="ar-IQ" sz="2800" dirty="0"/>
              <a:t>،</a:t>
            </a:r>
            <a:br>
              <a:rPr lang="ar-IQ" sz="2800" dirty="0"/>
            </a:br>
            <a:r>
              <a:rPr lang="ar-IQ" sz="2800" dirty="0"/>
              <a:t/>
            </a:r>
            <a:br>
              <a:rPr lang="ar-IQ" sz="2800" dirty="0"/>
            </a:br>
            <a:r>
              <a:rPr lang="ar-IQ" sz="2800" dirty="0"/>
              <a:t> </a:t>
            </a:r>
            <a:r>
              <a:rPr lang="ar-IQ" sz="2800" u="sng" dirty="0"/>
              <a:t>فالأنثى غير الذكر والصبي غير الشاب القوي، والقروي الساذج غير المدني المتحضر، والجاهل غير المتعلم، والغبي غير الذكي، كما يجب الاعتداد بالظروف والملابسات المحيطة به عند تكييف جسامة الخطر</a:t>
            </a:r>
            <a:r>
              <a:rPr lang="ar-IQ" sz="2800" dirty="0"/>
              <a:t>، فاثر الإكراه في المناطق البعيدة النائية قد يكون غيره في المدن الآهلة بالسكان وقرب رجال الأمن ، وأثره في الليل قد يكون مختلفا عنه في النهار، فالمكان والزمان وغيرهما من الظروف والملابسات تؤثر في تكييف جسامة الخطر في نفس المتعاقد.</a:t>
            </a:r>
            <a:br>
              <a:rPr lang="ar-IQ" sz="2800" dirty="0"/>
            </a:br>
            <a:endParaRPr lang="ar-IQ" sz="2800" dirty="0"/>
          </a:p>
        </p:txBody>
      </p:sp>
      <p:sp>
        <p:nvSpPr>
          <p:cNvPr id="3" name="Subtitle 2"/>
          <p:cNvSpPr>
            <a:spLocks noGrp="1"/>
          </p:cNvSpPr>
          <p:nvPr>
            <p:ph type="subTitle" idx="1"/>
          </p:nvPr>
        </p:nvSpPr>
        <p:spPr/>
        <p:txBody>
          <a:bodyPr/>
          <a:lstStyle/>
          <a:p>
            <a:endParaRPr lang="ar-IQ"/>
          </a:p>
        </p:txBody>
      </p:sp>
    </p:spTree>
    <p:extLst>
      <p:ext uri="{BB962C8B-B14F-4D97-AF65-F5344CB8AC3E}">
        <p14:creationId xmlns:p14="http://schemas.microsoft.com/office/powerpoint/2010/main" val="34415315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260649"/>
            <a:ext cx="8229600" cy="4104455"/>
          </a:xfrm>
        </p:spPr>
        <p:txBody>
          <a:bodyPr>
            <a:noAutofit/>
          </a:bodyPr>
          <a:lstStyle/>
          <a:p>
            <a:pPr marL="0" indent="0" algn="r">
              <a:buNone/>
            </a:pPr>
            <a:endParaRPr lang="ar-IQ" sz="1800" dirty="0"/>
          </a:p>
          <a:p>
            <a:pPr marL="0" indent="0" algn="r">
              <a:buNone/>
            </a:pPr>
            <a:r>
              <a:rPr lang="ar-IQ" sz="1800" dirty="0"/>
              <a:t>	</a:t>
            </a:r>
            <a:r>
              <a:rPr lang="ar-IQ" sz="1800" dirty="0">
                <a:solidFill>
                  <a:srgbClr val="FF0000"/>
                </a:solidFill>
              </a:rPr>
              <a:t>ثانيا الغلط؟</a:t>
            </a:r>
            <a:r>
              <a:rPr lang="ar-IQ" sz="1800" dirty="0"/>
              <a:t> وهم يقوم في ذهن الشخص يحمله على اعتقاد غير الواقع فيكون هو الدافع إلى التعاقد.</a:t>
            </a:r>
          </a:p>
          <a:p>
            <a:pPr marL="0" indent="0" algn="r">
              <a:buNone/>
            </a:pPr>
            <a:r>
              <a:rPr lang="ar-IQ" sz="1800" dirty="0"/>
              <a:t>	فهو تصور كاذب للواقع يؤدي بالشخص إلى إبرام تصرف قانوني ما كان ليبرمه لو تبين حقيقة </a:t>
            </a:r>
            <a:r>
              <a:rPr lang="ar-IQ" sz="1800" dirty="0">
                <a:solidFill>
                  <a:srgbClr val="FF0000"/>
                </a:solidFill>
              </a:rPr>
              <a:t>الأمر كشخص يشتري تمثالاً ويعتقد انه اثري وهو ليس كذلك</a:t>
            </a:r>
            <a:r>
              <a:rPr lang="ar-IQ" sz="1800" dirty="0"/>
              <a:t>.</a:t>
            </a:r>
          </a:p>
          <a:p>
            <a:pPr marL="0" indent="0" algn="r">
              <a:buNone/>
            </a:pPr>
            <a:r>
              <a:rPr lang="en-GB" sz="1800" dirty="0" smtClean="0"/>
              <a:t>   </a:t>
            </a:r>
            <a:r>
              <a:rPr lang="ar-IQ" sz="1800" dirty="0" smtClean="0"/>
              <a:t>م117)            عقد باطل</a:t>
            </a:r>
            <a:r>
              <a:rPr lang="en-GB" sz="1800" dirty="0" smtClean="0"/>
              <a:t> )</a:t>
            </a:r>
            <a:r>
              <a:rPr lang="ar-IQ" sz="1800" dirty="0" smtClean="0"/>
              <a:t>يعدم الارادة</a:t>
            </a:r>
            <a:r>
              <a:rPr lang="en-GB" sz="1800" dirty="0" smtClean="0"/>
              <a:t>               </a:t>
            </a:r>
            <a:r>
              <a:rPr lang="ar-IQ" sz="1800" dirty="0" smtClean="0"/>
              <a:t>الغلط المانع</a:t>
            </a:r>
            <a:endParaRPr lang="ar-IQ" sz="1800" dirty="0"/>
          </a:p>
          <a:p>
            <a:pPr marL="0" indent="0" algn="r">
              <a:buNone/>
            </a:pPr>
            <a:r>
              <a:rPr lang="ar-IQ" sz="1800" dirty="0">
                <a:solidFill>
                  <a:srgbClr val="FF0000"/>
                </a:solidFill>
              </a:rPr>
              <a:t>شروط تحقق الغلط: </a:t>
            </a:r>
            <a:r>
              <a:rPr lang="ar-IQ" sz="1800" dirty="0"/>
              <a:t>يشترط لوجود الغلط الذي يعيب الإرادة ويجعل العقد موقوفاً شرطان</a:t>
            </a:r>
            <a:r>
              <a:rPr lang="ar-IQ" sz="1800" dirty="0" smtClean="0"/>
              <a:t>:</a:t>
            </a:r>
            <a:endParaRPr lang="ar-IQ" sz="1800" dirty="0"/>
          </a:p>
          <a:p>
            <a:pPr marL="0" indent="0" algn="r">
              <a:buNone/>
            </a:pPr>
            <a:r>
              <a:rPr lang="ar-IQ" sz="1800" dirty="0"/>
              <a:t>	1ـ ان يكون الغلط جوهرياً. 2ـ أن يتصل الغلط </a:t>
            </a:r>
            <a:r>
              <a:rPr lang="ar-IQ" sz="1800" dirty="0" smtClean="0"/>
              <a:t>بعلم المتعاقد </a:t>
            </a:r>
            <a:r>
              <a:rPr lang="ar-IQ" sz="1800" dirty="0"/>
              <a:t>الآخر.</a:t>
            </a:r>
          </a:p>
          <a:p>
            <a:pPr marL="0" indent="0" algn="r">
              <a:buNone/>
            </a:pPr>
            <a:endParaRPr lang="ar-IQ" sz="1800" dirty="0"/>
          </a:p>
          <a:p>
            <a:pPr marL="0" indent="0" algn="r">
              <a:buNone/>
            </a:pPr>
            <a:r>
              <a:rPr lang="ar-IQ" sz="1800" dirty="0">
                <a:solidFill>
                  <a:srgbClr val="FF0000"/>
                </a:solidFill>
              </a:rPr>
              <a:t>الشرط لأول: يجب ان يكون الغلط جوهرياً: </a:t>
            </a:r>
            <a:r>
              <a:rPr lang="ar-IQ" sz="1800" dirty="0"/>
              <a:t>الغلط الجوهري هو الغلط الذي يبلغ حداً من الجسامة بحيث يمتنع المتعاقد عن إبرام العقد لو لم يقع في هذا الغلط. أي </a:t>
            </a:r>
            <a:r>
              <a:rPr lang="ar-IQ" sz="1800" u="sng" dirty="0"/>
              <a:t>كان هو الدافع الرئيسي للتعاقد</a:t>
            </a:r>
            <a:r>
              <a:rPr lang="ar-IQ" sz="1800" dirty="0"/>
              <a:t>.</a:t>
            </a:r>
          </a:p>
          <a:p>
            <a:pPr marL="0" indent="0" algn="r">
              <a:buNone/>
            </a:pPr>
            <a:endParaRPr lang="ar-IQ" sz="1800" dirty="0"/>
          </a:p>
          <a:p>
            <a:pPr marL="0" indent="0" algn="r">
              <a:buNone/>
            </a:pPr>
            <a:r>
              <a:rPr lang="ar-IQ" sz="1800" dirty="0"/>
              <a:t>ومعيار الغلط الجوهري </a:t>
            </a:r>
            <a:r>
              <a:rPr lang="ar-IQ" sz="1800" b="1" u="sng" dirty="0"/>
              <a:t>معيار ذاتي </a:t>
            </a:r>
            <a:r>
              <a:rPr lang="ar-IQ" sz="1800" dirty="0"/>
              <a:t>يقتضي البحث في نية المتعاقد الواقع في الغلط لمعرفة مدى الأهمية التي يعلقها على الأمر الذي انصب عليه الغلط، ولصعوبة التحقق من النية فقد أشارت المادة </a:t>
            </a:r>
            <a:r>
              <a:rPr lang="ar-IQ" sz="1800" dirty="0">
                <a:solidFill>
                  <a:srgbClr val="FF0000"/>
                </a:solidFill>
              </a:rPr>
              <a:t>(118</a:t>
            </a:r>
            <a:r>
              <a:rPr lang="ar-IQ" sz="1800" dirty="0"/>
              <a:t>) مدني عراقي إلى بعض الأحوال التي يكون الغلط فيها على الأخص جوهرياً</a:t>
            </a:r>
            <a:r>
              <a:rPr lang="ar-IQ" sz="1800" dirty="0" smtClean="0"/>
              <a:t>.</a:t>
            </a:r>
            <a:endParaRPr lang="ar-IQ" sz="1800" dirty="0"/>
          </a:p>
          <a:p>
            <a:pPr marL="0" indent="0" algn="r">
              <a:buNone/>
            </a:pPr>
            <a:r>
              <a:rPr lang="ar-IQ" sz="1800" dirty="0"/>
              <a:t>أ ـ  </a:t>
            </a:r>
            <a:r>
              <a:rPr lang="ar-IQ" sz="1800" dirty="0">
                <a:solidFill>
                  <a:srgbClr val="FF0000"/>
                </a:solidFill>
              </a:rPr>
              <a:t>اذا وقع الغلط في صفة للشيء </a:t>
            </a:r>
            <a:r>
              <a:rPr lang="ar-IQ" sz="1800" dirty="0"/>
              <a:t>تكون جوهرية في اعتبار المتعاقدين او يجب اعتبارها كذلك طبقاً لظروف العقد وحسن النية في التعامل. , مثال البقرة الحلوب</a:t>
            </a:r>
            <a:r>
              <a:rPr lang="ar-IQ" sz="1800" dirty="0" smtClean="0"/>
              <a:t>.</a:t>
            </a:r>
            <a:endParaRPr lang="ar-IQ" sz="1800" dirty="0"/>
          </a:p>
          <a:p>
            <a:pPr marL="0" indent="0" algn="r">
              <a:buNone/>
            </a:pPr>
            <a:r>
              <a:rPr lang="ar-IQ" sz="1800" dirty="0"/>
              <a:t>ب ـ </a:t>
            </a:r>
            <a:r>
              <a:rPr lang="ar-IQ" sz="1800" dirty="0">
                <a:solidFill>
                  <a:srgbClr val="FF0000"/>
                </a:solidFill>
              </a:rPr>
              <a:t>اذا وقع الغلط في ذات المتعاقد او في صفة من صفاته </a:t>
            </a:r>
            <a:r>
              <a:rPr lang="ar-IQ" sz="1800" dirty="0"/>
              <a:t>وكانت تلك الذات او الصفة هي السبب الرئيسي للتعاقد. مثال المهندس المدني او الطبيب</a:t>
            </a:r>
            <a:r>
              <a:rPr lang="ar-IQ" sz="1800" dirty="0" smtClean="0"/>
              <a:t>.</a:t>
            </a:r>
            <a:endParaRPr lang="ar-IQ" sz="1800" dirty="0"/>
          </a:p>
          <a:p>
            <a:pPr marL="0" indent="0" algn="r">
              <a:buNone/>
            </a:pPr>
            <a:r>
              <a:rPr lang="ar-IQ" sz="1800" dirty="0" smtClean="0"/>
              <a:t>ج ـ </a:t>
            </a:r>
            <a:r>
              <a:rPr lang="ar-IQ" sz="1800" dirty="0" smtClean="0">
                <a:solidFill>
                  <a:srgbClr val="FF0000"/>
                </a:solidFill>
              </a:rPr>
              <a:t>إذ وقع الغلط في أمور تبيح نزاهة المعاملات للمتعاقد المتمسك بالغلط</a:t>
            </a:r>
            <a:r>
              <a:rPr lang="ar-IQ" sz="1800" dirty="0" smtClean="0"/>
              <a:t> ان يعتبرها عناصر ضرورية للتعاقد، ولهذه الحالة صورتان: 1ـ </a:t>
            </a:r>
            <a:r>
              <a:rPr lang="ar-IQ" sz="1800" dirty="0" smtClean="0">
                <a:solidFill>
                  <a:srgbClr val="FF0000"/>
                </a:solidFill>
              </a:rPr>
              <a:t>غلط في قيمة الشيء(شراء </a:t>
            </a:r>
            <a:r>
              <a:rPr lang="ar-IQ" sz="1800" dirty="0" smtClean="0"/>
              <a:t>لوحة ) 2ـ </a:t>
            </a:r>
            <a:r>
              <a:rPr lang="ar-IQ" sz="1800" dirty="0" smtClean="0">
                <a:solidFill>
                  <a:srgbClr val="FF0000"/>
                </a:solidFill>
              </a:rPr>
              <a:t>غلط في الدافع إلى التعاقد     </a:t>
            </a:r>
            <a:r>
              <a:rPr lang="ar-IQ" sz="1800" dirty="0" smtClean="0"/>
              <a:t>(نقل موظف الى مدينة اخرى).</a:t>
            </a:r>
          </a:p>
          <a:p>
            <a:pPr marL="0" indent="0" algn="r">
              <a:buNone/>
            </a:pPr>
            <a:endParaRPr lang="ar-IQ" sz="1800" dirty="0"/>
          </a:p>
        </p:txBody>
      </p:sp>
      <p:cxnSp>
        <p:nvCxnSpPr>
          <p:cNvPr id="10" name="Straight Arrow Connector 9"/>
          <p:cNvCxnSpPr/>
          <p:nvPr/>
        </p:nvCxnSpPr>
        <p:spPr>
          <a:xfrm flipH="1">
            <a:off x="7092280" y="1700808"/>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788024" y="1700808"/>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8816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37677</TotalTime>
  <Words>11934</Words>
  <Application>Microsoft Office PowerPoint</Application>
  <PresentationFormat>On-screen Show (4:3)</PresentationFormat>
  <Paragraphs>669</Paragraphs>
  <Slides>121</Slides>
  <Notes>1</Notes>
  <HiddenSlides>0</HiddenSlides>
  <MMClips>0</MMClips>
  <ScaleCrop>false</ScaleCrop>
  <HeadingPairs>
    <vt:vector size="4" baseType="variant">
      <vt:variant>
        <vt:lpstr>Theme</vt:lpstr>
      </vt:variant>
      <vt:variant>
        <vt:i4>1</vt:i4>
      </vt:variant>
      <vt:variant>
        <vt:lpstr>Slide Titles</vt:lpstr>
      </vt:variant>
      <vt:variant>
        <vt:i4>121</vt:i4>
      </vt:variant>
    </vt:vector>
  </HeadingPairs>
  <TitlesOfParts>
    <vt:vector size="122" baseType="lpstr">
      <vt:lpstr>Office Theme</vt:lpstr>
      <vt:lpstr>مصادر الإلتزام (المرحلة الثانية)  كلية القانون-جامعة صلاح الدين </vt:lpstr>
      <vt:lpstr>التعريف بالالتزام</vt:lpstr>
      <vt:lpstr>التعريف بالالتزام</vt:lpstr>
      <vt:lpstr>التعريف بالالتزام</vt:lpstr>
      <vt:lpstr>التعريف بالالتزام</vt:lpstr>
      <vt:lpstr>التعريف بالالتزام</vt:lpstr>
      <vt:lpstr>التعريف بالالتزام</vt:lpstr>
      <vt:lpstr>الالتزام رابطة قانونية</vt:lpstr>
      <vt:lpstr>الالتزام رابطة شخصية</vt:lpstr>
      <vt:lpstr>الالتزام عباً مالي</vt:lpstr>
      <vt:lpstr>نظرية الالتزام</vt:lpstr>
      <vt:lpstr>نظرية الالتزام</vt:lpstr>
      <vt:lpstr>أنواع الالتزامات </vt:lpstr>
      <vt:lpstr>1ـ الالتزام الإرادي والالتزام غير الإرادي </vt:lpstr>
      <vt:lpstr>الالتزام االمدني  والالتزام الطبيعي  </vt:lpstr>
      <vt:lpstr>الالتزام السلبي والالتزام الايجابي </vt:lpstr>
      <vt:lpstr>الالتزامات الفورية (غير المتتابعة) والالتزامات المستمرة (المتتابعة): </vt:lpstr>
      <vt:lpstr>الالتزام بنتيجة والالتزام بوسيلة </vt:lpstr>
      <vt:lpstr>الالتزامات الشخصية والالتزامات العينية </vt:lpstr>
      <vt:lpstr>الالتزامات الشخصية الالتزامات العينية </vt:lpstr>
      <vt:lpstr>الالتزامات الأصلية الالتزامات التبعية</vt:lpstr>
      <vt:lpstr>مصادر الالتزام مصدر الالتزام: السبب القانوني الذي أنشأ الالتزام الترتيب التقليدي لمصادر الالتزام </vt:lpstr>
      <vt:lpstr>الترتيب الحديث لمصادر الالتزام</vt:lpstr>
      <vt:lpstr>مصادر الالتزام في القانون المدني العراقي</vt:lpstr>
      <vt:lpstr>العقد</vt:lpstr>
      <vt:lpstr>تحديد منطقة العقد </vt:lpstr>
      <vt:lpstr>مبدأ سلطان الارادة</vt:lpstr>
      <vt:lpstr>نتائج تطبيق مبدأ سلطان الإرادة</vt:lpstr>
      <vt:lpstr>العقد</vt:lpstr>
      <vt:lpstr>تقسيمات العقود</vt:lpstr>
      <vt:lpstr>تقسيمات العقود</vt:lpstr>
      <vt:lpstr>تقسيمات العقود</vt:lpstr>
      <vt:lpstr>تقسيمات العقود</vt:lpstr>
      <vt:lpstr>تقسيمات العقود</vt:lpstr>
      <vt:lpstr>تقسيمات العقود</vt:lpstr>
      <vt:lpstr>تقسيمات العقود</vt:lpstr>
      <vt:lpstr>تقسيمات العقود</vt:lpstr>
      <vt:lpstr>تقسيمات العقود</vt:lpstr>
      <vt:lpstr>أركان العقد</vt:lpstr>
      <vt:lpstr>التراضي</vt:lpstr>
      <vt:lpstr>كيف يكون العقد صحيحا ؟ </vt:lpstr>
      <vt:lpstr>وجود التراضي</vt:lpstr>
      <vt:lpstr>1- وجود الإرادة والتعبيرعنها</vt:lpstr>
      <vt:lpstr>وجود الإرادة والتعبير عنها</vt:lpstr>
      <vt:lpstr>PowerPoint Presentation</vt:lpstr>
      <vt:lpstr>س: هل يعتبر السكوت تعبير عن الإرادة؟ </vt:lpstr>
      <vt:lpstr>الارادة الظاهرة والارادة الباطنة</vt:lpstr>
      <vt:lpstr>يذهب الفقه والتشريعات في هذا الصدد مذاهب متعددة</vt:lpstr>
      <vt:lpstr>يذهب الفقه والتشريعات في هذا الصدد مذاهب متعددة</vt:lpstr>
      <vt:lpstr>متى ينتج التعبير عن الارادة أثره</vt:lpstr>
      <vt:lpstr>متى ينتج التعبير عن الارادة أثره</vt:lpstr>
      <vt:lpstr>متى ينتج التعبيرعن الارادة أثره</vt:lpstr>
      <vt:lpstr>أثر الموت أو فقد الأهلية في قيام التعبير عن الإرادة</vt:lpstr>
      <vt:lpstr>تطابق الارادتين</vt:lpstr>
      <vt:lpstr>الإيجاب</vt:lpstr>
      <vt:lpstr>ما هي الحالات التي يسبقها الايجاب؟ الصور التي يظهر فيها الإيجاب: قد يظهر الإيجاب بعدة صور منها:  1ـ إيجاب مصحوب بتحفظات (الإيجاب المعلق): قد يخرج الطرفان من المفاوضات بإيجاب مصحوب بتحفظات صريحة أو ضمنية كأن يعرض الشخص التعاقد بثمن معين مع احتفاظه بحقه بتعديل الثمن تبعاً لتغير الأسعار.  </vt:lpstr>
      <vt:lpstr>وهذا ما نصت عليه المادة (80) مدني عراقي (1ـ يعتبر عرض البضائع مع بيان ثمنها يعتبر إيجابا. 2ـ أما النشر والإعلان وبيان الأسعار الجاري التعامل بها وكل بيان آخر متعلق بعروض أو طلبات موجهة للجمهور أو للأفراد فلا يعتبر عند الشك إيجابا وإنما يكون دعوة للتفاوض).   3ـ الإيجاب في عقود المزاد: قد يتم التعاقد بطريق المزايدة أو المناقصة، مثل البيوع الجبرية عن طريق القضاء او البيع والإيجار من قبل المصالح الحكومية او الخاصة.  ان طرح الصفقة للبيع بالمزاد هو بمثابة دعوة إلى التفاوض أما الإيجاب فهو بتقديم عطاْء من اي شخص حاضر بين المزايدة اي دفع مبلغ معين من شيء معين والقبول هو رسو المزاد على اخر شخص وهنا ينعقد العقد.  طرح المزاد= دعوة للتفاوض تقديم عطاء من اي شخص= ايجاب القبول= رسو المزاد</vt:lpstr>
      <vt:lpstr>القوة الملزمة للأيجاب</vt:lpstr>
      <vt:lpstr>القبول</vt:lpstr>
      <vt:lpstr>القبول</vt:lpstr>
      <vt:lpstr>PowerPoint Presentation</vt:lpstr>
      <vt:lpstr>     حالات خاصة للقبول: توجد صور خاصة للقبول هي السكوت الملابس وعقود الإذعان:   أـ السكوت الملابس  الاستثناء: إلا ان هناك حالات خاصة تحيط بها ظروف ملابسة بالسكوت تدل على ان السكوت بمثابة قبول للإيجاب، وتسمى بحالات السكوت الملابس نسبة إلى الظروف التي تلابسه وتحيط به. ونص المشرع العراقي في المادة (81) مدني عراقي على ثلاث صور للسكوت الملابس:  1ـ إذا تمخض الإيجاب لمصلحة من وجه إليه، كالهبة توجه إلى شخص فيسكت عن الرد فيحمل سكوته على انه قبول لها.  2ـ إذا وجد تعامل سابق بين الطرفين واتصل الإيجاب بهذا التعامل، فان السكوت يعتبر قبولاً. مثال ذلك ان يرسل تاجر التجزئة طلب بضاعة من تاجر الجملة الذي يتعامل معه ويسكت تاجر الجملة عن الرد فيعتبر سكوته قبولاً منه للطلب وينعقد العقد.  3ـ إذا كانت طبيعة المعاملة أو العرف التجاري تجعل السكوت عن الرفض قبولاً فانه يعتبر كذلك في حكم القانون. مثال ذلك ان يرسل البنك كشفاً بالحساب إلى عميله فيسكت عن الاعتراض عليه مدة كافية، اعتبر ذلك قبولاً منه لهذا الحساب.  </vt:lpstr>
      <vt:lpstr>القبول في عقود الإذعان</vt:lpstr>
      <vt:lpstr>PowerPoint Presentation</vt:lpstr>
      <vt:lpstr>PowerPoint Presentation</vt:lpstr>
      <vt:lpstr>متى يتم التعاقد  ( ما هي اللحظة الزمنية التي يتم فيها انعقاد العقد)؟</vt:lpstr>
      <vt:lpstr>ب ـ التعاقد بين غائبين: يكون التعاقد بين غائبين، اي بين شخصين لا يجمعهما مجلس واحد، عن طريق البريد او البرق او  بواسطة رسول، وهذا يعني انه يمر وقت من الزمن بين صدور القبول وعلم الموجب بالقبول، ويثار التساؤل عن تحديد وقت انعقاد العقد وهل هو وقت صدور القبول ام وقت علم الموجب به ام غير ذلك،   وهناك أربع نظريات بهذا الشأن هي:  1ـ نظرية الإعلان: ومفادها ان العقد يتم بإعلان القبول وقبل ان يصل إلى علم الموجب ففي هذه اللحظة اقترن الإيجاب بالقبول وهذا كل ما يشترط لانعقاد العقد، وهذا ما يتوافق مع سرعة المعاملات وخاصة التجارية منها. وتنتقد بأنها تغفل القاعدة العامة في التعبير عن الإرادة ومنه القبول لا يحدث أثره إلا باتصاله بعلم من وجه إليه.  2ـ نظرية التصدير: وبموجبها ينعقد العقد بتصدير القبول بوضع الجواب في البريد او البرق او غيره ولا تفترق عن النظرية السابقة إلا في التأكد من ان القبول أصبح باتاً. وتوجه إليها ذات الانتقادات السابقة.  </vt:lpstr>
      <vt:lpstr>3ـ نظرية الوصول:وبموجبها ينعقد العقد بمجرد وصول القبول إلى الموجب بغض النظر عن علمه فالوصول قرينة على علمه وهي تتشابه مع نظرية العلم.  4ـ نظرية العلم: وبموجبها لا ينعقد العقد إلا إذا وصل القبول إلى علم الموجب. وتتفق هذه النظرية مع القواعد العامة في ان التعبير عن الإرادة سواء كان إيجابا أم قبولاً لا يحدث أثره إلا باتصاله بعلم من وجه إليه، قد نص المشرع العراقي على هذا الحكم في المادة (87) مدني التي تقضي أنه «1 – يعتبر التعاقد ما بین الغائبین قد تم في المكان والزمان اللذين يعلم فیھما الموجب بالقبول ما لم يوجد اتفاق صريح او ضمني او نص قانوني يقضي بغیر ذلك. 2 – ويكون مفروضاً ان الموجب قد علم بالقبول في المكان والزمان اللذين وصل الیه فیھما».  ويلاحظ ان هذا الحكم لا يتعلق بالنظام العام، فيجوز للمتعاقدين الاتفاق على ما يخالفه. </vt:lpstr>
      <vt:lpstr>س: ما هي النتائج التي تترتب فيها  تحديد زمان ومكان انعقاد العقد ـ تبدو الأهمية في تحديد المسائل التالية: </vt:lpstr>
      <vt:lpstr>كما أن لتحديد مكان انعقاد العقد أهمية في تحديد المحكمة المختصة بنظر أي نزاع بين الطرفين. فالقاعدة أن المحكمة المختصة هي المحكمة التي تم في دائرتها العقد. لهذه الاعتبارات العملية الهامة تبدو أهمية تحديد زمان ومكان انعقاد العقد. </vt:lpstr>
      <vt:lpstr>الوعد بالتعاقد (الاتفاق الابتدائي)</vt:lpstr>
      <vt:lpstr>الوعد بالتعاقد (الاتفاق الابتدائي)</vt:lpstr>
      <vt:lpstr>موقف المشرع العراقي</vt:lpstr>
      <vt:lpstr>PowerPoint Presentation</vt:lpstr>
      <vt:lpstr>شروط الوعد بالتعاقد</vt:lpstr>
      <vt:lpstr>أثار الوعد بالتعاقد</vt:lpstr>
      <vt:lpstr>سقوط الوعد: يسقط الوعد إذا أعلن الموعود له عدم رغبته في التعاقد قبل فوات المدة، لأنه قد نزل عن حقه قبل الواعد. وكذلك يسقط بعد فوات المدة دون إعلان الرغبة.  ثانيا: إبداء الموعود له رغبته:    إذا أبدى الموعود له رغبته في التعاقد صراحة أو ضمناً قبل فوات المدة المعينة لذلك فان العقد النهائي يتم، ويعتبر تمامه من وقت إبداء الرغبة لا من وقت قيام الوعد ،   وهو بالتالي الوقت الذي تترتب فيه آثار العقد النهائي، أي يتم العقد النهائي بدون اثر رجعي وذلك لان إبداء الرغبة يكون بمثابة قبول الإيجاب المتمثل في الوعد، ويجب إن يكون إعلان الرغبة باتاً غير مشروط بشرط وإلا فلا ينعقد إلا إذا قبل الواعد هذا التعديل. </vt:lpstr>
      <vt:lpstr>س مييز بين الوعد بالتعاقد والإيجاب الملزم؟  قد يشتبه كل من الوعد بالتعاقد والإيجاب الملزم لان كل منهما يقترن بمدة وان تمام كل منهما يتوقف على قبول من وجه إليه، وان رجوع أو عدول من صدر منهما ذلك لا يمنع من انعقاد العقد عند إظهار الموعود له رغبته بالتعاقد النهائي أو قبول الموجب له،   إلا إن الوعد بالتعاقد يختلف عن الإيجاب الملزم من الناحية الفنية والعملية، لان الإيجاب الملزم تصرف قانوني قائم بإرادة الموجب المنفردة، بينما الوعد بالتعاقد تصرف قانوني صادر من جانبين (عقد)، وعملياً فان المدة التي يبقى الوعد فيها قائما هي أطول عادة من المدة المحددة للإيجاب الملزم.</vt:lpstr>
      <vt:lpstr>العربون</vt:lpstr>
      <vt:lpstr>موقف المشرع العراقي من العربون</vt:lpstr>
      <vt:lpstr>س: مييز العربون عن الشرط الجزائي؟</vt:lpstr>
      <vt:lpstr>ثانياً: أوجه الاختلاف بينهما:  1ـ الشرط الجزائي التزام تبعي تكون العبرة بالالتزام الأصلي لا بالشرط الجزائي عند مطالبة الدائن مدينه بالتنفيذ مادام التنفيذ العيني ممكناً. أما العربون فهو التزام بدلي للمتعاقد الخيار فيه بين إتمام التعاقد أو خسارة قيمة العربون.  2ـ يعتبر الشرط الجزائي تقديراً لتعويض يستحق عند توافر شروط التعويض، اما العربون فجزاء حق العدول بصرف النظر عن وقوع الضرر.  3ـ يجوز تعديل قيمة الشرط الجزائي زيادة او نقصاناً في الحالات التي نص عليها القانون ليتناسب مع مقدار الضرر الحقيقي، أما العربون فينبغي الحكم بمقداره الذي حدده الطرفان دون تعديل فيه لانقطاع الصلة بين استحقاقه وبين توافر الضرر وجوداً وعدماً.  4ـ يشترط الإعذار لاستحقاق الشرط الجزائي حسب الأصل باعتباره تعويضاً،       أما في العربون لا يشترط الإعذار لاستحقاقه.  </vt:lpstr>
      <vt:lpstr>النيابة في التعاقد</vt:lpstr>
      <vt:lpstr>شروط التعاقد بالنيابة: لتحقق النيابة يجب توفر ثلاثة شروط هي: 1ـ أن يعبر النائب عن إرادته هو لا عن إرادة الأصيل. 2ـ أن يتعامل النائب باسم ولصالح الأصيل لا باسمه. 3ـ ان يتعامل النائب في حدود السلطات المحددة له.  الشرط الاول ـ أن يعبر النائب عن إرادته هو لا عن إرادة الأصيل:يُعبر النائب عن إرادته هو لا عن إرادة الأصيل فتحل إرادة النائب محل إرادة الأصيل،  فالنائب يختلف عن الرسول لأن الأخير يعتبر مجرد ناقل لإرادة وتعبير العاقد، بينما يتمتع النائب بحرية التقدير وحرية إبرام التصرف القانوني فتحل إرادته محل إرادة الأصيل، ويترتب على ذلك ما يلي من نتائج:  1ـ ان عيوب الإرادة وتقدير سوء أو حسن النية يكون بالنظر إلى إرادة النائب ونيته لا إلى إرادة الأصيل ونيته، فلو كان النائب سيء النية وتواطأ مع مدين معسر، فلدائن هذا المدين ان يرفع الدعوى البولصية ولو كان الأصيل حسن النية. وإذا ساهم الأصيل في إبرام العقد فننظر إلى عيوب إرادته ونيته في حدود مساهمته.  </vt:lpstr>
      <vt:lpstr>2ـ أما بالنسبة للأهلية، فان كانت النيابة اتفاقية فيكتفي في النائب توافر أهلية التمييز لا أهلية إبرام التصرف القانوني موضوع النيابة، لأن التصرف سينتج أثاره في ذمة الأصيل لا في ذمة النائب. أما الأصيل فيجب ان تتوافر فيه الأهلية اللازمة للتصرف موضوع النيابة وكذلك صلاحية اكتساب الحق الذي يترتب على التصرف موضوع النيابة، فلا يجوز مثلاً للقاضي إنابة غيره في شراء حق متنازع عليه إذا كان النظر في النزاع من اختصاص المحكمة التي يباشر عمله في دائرتها. أما إذا كانت النيابة قانونية، فيجب أن تتوفر في النائب الأهلية الكاملة لان الأصيل غير أهل للتصرف ولذلك وجدت النيابة القانونية. </vt:lpstr>
      <vt:lpstr>الشرط الثاني ـ أن يتعاقد النائب باسم ولصالح الأصيل لا باسمه: يعلن النائب للغير انه يتعامل باسم ولصالح الأصيل عادة فان لم يعلنها وكان الغير يجهل بوجود النيابة انصرف آثار التصرف الى ذمة النائب، ومع ذلك تنتقل آثار التصرف للأصيل ولو لم يعلن النائب صفته استثناءاً في حالتين:  1ـ إذا كانت الظروف تفترض حتماً علم الغير المتعاقد بوجود النيابة بالرغم من سكوت النائب عن إعلان ذلك. فمن يدخل محل تجاري للشراء يفترض فيه العلم بأن العامل الذي يتولى البيع ليس الا نائباً عن صاحب العمل. 2ـ إذا كان من يتعاقد مع النائب يستوي عنده انه يتعامل مع الأصيل او النائب.  فيستوي عند صاحب المحل التجاري مثلاً انه يبيع لنائب او أصيل فتضاف آثار البيع الى الأصيل ولو جهل صاحب المحل بوجود النيابة، وله ان يرجع على أي من الأصيل او النائب ولأي منهما الرجوع عليه. وهذا الحكم يسري على النائب القانوني لأنه ينطوي على حماية لحقوق المتعاقد حسن النية. </vt:lpstr>
      <vt:lpstr>الشرط الثالث ـ أن يتعامل النائب في حدود السلطات المحددة له: إذا كانت النيابة قانونية فان سلطات النائب تحدد بمقتضى نص القانون، وبمقتضى الاتفاق (عقد الوكالة) إذا كانت النيابة اتفاقية. ولكن ما الحكم إذا تجاوز النائب حدود السلطات المخولة له بمقتضى القانون او الاتفاق؟   في مثل هذه الحالة تسقط عنه صفة النيابة، ولا يكون للعقد الذي ابرمه أثر بالنسبة الى الأصيل. ولا يكون للغير سوى الرجوع على النائب الذي تعاقد معه بالتعويض إذا أصابه ضرر من فعل النائب وكان الغير حسن النية لا يعلم بتجاوز النائب، ومع ذلك فان هذه القاعدة العامة ترد عليها استثناءات:  1ـ حالة النيابة الظاهرة: إذا انقضت النيابة بسبب وفاة الأصيل أو عزله للنائب أو غيره و كان النائب ومن تعاقد معه يجهلان وقت التعاقد انقضاء النيابة فإن آثار العقد حقاً كان أو التزاماً يضاف الى الأصيل وخلفائه، وهذا الحكم مؤسس على أساس النيابة الظاهرة لتفادي الإضرار بالغير حسن النية وضمان استقرار المعاملات.   2ـ حالة الاستحالة، إذا استحال على الوكيل إخطار الموكل سلفاً باضطراره إلى الخروج على حدود الوكالة، وكانت الظروف يغلب معها الظن بأن الموكل كان سيوافق على هذا التصرف وعلى الوكيل إبلاغ الموكل بذلك.  ومن الواضح ان هذا الاستثناء خاص بالنيابة الاتفاقية دون القانونية لان حدود ولاية النائب القانوني يستبد برسم حدودها القانون بصورة موضوعية ثابتة ولا يتسامح مع من يتعداها..  </vt:lpstr>
      <vt:lpstr>آثار التعاقد بالنيابة:  1ـ العلاقة بين النائب والغير: بعد تمام العقد لا تقوم أية علاقة بين النائب ومن تعاقد معه (الغير) فيما يتعلق بآثار العقد، فليس للغير ان يطالب النائب بأي التزام ناشئ عن العقد، وليس للنائب ان يطالبه بالتنفيذ إلا إذا كان نائبا في تنفيذ العقد أيضاً، وتعتبر النيابة القانونية شاملة التنفيذ دائماً، إذ المقصود منها رعاية مصلحة الأصيل كالقاصر والمحجور عليه، وهذا لا يتحقق إلا إذا كان للنائب سلطة تنفيذ التصرفات التي يعقدها نيابة عن الأصيل.  2ـ العلاقة بين النائب والأصيل: يحكم هذه العلاقة مصدر النيابة. فان كانت نيابة قانونية فيحدد القانون العلاقة بينهما. وإذا كانت النيابة اتفاقية فإن عقد الوكالة بين الموكل والوكيل هو الذي يحدد هذه العلاقة.  3ـ العلاقة بين الأصيل والغير:تنشأ بينهما علاقة مباشرة، فهما المتعاقدان ويترتب في حقهما آثار التصرف. فيكسب الأصيل ما يترتب على العقد من التزامات. </vt:lpstr>
      <vt:lpstr>ما هي حالات تعاقد الشخص مع نفسه؟</vt:lpstr>
      <vt:lpstr>PowerPoint Presentation</vt:lpstr>
      <vt:lpstr>ثانيا . أهلية الاداء : هي صلاحية الشخص لمباشرة التصرفات القانونية منه على وجه يعتد به شرعاً. كالبيع والشراء والإيجار والوصية وغيرها من تصرفات وأهلية الأداء هي المعنية بدراستنا، ومناط هذه الأهلية هو العقل والتمييز.  فمن كان كامل التمييز بان أتم الثامنة عشر من عمره كان كامل الأهلية، ومن نقص تمييزه كان ناقص الأهلية كمن أتم السابعة من عمره ولم يتم الثامنة عشر ويأخذ حكمه المعتوه والسفيه وذي الغفلة،  ومن انعدم عنده التمييز كان عديم الأهلية بأن كان دون السابعة من عمره او لجنون أصابه. والعبرة بتوافر الأهلية وقت إبرام العقد ولا عبرة لفقدها بعد ذلك.   وتنقسم التصرفات القانونية من حيث الأهلية إلى أنواع ثلاثة:   1ـ تصرفات نافعة نفعاً محضاً، وهي التي يثري من يباشرها دون ان يدفع مقابلاً، وتشمل أعمال الاغتناء، كقبول الهبة والوصية.  2ـ تصرفات ضارة ضرراً محضاً، وهي التي يفتقر من يباشرها دون أن يأخذ مقابلاً، وتشمل أعمال التبرع، كهبة الشخص لماله وإبرائه لمدينه والإعارة والبيع والشراء بغبن فاحش.  3ـ تصرفات دائرة بين النفع والضرر، وهي التي تحتمل الربح والخسارة، وتشمل أعمال التصرف وأعمال الإدارة كالبيع والرهن والإيجار. </vt:lpstr>
      <vt:lpstr>س ما هي الادوار التي يمر بها لانسان منذ لحظة ولادته الى لحظة مماته ـ بالنسبة لكامل الأهلية (البالغ الرشيد)، يستطيع مباشرة جميع هذه التصرفات، وسن الرشد هي ثماني عشرة سنة كاملة.  ـ بالنسبة لناقص الأهلية (الصغير المميز ومن في حكمه)، فإنه يصلح لمباشرة أعمال الاغتناء دون حاجة لإذن او اجازة من الولي ، ولا يصلح لمباشرة إعمال التبرع وان أذن بها الولي او أجازها ، وتكون مباشرته  للأعمال الدائرة بين النفع والضرر موقوفة على اجازة وليه او وصيه.   م 98،م99، م100 ق،م،ع)  )الصغير المأذون شروط الصغير المأذون (الإذن بالتجارة) 1- أن يصدر ترخيص من المحكمة للولي بأن يأذن للصغير. 2- ألا يكون سن الصغير أقل من خمس عشرة سنة. 3- أن يكون الإذن بادئ الأمر مقصوراً على جزء من أمواله. ـ بالنسبة لعديم الأهلية (الصغير غير المميز ومن في حكمه)، فإنه لا يصلح لمباشرة أي من هذه التصرفات. وتكون جميع تصرفاته باطلة وإن أذنه وليه بها او أجازها لاحقاً، ولا يعتبر قبوله الهبة وهكذا سائر عقوده وتصرفاته، وهو محجور لذاته إي بحكم القانون ويتولى مباشرة التصرفات عن الصغير مميزاً او غير مميز وليه أو وصيه في الحدود التي رسمها القانون، وولي الصغير أبوه ثم المحكمة.  </vt:lpstr>
      <vt:lpstr>PowerPoint Presentation</vt:lpstr>
      <vt:lpstr>PowerPoint Presentation</vt:lpstr>
      <vt:lpstr>PowerPoint Presentation</vt:lpstr>
      <vt:lpstr>ما هي هي العيوب التي تصيب  الارادة؟ </vt:lpstr>
      <vt:lpstr> 2- وينبغي ان يكون الخطر محدقاً، أي وشيك الوقوع، فان كان بعيداً يمكن تلافيه فلا يؤثر في الإرادة.  3- وان يتعلق الخطر بالجسم او المال او الشرف لذات المتعاقد او لشخص أخر عزيز عليه كالتهديد بالقتل او الضرب او الخطف او إتلاف الزرع او يهدد ابن أباه بأنه سينتحر إذا لم يحقق له مطلب معين وغير ذلك من أمثلة. </vt:lpstr>
      <vt:lpstr>ثانياً: رهبة تحمل على التعاقد: يجب لتحقق الإكراه ان يكون قد بعث في نفس المتعاقد رهبة حملته على التعاقد ودفعته إليه. وتقدير تحقق الرهبة يكون بالنظر والى حال المتعاقد المكرَه الشخصية والظروف التي أحاطت به، فيراعى جنسه وسنه وحالتها لصحية والعقلية والاجتماعية،   فالأنثى غير الذكر والصبي غير الشاب القوي، والقروي الساذج غير المدني المتحضر، والجاهل غير المتعلم، والغبي غير الذكي، كما يجب الاعتداد بالظروف والملابسات المحيطة به عند تكييف جسامة الخطر، فاثر الإكراه في المناطق البعيدة النائية قد يكون غيره في المدن الآهلة بالسكان وقرب رجال الأمن ، وأثره في الليل قد يكون مختلفا عنه في النهار، فالمكان والزمان وغيرهما من الظروف والملابسات تؤثر في تكييف جسامة الخطر في نفس المتعاقد. </vt:lpstr>
      <vt:lpstr>PowerPoint Presentation</vt:lpstr>
      <vt:lpstr>وأحوال الغلط هذه إنما وردت على سبيل المثال لا الحصر، ويمكن الاستعانة بالظروف التي تحيط بالعقد ووجوب توافر حسن النية كضوابط موضوعية يمكن الاستعانة بها للتعرف على نية المتعاقدين إذا لم يتوصل لهذه النية عن طريق آخر. فمن يشتري شيء مرتفع الثمن من تاجر أثار ثم يتبين انه غير اثري يمكن الاستدلال بتلك الضوابط على ان المشتري حسب الشيء اثرياً فدفع ثمناً مرتفعاً.  الشرط الثاني: أن يتصل الغلط بعلم المتعاقد الآخر: لا يجوز للمتعاقد التمسك بالغلط إلا إذا كان المتعاقد الآخر قد وقع في نفس الغلط أو كان على علم به أو كان من السهل عليه أن يتبين وجوده، أي ان يكون الغلط مشتركاً بين المتعاقدين.   والقصد من هذا الشرط هو ضمان استقرار المعاملات وحماية الثقة المشروعة لمتعاقد يفاجأ بطلب نقض العقد لغلط لم يكن مشتركاً فيه.فان اعتقد الطرفان ان ما تم بيعه تحفة عادية فليس للطرف الآخر ان يحتج على إبطال العقد لأنه وقع في الغلط أيضاً. وإذا كان الغلط فردياً ويعلم به الطرف الآخر فليس له ان يتذمر من إبطال العقد لأنه سيء النية كان يعلم بالغلط ولم ينبه المتعاقد الآخر إليه.  وإذا كن الطرف الآخر لم يقع في غلط ولكن كان بوسعه ان يعلم به فهو مقصر في عدم إدراك انه يتعاقد مع شخص واقع في غلط، كأن يبيع تاجر أثار تحفة عادية لشخص يعلم انه من هواة الآثار وان هذه الصفة جوهرية في نظره.  </vt:lpstr>
      <vt:lpstr>س :وضح معنى الغبن والتغرير والمعيار يعتمد علية  في تحديد الغبن؟</vt:lpstr>
      <vt:lpstr>معيار تحقق الغبن: لم يضع المشرع العراقي معياراً لتحديد الغبن، وعليه وبمقتضى المادة (1/ف2) مدني عراقي نستمد ذلك من مبادئ الشريعة الإسلامية وهي حددت الغبن بمعيار مادي هو خمس القيمة الواقعية في العقارات، وعشرها في الحيوانات ونصف عشرها في غير ذلك وما كان اقل من ذلك فهو غبن يسير.  معيار تقويم المقومين: يذهب البعض إلى ان الغبن الفاحش هو ما لا يدخل في تقويم المقومين، أما الغبن اليسير فهو ما يدخل في تقويمهم.فلو بيعت دار بعشرة ملايين دينار، وقومها بعض أهل الخبرة بما يزيد عن هذا المبلغ والبعض بما ينقص عنه، كان الغبن يسيراً.   إما إذا اتفقوا جميعاً على تقويمها بأقل من العشرة آلاف دينار بحيث لم يصعد واحد من أهل الخبرة بقيمتها إلى ثمنها كان في البيع غبن فاحش بالنسبة إلى المشتري.  شروط الغبن مع التغرير: ليكون العقد موقوفاً لاجتماع الغبن مع التغرير لابد من توافر شروط أربعة:  1ـ استعمال طرق احتيالية.  2ـ ان يكون التغرير هو الدافع الى التعاقد.  3ـ ان يصدر التغرير من احد المتعاقدين او ان يكون على علم به ان صدر من الغير.  4ـ ان يقترن لتغرير بالغبن الفاحش. </vt:lpstr>
      <vt:lpstr>ـ الاستغلال المادة 125 م ع:  ويقصد به ان احد المتعاقدين قد استغلت حاجته او طيشه او هواه او عدم خبرته او ضعف إدراكه فلحقه من تعاقده غبن فاحش. عناصر الاستغلال: للاستغلال عنصرين احدهما موضوعي والآخر نفسي وعلى التفصيل الأتي:  اولاًـ العنصر الموضوعي: اختلال التعادل اختلالاً يؤدي إلى الغبن الفاحش: لم يعتد مشرعنا، فيما يتعلق باختلال التعادل بين ما أخذه المتعاقد وأعطاه، بقيمة الشيء الشخصية قي نظر المتعاقد بل اعتد بقيمة الشيء في ذاته،   بمعني انه اعتمد المعيار المادي ، أي قيمة المعقود عليه الواردة في العقد بالنسبة إلى قيمته الحقيقية (قيمته في السوق). وعادة ما يقع الغبن في عقود المعاوضة ولكن لا يمنع وقوعه في العقود الاحتمالية إذا اجتمع فيها معنى استغلال ضعف المتعاقد. أما عقود التبرع فلا يتصور فيها اختلال التعادل ولا الغبن الفاحش، وان كان يتصور فيها الاستغلال. ثانيا عنصر النفسي:  وهو استغلال ضعف معين في المتعاقد كالطيش والهوى وعدم الخبر الخ. </vt:lpstr>
      <vt:lpstr>ما هو جزاء عيوب الإرادة: يختلف جزاء كل من الإكراه والغلط والتغرير مع الغبن عن الاستغلال وكما يأتي:  جزاء الإكراه والغلط والتغرير مع الغبن: يعتبر العقد في مثل هذه الأحوال من العيوب موقوفاً لصالح من تعيبت إرادته والعقد الموقوف من أقسام العقد الصحيح ولكنه غير نافذ، فإذا انعقد العقد موقوفاً، جاز لمن شرعت الإجازة لمصلحته بعد زوال سبب الوقف أن ينقضه فينقلب باطلاً من المبدأ، أو أن يجيزه فينفذ من المبدأ بأثر رجعي.   فإذا نقضه كان له ان ينقض تصرفات من انتقلت إليه العين وان يستردها حيث وجأو النقض ثلاثة أشهر تبدأ من اليوم الذي يزول فيه سبب الوقف كارتفاع الإكراه أو تبين الغلط أو انكشاف التغرير فان لم يصدر خلال هذه المدة ما يدل على الرغبة في نقض العقد اعتبر العقد نافذاً.   جزاء الاستغلال (دور القاضي في إزالة الغبن في القانون المدني العراقي) ـ يختلف الجزاء في عقود المعاوضات عنه في عقود التبرع: في عقود المعاوضات يتمتع القاضي بسلطة تقديرية في هذا المجال فللعاقد المغبون وفي خلال سنة من وقت العقد ان يطلب رفع الغبن عنه إلى الحد المعقول ولا يحق له طلب نقض العقد، وللقاضي ان يعمد إلى تعديل أي من الالتزامات المتقابلة إما بإنقاص التزامات العاقد المغبون او بالزيادة في التزامات العاقد المستغل بحيث لا يرفع كل غبن بل يكفي ألا يكون هناك غبن فاحش.  وبالنسبة للتبرعات فللعاقد المغبون ان يطلب نقضه خلال سنة من وقت العقد، والميعاد هو ميعاد سقوط لا ميعاد تقادم، وبالتالي فهو ليس عرضة لا للوقوف ولا للانقطاع. </vt:lpstr>
      <vt:lpstr>PowerPoint Presentation</vt:lpstr>
      <vt:lpstr>PowerPoint Presentation</vt:lpstr>
      <vt:lpstr>الشرط الثاني: يجب ان يكون المحل معيناً أو قابلاً للتعيين:  1ـ إذا كان محل الالتزام نقل حق عيني،فيجب التمييز بين الأشياء القيمية والاشياء المثلية والنقود.  ـ بالنسبة للقيميات: يجب ان يكون محل الالتزام معيناً تعيناً كافياً يميزه عما عداه، فان كان المحل قطعة ارض فيكون التعيين بالموقع والحدود والمساحة، وان كان جواداً فيكون التعيين بالجنس واللون والسن والنسب.  ـ بالنسبة للمثليات: فيكون التعيين بالنوع والمقدار، كبيع خمسين طن من الحنطة الكردية، كما يمكن التعيين بالنوع فقط إذا تضمن العقد ما يستطاع به تعيين المقدار، كأن يتعهد مورد بتوريد الغذاء الكافي لمستشفى، فيكون المقدار قابلاً للتعيين على أساس عدد أسرة المستشفى.على انه يكفي للتعيين ان يكون المحل موجوداً في مجلس العقد فيشار إليه، وهذه ابلغ طرق التعيين،    او انه كان معلوماً عند المتعاقدين وفي مثل هذه الأحوال لا حاجة لوصفه و تعريفه بوجه آخر, ويقع التعيين أيضاً بالإشارة إلى مكان وجود الشيء، كحنطة في مخزن وان لم تكن معلومة الوصف والمقدار وقع العقد صحيحاً نافذاً إلا انه غير لازم فيجوز فسخه بخيار الرؤيا.  ـ بالنسبة للنقود: إذا كان محل الالتزام دفع مبلغ من النقود فان المدين يكون ملزماً بقدر عددها المذكور في العقد دون ان يكون لارتفاع او انخفاض قيمة النقود وقت الوفاء أي اثر.  2ـ إذا كان محل الالتزام عملاً او امتناعاً عن عمل، وجب ان يكون محل الالتزام معيناً تعيناً نافياً للجهالة او مشتملاً على العناصر التي تجعل محل الالتزام قابلاً للتعيين، فإذا تعهد مقاول ببناء مستشفى وجب ذكر مواصفات هذا المبنى او كم يتسع من الأسرة. فإذا لم يعين المحل عل النحو التقدم فالعقد باطل.  . </vt:lpstr>
      <vt:lpstr>الشرط الثالث: يجب ان يكون المحل قابلاً للتعامل فيه (مشروعاً):الأصل ان جميع الأشياء صالحة لان تكون محلاً للحقوق المالية ان لم تخرج من التعامل بطبيعتها او بحكم القانون. والتي تخرج بطبيعتها عن التعامل هي التي لا يستطيع احد ان يستأثر بحيازتها او ملكيتها احد كالماء والهواء لأنها متاحة للجميع،   والاشياء التي تخرج بحكم القانون عن التعامل تكون أما رعاية لمصلحة عامة او تحقيقاً للغرض الذي وجدت من اجله كالأموال العامة التي لا يجوز التصرف فيها او الحجز عليها او تملكها بالتقادم، ولكن يجوز ان يستغل الأفراد جزءاً منها بتراخيص رسمية كإقامة أكشاك على الأرصفة.  وقد يخرج المشرع بعض الأشياء من التعامل حماية للنظام العام والآداب كتحريم الاتجار بالمخدرات والتعامل في تركة مستقبلة وأموالال وقف ومال المحجور.وأن كان المحل غير مشروع كان العقد باطلاً لعدم مشروعية المحل.  </vt:lpstr>
      <vt:lpstr>PowerPoint Presentation</vt:lpstr>
      <vt:lpstr>PowerPoint Presentation</vt:lpstr>
      <vt:lpstr>PowerPoint Presentation</vt:lpstr>
      <vt:lpstr>بطلان العقد</vt:lpstr>
      <vt:lpstr>ثانياً: العقد الموقوف</vt:lpstr>
      <vt:lpstr>  س/ متى يعتبر العقد باطلا؟  معنى العقد الباطل وسبب البطلان في القانون المدني العراقي: العقد الباطل هو ما لا يصح أصلاً باعتبار ذاته او وصفاً باعتبار بعض أوصافه الخارجية. فأسباب البطلان شيئان:  1ـ خلل في ذات العقد ومقوماته: ويتعلق الخلل باركان العقد، مثل ان يصدر الإيجاب او القبول ممن ليس أهلاً للتعاقد ـ او لا يوافق القبول الإيجاب، او ان يكون المحل مما لا يجوز التعامل فيه او ان يكون خالياً من السبب، او ان يكون السبب غير مشروع، او ان يكون المحل او السبب مخالفاً لنظام العام والآداب.  2ـ خلل في أوصافه الخارجة عن ذاته ومقوماته: مثل ان يكون المعقود عليه مجهولاً جهالة فاحشة، او ان لا يستوفي الشكل الذي فرضه القانون فيه، كتسجيل بيع العقار في دائرة التسجيل العقاري، والقبض في العقود العينية. </vt:lpstr>
      <vt:lpstr>تصرف الفضولي: الفضولي هو من تصرف في ملك غيره بدون إذن منه تصرفاً قانونياً.  حكمه: عقد الفضالة، عقد مستجمع أركان العقد الصحيح النافذ وشروطه، وليس فيه أي خلل لا ذاتاً ولا صفة. غير انه صدوره جاء من غير المالك للمعقود عليه فكان موقوفاً على اجازة المالك، وتعد الإجازة توكيلاً للفضولي بأثر رجعي بحكم القانون، وما قبضه من بدل عليه رده للمالك وللأخير المطالبة به. وان لم يجز المالك عقد الفضولي بطل، فعلى الفضولي رد البدل إلى من تعاقد معه وللأخير الرجوع عليه بحكم الكسب بلا سبب.  هلاك البدل عند عدم الإجازة: إذا هلك البدل في يد الفضولي دون تعد او تقصير وكان العاقد الآخر يعلم حين الأداء انه فضولي فلا ضمان على الفضولي لأنه أمانة بيده. أما إذا كان لا يعلم انه يتعاقد مع فضولي بل مع المالك فعلى الفضولي الضمان، لان العاقد الآخر دفع على نية انه عوض عن المعقود عليه فان لم يقبضه جاز له المطالبة بما دفعه.  حكم تسليم المعقود عليه: وإذا كان الفضولي قد سلم المعقود عليه فضولاً إلى العاقد الآخر ولم يجز المالك العقد كان الفضولي بحكم الغاصب، وكان العاقد الآخر بحكم غاصب الغاصب، فللمالك مطالبة العاقد الآخر برد ما سلمه إليه، فان كان قد هلك في يده، كان للمالك تضمين الفضولي او تضمين العاقد الآخر، ومطالبة أياً منهما بالضمان تبطل مطالبة الآخر لان التضمين تمليك والشيء الواحد لا يملك مستقلاً لكل من شخصين.  رابعاَ: العقد الصحيح غير اللازم: وهو العقد الصحيح الذي يستطيع احد طرفيه او كلاهما فسخه، ويرجع حق الفسخ أما إلى طبيعة العقد او إلى خيار من الخيارات. مثال الاول الوكالة والوديعة والعارية، ومثال الثاني العقد الذي يلحقه خيار الرؤيا او خيار الشرط او خيار التعيين او خيار العيب.  </vt:lpstr>
      <vt:lpstr>سادساً: العقد الباطل : المادة 137 مدني عراقي, هو ما لا يصح اصلا بأعتبار ذاته او وصفا باعتبار بعض اوصافه الخارجة. يرتبط البطلان بفكرة مخالفة القانون وذلك بجعل البطلان نتيجة لمخالفة قواعده أو عدم توافر الشروط التي يتطلبها القانون، فالعقد الذي لم تراع قواعد القانون في تكوينه يكون باطلاً. مفهوم وأنواع البطلان في الفقه والتشريعات المقارنة : </vt:lpstr>
      <vt:lpstr>ما هو حكم بطلان العقد؟</vt:lpstr>
      <vt:lpstr>الآثار التي تترتب على العقد الباطل </vt:lpstr>
      <vt:lpstr>2ـ تحول العقد: قررت المادة (140) مدني عراقي قبول الحكم الذي أسسته نظرية تحول العقد ومفادها ان العقد إذا وقع باطلاً، ولكن توافرت فيه عناصر عقد آخر، فانه يتحول إلى هذا العقد الآخر إذا تبين من الظروف ان العقدين كانت تنصرف نيتهما إلى هذا العقد لو كانا يعلمان ببطلان العقد الذي قصداه، اي ينقلب عقداً صحيحاً لا من النوع الذي قصده المتعاقدان، بل من النوع الذي توافرت فيه عناصره، فلتحول العقد ثلاثة شروط:  1ـ ان يكون العقد باطلاً، فإذا كان صحيحاً ثبت غير متحول.  2ـ ان تتوافر فيه عناصر العقد الجديد الذي يقوم مقام الأصل.  3ـ ان يقوم الدليل على ان نية المتعاقدين كانت تنصرف إلى الارتباط بالعقد الجديد لو أنهما تبينا ما بالعقد الأصل من أسباب البطلان. مثال ذلك: السند الرسمي الذي يفقد الرسمية بسبب عدم اختصاص الموظف الذي وقعه مثلاً يتحول إلى سند عادي ما دام موقعاً من الطرفين، والبيع بثمن تافه يتحول إلى هبة إذا كان قد انصب على منقول جرى تسليمه.  ويلاحظ ان انتقاص العقد يرمي إلى مجرد تفسير إرادة المتعاقدين، أما تحول العقد فهو عمل تقوم به المحكمة مقام المتعاقدين فتبدل عقدهما القديم عقداً جديداَ تقيمه لهما، وذلك بناءاً على نيتهما المحتملة.  </vt:lpstr>
      <vt:lpstr>تمييز البطلان عن أوضاع قانونية مقارنة </vt:lpstr>
      <vt:lpstr>س :ما هي الشروط المشروعة والغير مشروعة التي تقترن بالعقد؟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مصادر الإلتزام (المرحلة الثانية)  كلية القانون والعلوم السياسية-جامعة صلاح الدين</dc:title>
  <dc:creator>amiz</dc:creator>
  <cp:lastModifiedBy>Ram Computer</cp:lastModifiedBy>
  <cp:revision>619</cp:revision>
  <dcterms:created xsi:type="dcterms:W3CDTF">2018-04-10T20:04:13Z</dcterms:created>
  <dcterms:modified xsi:type="dcterms:W3CDTF">2023-11-09T06:59:16Z</dcterms:modified>
</cp:coreProperties>
</file>