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1" r:id="rId15"/>
    <p:sldId id="269" r:id="rId16"/>
    <p:sldId id="270" r:id="rId17"/>
    <p:sldId id="272" r:id="rId18"/>
    <p:sldId id="273" r:id="rId19"/>
    <p:sldId id="274" r:id="rId20"/>
    <p:sldId id="275"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8AA1D7F-57EB-4DA6-8B32-6F4E0985DEED}" type="datetimeFigureOut">
              <a:rPr lang="en-US" smtClean="0"/>
              <a:t>1/31/2023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F7BA989-D5E8-47D7-B10A-C4B66A67AA6A}" type="slidenum">
              <a:rPr lang="en-US" smtClean="0"/>
              <a:t>‹#›</a:t>
            </a:fld>
            <a:endParaRPr lang="en-US"/>
          </a:p>
        </p:txBody>
      </p:sp>
    </p:spTree>
    <p:extLst>
      <p:ext uri="{BB962C8B-B14F-4D97-AF65-F5344CB8AC3E}">
        <p14:creationId xmlns:p14="http://schemas.microsoft.com/office/powerpoint/2010/main" val="27222256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7BA989-D5E8-47D7-B10A-C4B66A67AA6A}" type="slidenum">
              <a:rPr lang="en-US" smtClean="0"/>
              <a:t>13</a:t>
            </a:fld>
            <a:endParaRPr lang="en-US"/>
          </a:p>
        </p:txBody>
      </p:sp>
    </p:spTree>
    <p:extLst>
      <p:ext uri="{BB962C8B-B14F-4D97-AF65-F5344CB8AC3E}">
        <p14:creationId xmlns:p14="http://schemas.microsoft.com/office/powerpoint/2010/main" val="25605215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1/31/2023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1/31/2023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1/31/2023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1/31/2023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1/31/2023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1/31/2023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1/31/2023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0"/>
            <a:ext cx="7772400" cy="1447799"/>
          </a:xfrm>
        </p:spPr>
        <p:txBody>
          <a:bodyPr>
            <a:normAutofit/>
          </a:bodyPr>
          <a:lstStyle/>
          <a:p>
            <a:pPr algn="r" rtl="1"/>
            <a:r>
              <a:rPr lang="ar-SA" sz="2400" dirty="0" smtClean="0">
                <a:cs typeface="Ali_Web_Samik" panose="02010000000000000000" pitchFamily="2" charset="-78"/>
              </a:rPr>
              <a:t>زانكؤي</a:t>
            </a:r>
            <a:r>
              <a:rPr lang="ar-SY" sz="2400" dirty="0" smtClean="0">
                <a:cs typeface="Ali_Web_Samik" panose="02010000000000000000" pitchFamily="2" charset="-78"/>
              </a:rPr>
              <a:t> </a:t>
            </a:r>
            <a:r>
              <a:rPr lang="ar-SA" sz="2400" dirty="0" smtClean="0">
                <a:cs typeface="Ali_Web_Samik" panose="02010000000000000000" pitchFamily="2" charset="-78"/>
              </a:rPr>
              <a:t>سةلاحةددين</a:t>
            </a:r>
            <a:r>
              <a:rPr lang="ar-SA" sz="2400" dirty="0">
                <a:cs typeface="Ali_Web_Samik" panose="02010000000000000000" pitchFamily="2" charset="-78"/>
              </a:rPr>
              <a:t/>
            </a:r>
            <a:br>
              <a:rPr lang="ar-SA" sz="2400" dirty="0">
                <a:cs typeface="Ali_Web_Samik" panose="02010000000000000000" pitchFamily="2" charset="-78"/>
              </a:rPr>
            </a:br>
            <a:r>
              <a:rPr lang="ar-SA" sz="2400" dirty="0">
                <a:cs typeface="Ali_Web_Samik" panose="02010000000000000000" pitchFamily="2" charset="-78"/>
              </a:rPr>
              <a:t>كؤليَذي زمان </a:t>
            </a:r>
            <a:br>
              <a:rPr lang="ar-SA" sz="2400" dirty="0">
                <a:cs typeface="Ali_Web_Samik" panose="02010000000000000000" pitchFamily="2" charset="-78"/>
              </a:rPr>
            </a:br>
            <a:r>
              <a:rPr lang="ar-SA" sz="2400" dirty="0">
                <a:cs typeface="Ali_Web_Samik" panose="02010000000000000000" pitchFamily="2" charset="-78"/>
              </a:rPr>
              <a:t>بةشي زماني كوردي</a:t>
            </a:r>
            <a:endParaRPr lang="en-US" sz="2400" dirty="0">
              <a:latin typeface="Unikurd Goran" pitchFamily="34" charset="-78"/>
              <a:cs typeface="Unikurd Goran" pitchFamily="34" charset="-78"/>
            </a:endParaRPr>
          </a:p>
        </p:txBody>
      </p:sp>
      <p:sp>
        <p:nvSpPr>
          <p:cNvPr id="3" name="Subtitle 2"/>
          <p:cNvSpPr>
            <a:spLocks noGrp="1"/>
          </p:cNvSpPr>
          <p:nvPr>
            <p:ph type="subTitle" idx="1"/>
          </p:nvPr>
        </p:nvSpPr>
        <p:spPr>
          <a:xfrm>
            <a:off x="762000" y="1905000"/>
            <a:ext cx="7772400" cy="4267200"/>
          </a:xfrm>
        </p:spPr>
        <p:txBody>
          <a:bodyPr/>
          <a:lstStyle/>
          <a:p>
            <a:r>
              <a:rPr lang="ar-SY" dirty="0" smtClean="0">
                <a:solidFill>
                  <a:schemeClr val="tx1"/>
                </a:solidFill>
                <a:cs typeface="Ali_Web_Samik" panose="02010000000000000000" pitchFamily="2" charset="-78"/>
              </a:rPr>
              <a:t>ئيتيم</a:t>
            </a:r>
            <a:r>
              <a:rPr lang="ar-SA" dirty="0" smtClean="0">
                <a:solidFill>
                  <a:schemeClr val="tx1"/>
                </a:solidFill>
                <a:cs typeface="Ali_Web_Samik" panose="02010000000000000000" pitchFamily="2" charset="-78"/>
              </a:rPr>
              <a:t>ؤلؤ</a:t>
            </a:r>
            <a:r>
              <a:rPr lang="ar-IQ" dirty="0">
                <a:solidFill>
                  <a:schemeClr val="tx1"/>
                </a:solidFill>
                <a:cs typeface="Ali_Web_Samik" panose="02010000000000000000" pitchFamily="2" charset="-78"/>
              </a:rPr>
              <a:t>ج</a:t>
            </a:r>
            <a:r>
              <a:rPr lang="ar-SA" dirty="0" smtClean="0">
                <a:solidFill>
                  <a:schemeClr val="tx1"/>
                </a:solidFill>
                <a:cs typeface="Ali_Web_Samik" panose="02010000000000000000" pitchFamily="2" charset="-78"/>
              </a:rPr>
              <a:t>ي</a:t>
            </a:r>
            <a:r>
              <a:rPr lang="ar-SA" dirty="0">
                <a:solidFill>
                  <a:schemeClr val="tx1"/>
                </a:solidFill>
                <a:cs typeface="Ali_Web_Samik" panose="02010000000000000000" pitchFamily="2" charset="-78"/>
              </a:rPr>
              <a:t/>
            </a:r>
            <a:br>
              <a:rPr lang="ar-SA" dirty="0">
                <a:solidFill>
                  <a:schemeClr val="tx1"/>
                </a:solidFill>
                <a:cs typeface="Ali_Web_Samik" panose="02010000000000000000" pitchFamily="2" charset="-78"/>
              </a:rPr>
            </a:br>
            <a:r>
              <a:rPr lang="ar-SA" dirty="0">
                <a:solidFill>
                  <a:schemeClr val="tx1"/>
                </a:solidFill>
                <a:cs typeface="Ali_Web_Samik" panose="02010000000000000000" pitchFamily="2" charset="-78"/>
              </a:rPr>
              <a:t>      </a:t>
            </a:r>
            <a:endParaRPr lang="ar-SY" dirty="0">
              <a:solidFill>
                <a:schemeClr val="tx1"/>
              </a:solidFill>
              <a:cs typeface="Ali_Web_Samik" panose="02010000000000000000" pitchFamily="2" charset="-78"/>
            </a:endParaRPr>
          </a:p>
          <a:p>
            <a:r>
              <a:rPr lang="ar-SY" dirty="0" smtClean="0">
                <a:solidFill>
                  <a:schemeClr val="tx1"/>
                </a:solidFill>
                <a:cs typeface="Ali_Web_Samik" panose="02010000000000000000" pitchFamily="2" charset="-78"/>
              </a:rPr>
              <a:t>    </a:t>
            </a:r>
            <a:r>
              <a:rPr lang="ar-SA" dirty="0" smtClean="0">
                <a:solidFill>
                  <a:schemeClr val="tx1"/>
                </a:solidFill>
                <a:cs typeface="Ali_Web_Samik" panose="02010000000000000000" pitchFamily="2" charset="-78"/>
              </a:rPr>
              <a:t>قؤناغي دووةم  </a:t>
            </a:r>
            <a:endParaRPr lang="ar-SY" dirty="0" smtClean="0">
              <a:solidFill>
                <a:schemeClr val="tx1"/>
              </a:solidFill>
              <a:cs typeface="Ali_Web_Samik" panose="02010000000000000000" pitchFamily="2" charset="-78"/>
            </a:endParaRPr>
          </a:p>
          <a:p>
            <a:r>
              <a:rPr lang="ar-SY" dirty="0" smtClean="0">
                <a:solidFill>
                  <a:schemeClr val="tx1"/>
                </a:solidFill>
                <a:cs typeface="Ali_Web_Samik" panose="02010000000000000000" pitchFamily="2" charset="-78"/>
              </a:rPr>
              <a:t>20</a:t>
            </a:r>
            <a:r>
              <a:rPr lang="ar-IQ" dirty="0" smtClean="0">
                <a:solidFill>
                  <a:schemeClr val="tx1"/>
                </a:solidFill>
                <a:cs typeface="Ali_Web_Samik" panose="02010000000000000000" pitchFamily="2" charset="-78"/>
              </a:rPr>
              <a:t>22</a:t>
            </a:r>
            <a:r>
              <a:rPr lang="ar-SA" dirty="0" smtClean="0">
                <a:solidFill>
                  <a:schemeClr val="tx1"/>
                </a:solidFill>
                <a:cs typeface="Ali_Web_Samik" panose="02010000000000000000" pitchFamily="2" charset="-78"/>
              </a:rPr>
              <a:t> </a:t>
            </a:r>
            <a:r>
              <a:rPr lang="ar-SA" dirty="0">
                <a:solidFill>
                  <a:schemeClr val="tx1"/>
                </a:solidFill>
                <a:cs typeface="Ali_Web_Samik" panose="02010000000000000000" pitchFamily="2" charset="-78"/>
              </a:rPr>
              <a:t>- </a:t>
            </a:r>
            <a:r>
              <a:rPr lang="ar-SY" dirty="0" smtClean="0">
                <a:solidFill>
                  <a:schemeClr val="tx1"/>
                </a:solidFill>
                <a:cs typeface="Ali_Web_Samik" panose="02010000000000000000" pitchFamily="2" charset="-78"/>
              </a:rPr>
              <a:t>202</a:t>
            </a:r>
            <a:r>
              <a:rPr lang="ar-IQ" dirty="0" smtClean="0">
                <a:solidFill>
                  <a:schemeClr val="tx1"/>
                </a:solidFill>
                <a:cs typeface="Ali_Web_Samik" panose="02010000000000000000" pitchFamily="2" charset="-78"/>
              </a:rPr>
              <a:t>3</a:t>
            </a:r>
            <a:endParaRPr lang="ar-SY" dirty="0" smtClean="0">
              <a:solidFill>
                <a:schemeClr val="tx1"/>
              </a:solidFill>
              <a:cs typeface="Ali_Web_Samik" panose="02010000000000000000" pitchFamily="2" charset="-78"/>
            </a:endParaRPr>
          </a:p>
          <a:p>
            <a:r>
              <a:rPr lang="ar-SA" dirty="0">
                <a:solidFill>
                  <a:schemeClr val="tx1"/>
                </a:solidFill>
                <a:cs typeface="Ali_Web_Samik" panose="02010000000000000000" pitchFamily="2" charset="-78"/>
              </a:rPr>
              <a:t/>
            </a:r>
            <a:br>
              <a:rPr lang="ar-SA" dirty="0">
                <a:solidFill>
                  <a:schemeClr val="tx1"/>
                </a:solidFill>
                <a:cs typeface="Ali_Web_Samik" panose="02010000000000000000" pitchFamily="2" charset="-78"/>
              </a:rPr>
            </a:br>
            <a:endParaRPr lang="en-US" dirty="0"/>
          </a:p>
        </p:txBody>
      </p:sp>
    </p:spTree>
    <p:extLst>
      <p:ext uri="{BB962C8B-B14F-4D97-AF65-F5344CB8AC3E}">
        <p14:creationId xmlns:p14="http://schemas.microsoft.com/office/powerpoint/2010/main" val="2100197785"/>
      </p:ext>
    </p:extLst>
  </p:cSld>
  <p:clrMapOvr>
    <a:masterClrMapping/>
  </p:clrMapOvr>
  <mc:AlternateContent xmlns:mc="http://schemas.openxmlformats.org/markup-compatibility/2006" xmlns:p14="http://schemas.microsoft.com/office/powerpoint/2010/main">
    <mc:Choice Requires="p14">
      <p:transition spd="slow" p14:dur="2000" advTm="3395"/>
    </mc:Choice>
    <mc:Fallback xmlns="">
      <p:transition spd="slow" advTm="3395"/>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82000" cy="6354762"/>
          </a:xfrm>
        </p:spPr>
        <p:txBody>
          <a:bodyPr>
            <a:normAutofit/>
          </a:bodyPr>
          <a:lstStyle/>
          <a:p>
            <a:pPr algn="r" rtl="1"/>
            <a:r>
              <a:rPr lang="ar-IQ" sz="2400" b="1" dirty="0">
                <a:latin typeface="Unikurd Goran" pitchFamily="34" charset="-78"/>
                <a:cs typeface="Unikurd Goran" pitchFamily="34" charset="-78"/>
              </a:rPr>
              <a:t>ب- خێزانە زمانی حامی :</a:t>
            </a:r>
            <a:r>
              <a:rPr lang="ar-IQ" sz="2400" dirty="0">
                <a:latin typeface="Unikurd Goran" pitchFamily="34" charset="-78"/>
                <a:cs typeface="Unikurd Goran" pitchFamily="34" charset="-78"/>
              </a:rPr>
              <a:t> </a:t>
            </a:r>
            <a:r>
              <a:rPr lang="ar-IQ" sz="2400" dirty="0" smtClean="0">
                <a:latin typeface="Unikurd Goran" pitchFamily="34" charset="-78"/>
                <a:cs typeface="Unikurd Goran" pitchFamily="34" charset="-78"/>
              </a:rPr>
              <a:t>بریتییە </a:t>
            </a:r>
            <a:r>
              <a:rPr lang="ar-IQ" sz="2400" dirty="0">
                <a:latin typeface="Unikurd Goran" pitchFamily="34" charset="-78"/>
                <a:cs typeface="Unikurd Goran" pitchFamily="34" charset="-78"/>
              </a:rPr>
              <a:t>لە:                    </a:t>
            </a:r>
            <a:br>
              <a:rPr lang="ar-IQ" sz="2400" dirty="0">
                <a:latin typeface="Unikurd Goran" pitchFamily="34" charset="-78"/>
                <a:cs typeface="Unikurd Goran" pitchFamily="34" charset="-78"/>
              </a:rPr>
            </a:br>
            <a:r>
              <a:rPr lang="ar-IQ" sz="2400" dirty="0" smtClean="0">
                <a:latin typeface="Unikurd Goran" pitchFamily="34" charset="-78"/>
                <a:cs typeface="Unikurd Goran" pitchFamily="34" charset="-78"/>
              </a:rPr>
              <a:t>1</a:t>
            </a:r>
            <a:r>
              <a:rPr lang="ar-IQ" sz="2400" dirty="0">
                <a:latin typeface="Unikurd Goran" pitchFamily="34" charset="-78"/>
                <a:cs typeface="Unikurd Goran" pitchFamily="34" charset="-78"/>
              </a:rPr>
              <a:t>. زمانی میسرییەكان : میسری كۆن (زمانی قیبتی).</a:t>
            </a:r>
            <a:br>
              <a:rPr lang="ar-IQ" sz="2400" dirty="0">
                <a:latin typeface="Unikurd Goran" pitchFamily="34" charset="-78"/>
                <a:cs typeface="Unikurd Goran" pitchFamily="34" charset="-78"/>
              </a:rPr>
            </a:br>
            <a:r>
              <a:rPr lang="ar-IQ" sz="2400" dirty="0">
                <a:latin typeface="Unikurd Goran" pitchFamily="34" charset="-78"/>
                <a:cs typeface="Unikurd Goran" pitchFamily="34" charset="-78"/>
              </a:rPr>
              <a:t>2. زمانی لیبی یا بەربەری: زمانی دانیشتوانە بنەڕەتییەكانی باكووری ئەفریقیا وەكو: لیبیا ، تونس ، </a:t>
            </a:r>
            <a:r>
              <a:rPr lang="ar-IQ" sz="2400" dirty="0" smtClean="0">
                <a:latin typeface="Unikurd Goran" pitchFamily="34" charset="-78"/>
                <a:cs typeface="Unikurd Goran" pitchFamily="34" charset="-78"/>
              </a:rPr>
              <a:t>جەزائ</a:t>
            </a:r>
            <a:r>
              <a:rPr lang="ar-SY" sz="2400" dirty="0" smtClean="0">
                <a:latin typeface="Unikurd Goran" pitchFamily="34" charset="-78"/>
                <a:cs typeface="Unikurd Goran" pitchFamily="34" charset="-78"/>
              </a:rPr>
              <a:t>ي</a:t>
            </a:r>
            <a:r>
              <a:rPr lang="ar-IQ" sz="2400" dirty="0" smtClean="0">
                <a:latin typeface="Unikurd Goran" pitchFamily="34" charset="-78"/>
                <a:cs typeface="Unikurd Goran" pitchFamily="34" charset="-78"/>
              </a:rPr>
              <a:t>ر </a:t>
            </a:r>
            <a:r>
              <a:rPr lang="ar-IQ" sz="2400" dirty="0">
                <a:latin typeface="Unikurd Goran" pitchFamily="34" charset="-78"/>
                <a:cs typeface="Unikurd Goran" pitchFamily="34" charset="-78"/>
              </a:rPr>
              <a:t>، مەغریب  دەگرێتەوە.</a:t>
            </a:r>
            <a:br>
              <a:rPr lang="ar-IQ" sz="2400" dirty="0">
                <a:latin typeface="Unikurd Goran" pitchFamily="34" charset="-78"/>
                <a:cs typeface="Unikurd Goran" pitchFamily="34" charset="-78"/>
              </a:rPr>
            </a:br>
            <a:r>
              <a:rPr lang="ar-IQ" sz="2400" dirty="0">
                <a:latin typeface="Unikurd Goran" pitchFamily="34" charset="-78"/>
                <a:cs typeface="Unikurd Goran" pitchFamily="34" charset="-78"/>
              </a:rPr>
              <a:t>3. زمانە كۆشیتییەكان: زمانی دانیشتوانە </a:t>
            </a:r>
            <a:r>
              <a:rPr lang="ar-IQ" sz="2400" dirty="0" smtClean="0">
                <a:latin typeface="Unikurd Goran" pitchFamily="34" charset="-78"/>
                <a:cs typeface="Unikurd Goran" pitchFamily="34" charset="-78"/>
              </a:rPr>
              <a:t>بنە</a:t>
            </a:r>
            <a:r>
              <a:rPr lang="ar-SY" sz="2400" dirty="0" smtClean="0">
                <a:latin typeface="Unikurd Goran" pitchFamily="34" charset="-78"/>
                <a:cs typeface="Unikurd Goran" pitchFamily="34" charset="-78"/>
              </a:rPr>
              <a:t>ڕ</a:t>
            </a:r>
            <a:r>
              <a:rPr lang="ar-IQ" sz="2400" dirty="0" smtClean="0">
                <a:latin typeface="Unikurd Goran" pitchFamily="34" charset="-78"/>
                <a:cs typeface="Unikurd Goran" pitchFamily="34" charset="-78"/>
              </a:rPr>
              <a:t>ەتییەكانی </a:t>
            </a:r>
            <a:r>
              <a:rPr lang="ar-IQ" sz="2400" dirty="0">
                <a:latin typeface="Unikurd Goran" pitchFamily="34" charset="-78"/>
                <a:cs typeface="Unikurd Goran" pitchFamily="34" charset="-78"/>
              </a:rPr>
              <a:t>بەشی ڕۆژهەڵاتی </a:t>
            </a:r>
            <a:r>
              <a:rPr lang="ar-SY" sz="2400" dirty="0" smtClean="0">
                <a:latin typeface="Unikurd Goran" pitchFamily="34" charset="-78"/>
                <a:cs typeface="Unikurd Goran" pitchFamily="34" charset="-78"/>
              </a:rPr>
              <a:t/>
            </a:r>
            <a:br>
              <a:rPr lang="ar-SY" sz="2400" dirty="0" smtClean="0">
                <a:latin typeface="Unikurd Goran" pitchFamily="34" charset="-78"/>
                <a:cs typeface="Unikurd Goran" pitchFamily="34" charset="-78"/>
              </a:rPr>
            </a:br>
            <a:r>
              <a:rPr lang="ar-IQ" sz="2400" dirty="0" smtClean="0">
                <a:latin typeface="Unikurd Goran" pitchFamily="34" charset="-78"/>
                <a:cs typeface="Unikurd Goran" pitchFamily="34" charset="-78"/>
              </a:rPr>
              <a:t>ئەفریقیایە.</a:t>
            </a:r>
            <a:r>
              <a:rPr lang="ar-SY" sz="2400" dirty="0">
                <a:latin typeface="Unikurd Goran" pitchFamily="34" charset="-78"/>
                <a:cs typeface="Unikurd Goran" pitchFamily="34" charset="-78"/>
              </a:rPr>
              <a:t/>
            </a:r>
            <a:br>
              <a:rPr lang="ar-SY" sz="2400" dirty="0">
                <a:latin typeface="Unikurd Goran" pitchFamily="34" charset="-78"/>
                <a:cs typeface="Unikurd Goran" pitchFamily="34" charset="-78"/>
              </a:rPr>
            </a:br>
            <a:r>
              <a:rPr lang="ar-SY" sz="2400" b="1" dirty="0">
                <a:latin typeface="Unikurd Goran" pitchFamily="34" charset="-78"/>
                <a:cs typeface="Unikurd Goran" pitchFamily="34" charset="-78"/>
              </a:rPr>
              <a:t>سێیەم: خێزانە زمانی </a:t>
            </a:r>
            <a:r>
              <a:rPr lang="ar-SY" sz="2400" b="1" dirty="0" smtClean="0">
                <a:latin typeface="Unikurd Goran" pitchFamily="34" charset="-78"/>
                <a:cs typeface="Unikurd Goran" pitchFamily="34" charset="-78"/>
              </a:rPr>
              <a:t>ئۆڕاڵی </a:t>
            </a:r>
            <a:r>
              <a:rPr lang="ar-SY" sz="2400" b="1" dirty="0">
                <a:latin typeface="Unikurd Goran" pitchFamily="34" charset="-78"/>
                <a:cs typeface="Unikurd Goran" pitchFamily="34" charset="-78"/>
              </a:rPr>
              <a:t>– </a:t>
            </a:r>
            <a:r>
              <a:rPr lang="ar-SY" sz="2400" b="1" dirty="0" smtClean="0">
                <a:latin typeface="Unikurd Goran" pitchFamily="34" charset="-78"/>
                <a:cs typeface="Unikurd Goran" pitchFamily="34" charset="-78"/>
              </a:rPr>
              <a:t>ئە</a:t>
            </a:r>
            <a:r>
              <a:rPr lang="ar-SY" sz="2400" b="1" dirty="0">
                <a:latin typeface="Unikurd Goran" pitchFamily="34" charset="-78"/>
                <a:cs typeface="Unikurd Goran" pitchFamily="34" charset="-78"/>
              </a:rPr>
              <a:t>ڵ</a:t>
            </a:r>
            <a:r>
              <a:rPr lang="ar-SY" sz="2400" b="1" dirty="0" smtClean="0">
                <a:latin typeface="Unikurd Goran" pitchFamily="34" charset="-78"/>
                <a:cs typeface="Unikurd Goran" pitchFamily="34" charset="-78"/>
              </a:rPr>
              <a:t>تیكی </a:t>
            </a:r>
            <a:r>
              <a:rPr lang="ar-SY" sz="2400" b="1" dirty="0">
                <a:latin typeface="Unikurd Goran" pitchFamily="34" charset="-78"/>
                <a:cs typeface="Unikurd Goran" pitchFamily="34" charset="-78"/>
              </a:rPr>
              <a:t>( </a:t>
            </a:r>
            <a:r>
              <a:rPr lang="ar-SY" sz="2400" b="1" dirty="0" smtClean="0">
                <a:latin typeface="Unikurd Goran" pitchFamily="34" charset="-78"/>
                <a:cs typeface="Unikurd Goran" pitchFamily="34" charset="-78"/>
              </a:rPr>
              <a:t>ئا</a:t>
            </a:r>
            <a:r>
              <a:rPr lang="ar-SY" sz="2400" b="1" dirty="0">
                <a:latin typeface="Unikurd Goran" pitchFamily="34" charset="-78"/>
                <a:cs typeface="Unikurd Goran" pitchFamily="34" charset="-78"/>
              </a:rPr>
              <a:t>ڵ</a:t>
            </a:r>
            <a:r>
              <a:rPr lang="ar-SY" sz="2400" b="1" dirty="0" smtClean="0">
                <a:latin typeface="Unikurd Goran" pitchFamily="34" charset="-78"/>
                <a:cs typeface="Unikurd Goran" pitchFamily="34" charset="-78"/>
              </a:rPr>
              <a:t>تایی):</a:t>
            </a:r>
            <a:r>
              <a:rPr lang="ar-SY" sz="2400" dirty="0" smtClean="0">
                <a:latin typeface="Unikurd Goran" pitchFamily="34" charset="-78"/>
                <a:cs typeface="Unikurd Goran" pitchFamily="34" charset="-78"/>
              </a:rPr>
              <a:t>          </a:t>
            </a:r>
            <a:r>
              <a:rPr lang="ar-SY" sz="2400" dirty="0">
                <a:latin typeface="Unikurd Goran" pitchFamily="34" charset="-78"/>
                <a:cs typeface="Unikurd Goran" pitchFamily="34" charset="-78"/>
              </a:rPr>
              <a:t/>
            </a:r>
            <a:br>
              <a:rPr lang="ar-SY" sz="2400" dirty="0">
                <a:latin typeface="Unikurd Goran" pitchFamily="34" charset="-78"/>
                <a:cs typeface="Unikurd Goran" pitchFamily="34" charset="-78"/>
              </a:rPr>
            </a:br>
            <a:r>
              <a:rPr lang="ar-SY" sz="2400" dirty="0">
                <a:latin typeface="Unikurd Goran" pitchFamily="34" charset="-78"/>
                <a:cs typeface="Unikurd Goran" pitchFamily="34" charset="-78"/>
              </a:rPr>
              <a:t>ئەم </a:t>
            </a:r>
            <a:r>
              <a:rPr lang="ar-SY" sz="2400" dirty="0" smtClean="0">
                <a:latin typeface="Unikurd Goran" pitchFamily="34" charset="-78"/>
                <a:cs typeface="Unikurd Goran" pitchFamily="34" charset="-78"/>
              </a:rPr>
              <a:t>خێزانە </a:t>
            </a:r>
            <a:r>
              <a:rPr lang="ar-SY" sz="2400" dirty="0">
                <a:latin typeface="Unikurd Goran" pitchFamily="34" charset="-78"/>
                <a:cs typeface="Unikurd Goran" pitchFamily="34" charset="-78"/>
              </a:rPr>
              <a:t>بەو جۆرە زمانە دەگوترێت ، كە قسەپێكەرانی دەكەوێتە نێوان شاخەكانی ئۆراڵ و </a:t>
            </a:r>
            <a:r>
              <a:rPr lang="ar-SY" sz="2400" dirty="0" smtClean="0">
                <a:latin typeface="Unikurd Goran" pitchFamily="34" charset="-78"/>
                <a:cs typeface="Unikurd Goran" pitchFamily="34" charset="-78"/>
              </a:rPr>
              <a:t>ئاڵتایيەوە </a:t>
            </a:r>
            <a:r>
              <a:rPr lang="ar-SY" sz="2400" dirty="0">
                <a:latin typeface="Unikurd Goran" pitchFamily="34" charset="-78"/>
                <a:cs typeface="Unikurd Goran" pitchFamily="34" charset="-78"/>
              </a:rPr>
              <a:t>لە باكووری توركستانەوە دەستپێدەكات .</a:t>
            </a:r>
            <a:br>
              <a:rPr lang="ar-SY" sz="2400" dirty="0">
                <a:latin typeface="Unikurd Goran" pitchFamily="34" charset="-78"/>
                <a:cs typeface="Unikurd Goran" pitchFamily="34" charset="-78"/>
              </a:rPr>
            </a:br>
            <a:r>
              <a:rPr lang="ar-SY" sz="2400" dirty="0">
                <a:latin typeface="Unikurd Goran" pitchFamily="34" charset="-78"/>
                <a:cs typeface="Unikurd Goran" pitchFamily="34" charset="-78"/>
              </a:rPr>
              <a:t>ئەم خێزانە دوو كۆمەڵە دەگرێتەوە:                </a:t>
            </a:r>
            <a:br>
              <a:rPr lang="ar-SY" sz="2400" dirty="0">
                <a:latin typeface="Unikurd Goran" pitchFamily="34" charset="-78"/>
                <a:cs typeface="Unikurd Goran" pitchFamily="34" charset="-78"/>
              </a:rPr>
            </a:br>
            <a:r>
              <a:rPr lang="ar-SY" sz="2400" dirty="0">
                <a:latin typeface="Unikurd Goran" pitchFamily="34" charset="-78"/>
                <a:cs typeface="Unikurd Goran" pitchFamily="34" charset="-78"/>
              </a:rPr>
              <a:t>1- ئۆراڵی : فنلندی ، </a:t>
            </a:r>
            <a:r>
              <a:rPr lang="ar-SY" sz="2400" dirty="0" smtClean="0">
                <a:latin typeface="Unikurd Goran" pitchFamily="34" charset="-78"/>
                <a:cs typeface="Unikurd Goran" pitchFamily="34" charset="-78"/>
              </a:rPr>
              <a:t>ئەستۆنی </a:t>
            </a:r>
            <a:r>
              <a:rPr lang="ar-SY" sz="2400" dirty="0">
                <a:latin typeface="Unikurd Goran" pitchFamily="34" charset="-78"/>
                <a:cs typeface="Unikurd Goran" pitchFamily="34" charset="-78"/>
              </a:rPr>
              <a:t>، مەجەری </a:t>
            </a:r>
            <a:r>
              <a:rPr lang="ar-SY" sz="2400" dirty="0" smtClean="0">
                <a:latin typeface="Unikurd Goran" pitchFamily="34" charset="-78"/>
                <a:cs typeface="Unikurd Goran" pitchFamily="34" charset="-78"/>
              </a:rPr>
              <a:t> دەگرێتەوە</a:t>
            </a:r>
            <a:r>
              <a:rPr lang="ar-SY" sz="2400" dirty="0">
                <a:latin typeface="Unikurd Goran" pitchFamily="34" charset="-78"/>
                <a:cs typeface="Unikurd Goran" pitchFamily="34" charset="-78"/>
              </a:rPr>
              <a:t>.        </a:t>
            </a:r>
            <a:br>
              <a:rPr lang="ar-SY" sz="2400" dirty="0">
                <a:latin typeface="Unikurd Goran" pitchFamily="34" charset="-78"/>
                <a:cs typeface="Unikurd Goran" pitchFamily="34" charset="-78"/>
              </a:rPr>
            </a:br>
            <a:r>
              <a:rPr lang="ar-SY" sz="2400" dirty="0">
                <a:latin typeface="Unikurd Goran" pitchFamily="34" charset="-78"/>
                <a:cs typeface="Unikurd Goran" pitchFamily="34" charset="-78"/>
              </a:rPr>
              <a:t>2- </a:t>
            </a:r>
            <a:r>
              <a:rPr lang="ar-SY" sz="2400" dirty="0" smtClean="0">
                <a:latin typeface="Unikurd Goran" pitchFamily="34" charset="-78"/>
                <a:cs typeface="Unikurd Goran" pitchFamily="34" charset="-78"/>
              </a:rPr>
              <a:t>ئە</a:t>
            </a:r>
            <a:r>
              <a:rPr lang="ar-SY" sz="2400" dirty="0">
                <a:latin typeface="Unikurd Goran" pitchFamily="34" charset="-78"/>
                <a:cs typeface="Unikurd Goran" pitchFamily="34" charset="-78"/>
              </a:rPr>
              <a:t>ڵ</a:t>
            </a:r>
            <a:r>
              <a:rPr lang="ar-SY" sz="2400" dirty="0" smtClean="0">
                <a:latin typeface="Unikurd Goran" pitchFamily="34" charset="-78"/>
                <a:cs typeface="Unikurd Goran" pitchFamily="34" charset="-78"/>
              </a:rPr>
              <a:t>تیكی </a:t>
            </a:r>
            <a:r>
              <a:rPr lang="ar-SY" sz="2400" dirty="0">
                <a:latin typeface="Unikurd Goran" pitchFamily="34" charset="-78"/>
                <a:cs typeface="Unikurd Goran" pitchFamily="34" charset="-78"/>
              </a:rPr>
              <a:t>: توركی ، مەگۆلی ، تەنوكوسی ، مەنانشۆ  دەگرێتەوە.</a:t>
            </a:r>
            <a:br>
              <a:rPr lang="ar-SY" sz="2400" dirty="0">
                <a:latin typeface="Unikurd Goran" pitchFamily="34" charset="-78"/>
                <a:cs typeface="Unikurd Goran" pitchFamily="34" charset="-78"/>
              </a:rPr>
            </a:br>
            <a:r>
              <a:rPr lang="ar-SY" sz="2400" b="1" dirty="0" smtClean="0">
                <a:latin typeface="Unikurd Goran" pitchFamily="34" charset="-78"/>
                <a:cs typeface="Unikurd Goran" pitchFamily="34" charset="-78"/>
              </a:rPr>
              <a:t>چوارەم </a:t>
            </a:r>
            <a:r>
              <a:rPr lang="ar-SY" sz="2400" b="1" dirty="0">
                <a:latin typeface="Unikurd Goran" pitchFamily="34" charset="-78"/>
                <a:cs typeface="Unikurd Goran" pitchFamily="34" charset="-78"/>
              </a:rPr>
              <a:t>:خێزانە زمانی چینی – </a:t>
            </a:r>
            <a:r>
              <a:rPr lang="ar-SY" sz="2400" b="1" dirty="0" smtClean="0">
                <a:latin typeface="Unikurd Goran" pitchFamily="34" charset="-78"/>
                <a:cs typeface="Unikurd Goran" pitchFamily="34" charset="-78"/>
              </a:rPr>
              <a:t>تیبتی: </a:t>
            </a:r>
            <a:r>
              <a:rPr lang="ar-SY" sz="2400" dirty="0" smtClean="0">
                <a:latin typeface="Unikurd Goran" pitchFamily="34" charset="-78"/>
                <a:cs typeface="Unikurd Goran" pitchFamily="34" charset="-78"/>
              </a:rPr>
              <a:t>              </a:t>
            </a:r>
            <a:r>
              <a:rPr lang="ar-SY" sz="2400" dirty="0">
                <a:latin typeface="Unikurd Goran" pitchFamily="34" charset="-78"/>
                <a:cs typeface="Unikurd Goran" pitchFamily="34" charset="-78"/>
              </a:rPr>
              <a:t/>
            </a:r>
            <a:br>
              <a:rPr lang="ar-SY" sz="2400" dirty="0">
                <a:latin typeface="Unikurd Goran" pitchFamily="34" charset="-78"/>
                <a:cs typeface="Unikurd Goran" pitchFamily="34" charset="-78"/>
              </a:rPr>
            </a:br>
            <a:r>
              <a:rPr lang="ar-SY" sz="2400" dirty="0">
                <a:latin typeface="Unikurd Goran" pitchFamily="34" charset="-78"/>
                <a:cs typeface="Unikurd Goran" pitchFamily="34" charset="-78"/>
              </a:rPr>
              <a:t>ئەم خێزانە زمانە ، زمانەكانی (چینی ، تایلەندی ،ڤێتنامى،ژاپۆنى، بورمایی ، تیبتی)دەگرێتەوە.</a:t>
            </a:r>
            <a:endParaRPr lang="en-US" sz="2400" dirty="0">
              <a:latin typeface="Unikurd Goran" pitchFamily="34" charset="-78"/>
              <a:cs typeface="Unikurd Goran" pitchFamily="34" charset="-78"/>
            </a:endParaRPr>
          </a:p>
        </p:txBody>
      </p:sp>
    </p:spTree>
    <p:extLst>
      <p:ext uri="{BB962C8B-B14F-4D97-AF65-F5344CB8AC3E}">
        <p14:creationId xmlns:p14="http://schemas.microsoft.com/office/powerpoint/2010/main" val="20855259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78562"/>
          </a:xfrm>
        </p:spPr>
        <p:txBody>
          <a:bodyPr>
            <a:normAutofit fontScale="90000"/>
          </a:bodyPr>
          <a:lstStyle/>
          <a:p>
            <a:pPr algn="r" rtl="1"/>
            <a:r>
              <a:rPr lang="ar-SY" sz="2400" dirty="0" smtClean="0">
                <a:latin typeface="Unikurd Goran" pitchFamily="34" charset="-78"/>
                <a:cs typeface="Unikurd Goran" pitchFamily="34" charset="-78"/>
              </a:rPr>
              <a:t>هه‌روه‌ك پێشتر ئاماژه‌مان پێدا، كه‌ زمانى كوردى يه‌كێكه‌ له‌ كۆمه‌ڵى گه‌وره‌ى زمانه‌ هيندۆئه‌وڕوپييه‌كان و خێزانى ئێرانى، بۆيه‌ لێره‌دا به‌ وانه‌يه‌كى تايبه‌ت باسى خێزانه‌ زمانى ئێرانييه‌كان ده‌كه‌ين.</a:t>
            </a:r>
            <a:br>
              <a:rPr lang="ar-SY" sz="2400" dirty="0" smtClean="0">
                <a:latin typeface="Unikurd Goran" pitchFamily="34" charset="-78"/>
                <a:cs typeface="Unikurd Goran" pitchFamily="34" charset="-78"/>
              </a:rPr>
            </a:br>
            <a:r>
              <a:rPr lang="ar-SY" sz="2400" dirty="0">
                <a:latin typeface="Unikurd Goran" pitchFamily="34" charset="-78"/>
                <a:cs typeface="Unikurd Goran" pitchFamily="34" charset="-78"/>
              </a:rPr>
              <a:t> </a:t>
            </a:r>
            <a:r>
              <a:rPr lang="ar-SY" sz="2400" dirty="0" smtClean="0">
                <a:latin typeface="Unikurd Goran" pitchFamily="34" charset="-78"/>
                <a:cs typeface="Unikurd Goran" pitchFamily="34" charset="-78"/>
              </a:rPr>
              <a:t/>
            </a:r>
            <a:br>
              <a:rPr lang="ar-SY" sz="2400" dirty="0" smtClean="0">
                <a:latin typeface="Unikurd Goran" pitchFamily="34" charset="-78"/>
                <a:cs typeface="Unikurd Goran" pitchFamily="34" charset="-78"/>
              </a:rPr>
            </a:br>
            <a:r>
              <a:rPr lang="ar-SY" sz="2400" b="1" dirty="0" smtClean="0">
                <a:latin typeface="Unikurd Goran" pitchFamily="34" charset="-78"/>
                <a:cs typeface="Unikurd Goran" pitchFamily="34" charset="-78"/>
              </a:rPr>
              <a:t>خێزانه‌ زمانه‌ ئێرانييه‌كان:</a:t>
            </a:r>
            <a:br>
              <a:rPr lang="ar-SY" sz="2400" b="1" dirty="0" smtClean="0">
                <a:latin typeface="Unikurd Goran" pitchFamily="34" charset="-78"/>
                <a:cs typeface="Unikurd Goran" pitchFamily="34" charset="-78"/>
              </a:rPr>
            </a:br>
            <a:r>
              <a:rPr lang="ar-SY" sz="2400" b="1" dirty="0">
                <a:latin typeface="Unikurd Goran" pitchFamily="34" charset="-78"/>
                <a:cs typeface="Unikurd Goran" pitchFamily="34" charset="-78"/>
              </a:rPr>
              <a:t> </a:t>
            </a:r>
            <a:r>
              <a:rPr lang="ar-SY" sz="2400" dirty="0" smtClean="0">
                <a:latin typeface="Unikurd Goran" pitchFamily="34" charset="-78"/>
                <a:cs typeface="Unikurd Goran" pitchFamily="34" charset="-78"/>
              </a:rPr>
              <a:t>خێزانه‌ زمانه‌ ئێرانييه‌كان له‌ ژماره‌يه‌ك زمانى زيندوو و مردوو پێكهاتووه‌:</a:t>
            </a:r>
            <a:br>
              <a:rPr lang="ar-SY" sz="2400" dirty="0" smtClean="0">
                <a:latin typeface="Unikurd Goran" pitchFamily="34" charset="-78"/>
                <a:cs typeface="Unikurd Goran" pitchFamily="34" charset="-78"/>
              </a:rPr>
            </a:br>
            <a:r>
              <a:rPr lang="ar-SY" sz="2400" dirty="0" smtClean="0">
                <a:latin typeface="Unikurd Goran" pitchFamily="34" charset="-78"/>
                <a:cs typeface="Unikurd Goran" pitchFamily="34" charset="-78"/>
              </a:rPr>
              <a:t>أ_ زمانه‌ئێرانييه‌ زيندووه‌كان:</a:t>
            </a:r>
            <a:br>
              <a:rPr lang="ar-SY" sz="2400" dirty="0" smtClean="0">
                <a:latin typeface="Unikurd Goran" pitchFamily="34" charset="-78"/>
                <a:cs typeface="Unikurd Goran" pitchFamily="34" charset="-78"/>
              </a:rPr>
            </a:br>
            <a:r>
              <a:rPr lang="ar-SY" sz="2400" dirty="0" smtClean="0">
                <a:latin typeface="Unikurd Goran" pitchFamily="34" charset="-78"/>
                <a:cs typeface="Unikurd Goran" pitchFamily="34" charset="-78"/>
              </a:rPr>
              <a:t>1_ فارسى نوێ</a:t>
            </a:r>
            <a:br>
              <a:rPr lang="ar-SY" sz="2400" dirty="0" smtClean="0">
                <a:latin typeface="Unikurd Goran" pitchFamily="34" charset="-78"/>
                <a:cs typeface="Unikurd Goran" pitchFamily="34" charset="-78"/>
              </a:rPr>
            </a:br>
            <a:r>
              <a:rPr lang="ar-SY" sz="2400" dirty="0" smtClean="0">
                <a:latin typeface="Unikurd Goran" pitchFamily="34" charset="-78"/>
                <a:cs typeface="Unikurd Goran" pitchFamily="34" charset="-78"/>
              </a:rPr>
              <a:t>2_ كوردى</a:t>
            </a:r>
            <a:br>
              <a:rPr lang="ar-SY" sz="2400" dirty="0" smtClean="0">
                <a:latin typeface="Unikurd Goran" pitchFamily="34" charset="-78"/>
                <a:cs typeface="Unikurd Goran" pitchFamily="34" charset="-78"/>
              </a:rPr>
            </a:br>
            <a:r>
              <a:rPr lang="ar-SY" sz="2400" dirty="0" smtClean="0">
                <a:latin typeface="Unikurd Goran" pitchFamily="34" charset="-78"/>
                <a:cs typeface="Unikurd Goran" pitchFamily="34" charset="-78"/>
              </a:rPr>
              <a:t>3_ ئه‌فغانى</a:t>
            </a:r>
            <a:br>
              <a:rPr lang="ar-SY" sz="2400" dirty="0" smtClean="0">
                <a:latin typeface="Unikurd Goran" pitchFamily="34" charset="-78"/>
                <a:cs typeface="Unikurd Goran" pitchFamily="34" charset="-78"/>
              </a:rPr>
            </a:br>
            <a:r>
              <a:rPr lang="ar-SY" sz="2400" dirty="0" smtClean="0">
                <a:latin typeface="Unikurd Goran" pitchFamily="34" charset="-78"/>
                <a:cs typeface="Unikurd Goran" pitchFamily="34" charset="-78"/>
              </a:rPr>
              <a:t>4_ بلوجى</a:t>
            </a:r>
            <a:br>
              <a:rPr lang="ar-SY" sz="2400" dirty="0" smtClean="0">
                <a:latin typeface="Unikurd Goran" pitchFamily="34" charset="-78"/>
                <a:cs typeface="Unikurd Goran" pitchFamily="34" charset="-78"/>
              </a:rPr>
            </a:br>
            <a:r>
              <a:rPr lang="ar-SY" sz="2400" dirty="0" smtClean="0">
                <a:latin typeface="Unikurd Goran" pitchFamily="34" charset="-78"/>
                <a:cs typeface="Unikurd Goran" pitchFamily="34" charset="-78"/>
              </a:rPr>
              <a:t>5_ تاجيكى</a:t>
            </a:r>
            <a:br>
              <a:rPr lang="ar-SY" sz="2400" dirty="0" smtClean="0">
                <a:latin typeface="Unikurd Goran" pitchFamily="34" charset="-78"/>
                <a:cs typeface="Unikurd Goran" pitchFamily="34" charset="-78"/>
              </a:rPr>
            </a:br>
            <a:r>
              <a:rPr lang="ar-SY" sz="2400" dirty="0" smtClean="0">
                <a:latin typeface="Unikurd Goran" pitchFamily="34" charset="-78"/>
                <a:cs typeface="Unikurd Goran" pitchFamily="34" charset="-78"/>
              </a:rPr>
              <a:t>6_ ئۆسيتى</a:t>
            </a:r>
            <a:br>
              <a:rPr lang="ar-SY" sz="2400" dirty="0" smtClean="0">
                <a:latin typeface="Unikurd Goran" pitchFamily="34" charset="-78"/>
                <a:cs typeface="Unikurd Goran" pitchFamily="34" charset="-78"/>
              </a:rPr>
            </a:br>
            <a:r>
              <a:rPr lang="ar-SY" sz="2400" dirty="0" smtClean="0">
                <a:latin typeface="Unikurd Goran" pitchFamily="34" charset="-78"/>
                <a:cs typeface="Unikurd Goran" pitchFamily="34" charset="-78"/>
              </a:rPr>
              <a:t>7_ تاتى</a:t>
            </a:r>
            <a:br>
              <a:rPr lang="ar-SY" sz="2400" dirty="0" smtClean="0">
                <a:latin typeface="Unikurd Goran" pitchFamily="34" charset="-78"/>
                <a:cs typeface="Unikurd Goran" pitchFamily="34" charset="-78"/>
              </a:rPr>
            </a:br>
            <a:r>
              <a:rPr lang="ar-SY" sz="2400" dirty="0" smtClean="0">
                <a:latin typeface="Unikurd Goran" pitchFamily="34" charset="-78"/>
                <a:cs typeface="Unikurd Goran" pitchFamily="34" charset="-78"/>
              </a:rPr>
              <a:t>8_ تاڵيشى</a:t>
            </a:r>
            <a:br>
              <a:rPr lang="ar-SY" sz="2400" dirty="0" smtClean="0">
                <a:latin typeface="Unikurd Goran" pitchFamily="34" charset="-78"/>
                <a:cs typeface="Unikurd Goran" pitchFamily="34" charset="-78"/>
              </a:rPr>
            </a:br>
            <a:r>
              <a:rPr lang="ar-SY" sz="2400" dirty="0" smtClean="0">
                <a:latin typeface="Unikurd Goran" pitchFamily="34" charset="-78"/>
                <a:cs typeface="Unikurd Goran" pitchFamily="34" charset="-78"/>
              </a:rPr>
              <a:t>9_ پامێرى</a:t>
            </a:r>
            <a:br>
              <a:rPr lang="ar-SY" sz="2400" dirty="0" smtClean="0">
                <a:latin typeface="Unikurd Goran" pitchFamily="34" charset="-78"/>
                <a:cs typeface="Unikurd Goran" pitchFamily="34" charset="-78"/>
              </a:rPr>
            </a:br>
            <a:r>
              <a:rPr lang="ar-SY" sz="2400" dirty="0" smtClean="0">
                <a:latin typeface="Unikurd Goran" pitchFamily="34" charset="-78"/>
                <a:cs typeface="Unikurd Goran" pitchFamily="34" charset="-78"/>
              </a:rPr>
              <a:t>10_مازه‌نده‌رانى، گيليانى،...هتد</a:t>
            </a:r>
            <a:endParaRPr lang="en-US" sz="2400" b="1" dirty="0">
              <a:latin typeface="Unikurd Goran" pitchFamily="34" charset="-78"/>
              <a:cs typeface="Unikurd Goran" pitchFamily="34" charset="-78"/>
            </a:endParaRPr>
          </a:p>
        </p:txBody>
      </p:sp>
    </p:spTree>
    <p:extLst>
      <p:ext uri="{BB962C8B-B14F-4D97-AF65-F5344CB8AC3E}">
        <p14:creationId xmlns:p14="http://schemas.microsoft.com/office/powerpoint/2010/main" val="287255072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54762"/>
          </a:xfrm>
        </p:spPr>
        <p:txBody>
          <a:bodyPr>
            <a:normAutofit fontScale="90000"/>
          </a:bodyPr>
          <a:lstStyle/>
          <a:p>
            <a:pPr algn="r" rtl="1"/>
            <a:r>
              <a:rPr lang="ar-SY" sz="2400" b="1" dirty="0" smtClean="0">
                <a:latin typeface="Unikurd Goran" pitchFamily="34" charset="-78"/>
                <a:cs typeface="Unikurd Goran" pitchFamily="34" charset="-78"/>
              </a:rPr>
              <a:t>ب_زمانه‌ ئێرانييه‌ مردووه‌كان:</a:t>
            </a:r>
            <a:br>
              <a:rPr lang="ar-SY" sz="2400" b="1" dirty="0" smtClean="0">
                <a:latin typeface="Unikurd Goran" pitchFamily="34" charset="-78"/>
                <a:cs typeface="Unikurd Goran" pitchFamily="34" charset="-78"/>
              </a:rPr>
            </a:br>
            <a:r>
              <a:rPr lang="ar-SY" sz="2400" dirty="0" smtClean="0">
                <a:latin typeface="Unikurd Goran" pitchFamily="34" charset="-78"/>
                <a:cs typeface="Unikurd Goran" pitchFamily="34" charset="-78"/>
              </a:rPr>
              <a:t>1_ </a:t>
            </a:r>
            <a:r>
              <a:rPr lang="ar-SY" sz="2400" b="1" dirty="0" smtClean="0">
                <a:latin typeface="Unikurd Goran" pitchFamily="34" charset="-78"/>
                <a:cs typeface="Unikurd Goran" pitchFamily="34" charset="-78"/>
              </a:rPr>
              <a:t>فارسى كۆن: </a:t>
            </a:r>
            <a:r>
              <a:rPr lang="ar-SY" sz="2400" dirty="0" smtClean="0">
                <a:latin typeface="Unikurd Goran" pitchFamily="34" charset="-78"/>
                <a:cs typeface="Unikurd Goran" pitchFamily="34" charset="-78"/>
              </a:rPr>
              <a:t>زمانى سه‌رده‌مى هه‌خامه‌نشييه‌كانه‌، له ‌سه‌ده‌ى 6_4 پ.ز.</a:t>
            </a:r>
            <a:br>
              <a:rPr lang="ar-SY" sz="2400" dirty="0" smtClean="0">
                <a:latin typeface="Unikurd Goran" pitchFamily="34" charset="-78"/>
                <a:cs typeface="Unikurd Goran" pitchFamily="34" charset="-78"/>
              </a:rPr>
            </a:br>
            <a:r>
              <a:rPr lang="ar-SY" sz="2400" dirty="0" smtClean="0">
                <a:latin typeface="Unikurd Goran" pitchFamily="34" charset="-78"/>
                <a:cs typeface="Unikurd Goran" pitchFamily="34" charset="-78"/>
              </a:rPr>
              <a:t>2_ </a:t>
            </a:r>
            <a:r>
              <a:rPr lang="ar-SY" sz="2400" b="1" dirty="0" smtClean="0">
                <a:latin typeface="Unikurd Goran" pitchFamily="34" charset="-78"/>
                <a:cs typeface="Unikurd Goran" pitchFamily="34" charset="-78"/>
              </a:rPr>
              <a:t>ئاڤێستايى: </a:t>
            </a:r>
            <a:r>
              <a:rPr lang="ar-SY" sz="2400" dirty="0" smtClean="0">
                <a:latin typeface="Unikurd Goran" pitchFamily="34" charset="-78"/>
                <a:cs typeface="Unikurd Goran" pitchFamily="34" charset="-78"/>
              </a:rPr>
              <a:t>ئه‌و زمانه‌يه‌ كه‌ ئاڤيستاى پێ نووسراوه‌ و زمانى ئاينى زه‌رده‌شته‌. كۆنترين مێژووى سه‌ده‌ى 7_6پ.ز.</a:t>
            </a:r>
            <a:br>
              <a:rPr lang="ar-SY" sz="2400" dirty="0" smtClean="0">
                <a:latin typeface="Unikurd Goran" pitchFamily="34" charset="-78"/>
                <a:cs typeface="Unikurd Goran" pitchFamily="34" charset="-78"/>
              </a:rPr>
            </a:br>
            <a:r>
              <a:rPr lang="ar-SY" sz="2400" dirty="0" smtClean="0">
                <a:latin typeface="Unikurd Goran" pitchFamily="34" charset="-78"/>
                <a:cs typeface="Unikurd Goran" pitchFamily="34" charset="-78"/>
              </a:rPr>
              <a:t>3_ </a:t>
            </a:r>
            <a:r>
              <a:rPr lang="ar-SY" sz="2400" b="1" dirty="0" smtClean="0">
                <a:latin typeface="Unikurd Goran" pitchFamily="34" charset="-78"/>
                <a:cs typeface="Unikurd Goran" pitchFamily="34" charset="-78"/>
              </a:rPr>
              <a:t>په‌هله‌وى: </a:t>
            </a:r>
            <a:r>
              <a:rPr lang="ar-SY" sz="2400" dirty="0" smtClean="0">
                <a:latin typeface="Unikurd Goran" pitchFamily="34" charset="-78"/>
                <a:cs typeface="Unikurd Goran" pitchFamily="34" charset="-78"/>
              </a:rPr>
              <a:t>هه‌روه‌ها پێشى ده‌گوترێت </a:t>
            </a:r>
            <a:r>
              <a:rPr lang="ar-SY" sz="2400" b="1" dirty="0" smtClean="0">
                <a:latin typeface="Unikurd Goran" pitchFamily="34" charset="-78"/>
                <a:cs typeface="Unikurd Goran" pitchFamily="34" charset="-78"/>
              </a:rPr>
              <a:t>فارسى ناوه‌ڕاست</a:t>
            </a:r>
            <a:r>
              <a:rPr lang="ar-SY" sz="2400" dirty="0" smtClean="0">
                <a:latin typeface="Unikurd Goran" pitchFamily="34" charset="-78"/>
                <a:cs typeface="Unikurd Goran" pitchFamily="34" charset="-78"/>
              </a:rPr>
              <a:t>، كه‌ زمانى ئاينى و ده‌وڵه‌تى ساسانييه‌كان بووه‌.</a:t>
            </a:r>
            <a:br>
              <a:rPr lang="ar-SY" sz="2400" dirty="0" smtClean="0">
                <a:latin typeface="Unikurd Goran" pitchFamily="34" charset="-78"/>
                <a:cs typeface="Unikurd Goran" pitchFamily="34" charset="-78"/>
              </a:rPr>
            </a:br>
            <a:r>
              <a:rPr lang="ar-SY" sz="2400" dirty="0" smtClean="0">
                <a:latin typeface="Unikurd Goran" pitchFamily="34" charset="-78"/>
                <a:cs typeface="Unikurd Goran" pitchFamily="34" charset="-78"/>
              </a:rPr>
              <a:t>4_ </a:t>
            </a:r>
            <a:r>
              <a:rPr lang="ar-SY" sz="2400" b="1" dirty="0" smtClean="0">
                <a:latin typeface="Unikurd Goran" pitchFamily="34" charset="-78"/>
                <a:cs typeface="Unikurd Goran" pitchFamily="34" charset="-78"/>
              </a:rPr>
              <a:t>ميدى:</a:t>
            </a:r>
            <a:r>
              <a:rPr lang="ar-SY" sz="2400" dirty="0" smtClean="0">
                <a:latin typeface="Unikurd Goran" pitchFamily="34" charset="-78"/>
                <a:cs typeface="Unikurd Goran" pitchFamily="34" charset="-78"/>
              </a:rPr>
              <a:t> زمانى ميدييه‌كانه‌ كه‌ پێش زايين به‌ چه‌ند سه‌ده‌يه‌ك توانيويانه‌ ده‌وڵه‌تێكى ده‌سه‌ڵاتدارى گه‌وره‌ له‌ ڕۆژئاواى ئێرانى ئه‌مڕۆدا دابمه‌زرێنن. گه‌لێك له‌ زاناكان، كورد به‌ نه‌وه‌ى ميدييه‌كان داده‌نێن. </a:t>
            </a:r>
            <a:br>
              <a:rPr lang="ar-SY" sz="2400" dirty="0" smtClean="0">
                <a:latin typeface="Unikurd Goran" pitchFamily="34" charset="-78"/>
                <a:cs typeface="Unikurd Goran" pitchFamily="34" charset="-78"/>
              </a:rPr>
            </a:br>
            <a:r>
              <a:rPr lang="ar-SY" sz="2400" dirty="0" smtClean="0">
                <a:latin typeface="Unikurd Goran" pitchFamily="34" charset="-78"/>
                <a:cs typeface="Unikurd Goran" pitchFamily="34" charset="-78"/>
              </a:rPr>
              <a:t>5_ </a:t>
            </a:r>
            <a:r>
              <a:rPr lang="ar-SY" sz="2400" b="1" dirty="0" smtClean="0">
                <a:latin typeface="Unikurd Goran" pitchFamily="34" charset="-78"/>
                <a:cs typeface="Unikurd Goran" pitchFamily="34" charset="-78"/>
              </a:rPr>
              <a:t>پارثى (پارتى): </a:t>
            </a:r>
            <a:r>
              <a:rPr lang="ar-SY" sz="2400" dirty="0" smtClean="0">
                <a:latin typeface="Unikurd Goran" pitchFamily="34" charset="-78"/>
                <a:cs typeface="Unikurd Goran" pitchFamily="34" charset="-78"/>
              </a:rPr>
              <a:t>يه‌كێكه‌ له‌ زمانه‌ فارسييه‌كانى چاخى ناوه‌ڕاست، له‌ سه‌ده‌ى 3پ.ز، له‌ ناوچه‌ى خوارووى ڕۆژهه‌ڵاتى ده‌رياى قه‌زويندا به‌كارهێنراوه‌.</a:t>
            </a:r>
            <a:br>
              <a:rPr lang="ar-SY" sz="2400" dirty="0" smtClean="0">
                <a:latin typeface="Unikurd Goran" pitchFamily="34" charset="-78"/>
                <a:cs typeface="Unikurd Goran" pitchFamily="34" charset="-78"/>
              </a:rPr>
            </a:br>
            <a:r>
              <a:rPr lang="ar-SY" sz="2400" dirty="0" smtClean="0">
                <a:latin typeface="Unikurd Goran" pitchFamily="34" charset="-78"/>
                <a:cs typeface="Unikurd Goran" pitchFamily="34" charset="-78"/>
              </a:rPr>
              <a:t>6_ </a:t>
            </a:r>
            <a:r>
              <a:rPr lang="ar-SY" sz="2400" b="1" dirty="0" smtClean="0">
                <a:latin typeface="Unikurd Goran" pitchFamily="34" charset="-78"/>
                <a:cs typeface="Unikurd Goran" pitchFamily="34" charset="-78"/>
              </a:rPr>
              <a:t>سوغدى(سوگدى): </a:t>
            </a:r>
            <a:r>
              <a:rPr lang="ar-SY" sz="2400" dirty="0" smtClean="0">
                <a:latin typeface="Unikurd Goran" pitchFamily="34" charset="-78"/>
                <a:cs typeface="Unikurd Goran" pitchFamily="34" charset="-78"/>
              </a:rPr>
              <a:t>يه‌كێكه‌ له‌ زمانه‌ ئێرانييه‌ ڕۆژهه‌ڵاتييه‌كان. له‌ كۆتايى سه‌ده‌ى (1 </a:t>
            </a:r>
            <a:r>
              <a:rPr lang="ar-SY" sz="2400" dirty="0">
                <a:latin typeface="Unikurd Goran" pitchFamily="34" charset="-78"/>
                <a:cs typeface="Unikurd Goran" pitchFamily="34" charset="-78"/>
              </a:rPr>
              <a:t>پ.ز </a:t>
            </a:r>
            <a:r>
              <a:rPr lang="ar-SY" sz="2400" dirty="0" smtClean="0">
                <a:latin typeface="Unikurd Goran" pitchFamily="34" charset="-78"/>
                <a:cs typeface="Unikurd Goran" pitchFamily="34" charset="-78"/>
              </a:rPr>
              <a:t>_9زايينى) ژياوه‌ و به‌كارهاتووه‌.</a:t>
            </a:r>
            <a:br>
              <a:rPr lang="ar-SY" sz="2400" dirty="0" smtClean="0">
                <a:latin typeface="Unikurd Goran" pitchFamily="34" charset="-78"/>
                <a:cs typeface="Unikurd Goran" pitchFamily="34" charset="-78"/>
              </a:rPr>
            </a:br>
            <a:r>
              <a:rPr lang="ar-SY" sz="2400" dirty="0" smtClean="0">
                <a:latin typeface="Unikurd Goran" pitchFamily="34" charset="-78"/>
                <a:cs typeface="Unikurd Goran" pitchFamily="34" charset="-78"/>
              </a:rPr>
              <a:t>7_ </a:t>
            </a:r>
            <a:r>
              <a:rPr lang="ar-SY" sz="2400" b="1" dirty="0" smtClean="0">
                <a:latin typeface="Unikurd Goran" pitchFamily="34" charset="-78"/>
                <a:cs typeface="Unikurd Goran" pitchFamily="34" charset="-78"/>
              </a:rPr>
              <a:t>سه‌كى:</a:t>
            </a:r>
            <a:r>
              <a:rPr lang="ar-SY" sz="2400" dirty="0" smtClean="0">
                <a:latin typeface="Unikurd Goran" pitchFamily="34" charset="-78"/>
                <a:cs typeface="Unikurd Goran" pitchFamily="34" charset="-78"/>
              </a:rPr>
              <a:t> يه‌كێكه‌ له‌ زمانه‌ ڕۆژهه‌ڵاتييه‌ مردووه‌ ئێرانييه‌كانى چاخى ناوه‌ڕاست و له‌ سه‌ده‌كانى (5_10)ى زايينيدا له‌ ئاسياى ناوه‌ڕاست و توركمانستانى چين بڵاوببۆه‌‌وه‌. هه‌ندێ تێكستى ئه‌م زمانه‌ به‌جێ ماون، كه‌ به‌ ڕێنووسى هيندى نوسراون.</a:t>
            </a:r>
            <a:br>
              <a:rPr lang="ar-SY" sz="2400" dirty="0" smtClean="0">
                <a:latin typeface="Unikurd Goran" pitchFamily="34" charset="-78"/>
                <a:cs typeface="Unikurd Goran" pitchFamily="34" charset="-78"/>
              </a:rPr>
            </a:br>
            <a:r>
              <a:rPr lang="ar-SY" sz="2400" dirty="0">
                <a:latin typeface="Unikurd Goran" pitchFamily="34" charset="-78"/>
                <a:cs typeface="Unikurd Goran" pitchFamily="34" charset="-78"/>
              </a:rPr>
              <a:t/>
            </a:r>
            <a:br>
              <a:rPr lang="ar-SY" sz="2400" dirty="0">
                <a:latin typeface="Unikurd Goran" pitchFamily="34" charset="-78"/>
                <a:cs typeface="Unikurd Goran" pitchFamily="34" charset="-78"/>
              </a:rPr>
            </a:br>
            <a:r>
              <a:rPr lang="ar-SY" sz="2400" dirty="0" smtClean="0">
                <a:latin typeface="Unikurd Goran" pitchFamily="34" charset="-78"/>
                <a:cs typeface="Unikurd Goran" pitchFamily="34" charset="-78"/>
              </a:rPr>
              <a:t>زۆربه‌ى ئێرانناسه‌كان به‌گوێره‌ى شوێن، زمانه‌ ئێرانييه‌ زيندوو و مردووه‌كان دابه‌ش ده‌كه‌ن به‌سه‌ر:</a:t>
            </a:r>
            <a:endParaRPr lang="en-US" sz="2400" b="1" dirty="0">
              <a:latin typeface="Unikurd Goran" pitchFamily="34" charset="-78"/>
              <a:cs typeface="Unikurd Goran" pitchFamily="34" charset="-78"/>
            </a:endParaRPr>
          </a:p>
        </p:txBody>
      </p:sp>
    </p:spTree>
    <p:extLst>
      <p:ext uri="{BB962C8B-B14F-4D97-AF65-F5344CB8AC3E}">
        <p14:creationId xmlns:p14="http://schemas.microsoft.com/office/powerpoint/2010/main" val="120802044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78562"/>
          </a:xfrm>
        </p:spPr>
        <p:txBody>
          <a:bodyPr>
            <a:normAutofit/>
          </a:bodyPr>
          <a:lstStyle/>
          <a:p>
            <a:pPr algn="r" rtl="1"/>
            <a:r>
              <a:rPr lang="ar-SY" sz="2400" b="1" dirty="0" smtClean="0">
                <a:latin typeface="Unikurd Goran" pitchFamily="34" charset="-78"/>
                <a:cs typeface="Unikurd Goran" pitchFamily="34" charset="-78"/>
              </a:rPr>
              <a:t>أ_زمانه‌ ئێرانييه‌ ڕۆژئاواييه‌كان</a:t>
            </a:r>
            <a:r>
              <a:rPr lang="ar-SY" sz="2400" dirty="0" smtClean="0">
                <a:latin typeface="Unikurd Goran" pitchFamily="34" charset="-78"/>
                <a:cs typeface="Unikurd Goran" pitchFamily="34" charset="-78"/>
              </a:rPr>
              <a:t>:</a:t>
            </a:r>
            <a:br>
              <a:rPr lang="ar-SY" sz="2400" dirty="0" smtClean="0">
                <a:latin typeface="Unikurd Goran" pitchFamily="34" charset="-78"/>
                <a:cs typeface="Unikurd Goran" pitchFamily="34" charset="-78"/>
              </a:rPr>
            </a:br>
            <a:r>
              <a:rPr lang="ar-SY" sz="2400" dirty="0" smtClean="0">
                <a:latin typeface="Unikurd Goran" pitchFamily="34" charset="-78"/>
                <a:cs typeface="Unikurd Goran" pitchFamily="34" charset="-78"/>
              </a:rPr>
              <a:t/>
            </a:r>
            <a:br>
              <a:rPr lang="ar-SY" sz="2400" dirty="0" smtClean="0">
                <a:latin typeface="Unikurd Goran" pitchFamily="34" charset="-78"/>
                <a:cs typeface="Unikurd Goran" pitchFamily="34" charset="-78"/>
              </a:rPr>
            </a:br>
            <a:r>
              <a:rPr lang="ar-SY" sz="2400" dirty="0" smtClean="0">
                <a:latin typeface="Unikurd Goran" pitchFamily="34" charset="-78"/>
                <a:cs typeface="Unikurd Goran" pitchFamily="34" charset="-78"/>
              </a:rPr>
              <a:t>1_ </a:t>
            </a:r>
            <a:r>
              <a:rPr lang="ar-SY" sz="2400" b="1" dirty="0" smtClean="0">
                <a:latin typeface="Unikurd Goran" pitchFamily="34" charset="-78"/>
                <a:cs typeface="Unikurd Goran" pitchFamily="34" charset="-78"/>
              </a:rPr>
              <a:t>به‌شى خوارووى </a:t>
            </a:r>
            <a:r>
              <a:rPr lang="ar-SY" sz="2400" b="1" dirty="0">
                <a:latin typeface="Unikurd Goran" pitchFamily="34" charset="-78"/>
                <a:cs typeface="Unikurd Goran" pitchFamily="34" charset="-78"/>
              </a:rPr>
              <a:t>ڕۆژئاوا</a:t>
            </a:r>
            <a:r>
              <a:rPr lang="ar-SY" sz="2400" dirty="0">
                <a:latin typeface="Unikurd Goran" pitchFamily="34" charset="-78"/>
                <a:cs typeface="Unikurd Goran" pitchFamily="34" charset="-78"/>
              </a:rPr>
              <a:t>: فارسى كۆن و </a:t>
            </a:r>
            <a:r>
              <a:rPr lang="ar-SY" sz="2400" dirty="0" smtClean="0">
                <a:latin typeface="Unikurd Goran" pitchFamily="34" charset="-78"/>
                <a:cs typeface="Unikurd Goran" pitchFamily="34" charset="-78"/>
              </a:rPr>
              <a:t>ناوه‌ڕاست و نوێ، تاجيكى، تاتى،..هه‌ندێكى تر ده‌گرێته‌وه.</a:t>
            </a:r>
            <a:br>
              <a:rPr lang="ar-SY" sz="2400" dirty="0" smtClean="0">
                <a:latin typeface="Unikurd Goran" pitchFamily="34" charset="-78"/>
                <a:cs typeface="Unikurd Goran" pitchFamily="34" charset="-78"/>
              </a:rPr>
            </a:br>
            <a:r>
              <a:rPr lang="ar-SY" sz="2400" dirty="0" smtClean="0">
                <a:latin typeface="Unikurd Goran" pitchFamily="34" charset="-78"/>
                <a:cs typeface="Unikurd Goran" pitchFamily="34" charset="-78"/>
              </a:rPr>
              <a:t>2_‌</a:t>
            </a:r>
            <a:r>
              <a:rPr lang="ar-SY" sz="2400" b="1" dirty="0" smtClean="0">
                <a:latin typeface="Unikurd Goran" pitchFamily="34" charset="-78"/>
                <a:cs typeface="Unikurd Goran" pitchFamily="34" charset="-78"/>
              </a:rPr>
              <a:t> </a:t>
            </a:r>
            <a:r>
              <a:rPr lang="ar-SY" sz="2400" b="1" dirty="0">
                <a:latin typeface="Unikurd Goran" pitchFamily="34" charset="-78"/>
                <a:cs typeface="Unikurd Goran" pitchFamily="34" charset="-78"/>
              </a:rPr>
              <a:t>به‌شى </a:t>
            </a:r>
            <a:r>
              <a:rPr lang="ar-SY" sz="2400" b="1" dirty="0" smtClean="0">
                <a:latin typeface="Unikurd Goran" pitchFamily="34" charset="-78"/>
                <a:cs typeface="Unikurd Goran" pitchFamily="34" charset="-78"/>
              </a:rPr>
              <a:t>سه‌رووى ڕۆژئاوا: </a:t>
            </a:r>
            <a:r>
              <a:rPr lang="ar-SY" sz="2400" dirty="0" smtClean="0">
                <a:latin typeface="Unikurd Goran" pitchFamily="34" charset="-78"/>
                <a:cs typeface="Unikurd Goran" pitchFamily="34" charset="-78"/>
              </a:rPr>
              <a:t>ميدى، پارثى، بلوجى، كوردى، تاڵيشى،...هتد ده‌گرێته‌وه‌.</a:t>
            </a:r>
            <a:br>
              <a:rPr lang="ar-SY" sz="2400" dirty="0" smtClean="0">
                <a:latin typeface="Unikurd Goran" pitchFamily="34" charset="-78"/>
                <a:cs typeface="Unikurd Goran" pitchFamily="34" charset="-78"/>
              </a:rPr>
            </a:br>
            <a:r>
              <a:rPr lang="ar-SY" sz="2400" dirty="0" smtClean="0">
                <a:latin typeface="Unikurd Goran" pitchFamily="34" charset="-78"/>
                <a:cs typeface="Unikurd Goran" pitchFamily="34" charset="-78"/>
              </a:rPr>
              <a:t/>
            </a:r>
            <a:br>
              <a:rPr lang="ar-SY" sz="2400" dirty="0" smtClean="0">
                <a:latin typeface="Unikurd Goran" pitchFamily="34" charset="-78"/>
                <a:cs typeface="Unikurd Goran" pitchFamily="34" charset="-78"/>
              </a:rPr>
            </a:br>
            <a:r>
              <a:rPr lang="ar-SY" sz="2400" dirty="0" smtClean="0">
                <a:latin typeface="Unikurd Goran" pitchFamily="34" charset="-78"/>
                <a:cs typeface="Unikurd Goran" pitchFamily="34" charset="-78"/>
              </a:rPr>
              <a:t>ب_</a:t>
            </a:r>
            <a:r>
              <a:rPr lang="ar-SY" sz="2400" b="1" dirty="0">
                <a:latin typeface="Unikurd Goran" pitchFamily="34" charset="-78"/>
                <a:cs typeface="Unikurd Goran" pitchFamily="34" charset="-78"/>
              </a:rPr>
              <a:t>زمانه‌ ئێرانييه‌ </a:t>
            </a:r>
            <a:r>
              <a:rPr lang="ar-SY" sz="2400" b="1" dirty="0" smtClean="0">
                <a:latin typeface="Unikurd Goran" pitchFamily="34" charset="-78"/>
                <a:cs typeface="Unikurd Goran" pitchFamily="34" charset="-78"/>
              </a:rPr>
              <a:t>ڕۆژهه‌ڵاتييه‌كان:</a:t>
            </a:r>
            <a:br>
              <a:rPr lang="ar-SY" sz="2400" b="1" dirty="0" smtClean="0">
                <a:latin typeface="Unikurd Goran" pitchFamily="34" charset="-78"/>
                <a:cs typeface="Unikurd Goran" pitchFamily="34" charset="-78"/>
              </a:rPr>
            </a:br>
            <a:r>
              <a:rPr lang="ar-SY" sz="2400" b="1" dirty="0" smtClean="0">
                <a:latin typeface="Unikurd Goran" pitchFamily="34" charset="-78"/>
                <a:cs typeface="Unikurd Goran" pitchFamily="34" charset="-78"/>
              </a:rPr>
              <a:t/>
            </a:r>
            <a:br>
              <a:rPr lang="ar-SY" sz="2400" b="1" dirty="0" smtClean="0">
                <a:latin typeface="Unikurd Goran" pitchFamily="34" charset="-78"/>
                <a:cs typeface="Unikurd Goran" pitchFamily="34" charset="-78"/>
              </a:rPr>
            </a:br>
            <a:r>
              <a:rPr lang="ar-SY" sz="2400" dirty="0" smtClean="0">
                <a:latin typeface="Unikurd Goran" pitchFamily="34" charset="-78"/>
                <a:cs typeface="Unikurd Goran" pitchFamily="34" charset="-78"/>
              </a:rPr>
              <a:t>1_</a:t>
            </a:r>
            <a:r>
              <a:rPr lang="ar-SY" sz="2400" b="1" dirty="0">
                <a:latin typeface="Unikurd Goran" pitchFamily="34" charset="-78"/>
                <a:cs typeface="Unikurd Goran" pitchFamily="34" charset="-78"/>
              </a:rPr>
              <a:t> به‌شى خوارووى </a:t>
            </a:r>
            <a:r>
              <a:rPr lang="ar-SY" sz="2400" b="1" dirty="0" smtClean="0">
                <a:latin typeface="Unikurd Goran" pitchFamily="34" charset="-78"/>
                <a:cs typeface="Unikurd Goran" pitchFamily="34" charset="-78"/>
              </a:rPr>
              <a:t>ڕۆژهه‌ڵات: </a:t>
            </a:r>
            <a:r>
              <a:rPr lang="ar-SY" sz="2400" dirty="0" smtClean="0">
                <a:latin typeface="Unikurd Goran" pitchFamily="34" charset="-78"/>
                <a:cs typeface="Unikurd Goran" pitchFamily="34" charset="-78"/>
              </a:rPr>
              <a:t>سوغدى، ئه‌فغانى، پاميرى،...هتد ده‌گرێته‌وه.</a:t>
            </a:r>
            <a:br>
              <a:rPr lang="ar-SY" sz="2400" dirty="0" smtClean="0">
                <a:latin typeface="Unikurd Goran" pitchFamily="34" charset="-78"/>
                <a:cs typeface="Unikurd Goran" pitchFamily="34" charset="-78"/>
              </a:rPr>
            </a:br>
            <a:r>
              <a:rPr lang="ar-SY" sz="2400" dirty="0" smtClean="0">
                <a:latin typeface="Unikurd Goran" pitchFamily="34" charset="-78"/>
                <a:cs typeface="Unikurd Goran" pitchFamily="34" charset="-78"/>
              </a:rPr>
              <a:t>2_</a:t>
            </a:r>
            <a:r>
              <a:rPr lang="ar-SY" sz="2400" b="1" dirty="0" smtClean="0">
                <a:latin typeface="Unikurd Goran" pitchFamily="34" charset="-78"/>
                <a:cs typeface="Unikurd Goran" pitchFamily="34" charset="-78"/>
              </a:rPr>
              <a:t>‌ </a:t>
            </a:r>
            <a:r>
              <a:rPr lang="ar-SY" sz="2400" b="1" dirty="0">
                <a:latin typeface="Unikurd Goran" pitchFamily="34" charset="-78"/>
                <a:cs typeface="Unikurd Goran" pitchFamily="34" charset="-78"/>
              </a:rPr>
              <a:t>به‌شى سه‌رووى </a:t>
            </a:r>
            <a:r>
              <a:rPr lang="ar-SY" sz="2400" b="1" dirty="0" smtClean="0">
                <a:latin typeface="Unikurd Goran" pitchFamily="34" charset="-78"/>
                <a:cs typeface="Unikurd Goran" pitchFamily="34" charset="-78"/>
              </a:rPr>
              <a:t>ڕۆژهه‌ڵات: </a:t>
            </a:r>
            <a:r>
              <a:rPr lang="ar-SY" sz="2400" dirty="0" smtClean="0">
                <a:latin typeface="Unikurd Goran" pitchFamily="34" charset="-78"/>
                <a:cs typeface="Unikurd Goran" pitchFamily="34" charset="-78"/>
              </a:rPr>
              <a:t>سه‌كى، ئۆسيتى،،...هه‌ندێكى تر ده‌گرێته‌وه‌.</a:t>
            </a:r>
            <a:br>
              <a:rPr lang="ar-SY" sz="2400" dirty="0" smtClean="0">
                <a:latin typeface="Unikurd Goran" pitchFamily="34" charset="-78"/>
                <a:cs typeface="Unikurd Goran" pitchFamily="34" charset="-78"/>
              </a:rPr>
            </a:br>
            <a:r>
              <a:rPr lang="ar-SY" sz="2400" dirty="0">
                <a:latin typeface="Unikurd Goran" pitchFamily="34" charset="-78"/>
                <a:cs typeface="Unikurd Goran" pitchFamily="34" charset="-78"/>
              </a:rPr>
              <a:t/>
            </a:r>
            <a:br>
              <a:rPr lang="ar-SY" sz="2400" dirty="0">
                <a:latin typeface="Unikurd Goran" pitchFamily="34" charset="-78"/>
                <a:cs typeface="Unikurd Goran" pitchFamily="34" charset="-78"/>
              </a:rPr>
            </a:br>
            <a:endParaRPr lang="en-US" sz="2400" dirty="0">
              <a:latin typeface="Unikurd Goran" pitchFamily="34" charset="-78"/>
              <a:cs typeface="Unikurd Goran" pitchFamily="34" charset="-78"/>
            </a:endParaRPr>
          </a:p>
        </p:txBody>
      </p:sp>
    </p:spTree>
    <p:extLst>
      <p:ext uri="{BB962C8B-B14F-4D97-AF65-F5344CB8AC3E}">
        <p14:creationId xmlns:p14="http://schemas.microsoft.com/office/powerpoint/2010/main" val="33645084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839200" cy="6430962"/>
          </a:xfrm>
        </p:spPr>
        <p:txBody>
          <a:bodyPr>
            <a:normAutofit fontScale="90000"/>
          </a:bodyPr>
          <a:lstStyle/>
          <a:p>
            <a:pPr algn="r" rtl="1"/>
            <a:r>
              <a:rPr lang="ar-SY" sz="3100" b="1" dirty="0" smtClean="0">
                <a:latin typeface="Unikurd Goran" pitchFamily="34" charset="-78"/>
                <a:cs typeface="Unikurd Goran" pitchFamily="34" charset="-78"/>
              </a:rPr>
              <a:t>وشەكانى زمانى كوردى</a:t>
            </a:r>
            <a:r>
              <a:rPr lang="ar-SY" sz="3100" dirty="0">
                <a:latin typeface="Unikurd Goran" pitchFamily="34" charset="-78"/>
                <a:cs typeface="Unikurd Goran" pitchFamily="34" charset="-78"/>
              </a:rPr>
              <a:t/>
            </a:r>
            <a:br>
              <a:rPr lang="ar-SY" sz="3100" dirty="0">
                <a:latin typeface="Unikurd Goran" pitchFamily="34" charset="-78"/>
                <a:cs typeface="Unikurd Goran" pitchFamily="34" charset="-78"/>
              </a:rPr>
            </a:br>
            <a:r>
              <a:rPr lang="ar-SY" sz="2400" dirty="0" smtClean="0">
                <a:latin typeface="Unikurd Goran" pitchFamily="34" charset="-78"/>
                <a:cs typeface="Unikurd Goran" pitchFamily="34" charset="-78"/>
              </a:rPr>
              <a:t/>
            </a:r>
            <a:br>
              <a:rPr lang="ar-SY" sz="2400" dirty="0" smtClean="0">
                <a:latin typeface="Unikurd Goran" pitchFamily="34" charset="-78"/>
                <a:cs typeface="Unikurd Goran" pitchFamily="34" charset="-78"/>
              </a:rPr>
            </a:br>
            <a:r>
              <a:rPr lang="ar-SY" sz="2400" dirty="0" smtClean="0">
                <a:latin typeface="Unikurd Goran" pitchFamily="34" charset="-78"/>
                <a:cs typeface="Unikurd Goran" pitchFamily="34" charset="-78"/>
              </a:rPr>
              <a:t>1_وشەى كوردى په‌تى (ڕەسەن): ئەو </a:t>
            </a:r>
            <a:r>
              <a:rPr lang="ar-SY" sz="2400" dirty="0">
                <a:latin typeface="Unikurd Goran" pitchFamily="34" charset="-78"/>
                <a:cs typeface="Unikurd Goran" pitchFamily="34" charset="-78"/>
              </a:rPr>
              <a:t>وشانەن كە لە سەدەى نۆیەمى </a:t>
            </a:r>
            <a:r>
              <a:rPr lang="ar-SY" sz="2400" dirty="0" smtClean="0">
                <a:latin typeface="Unikurd Goran" pitchFamily="34" charset="-78"/>
                <a:cs typeface="Unikurd Goran" pitchFamily="34" charset="-78"/>
              </a:rPr>
              <a:t>زایینیەوە تا ئەمڕۆ پەیدابوون. زمانى </a:t>
            </a:r>
            <a:r>
              <a:rPr lang="ar-SY" sz="2400" dirty="0">
                <a:latin typeface="Unikurd Goran" pitchFamily="34" charset="-78"/>
                <a:cs typeface="Unikurd Goran" pitchFamily="34" charset="-78"/>
              </a:rPr>
              <a:t>كوردى زمانێكى سەربەخۆیە و خاوەنى یاسا و رێساو دەستورى زمانى خۆییەتى و هەر بۆیەش دەبینین هەندێ لەو وشە پەتیانەى كە لە زمانى كوردیدا بەرچاومان دەكەوێت لە هیچ زمانێكى تردا بەدى ناكرێت وەك وشەى: دایك – باوك – شاخ – دار </a:t>
            </a:r>
            <a:r>
              <a:rPr lang="ar-SY" sz="2400" dirty="0" smtClean="0">
                <a:latin typeface="Unikurd Goran" pitchFamily="34" charset="-78"/>
                <a:cs typeface="Unikurd Goran" pitchFamily="34" charset="-78"/>
              </a:rPr>
              <a:t>-.پير، ڕه‌ش، سپى .........</a:t>
            </a:r>
            <a:r>
              <a:rPr lang="ar-SY" sz="2400" dirty="0">
                <a:latin typeface="Unikurd Goran" pitchFamily="34" charset="-78"/>
                <a:cs typeface="Unikurd Goran" pitchFamily="34" charset="-78"/>
              </a:rPr>
              <a:t>هتد، بوونیان لە زمانێكى تردا، ئەوە نیشان دەدەن، كە لەزمانى كوردیەوە وەرگیراون واتە زۆربەى وشەكانى زمانى كوردى وشەى ڕەسەنن كە خاسیەتى تایبەتى خۆیان هەیە و كەرەسەى سەرەكى زمانى میللەتى كوردە.</a:t>
            </a:r>
            <a:br>
              <a:rPr lang="ar-SY" sz="2400" dirty="0">
                <a:latin typeface="Unikurd Goran" pitchFamily="34" charset="-78"/>
                <a:cs typeface="Unikurd Goran" pitchFamily="34" charset="-78"/>
              </a:rPr>
            </a:br>
            <a:r>
              <a:rPr lang="ar-IQ" sz="2800" b="1" dirty="0" smtClean="0">
                <a:latin typeface="Unikurd Goran" pitchFamily="34" charset="-78"/>
                <a:cs typeface="Unikurd Goran" pitchFamily="34" charset="-78"/>
              </a:rPr>
              <a:t>- </a:t>
            </a:r>
            <a:r>
              <a:rPr lang="ar-IQ" sz="2800" b="1" dirty="0">
                <a:latin typeface="Unikurd Goran" pitchFamily="34" charset="-78"/>
                <a:cs typeface="Unikurd Goran" pitchFamily="34" charset="-78"/>
              </a:rPr>
              <a:t>هەندێ نموونەى وشەى ڕەسەنى كوردى و ڕەچەڵەكەكەى:</a:t>
            </a:r>
            <a:br>
              <a:rPr lang="ar-IQ" sz="2800" b="1" dirty="0">
                <a:latin typeface="Unikurd Goran" pitchFamily="34" charset="-78"/>
                <a:cs typeface="Unikurd Goran" pitchFamily="34" charset="-78"/>
              </a:rPr>
            </a:br>
            <a:r>
              <a:rPr lang="ar-IQ" sz="2400" dirty="0">
                <a:latin typeface="Unikurd Goran" pitchFamily="34" charset="-78"/>
                <a:cs typeface="Unikurd Goran" pitchFamily="34" charset="-78"/>
              </a:rPr>
              <a:t>- ئاكام :</a:t>
            </a:r>
            <a:br>
              <a:rPr lang="ar-IQ" sz="2400" dirty="0">
                <a:latin typeface="Unikurd Goran" pitchFamily="34" charset="-78"/>
                <a:cs typeface="Unikurd Goran" pitchFamily="34" charset="-78"/>
              </a:rPr>
            </a:br>
            <a:r>
              <a:rPr lang="ar-IQ" sz="2400" dirty="0">
                <a:latin typeface="Unikurd Goran" pitchFamily="34" charset="-78"/>
                <a:cs typeface="Unikurd Goran" pitchFamily="34" charset="-78"/>
              </a:rPr>
              <a:t>بە عەرەبى واتە (اجل). (ئا) وێنەیەكى ترى (ها)یە كە كورتەى (هات)ە. كام و كات و گاڤـ ← هەنگاڤـ و← قاف، هەمووى ماناى (كات)ە.(ئاكام) لە بنەڕەتدا (هاكات) و/ (هاكا)یە.</a:t>
            </a:r>
            <a:br>
              <a:rPr lang="ar-IQ" sz="2400" dirty="0">
                <a:latin typeface="Unikurd Goran" pitchFamily="34" charset="-78"/>
                <a:cs typeface="Unikurd Goran" pitchFamily="34" charset="-78"/>
              </a:rPr>
            </a:br>
            <a:r>
              <a:rPr lang="ar-IQ" sz="2400" dirty="0">
                <a:latin typeface="Unikurd Goran" pitchFamily="34" charset="-78"/>
                <a:cs typeface="Unikurd Goran" pitchFamily="34" charset="-78"/>
              </a:rPr>
              <a:t>- ئاكار:</a:t>
            </a:r>
            <a:br>
              <a:rPr lang="ar-IQ" sz="2400" dirty="0">
                <a:latin typeface="Unikurd Goran" pitchFamily="34" charset="-78"/>
                <a:cs typeface="Unikurd Goran" pitchFamily="34" charset="-78"/>
              </a:rPr>
            </a:br>
            <a:r>
              <a:rPr lang="ar-IQ" sz="2400" dirty="0">
                <a:latin typeface="Unikurd Goran" pitchFamily="34" charset="-78"/>
                <a:cs typeface="Unikurd Goran" pitchFamily="34" charset="-78"/>
              </a:rPr>
              <a:t>واتە ڕەوشت، لە ئاوایى كار (چوَنێتى كار)ەوە هاتووە.</a:t>
            </a:r>
            <a:br>
              <a:rPr lang="ar-IQ" sz="2400" dirty="0">
                <a:latin typeface="Unikurd Goran" pitchFamily="34" charset="-78"/>
                <a:cs typeface="Unikurd Goran" pitchFamily="34" charset="-78"/>
              </a:rPr>
            </a:br>
            <a:r>
              <a:rPr lang="ar-IQ" sz="2400" dirty="0">
                <a:latin typeface="Unikurd Goran" pitchFamily="34" charset="-78"/>
                <a:cs typeface="Unikurd Goran" pitchFamily="34" charset="-78"/>
              </a:rPr>
              <a:t>- ئاسەوار:</a:t>
            </a:r>
            <a:br>
              <a:rPr lang="ar-IQ" sz="2400" dirty="0">
                <a:latin typeface="Unikurd Goran" pitchFamily="34" charset="-78"/>
                <a:cs typeface="Unikurd Goran" pitchFamily="34" charset="-78"/>
              </a:rPr>
            </a:br>
            <a:r>
              <a:rPr lang="ar-IQ" sz="2400" dirty="0">
                <a:latin typeface="Unikurd Goran" pitchFamily="34" charset="-78"/>
                <a:cs typeface="Unikurd Goran" pitchFamily="34" charset="-78"/>
              </a:rPr>
              <a:t>لە (ئاس+وار) پێكهاتووە. (ئاس) لە كوردیدا بە ماناى ڕووت و ڕماو دێت، (وار) ماناى شوێن و جێگەیە. (ئاسەوار) بە ماناى شوێنى داڕماوو پەرپووت دێت.</a:t>
            </a:r>
            <a:br>
              <a:rPr lang="ar-IQ" sz="2400" dirty="0">
                <a:latin typeface="Unikurd Goran" pitchFamily="34" charset="-78"/>
                <a:cs typeface="Unikurd Goran" pitchFamily="34" charset="-78"/>
              </a:rPr>
            </a:br>
            <a:r>
              <a:rPr lang="ar-IQ" sz="2400" dirty="0">
                <a:latin typeface="Unikurd Goran" pitchFamily="34" charset="-78"/>
                <a:cs typeface="Unikurd Goran" pitchFamily="34" charset="-78"/>
              </a:rPr>
              <a:t> </a:t>
            </a:r>
            <a:endParaRPr lang="en-US" sz="2400" dirty="0">
              <a:latin typeface="Unikurd Goran" pitchFamily="34" charset="-78"/>
              <a:cs typeface="Unikurd Goran" pitchFamily="34" charset="-78"/>
            </a:endParaRPr>
          </a:p>
        </p:txBody>
      </p:sp>
    </p:spTree>
    <p:extLst>
      <p:ext uri="{BB962C8B-B14F-4D97-AF65-F5344CB8AC3E}">
        <p14:creationId xmlns:p14="http://schemas.microsoft.com/office/powerpoint/2010/main" val="388450755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534400" cy="6354762"/>
          </a:xfrm>
        </p:spPr>
        <p:txBody>
          <a:bodyPr>
            <a:normAutofit fontScale="90000"/>
          </a:bodyPr>
          <a:lstStyle/>
          <a:p>
            <a:pPr algn="r" rtl="1"/>
            <a:r>
              <a:rPr lang="ar-SY" sz="2400" dirty="0" smtClean="0">
                <a:latin typeface="Unikurd Goran" pitchFamily="34" charset="-78"/>
                <a:cs typeface="Unikurd Goran" pitchFamily="34" charset="-78"/>
              </a:rPr>
              <a:t>زمانه‌ ئێرانييه‌كان به‌ (3) سێ چاخى مێژوويدا ڕۆيشتوون: كۆن و ناوه‌ڕاست و نوێ:</a:t>
            </a:r>
            <a:br>
              <a:rPr lang="ar-SY" sz="2400" dirty="0" smtClean="0">
                <a:latin typeface="Unikurd Goran" pitchFamily="34" charset="-78"/>
                <a:cs typeface="Unikurd Goran" pitchFamily="34" charset="-78"/>
              </a:rPr>
            </a:br>
            <a:r>
              <a:rPr lang="ar-SY" sz="2400" dirty="0" smtClean="0">
                <a:latin typeface="Unikurd Goran" pitchFamily="34" charset="-78"/>
                <a:cs typeface="Unikurd Goran" pitchFamily="34" charset="-78"/>
              </a:rPr>
              <a:t/>
            </a:r>
            <a:br>
              <a:rPr lang="ar-SY" sz="2400" dirty="0" smtClean="0">
                <a:latin typeface="Unikurd Goran" pitchFamily="34" charset="-78"/>
                <a:cs typeface="Unikurd Goran" pitchFamily="34" charset="-78"/>
              </a:rPr>
            </a:br>
            <a:r>
              <a:rPr lang="ar-SY" sz="2400" b="1" dirty="0" smtClean="0">
                <a:latin typeface="Unikurd Goran" pitchFamily="34" charset="-78"/>
                <a:cs typeface="Unikurd Goran" pitchFamily="34" charset="-78"/>
              </a:rPr>
              <a:t>1_چاخى كۆن</a:t>
            </a:r>
            <a:r>
              <a:rPr lang="ar-SY" sz="2400" dirty="0" smtClean="0">
                <a:latin typeface="Unikurd Goran" pitchFamily="34" charset="-78"/>
                <a:cs typeface="Unikurd Goran" pitchFamily="34" charset="-78"/>
              </a:rPr>
              <a:t>: له‌ ئاڤێستاوه‌ ده‌ست پێده‌كات_واته سه‌ده‌كانى 10_ 6 پ.ز‌ . زمانه‌ ئێرانييه‌ كۆنه‌كان له‌: ئاڤێستايى، فارسى كۆن، سه‌كى، ميدى،...هتد.</a:t>
            </a:r>
            <a:br>
              <a:rPr lang="ar-SY" sz="2400" dirty="0" smtClean="0">
                <a:latin typeface="Unikurd Goran" pitchFamily="34" charset="-78"/>
                <a:cs typeface="Unikurd Goran" pitchFamily="34" charset="-78"/>
              </a:rPr>
            </a:br>
            <a:r>
              <a:rPr lang="ar-SY" sz="2400" b="1" dirty="0" smtClean="0">
                <a:latin typeface="Unikurd Goran" pitchFamily="34" charset="-78"/>
                <a:cs typeface="Unikurd Goran" pitchFamily="34" charset="-78"/>
              </a:rPr>
              <a:t>2_چاخى ناوه‌ڕاست:</a:t>
            </a:r>
            <a:r>
              <a:rPr lang="ar-SY" sz="2400" dirty="0" smtClean="0">
                <a:latin typeface="Unikurd Goran" pitchFamily="34" charset="-78"/>
                <a:cs typeface="Unikurd Goran" pitchFamily="34" charset="-78"/>
              </a:rPr>
              <a:t> له‌ كۆتايى چاخى يه‌كه‌مه ‌(كۆنه‌وه‌) ده‌ست پێده‌كات تاكو هاتنى ئاينى ئيسلام له‌ سه‌ده‌ى (7)ه‌مدا. له‌ مێژوودا به‌ تێكڕاى زمانه‌كانى ئه‌م چاخه‌ ده‌وترێت (په‌هله‌وى). زمانه‌ ئێرانييه‌كانى ناوه‌ڕاست بريتين له‌: فارسى ناوه‌ڕاست_ په‌هله‌وى، سوغدى، پارثى،...هتد.</a:t>
            </a:r>
            <a:br>
              <a:rPr lang="ar-SY" sz="2400" dirty="0" smtClean="0">
                <a:latin typeface="Unikurd Goran" pitchFamily="34" charset="-78"/>
                <a:cs typeface="Unikurd Goran" pitchFamily="34" charset="-78"/>
              </a:rPr>
            </a:br>
            <a:r>
              <a:rPr lang="ar-SY" sz="2400" dirty="0" smtClean="0">
                <a:latin typeface="Unikurd Goran" pitchFamily="34" charset="-78"/>
                <a:cs typeface="Unikurd Goran" pitchFamily="34" charset="-78"/>
              </a:rPr>
              <a:t>3_چاخى نوێ: ئه‌م چاخه‌ى زمانه‌ ئێرانييه‌كان له‌ سه‌ده‌ى نۆيه‌مى دواى زايينه‌وه‌ ده‌ست پێده‌كات. زمانه‌ ئێرانييه‌كانى ئه‌م چاخه‌ پێكهاتوون له ‌: فارسى نوێ، كوردى، ئه‌فغانى، تاجيكى، بلوجى، پاميرى، ئۆسيتى،...هتد .</a:t>
            </a:r>
            <a:br>
              <a:rPr lang="ar-SY" sz="2400" dirty="0" smtClean="0">
                <a:latin typeface="Unikurd Goran" pitchFamily="34" charset="-78"/>
                <a:cs typeface="Unikurd Goran" pitchFamily="34" charset="-78"/>
              </a:rPr>
            </a:br>
            <a:r>
              <a:rPr lang="ar-SY" sz="2400" dirty="0">
                <a:latin typeface="Unikurd Goran" pitchFamily="34" charset="-78"/>
                <a:cs typeface="Unikurd Goran" pitchFamily="34" charset="-78"/>
              </a:rPr>
              <a:t/>
            </a:r>
            <a:br>
              <a:rPr lang="ar-SY" sz="2400" dirty="0">
                <a:latin typeface="Unikurd Goran" pitchFamily="34" charset="-78"/>
                <a:cs typeface="Unikurd Goran" pitchFamily="34" charset="-78"/>
              </a:rPr>
            </a:br>
            <a:r>
              <a:rPr lang="ar-SY" sz="2400" dirty="0" smtClean="0">
                <a:latin typeface="Unikurd Goran" pitchFamily="34" charset="-78"/>
                <a:cs typeface="Unikurd Goran" pitchFamily="34" charset="-78"/>
              </a:rPr>
              <a:t>به‌مجۆره‌ ده‌بينين كه‌ زمانى كوردى زمانێكى سه‌ربه‌خۆ و زيندووى ئێرانييه‌ و يه‌كێكه‌ له‌ به‌شى سه‌رووى ڕۆژئاواى خێزانه‌ زمانه‌ ئێرانييه‌كان. خێزانى ئێرانيش به‌شێكه‌ له‌ كۆمه‌ڵه‌ى هيندۆ ئه‌وروپى.</a:t>
            </a:r>
            <a:br>
              <a:rPr lang="ar-SY" sz="2400" dirty="0" smtClean="0">
                <a:latin typeface="Unikurd Goran" pitchFamily="34" charset="-78"/>
                <a:cs typeface="Unikurd Goran" pitchFamily="34" charset="-78"/>
              </a:rPr>
            </a:br>
            <a:r>
              <a:rPr lang="ar-SY" sz="2400" dirty="0">
                <a:latin typeface="Unikurd Goran" pitchFamily="34" charset="-78"/>
                <a:cs typeface="Unikurd Goran" pitchFamily="34" charset="-78"/>
              </a:rPr>
              <a:t> </a:t>
            </a:r>
            <a:r>
              <a:rPr lang="ar-SY" sz="2400" dirty="0" smtClean="0">
                <a:latin typeface="Unikurd Goran" pitchFamily="34" charset="-78"/>
                <a:cs typeface="Unikurd Goran" pitchFamily="34" charset="-78"/>
              </a:rPr>
              <a:t/>
            </a:r>
            <a:br>
              <a:rPr lang="ar-SY" sz="2400" dirty="0" smtClean="0">
                <a:latin typeface="Unikurd Goran" pitchFamily="34" charset="-78"/>
                <a:cs typeface="Unikurd Goran" pitchFamily="34" charset="-78"/>
              </a:rPr>
            </a:br>
            <a:r>
              <a:rPr lang="ar-SY" sz="2400" dirty="0" smtClean="0">
                <a:latin typeface="Unikurd Goran" pitchFamily="34" charset="-78"/>
                <a:cs typeface="Unikurd Goran" pitchFamily="34" charset="-78"/>
              </a:rPr>
              <a:t>تا ئێره‌ له‌ بنجى زمانى كوردى دواين و هه‌ندێك له‌ بابه‌تى ئيتيمۆلۆجياى زمانى كورديمان ڕوون كرده‌وه‌. </a:t>
            </a:r>
            <a:endParaRPr lang="en-US" sz="2400" dirty="0">
              <a:latin typeface="Unikurd Goran" pitchFamily="34" charset="-78"/>
              <a:cs typeface="Unikurd Goran" pitchFamily="34" charset="-78"/>
            </a:endParaRPr>
          </a:p>
        </p:txBody>
      </p:sp>
    </p:spTree>
    <p:extLst>
      <p:ext uri="{BB962C8B-B14F-4D97-AF65-F5344CB8AC3E}">
        <p14:creationId xmlns:p14="http://schemas.microsoft.com/office/powerpoint/2010/main" val="381736032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82000" cy="6278562"/>
          </a:xfrm>
        </p:spPr>
        <p:txBody>
          <a:bodyPr>
            <a:normAutofit/>
          </a:bodyPr>
          <a:lstStyle/>
          <a:p>
            <a:pPr algn="just" rtl="1"/>
            <a:r>
              <a:rPr lang="ar-SY" sz="2000" dirty="0">
                <a:latin typeface="Unikurd Goran" pitchFamily="34" charset="-78"/>
                <a:cs typeface="Unikurd Goran" pitchFamily="34" charset="-78"/>
              </a:rPr>
              <a:t>زمانی كوردی پەرەسەندووی زمانی </a:t>
            </a:r>
            <a:r>
              <a:rPr lang="ar-SY" sz="2000" dirty="0" smtClean="0">
                <a:latin typeface="Unikurd Goran" pitchFamily="34" charset="-78"/>
                <a:cs typeface="Unikurd Goran" pitchFamily="34" charset="-78"/>
              </a:rPr>
              <a:t>ئاڤێستایە و بنچینەیان </a:t>
            </a:r>
            <a:r>
              <a:rPr lang="ar-SY" sz="2000" dirty="0">
                <a:latin typeface="Unikurd Goran" pitchFamily="34" charset="-78"/>
                <a:cs typeface="Unikurd Goran" pitchFamily="34" charset="-78"/>
              </a:rPr>
              <a:t>یەكە بۆ نموونە ئەگەر بەراوردێكی وشەكانی زمانی  ئاڤێستاو زمانی كوردی ئێستا بكەین ئەو ڕاستییەمان بۆ ڕوون دەبێتەوە:</a:t>
            </a:r>
            <a:r>
              <a:rPr lang="ar-IQ" sz="2000" b="1" u="sng" dirty="0">
                <a:latin typeface="Unikurd Goran" pitchFamily="34" charset="-78"/>
                <a:cs typeface="Unikurd Goran" pitchFamily="34" charset="-78"/>
              </a:rPr>
              <a:t/>
            </a:r>
            <a:br>
              <a:rPr lang="ar-IQ" sz="2000" b="1" u="sng" dirty="0">
                <a:latin typeface="Unikurd Goran" pitchFamily="34" charset="-78"/>
                <a:cs typeface="Unikurd Goran" pitchFamily="34" charset="-78"/>
              </a:rPr>
            </a:br>
            <a:r>
              <a:rPr lang="ar-SY" sz="2000" b="1" u="sng" dirty="0" smtClean="0">
                <a:latin typeface="Unikurd Goran" pitchFamily="34" charset="-78"/>
                <a:cs typeface="Unikurd Goran" pitchFamily="34" charset="-78"/>
              </a:rPr>
              <a:t/>
            </a:r>
            <a:br>
              <a:rPr lang="ar-SY" sz="2000" b="1" u="sng" dirty="0" smtClean="0">
                <a:latin typeface="Unikurd Goran" pitchFamily="34" charset="-78"/>
                <a:cs typeface="Unikurd Goran" pitchFamily="34" charset="-78"/>
              </a:rPr>
            </a:br>
            <a:r>
              <a:rPr lang="ar-SY" sz="2000" b="1" u="sng" dirty="0" smtClean="0">
                <a:latin typeface="Unikurd Goran" pitchFamily="34" charset="-78"/>
                <a:cs typeface="Unikurd Goran" pitchFamily="34" charset="-78"/>
              </a:rPr>
              <a:t>ئاوێستایی</a:t>
            </a:r>
            <a:r>
              <a:rPr lang="ar-SY" sz="2000" b="1" dirty="0" smtClean="0">
                <a:latin typeface="Unikurd Goran" pitchFamily="34" charset="-78"/>
                <a:cs typeface="Unikurd Goran" pitchFamily="34" charset="-78"/>
              </a:rPr>
              <a:t>                                       </a:t>
            </a:r>
            <a:r>
              <a:rPr lang="ar-SY" sz="2000" b="1" u="sng" dirty="0">
                <a:latin typeface="Unikurd Goran" pitchFamily="34" charset="-78"/>
                <a:cs typeface="Unikurd Goran" pitchFamily="34" charset="-78"/>
              </a:rPr>
              <a:t>زارەكانی ئێستای كوردی</a:t>
            </a:r>
            <a:r>
              <a:rPr lang="ar-SY" sz="2000" b="1" dirty="0">
                <a:latin typeface="Unikurd Goran" pitchFamily="34" charset="-78"/>
                <a:cs typeface="Unikurd Goran" pitchFamily="34" charset="-78"/>
              </a:rPr>
              <a:t>          </a:t>
            </a:r>
            <a:r>
              <a:rPr lang="ar-SY" sz="2000" dirty="0">
                <a:latin typeface="Unikurd Goran" pitchFamily="34" charset="-78"/>
                <a:cs typeface="Unikurd Goran" pitchFamily="34" charset="-78"/>
              </a:rPr>
              <a:t/>
            </a:r>
            <a:br>
              <a:rPr lang="ar-SY" sz="2000" dirty="0">
                <a:latin typeface="Unikurd Goran" pitchFamily="34" charset="-78"/>
                <a:cs typeface="Unikurd Goran" pitchFamily="34" charset="-78"/>
              </a:rPr>
            </a:br>
            <a:r>
              <a:rPr lang="ar-SY" sz="2000" dirty="0">
                <a:latin typeface="Unikurd Goran" pitchFamily="34" charset="-78"/>
                <a:cs typeface="Unikurd Goran" pitchFamily="34" charset="-78"/>
              </a:rPr>
              <a:t>گۆشە                                                              گوێ       </a:t>
            </a:r>
            <a:br>
              <a:rPr lang="ar-SY" sz="2000" dirty="0">
                <a:latin typeface="Unikurd Goran" pitchFamily="34" charset="-78"/>
                <a:cs typeface="Unikurd Goran" pitchFamily="34" charset="-78"/>
              </a:rPr>
            </a:br>
            <a:r>
              <a:rPr lang="ar-SY" sz="2000" dirty="0">
                <a:latin typeface="Unikurd Goran" pitchFamily="34" charset="-78"/>
                <a:cs typeface="Unikurd Goran" pitchFamily="34" charset="-78"/>
              </a:rPr>
              <a:t>ئاخشتی                                                           ئاشتی</a:t>
            </a:r>
            <a:br>
              <a:rPr lang="ar-SY" sz="2000" dirty="0">
                <a:latin typeface="Unikurd Goran" pitchFamily="34" charset="-78"/>
                <a:cs typeface="Unikurd Goran" pitchFamily="34" charset="-78"/>
              </a:rPr>
            </a:br>
            <a:r>
              <a:rPr lang="ar-SY" sz="2000" dirty="0">
                <a:latin typeface="Unikurd Goran" pitchFamily="34" charset="-78"/>
                <a:cs typeface="Unikurd Goran" pitchFamily="34" charset="-78"/>
              </a:rPr>
              <a:t>ئاسەنگ                                                           ئاهەنگ</a:t>
            </a:r>
            <a:br>
              <a:rPr lang="ar-SY" sz="2000" dirty="0">
                <a:latin typeface="Unikurd Goran" pitchFamily="34" charset="-78"/>
                <a:cs typeface="Unikurd Goran" pitchFamily="34" charset="-78"/>
              </a:rPr>
            </a:br>
            <a:r>
              <a:rPr lang="ar-SY" sz="2000" dirty="0">
                <a:latin typeface="Unikurd Goran" pitchFamily="34" charset="-78"/>
                <a:cs typeface="Unikurd Goran" pitchFamily="34" charset="-78"/>
              </a:rPr>
              <a:t>ئاسمان                                             </a:t>
            </a:r>
            <a:r>
              <a:rPr lang="ar-IQ" sz="2000" dirty="0">
                <a:latin typeface="Unikurd Goran" pitchFamily="34" charset="-78"/>
                <a:cs typeface="Unikurd Goran" pitchFamily="34" charset="-78"/>
              </a:rPr>
              <a:t>            </a:t>
            </a:r>
            <a:r>
              <a:rPr lang="ar-SY" sz="2000" dirty="0">
                <a:latin typeface="Unikurd Goran" pitchFamily="34" charset="-78"/>
                <a:cs typeface="Unikurd Goran" pitchFamily="34" charset="-78"/>
              </a:rPr>
              <a:t>  </a:t>
            </a:r>
            <a:r>
              <a:rPr lang="ar-IQ" sz="2000" dirty="0">
                <a:latin typeface="Unikurd Goran" pitchFamily="34" charset="-78"/>
                <a:cs typeface="Unikurd Goran" pitchFamily="34" charset="-78"/>
              </a:rPr>
              <a:t> </a:t>
            </a:r>
            <a:r>
              <a:rPr lang="ar-SY" sz="2000" dirty="0">
                <a:latin typeface="Unikurd Goran" pitchFamily="34" charset="-78"/>
                <a:cs typeface="Unikurd Goran" pitchFamily="34" charset="-78"/>
              </a:rPr>
              <a:t>ئاسمان </a:t>
            </a:r>
            <a:r>
              <a:rPr lang="ar-IQ" sz="2000" dirty="0" smtClean="0">
                <a:latin typeface="Unikurd Goran" pitchFamily="34" charset="-78"/>
                <a:cs typeface="Unikurd Goran" pitchFamily="34" charset="-78"/>
              </a:rPr>
              <a:t>/</a:t>
            </a:r>
            <a:r>
              <a:rPr lang="ar-SY" sz="2000" dirty="0" smtClean="0">
                <a:latin typeface="Unikurd Goran" pitchFamily="34" charset="-78"/>
                <a:cs typeface="Unikurd Goran" pitchFamily="34" charset="-78"/>
              </a:rPr>
              <a:t> </a:t>
            </a:r>
            <a:r>
              <a:rPr lang="ar-SY" sz="2000" dirty="0">
                <a:latin typeface="Unikurd Goran" pitchFamily="34" charset="-78"/>
                <a:cs typeface="Unikurd Goran" pitchFamily="34" charset="-78"/>
              </a:rPr>
              <a:t>عاسمان</a:t>
            </a:r>
            <a:br>
              <a:rPr lang="ar-SY" sz="2000" dirty="0">
                <a:latin typeface="Unikurd Goran" pitchFamily="34" charset="-78"/>
                <a:cs typeface="Unikurd Goran" pitchFamily="34" charset="-78"/>
              </a:rPr>
            </a:br>
            <a:r>
              <a:rPr lang="ar-SY" sz="2000" dirty="0">
                <a:latin typeface="Unikurd Goran" pitchFamily="34" charset="-78"/>
                <a:cs typeface="Unikurd Goran" pitchFamily="34" charset="-78"/>
              </a:rPr>
              <a:t>ئاواز                                                             </a:t>
            </a:r>
            <a:r>
              <a:rPr lang="ar-IQ" sz="2000" dirty="0">
                <a:latin typeface="Unikurd Goran" pitchFamily="34" charset="-78"/>
                <a:cs typeface="Unikurd Goran" pitchFamily="34" charset="-78"/>
              </a:rPr>
              <a:t> </a:t>
            </a:r>
            <a:r>
              <a:rPr lang="ar-SY" sz="2000" dirty="0">
                <a:latin typeface="Unikurd Goran" pitchFamily="34" charset="-78"/>
                <a:cs typeface="Unikurd Goran" pitchFamily="34" charset="-78"/>
              </a:rPr>
              <a:t>ئاواز، ئاواچ</a:t>
            </a:r>
            <a:br>
              <a:rPr lang="ar-SY" sz="2000" dirty="0">
                <a:latin typeface="Unikurd Goran" pitchFamily="34" charset="-78"/>
                <a:cs typeface="Unikurd Goran" pitchFamily="34" charset="-78"/>
              </a:rPr>
            </a:br>
            <a:r>
              <a:rPr lang="ar-SY" sz="2000" dirty="0">
                <a:latin typeface="Unikurd Goran" pitchFamily="34" charset="-78"/>
                <a:cs typeface="Unikurd Goran" pitchFamily="34" charset="-78"/>
              </a:rPr>
              <a:t>ئەشتە                                                             هەشت</a:t>
            </a:r>
            <a:br>
              <a:rPr lang="ar-SY" sz="2000" dirty="0">
                <a:latin typeface="Unikurd Goran" pitchFamily="34" charset="-78"/>
                <a:cs typeface="Unikurd Goran" pitchFamily="34" charset="-78"/>
              </a:rPr>
            </a:br>
            <a:r>
              <a:rPr lang="ar-SY" sz="2000" dirty="0">
                <a:latin typeface="Unikurd Goran" pitchFamily="34" charset="-78"/>
                <a:cs typeface="Unikurd Goran" pitchFamily="34" charset="-78"/>
              </a:rPr>
              <a:t>ئەورە                                                             هەور، هۆر</a:t>
            </a:r>
            <a:br>
              <a:rPr lang="ar-SY" sz="2000" dirty="0">
                <a:latin typeface="Unikurd Goran" pitchFamily="34" charset="-78"/>
                <a:cs typeface="Unikurd Goran" pitchFamily="34" charset="-78"/>
              </a:rPr>
            </a:br>
            <a:r>
              <a:rPr lang="ar-SY" sz="2000" dirty="0">
                <a:latin typeface="Unikurd Goran" pitchFamily="34" charset="-78"/>
                <a:cs typeface="Unikurd Goran" pitchFamily="34" charset="-78"/>
              </a:rPr>
              <a:t>ئوشترە                                                         </a:t>
            </a:r>
            <a:r>
              <a:rPr lang="ar-SY" sz="2000" dirty="0" smtClean="0">
                <a:latin typeface="Unikurd Goran" pitchFamily="34" charset="-78"/>
                <a:cs typeface="Unikurd Goran" pitchFamily="34" charset="-78"/>
              </a:rPr>
              <a:t>  </a:t>
            </a:r>
            <a:r>
              <a:rPr lang="ar-SY" sz="2000" dirty="0">
                <a:latin typeface="Unikurd Goran" pitchFamily="34" charset="-78"/>
                <a:cs typeface="Unikurd Goran" pitchFamily="34" charset="-78"/>
              </a:rPr>
              <a:t>وشتر، حوشتر </a:t>
            </a:r>
            <a:br>
              <a:rPr lang="ar-SY" sz="2000" dirty="0">
                <a:latin typeface="Unikurd Goran" pitchFamily="34" charset="-78"/>
                <a:cs typeface="Unikurd Goran" pitchFamily="34" charset="-78"/>
              </a:rPr>
            </a:br>
            <a:r>
              <a:rPr lang="ar-SY" sz="2000" dirty="0">
                <a:latin typeface="Unikurd Goran" pitchFamily="34" charset="-78"/>
                <a:cs typeface="Unikurd Goran" pitchFamily="34" charset="-78"/>
              </a:rPr>
              <a:t>بەرزەت                               </a:t>
            </a:r>
            <a:r>
              <a:rPr lang="ar-IQ" sz="2000" dirty="0">
                <a:latin typeface="Unikurd Goran" pitchFamily="34" charset="-78"/>
                <a:cs typeface="Unikurd Goran" pitchFamily="34" charset="-78"/>
              </a:rPr>
              <a:t>                      </a:t>
            </a:r>
            <a:r>
              <a:rPr lang="ar-SY" sz="2000" dirty="0">
                <a:latin typeface="Unikurd Goran" pitchFamily="34" charset="-78"/>
                <a:cs typeface="Unikurd Goran" pitchFamily="34" charset="-78"/>
              </a:rPr>
              <a:t>   </a:t>
            </a:r>
            <a:r>
              <a:rPr lang="ar-IQ" sz="2000" dirty="0">
                <a:latin typeface="Unikurd Goran" pitchFamily="34" charset="-78"/>
                <a:cs typeface="Unikurd Goran" pitchFamily="34" charset="-78"/>
              </a:rPr>
              <a:t>  </a:t>
            </a:r>
            <a:r>
              <a:rPr lang="ar-SY" sz="2000" dirty="0">
                <a:latin typeface="Unikurd Goran" pitchFamily="34" charset="-78"/>
                <a:cs typeface="Unikurd Goran" pitchFamily="34" charset="-78"/>
              </a:rPr>
              <a:t>بەرز، بڵند                                                          </a:t>
            </a:r>
            <a:br>
              <a:rPr lang="ar-SY" sz="2000" dirty="0">
                <a:latin typeface="Unikurd Goran" pitchFamily="34" charset="-78"/>
                <a:cs typeface="Unikurd Goran" pitchFamily="34" charset="-78"/>
              </a:rPr>
            </a:br>
            <a:r>
              <a:rPr lang="ar-SY" sz="2000" dirty="0">
                <a:latin typeface="Unikurd Goran" pitchFamily="34" charset="-78"/>
                <a:cs typeface="Unikurd Goran" pitchFamily="34" charset="-78"/>
              </a:rPr>
              <a:t>تەرشن     </a:t>
            </a:r>
            <a:r>
              <a:rPr lang="ar-IQ" sz="2000" dirty="0">
                <a:latin typeface="Unikurd Goran" pitchFamily="34" charset="-78"/>
                <a:cs typeface="Unikurd Goran" pitchFamily="34" charset="-78"/>
              </a:rPr>
              <a:t>                                                 </a:t>
            </a:r>
            <a:r>
              <a:rPr lang="ar-SY" sz="2000" dirty="0">
                <a:latin typeface="Unikurd Goran" pitchFamily="34" charset="-78"/>
                <a:cs typeface="Unikurd Goran" pitchFamily="34" charset="-78"/>
              </a:rPr>
              <a:t>  </a:t>
            </a:r>
            <a:r>
              <a:rPr lang="ar-IQ" sz="2000" dirty="0">
                <a:latin typeface="Unikurd Goran" pitchFamily="34" charset="-78"/>
                <a:cs typeface="Unikurd Goran" pitchFamily="34" charset="-78"/>
              </a:rPr>
              <a:t>   </a:t>
            </a:r>
            <a:r>
              <a:rPr lang="ar-SY" sz="2000" dirty="0">
                <a:latin typeface="Unikurd Goran" pitchFamily="34" charset="-78"/>
                <a:cs typeface="Unikurd Goran" pitchFamily="34" charset="-78"/>
              </a:rPr>
              <a:t>تێنوو                </a:t>
            </a:r>
            <a:br>
              <a:rPr lang="ar-SY" sz="2000" dirty="0">
                <a:latin typeface="Unikurd Goran" pitchFamily="34" charset="-78"/>
                <a:cs typeface="Unikurd Goran" pitchFamily="34" charset="-78"/>
              </a:rPr>
            </a:br>
            <a:r>
              <a:rPr lang="ar-SY" sz="2000" dirty="0">
                <a:latin typeface="Unikurd Goran" pitchFamily="34" charset="-78"/>
                <a:cs typeface="Unikurd Goran" pitchFamily="34" charset="-78"/>
              </a:rPr>
              <a:t>دوشمەنە                    </a:t>
            </a:r>
            <a:r>
              <a:rPr lang="ar-IQ" sz="2000" dirty="0">
                <a:latin typeface="Unikurd Goran" pitchFamily="34" charset="-78"/>
                <a:cs typeface="Unikurd Goran" pitchFamily="34" charset="-78"/>
              </a:rPr>
              <a:t>                                   </a:t>
            </a:r>
            <a:r>
              <a:rPr lang="ar-SY" sz="2000" dirty="0">
                <a:latin typeface="Unikurd Goran" pitchFamily="34" charset="-78"/>
                <a:cs typeface="Unikurd Goran" pitchFamily="34" charset="-78"/>
              </a:rPr>
              <a:t> دوژمن ، دژمن ، دشمن                                   </a:t>
            </a:r>
            <a:br>
              <a:rPr lang="ar-SY" sz="2000" dirty="0">
                <a:latin typeface="Unikurd Goran" pitchFamily="34" charset="-78"/>
                <a:cs typeface="Unikurd Goran" pitchFamily="34" charset="-78"/>
              </a:rPr>
            </a:br>
            <a:r>
              <a:rPr lang="ar-SY" sz="2000" dirty="0">
                <a:latin typeface="Unikurd Goran" pitchFamily="34" charset="-78"/>
                <a:cs typeface="Unikurd Goran" pitchFamily="34" charset="-78"/>
              </a:rPr>
              <a:t>زاماتە                                     </a:t>
            </a:r>
            <a:r>
              <a:rPr lang="ar-IQ" sz="2000" dirty="0">
                <a:latin typeface="Unikurd Goran" pitchFamily="34" charset="-78"/>
                <a:cs typeface="Unikurd Goran" pitchFamily="34" charset="-78"/>
              </a:rPr>
              <a:t>                      </a:t>
            </a:r>
            <a:r>
              <a:rPr lang="ar-SY" sz="2000" dirty="0">
                <a:latin typeface="Unikurd Goran" pitchFamily="34" charset="-78"/>
                <a:cs typeface="Unikurd Goran" pitchFamily="34" charset="-78"/>
              </a:rPr>
              <a:t>زاوا                                                                        </a:t>
            </a:r>
            <a:br>
              <a:rPr lang="ar-SY" sz="2000" dirty="0">
                <a:latin typeface="Unikurd Goran" pitchFamily="34" charset="-78"/>
                <a:cs typeface="Unikurd Goran" pitchFamily="34" charset="-78"/>
              </a:rPr>
            </a:br>
            <a:r>
              <a:rPr lang="ar-SY" sz="2000" dirty="0">
                <a:latin typeface="Unikurd Goran" pitchFamily="34" charset="-78"/>
                <a:cs typeface="Unikurd Goran" pitchFamily="34" charset="-78"/>
              </a:rPr>
              <a:t>نەر         </a:t>
            </a:r>
            <a:r>
              <a:rPr lang="ar-IQ" sz="2000" dirty="0">
                <a:latin typeface="Unikurd Goran" pitchFamily="34" charset="-78"/>
                <a:cs typeface="Unikurd Goran" pitchFamily="34" charset="-78"/>
              </a:rPr>
              <a:t>                                                     </a:t>
            </a:r>
            <a:r>
              <a:rPr lang="ar-SY" sz="2000" dirty="0">
                <a:latin typeface="Unikurd Goran" pitchFamily="34" charset="-78"/>
                <a:cs typeface="Unikurd Goran" pitchFamily="34" charset="-78"/>
              </a:rPr>
              <a:t>نێر                </a:t>
            </a:r>
            <a:br>
              <a:rPr lang="ar-SY" sz="2000" dirty="0">
                <a:latin typeface="Unikurd Goran" pitchFamily="34" charset="-78"/>
                <a:cs typeface="Unikurd Goran" pitchFamily="34" charset="-78"/>
              </a:rPr>
            </a:br>
            <a:r>
              <a:rPr lang="ar-SY" sz="2000" dirty="0">
                <a:latin typeface="Unikurd Goran" pitchFamily="34" charset="-78"/>
                <a:cs typeface="Unikurd Goran" pitchFamily="34" charset="-78"/>
              </a:rPr>
              <a:t>هوەر   </a:t>
            </a:r>
            <a:r>
              <a:rPr lang="ar-IQ" sz="2000" dirty="0">
                <a:latin typeface="Unikurd Goran" pitchFamily="34" charset="-78"/>
                <a:cs typeface="Unikurd Goran" pitchFamily="34" charset="-78"/>
              </a:rPr>
              <a:t>                                                       </a:t>
            </a:r>
            <a:r>
              <a:rPr lang="ar-SY" sz="2000" dirty="0">
                <a:latin typeface="Unikurd Goran" pitchFamily="34" charset="-78"/>
                <a:cs typeface="Unikurd Goran" pitchFamily="34" charset="-78"/>
              </a:rPr>
              <a:t> خۆر        </a:t>
            </a:r>
            <a:br>
              <a:rPr lang="ar-SY" sz="2000" dirty="0">
                <a:latin typeface="Unikurd Goran" pitchFamily="34" charset="-78"/>
                <a:cs typeface="Unikurd Goran" pitchFamily="34" charset="-78"/>
              </a:rPr>
            </a:br>
            <a:r>
              <a:rPr lang="ar-SY" sz="2000" dirty="0">
                <a:latin typeface="Unikurd Goran" pitchFamily="34" charset="-78"/>
                <a:cs typeface="Unikurd Goran" pitchFamily="34" charset="-78"/>
              </a:rPr>
              <a:t>كوەرگ    </a:t>
            </a:r>
            <a:r>
              <a:rPr lang="ar-IQ" sz="2000" dirty="0">
                <a:latin typeface="Unikurd Goran" pitchFamily="34" charset="-78"/>
                <a:cs typeface="Unikurd Goran" pitchFamily="34" charset="-78"/>
              </a:rPr>
              <a:t>                                                     </a:t>
            </a:r>
            <a:r>
              <a:rPr lang="ar-IQ" sz="2000" dirty="0" smtClean="0">
                <a:latin typeface="Unikurd Goran" pitchFamily="34" charset="-78"/>
                <a:cs typeface="Unikurd Goran" pitchFamily="34" charset="-78"/>
              </a:rPr>
              <a:t> </a:t>
            </a:r>
            <a:r>
              <a:rPr lang="ar-SY" sz="2000" dirty="0" smtClean="0">
                <a:latin typeface="Unikurd Goran" pitchFamily="34" charset="-78"/>
                <a:cs typeface="Unikurd Goran" pitchFamily="34" charset="-78"/>
              </a:rPr>
              <a:t>گورگ        </a:t>
            </a:r>
            <a:r>
              <a:rPr lang="ar-SY" sz="2000" dirty="0">
                <a:latin typeface="Unikurd Goran" pitchFamily="34" charset="-78"/>
                <a:cs typeface="Unikurd Goran" pitchFamily="34" charset="-78"/>
              </a:rPr>
              <a:t/>
            </a:r>
            <a:br>
              <a:rPr lang="ar-SY" sz="2000" dirty="0">
                <a:latin typeface="Unikurd Goran" pitchFamily="34" charset="-78"/>
                <a:cs typeface="Unikurd Goran" pitchFamily="34" charset="-78"/>
              </a:rPr>
            </a:br>
            <a:r>
              <a:rPr lang="ar-SY" sz="2000" dirty="0">
                <a:latin typeface="Unikurd Goran" pitchFamily="34" charset="-78"/>
                <a:cs typeface="Unikurd Goran" pitchFamily="34" charset="-78"/>
              </a:rPr>
              <a:t>ماسیە                                         </a:t>
            </a:r>
            <a:r>
              <a:rPr lang="ar-IQ" sz="2000" dirty="0">
                <a:latin typeface="Unikurd Goran" pitchFamily="34" charset="-78"/>
                <a:cs typeface="Unikurd Goran" pitchFamily="34" charset="-78"/>
              </a:rPr>
              <a:t>                 </a:t>
            </a:r>
            <a:r>
              <a:rPr lang="ar-IQ" sz="2000" dirty="0" smtClean="0">
                <a:latin typeface="Unikurd Goran" pitchFamily="34" charset="-78"/>
                <a:cs typeface="Unikurd Goran" pitchFamily="34" charset="-78"/>
              </a:rPr>
              <a:t>                              </a:t>
            </a:r>
            <a:r>
              <a:rPr lang="ar-SY" sz="2000" dirty="0" smtClean="0">
                <a:latin typeface="Unikurd Goran" pitchFamily="34" charset="-78"/>
                <a:cs typeface="Unikurd Goran" pitchFamily="34" charset="-78"/>
              </a:rPr>
              <a:t>ماسى </a:t>
            </a:r>
            <a:endParaRPr lang="en-US" sz="2000" dirty="0">
              <a:latin typeface="Unikurd Goran" pitchFamily="34" charset="-78"/>
              <a:cs typeface="Unikurd Goran" pitchFamily="34" charset="-78"/>
            </a:endParaRPr>
          </a:p>
        </p:txBody>
      </p:sp>
    </p:spTree>
    <p:extLst>
      <p:ext uri="{BB962C8B-B14F-4D97-AF65-F5344CB8AC3E}">
        <p14:creationId xmlns:p14="http://schemas.microsoft.com/office/powerpoint/2010/main" val="75340795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534400" cy="6430962"/>
          </a:xfrm>
        </p:spPr>
        <p:txBody>
          <a:bodyPr>
            <a:noAutofit/>
          </a:bodyPr>
          <a:lstStyle/>
          <a:p>
            <a:pPr algn="r" rtl="1"/>
            <a:r>
              <a:rPr lang="ar-IQ" sz="2000" dirty="0">
                <a:latin typeface="Unikurd Goran" pitchFamily="34" charset="-78"/>
                <a:cs typeface="Unikurd Goran" pitchFamily="34" charset="-78"/>
              </a:rPr>
              <a:t>- </a:t>
            </a:r>
            <a:r>
              <a:rPr lang="ar-IQ" sz="2000" b="1" dirty="0">
                <a:latin typeface="Unikurd Goran" pitchFamily="34" charset="-78"/>
                <a:cs typeface="Unikurd Goran" pitchFamily="34" charset="-78"/>
              </a:rPr>
              <a:t>ئاسمان</a:t>
            </a:r>
            <a:r>
              <a:rPr lang="ar-IQ" sz="2000" dirty="0">
                <a:latin typeface="Unikurd Goran" pitchFamily="34" charset="-78"/>
                <a:cs typeface="Unikurd Goran" pitchFamily="34" charset="-78"/>
              </a:rPr>
              <a:t>:</a:t>
            </a:r>
            <a:br>
              <a:rPr lang="ar-IQ" sz="2000" dirty="0">
                <a:latin typeface="Unikurd Goran" pitchFamily="34" charset="-78"/>
                <a:cs typeface="Unikurd Goran" pitchFamily="34" charset="-78"/>
              </a:rPr>
            </a:br>
            <a:r>
              <a:rPr lang="ar-IQ" sz="2000" dirty="0">
                <a:latin typeface="Unikurd Goran" pitchFamily="34" charset="-78"/>
                <a:cs typeface="Unikurd Goran" pitchFamily="34" charset="-78"/>
              </a:rPr>
              <a:t>پێكهاتووە لە ] ئاسۆ+ مان[ ، (ئاسۆ) بە عەرەبى واتە (افق)، (مان) یش نیشانەى جێیە. دەگوترێ (دارەمان)، واتە: شوێن و جێگەى دار، ئەو شوێنەى دارو درەختى لێیە.</a:t>
            </a:r>
            <a:br>
              <a:rPr lang="ar-IQ" sz="2000" dirty="0">
                <a:latin typeface="Unikurd Goran" pitchFamily="34" charset="-78"/>
                <a:cs typeface="Unikurd Goran" pitchFamily="34" charset="-78"/>
              </a:rPr>
            </a:br>
            <a:r>
              <a:rPr lang="ar-IQ" sz="2000" dirty="0">
                <a:latin typeface="Unikurd Goran" pitchFamily="34" charset="-78"/>
                <a:cs typeface="Unikurd Goran" pitchFamily="34" charset="-78"/>
              </a:rPr>
              <a:t>- </a:t>
            </a:r>
            <a:r>
              <a:rPr lang="ar-IQ" sz="2000" b="1" dirty="0">
                <a:latin typeface="Unikurd Goran" pitchFamily="34" charset="-78"/>
                <a:cs typeface="Unikurd Goran" pitchFamily="34" charset="-78"/>
              </a:rPr>
              <a:t>ئاوێنە</a:t>
            </a:r>
            <a:r>
              <a:rPr lang="ar-IQ" sz="2000" dirty="0">
                <a:latin typeface="Unikurd Goran" pitchFamily="34" charset="-78"/>
                <a:cs typeface="Unikurd Goran" pitchFamily="34" charset="-78"/>
              </a:rPr>
              <a:t>:</a:t>
            </a:r>
            <a:br>
              <a:rPr lang="ar-IQ" sz="2000" dirty="0">
                <a:latin typeface="Unikurd Goran" pitchFamily="34" charset="-78"/>
                <a:cs typeface="Unikurd Goran" pitchFamily="34" charset="-78"/>
              </a:rPr>
            </a:br>
            <a:r>
              <a:rPr lang="ar-IQ" sz="2000" dirty="0">
                <a:latin typeface="Unikurd Goran" pitchFamily="34" charset="-78"/>
                <a:cs typeface="Unikurd Goran" pitchFamily="34" charset="-78"/>
              </a:rPr>
              <a:t>لە (ئاو+وێنە) پێكهاتووە.ئاو تایبەتكارێكى هەیە،ئەویش ئەوەیە كە پاكژ و بێگەرد بوو  وێنەى دەوروبەرى خۆى دیار دەخا .(ئاوێنە) ئەو ئامرازەیە كە وەك ئاو وێنە دەردەخات (نەینۆك)یشى پێ دەوترێت. لە فارسیدا  وشەكە بە شێوەى  (ایینە)  دەركەوتووە.</a:t>
            </a:r>
            <a:br>
              <a:rPr lang="ar-IQ" sz="2000" dirty="0">
                <a:latin typeface="Unikurd Goran" pitchFamily="34" charset="-78"/>
                <a:cs typeface="Unikurd Goran" pitchFamily="34" charset="-78"/>
              </a:rPr>
            </a:br>
            <a:r>
              <a:rPr lang="ar-IQ" sz="2000" dirty="0">
                <a:latin typeface="Unikurd Goran" pitchFamily="34" charset="-78"/>
                <a:cs typeface="Unikurd Goran" pitchFamily="34" charset="-78"/>
              </a:rPr>
              <a:t>- </a:t>
            </a:r>
            <a:r>
              <a:rPr lang="ar-IQ" sz="2000" b="1" dirty="0">
                <a:latin typeface="Unikurd Goran" pitchFamily="34" charset="-78"/>
                <a:cs typeface="Unikurd Goran" pitchFamily="34" charset="-78"/>
              </a:rPr>
              <a:t>باگردان/ باگردێن</a:t>
            </a:r>
            <a:r>
              <a:rPr lang="ar-IQ" sz="2000" dirty="0">
                <a:latin typeface="Unikurd Goran" pitchFamily="34" charset="-78"/>
                <a:cs typeface="Unikurd Goran" pitchFamily="34" charset="-78"/>
              </a:rPr>
              <a:t>:</a:t>
            </a:r>
            <a:br>
              <a:rPr lang="ar-IQ" sz="2000" dirty="0">
                <a:latin typeface="Unikurd Goran" pitchFamily="34" charset="-78"/>
                <a:cs typeface="Unikurd Goran" pitchFamily="34" charset="-78"/>
              </a:rPr>
            </a:br>
            <a:r>
              <a:rPr lang="ar-IQ" sz="2000" dirty="0">
                <a:latin typeface="Unikurd Goran" pitchFamily="34" charset="-78"/>
                <a:cs typeface="Unikurd Goran" pitchFamily="34" charset="-78"/>
              </a:rPr>
              <a:t>لە (بان+گردان)ەوە هاتووە. (بان) بە واتاى سەرى سەرەوەى خانوو، یاخود شوێنێكى دیكە دێت، هەروەها بە واتاى شوێنى بەرزیش دێت. (گردان) لە (گرد) و(گر)ەوە هاتووە، كە بە ماناى (خڕ) دێت. واتە باگردانە ئەو ئامێرە خڕەیە كە بانى پێ دەگێڕدرێ، كە وشەى گێڕانیش پەیوەندى بە تایبەتكارى خڕىیەوە هەیە.</a:t>
            </a:r>
            <a:br>
              <a:rPr lang="ar-IQ" sz="2000" dirty="0">
                <a:latin typeface="Unikurd Goran" pitchFamily="34" charset="-78"/>
                <a:cs typeface="Unikurd Goran" pitchFamily="34" charset="-78"/>
              </a:rPr>
            </a:br>
            <a:r>
              <a:rPr lang="ar-IQ" sz="2000" dirty="0">
                <a:latin typeface="Unikurd Goran" pitchFamily="34" charset="-78"/>
                <a:cs typeface="Unikurd Goran" pitchFamily="34" charset="-78"/>
              </a:rPr>
              <a:t>- </a:t>
            </a:r>
            <a:r>
              <a:rPr lang="ar-IQ" sz="2000" b="1" dirty="0">
                <a:latin typeface="Unikurd Goran" pitchFamily="34" charset="-78"/>
                <a:cs typeface="Unikurd Goran" pitchFamily="34" charset="-78"/>
              </a:rPr>
              <a:t>بەگ</a:t>
            </a:r>
            <a:r>
              <a:rPr lang="ar-IQ" sz="2000" dirty="0">
                <a:latin typeface="Unikurd Goran" pitchFamily="34" charset="-78"/>
                <a:cs typeface="Unikurd Goran" pitchFamily="34" charset="-78"/>
              </a:rPr>
              <a:t>:</a:t>
            </a:r>
            <a:br>
              <a:rPr lang="ar-IQ" sz="2000" dirty="0">
                <a:latin typeface="Unikurd Goran" pitchFamily="34" charset="-78"/>
                <a:cs typeface="Unikurd Goran" pitchFamily="34" charset="-78"/>
              </a:rPr>
            </a:br>
            <a:r>
              <a:rPr lang="ar-IQ" sz="2000" dirty="0">
                <a:latin typeface="Unikurd Goran" pitchFamily="34" charset="-78"/>
                <a:cs typeface="Unikurd Goran" pitchFamily="34" charset="-78"/>
              </a:rPr>
              <a:t>وشەیەكى كوردى كۆنە، بە ماناى (مەزن و گەورەو خوا) دێ. هەر لە كوردیدا، بەرانبەر بە (خوا) وشەى (باخوێ) هەیە. وشەى (بەگ-</a:t>
            </a:r>
            <a:r>
              <a:rPr lang="en-US" sz="2000" dirty="0">
                <a:latin typeface="Unikurd Goran" pitchFamily="34" charset="-78"/>
                <a:cs typeface="Unikurd Goran" pitchFamily="34" charset="-78"/>
              </a:rPr>
              <a:t>beg) </a:t>
            </a:r>
            <a:r>
              <a:rPr lang="ar-IQ" sz="2000" dirty="0">
                <a:latin typeface="Unikurd Goran" pitchFamily="34" charset="-78"/>
                <a:cs typeface="Unikurd Goran" pitchFamily="34" charset="-78"/>
              </a:rPr>
              <a:t>بە </a:t>
            </a:r>
            <a:r>
              <a:rPr lang="ar-IQ" sz="2000" dirty="0" smtClean="0">
                <a:latin typeface="Unikurd Goran" pitchFamily="34" charset="-78"/>
                <a:cs typeface="Unikurd Goran" pitchFamily="34" charset="-78"/>
              </a:rPr>
              <a:t>ش</a:t>
            </a:r>
            <a:r>
              <a:rPr lang="ar-SY" sz="2000" dirty="0" smtClean="0">
                <a:latin typeface="Unikurd Goran" pitchFamily="34" charset="-78"/>
                <a:cs typeface="Unikurd Goran" pitchFamily="34" charset="-78"/>
              </a:rPr>
              <a:t>ێ</a:t>
            </a:r>
            <a:r>
              <a:rPr lang="ar-IQ" sz="2000" dirty="0" smtClean="0">
                <a:latin typeface="Unikurd Goran" pitchFamily="34" charset="-78"/>
                <a:cs typeface="Unikurd Goran" pitchFamily="34" charset="-78"/>
              </a:rPr>
              <a:t>وەى</a:t>
            </a:r>
            <a:r>
              <a:rPr lang="en-US" sz="2000" dirty="0" err="1" smtClean="0">
                <a:latin typeface="Unikurd Goran" pitchFamily="34" charset="-78"/>
                <a:cs typeface="Unikurd Goran" pitchFamily="34" charset="-78"/>
              </a:rPr>
              <a:t>bey</a:t>
            </a:r>
            <a:r>
              <a:rPr lang="en-US" sz="2000" dirty="0">
                <a:latin typeface="Unikurd Goran" pitchFamily="34" charset="-78"/>
                <a:cs typeface="Unikurd Goran" pitchFamily="34" charset="-78"/>
              </a:rPr>
              <a:t>) </a:t>
            </a:r>
            <a:r>
              <a:rPr lang="ar-SY" sz="2000" dirty="0" smtClean="0">
                <a:latin typeface="Unikurd Goran" pitchFamily="34" charset="-78"/>
                <a:cs typeface="Unikurd Goran" pitchFamily="34" charset="-78"/>
              </a:rPr>
              <a:t>) </a:t>
            </a:r>
            <a:r>
              <a:rPr lang="ar-IQ" sz="2000" dirty="0" smtClean="0">
                <a:latin typeface="Unikurd Goran" pitchFamily="34" charset="-78"/>
                <a:cs typeface="Unikurd Goran" pitchFamily="34" charset="-78"/>
              </a:rPr>
              <a:t>كەوتۆتە </a:t>
            </a:r>
            <a:r>
              <a:rPr lang="ar-IQ" sz="2000" dirty="0">
                <a:latin typeface="Unikurd Goran" pitchFamily="34" charset="-78"/>
                <a:cs typeface="Unikurd Goran" pitchFamily="34" charset="-78"/>
              </a:rPr>
              <a:t>ناو زمانى توركى و، </a:t>
            </a:r>
            <a:r>
              <a:rPr lang="ar-IQ" sz="2000" dirty="0" smtClean="0">
                <a:latin typeface="Unikurd Goran" pitchFamily="34" charset="-78"/>
                <a:cs typeface="Unikurd Goran" pitchFamily="34" charset="-78"/>
              </a:rPr>
              <a:t>وشەى</a:t>
            </a:r>
            <a:r>
              <a:rPr lang="en-US" sz="2000" dirty="0" err="1" smtClean="0">
                <a:latin typeface="Unikurd Goran" pitchFamily="34" charset="-78"/>
                <a:cs typeface="Unikurd Goran" pitchFamily="34" charset="-78"/>
              </a:rPr>
              <a:t>buyuk</a:t>
            </a:r>
            <a:r>
              <a:rPr lang="en-US" sz="2000" dirty="0">
                <a:latin typeface="Unikurd Goran" pitchFamily="34" charset="-78"/>
                <a:cs typeface="Unikurd Goran" pitchFamily="34" charset="-78"/>
              </a:rPr>
              <a:t>) </a:t>
            </a:r>
            <a:r>
              <a:rPr lang="ar-SY" sz="2000" dirty="0" smtClean="0">
                <a:latin typeface="Unikurd Goran" pitchFamily="34" charset="-78"/>
                <a:cs typeface="Unikurd Goran" pitchFamily="34" charset="-78"/>
              </a:rPr>
              <a:t>)</a:t>
            </a:r>
            <a:r>
              <a:rPr lang="ar-IQ" sz="2000" dirty="0" smtClean="0">
                <a:latin typeface="Unikurd Goran" pitchFamily="34" charset="-78"/>
                <a:cs typeface="Unikurd Goran" pitchFamily="34" charset="-78"/>
              </a:rPr>
              <a:t>ى </a:t>
            </a:r>
            <a:r>
              <a:rPr lang="ar-IQ" sz="2000" dirty="0">
                <a:latin typeface="Unikurd Goran" pitchFamily="34" charset="-78"/>
                <a:cs typeface="Unikurd Goran" pitchFamily="34" charset="-78"/>
              </a:rPr>
              <a:t>توركى واتە (گەورە) لەمەوە وەرگیراوە. وشەى (</a:t>
            </a:r>
            <a:r>
              <a:rPr lang="en-US" sz="2000" dirty="0" smtClean="0">
                <a:latin typeface="Unikurd Goran" pitchFamily="34" charset="-78"/>
                <a:cs typeface="Unikurd Goran" pitchFamily="34" charset="-78"/>
              </a:rPr>
              <a:t>big</a:t>
            </a:r>
            <a:r>
              <a:rPr lang="ar-SY" sz="2000" dirty="0" smtClean="0">
                <a:latin typeface="Unikurd Goran" pitchFamily="34" charset="-78"/>
                <a:cs typeface="Unikurd Goran" pitchFamily="34" charset="-78"/>
              </a:rPr>
              <a:t>)</a:t>
            </a:r>
            <a:r>
              <a:rPr lang="ar-IQ" sz="2000" dirty="0" smtClean="0">
                <a:latin typeface="Unikurd Goran" pitchFamily="34" charset="-78"/>
                <a:cs typeface="Unikurd Goran" pitchFamily="34" charset="-78"/>
              </a:rPr>
              <a:t>ى </a:t>
            </a:r>
            <a:r>
              <a:rPr lang="ar-IQ" sz="2000" dirty="0">
                <a:latin typeface="Unikurd Goran" pitchFamily="34" charset="-78"/>
                <a:cs typeface="Unikurd Goran" pitchFamily="34" charset="-78"/>
              </a:rPr>
              <a:t>ئینگلیزى، هاوڕەگى وشەى (بەگ)ە. لە زمانى ڕووسیدا وشەى (بۆگ) بە ماناى (خوا) دێت. هەروەها وشەى (بێگم) كە هیندییەكان بۆ پایە بەرزەكان بەكارى دێنن، لە میسر كراوە بە (بیجوم) لەمەوە هاتووە. تەنانەت وشەى (فەخفوورى) لە (بەگپوورى) یەوە هاتووە، واتە كوڕى خوا، ئەمەش نازناوى پاشا كۆنەكانى چین بووەو، فەخفوورى بەوەوە ناونراوە. وشەى (بەگ) كەوتۆتە عەرەبى و فارسیشەوە.</a:t>
            </a:r>
            <a:endParaRPr lang="en-US" sz="2000" dirty="0">
              <a:latin typeface="Unikurd Goran" pitchFamily="34" charset="-78"/>
              <a:cs typeface="Unikurd Goran" pitchFamily="34" charset="-78"/>
            </a:endParaRPr>
          </a:p>
        </p:txBody>
      </p:sp>
    </p:spTree>
    <p:extLst>
      <p:ext uri="{BB962C8B-B14F-4D97-AF65-F5344CB8AC3E}">
        <p14:creationId xmlns:p14="http://schemas.microsoft.com/office/powerpoint/2010/main" val="38132584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534400" cy="6354762"/>
          </a:xfrm>
        </p:spPr>
        <p:txBody>
          <a:bodyPr>
            <a:normAutofit/>
          </a:bodyPr>
          <a:lstStyle/>
          <a:p>
            <a:pPr algn="r" rtl="1"/>
            <a:r>
              <a:rPr lang="ar-IQ" sz="2000" dirty="0" smtClean="0">
                <a:latin typeface="Unikurd Goran" pitchFamily="34" charset="-78"/>
                <a:cs typeface="Unikurd Goran" pitchFamily="34" charset="-78"/>
              </a:rPr>
              <a:t>- </a:t>
            </a:r>
            <a:r>
              <a:rPr lang="ar-IQ" sz="2000" b="1" dirty="0" smtClean="0">
                <a:latin typeface="Unikurd Goran" pitchFamily="34" charset="-78"/>
                <a:cs typeface="Unikurd Goran" pitchFamily="34" charset="-78"/>
              </a:rPr>
              <a:t>باوك</a:t>
            </a:r>
            <a:r>
              <a:rPr lang="ar-IQ" sz="2000" dirty="0" smtClean="0">
                <a:latin typeface="Unikurd Goran" pitchFamily="34" charset="-78"/>
                <a:cs typeface="Unikurd Goran" pitchFamily="34" charset="-78"/>
              </a:rPr>
              <a:t>:</a:t>
            </a:r>
            <a:r>
              <a:rPr lang="ar-IQ" sz="2000" dirty="0">
                <a:latin typeface="Unikurd Goran" pitchFamily="34" charset="-78"/>
                <a:cs typeface="Unikurd Goran" pitchFamily="34" charset="-78"/>
              </a:rPr>
              <a:t/>
            </a:r>
            <a:br>
              <a:rPr lang="ar-IQ" sz="2000" dirty="0">
                <a:latin typeface="Unikurd Goran" pitchFamily="34" charset="-78"/>
                <a:cs typeface="Unikurd Goran" pitchFamily="34" charset="-78"/>
              </a:rPr>
            </a:br>
            <a:r>
              <a:rPr lang="ar-IQ" sz="2000" dirty="0">
                <a:latin typeface="Unikurd Goran" pitchFamily="34" charset="-78"/>
                <a:cs typeface="Unikurd Goran" pitchFamily="34" charset="-78"/>
              </a:rPr>
              <a:t>پێكهاتووە لە </a:t>
            </a:r>
            <a:r>
              <a:rPr lang="ar-SY" sz="2000" dirty="0" smtClean="0">
                <a:latin typeface="Unikurd Goran" pitchFamily="34" charset="-78"/>
                <a:cs typeface="Unikurd Goran" pitchFamily="34" charset="-78"/>
              </a:rPr>
              <a:t>(</a:t>
            </a:r>
            <a:r>
              <a:rPr lang="ar-IQ" sz="2000" dirty="0" smtClean="0">
                <a:latin typeface="Unikurd Goran" pitchFamily="34" charset="-78"/>
                <a:cs typeface="Unikurd Goran" pitchFamily="34" charset="-78"/>
              </a:rPr>
              <a:t>باو+ك</a:t>
            </a:r>
            <a:r>
              <a:rPr lang="ar-SY" sz="2000" dirty="0" smtClean="0">
                <a:latin typeface="Unikurd Goran" pitchFamily="34" charset="-78"/>
                <a:cs typeface="Unikurd Goran" pitchFamily="34" charset="-78"/>
              </a:rPr>
              <a:t>)</a:t>
            </a:r>
            <a:r>
              <a:rPr lang="ar-IQ" sz="2000" dirty="0" smtClean="0">
                <a:latin typeface="Unikurd Goran" pitchFamily="34" charset="-78"/>
                <a:cs typeface="Unikurd Goran" pitchFamily="34" charset="-78"/>
              </a:rPr>
              <a:t>  </a:t>
            </a:r>
            <a:r>
              <a:rPr lang="ar-IQ" sz="2000" dirty="0">
                <a:latin typeface="Unikurd Goran" pitchFamily="34" charset="-78"/>
                <a:cs typeface="Unikurd Goran" pitchFamily="34" charset="-78"/>
              </a:rPr>
              <a:t>پێكهاتووە، (ك) خۆشەویستى و ناسك و نازدارى دەگەیەنێ. لە كوَندا بە گەورەى قەشە مەسیحییەكان دەوترا (پاپا)، دواتر گۆڕا بۆ (پاپ)، كە ببوو بە نازناو و لە گەورەترین پیاوى ئاینى مەسیحى لە ڕۆماو ئەسكەندەرییە نرا، هەروەها لە پەهلەویدا وشەى (پاپ)، واتاى باوكى گەیاندووە.بە بیروڕاى هەندێ زمانەوانان وشەى (پاپا) بە ئەسڵ دەچێتەوە سەر وشەى (پاپاس)ى یۆنانى كە واتاى (باپیر،باوك)ە. بە ئاشكرا دیارە كە (بابا) شێوە عەرەبییەكەى (پاپا)یە. (پاپ)ى پەهلەوى و (پاپاس)ى یۆنانى، هەردووكیان دوو وشەى زمانە هیندۆئەوروپییەكانن و واتاو چەمكێك كۆیان دەكاتەوە كە ئەویش (باوك)ە. كەواتە وشەى (باو) لە (باوك)دا، ئەگەر بیبەینەوە سەر فۆڕمە كۆنەكەى، دەبینین بەم شێوەیە بووە: پاپ&lt; باب&lt; باو&lt; باڤ (لە كرمانجى سەروو).</a:t>
            </a:r>
            <a:br>
              <a:rPr lang="ar-IQ" sz="2000" dirty="0">
                <a:latin typeface="Unikurd Goran" pitchFamily="34" charset="-78"/>
                <a:cs typeface="Unikurd Goran" pitchFamily="34" charset="-78"/>
              </a:rPr>
            </a:br>
            <a:r>
              <a:rPr lang="ar-IQ" sz="2000" dirty="0">
                <a:latin typeface="Unikurd Goran" pitchFamily="34" charset="-78"/>
                <a:cs typeface="Unikurd Goran" pitchFamily="34" charset="-78"/>
              </a:rPr>
              <a:t>- </a:t>
            </a:r>
            <a:r>
              <a:rPr lang="ar-IQ" sz="2000" b="1" dirty="0">
                <a:latin typeface="Unikurd Goran" pitchFamily="34" charset="-78"/>
                <a:cs typeface="Unikurd Goran" pitchFamily="34" charset="-78"/>
              </a:rPr>
              <a:t>بەرماڵ</a:t>
            </a:r>
            <a:r>
              <a:rPr lang="ar-IQ" sz="2000" dirty="0">
                <a:latin typeface="Unikurd Goran" pitchFamily="34" charset="-78"/>
                <a:cs typeface="Unikurd Goran" pitchFamily="34" charset="-78"/>
              </a:rPr>
              <a:t>:</a:t>
            </a:r>
            <a:br>
              <a:rPr lang="ar-IQ" sz="2000" dirty="0">
                <a:latin typeface="Unikurd Goran" pitchFamily="34" charset="-78"/>
                <a:cs typeface="Unikurd Goran" pitchFamily="34" charset="-78"/>
              </a:rPr>
            </a:br>
            <a:r>
              <a:rPr lang="ar-IQ" sz="2000" dirty="0">
                <a:latin typeface="Unikurd Goran" pitchFamily="34" charset="-78"/>
                <a:cs typeface="Unikurd Goran" pitchFamily="34" charset="-78"/>
              </a:rPr>
              <a:t>لە </a:t>
            </a:r>
            <a:r>
              <a:rPr lang="ar-SY" sz="2000" dirty="0" smtClean="0">
                <a:latin typeface="Unikurd Goran" pitchFamily="34" charset="-78"/>
                <a:cs typeface="Unikurd Goran" pitchFamily="34" charset="-78"/>
              </a:rPr>
              <a:t>(</a:t>
            </a:r>
            <a:r>
              <a:rPr lang="ar-IQ" sz="2000" dirty="0" smtClean="0">
                <a:latin typeface="Unikurd Goran" pitchFamily="34" charset="-78"/>
                <a:cs typeface="Unikurd Goran" pitchFamily="34" charset="-78"/>
              </a:rPr>
              <a:t>بەر+ماڵ</a:t>
            </a:r>
            <a:r>
              <a:rPr lang="ar-SY" sz="2000" dirty="0" smtClean="0">
                <a:latin typeface="Unikurd Goran" pitchFamily="34" charset="-78"/>
                <a:cs typeface="Unikurd Goran" pitchFamily="34" charset="-78"/>
              </a:rPr>
              <a:t>)</a:t>
            </a:r>
            <a:r>
              <a:rPr lang="ar-IQ" sz="2000" dirty="0" smtClean="0">
                <a:latin typeface="Unikurd Goran" pitchFamily="34" charset="-78"/>
                <a:cs typeface="Unikurd Goran" pitchFamily="34" charset="-78"/>
              </a:rPr>
              <a:t>ەوە </a:t>
            </a:r>
            <a:r>
              <a:rPr lang="ar-IQ" sz="2000" dirty="0">
                <a:latin typeface="Unikurd Goran" pitchFamily="34" charset="-78"/>
                <a:cs typeface="Unikurd Goran" pitchFamily="34" charset="-78"/>
              </a:rPr>
              <a:t>هاتووە، (بەر) واتە پێش، (ماڵ) لە (ماڵین)ەوە هاتووە. (ماڵین) واتە پێداهێنان و پێدادان. ماڵین بە واتاى پاككردنەوەش دێت، كە ئەویش هەر دەست پێداهێنانە. بەرماڵ ئەو پارچە قوماشەیە كە نوێژ لەسەرى دەكرێ و بە ڕوو دەماڵرێ</a:t>
            </a:r>
            <a:r>
              <a:rPr lang="ar-IQ" sz="2000" dirty="0" smtClean="0">
                <a:latin typeface="Unikurd Goran" pitchFamily="34" charset="-78"/>
                <a:cs typeface="Unikurd Goran" pitchFamily="34" charset="-78"/>
              </a:rPr>
              <a:t>.</a:t>
            </a:r>
            <a:r>
              <a:rPr lang="ar-SY" sz="2000" dirty="0">
                <a:latin typeface="Unikurd Goran" pitchFamily="34" charset="-78"/>
                <a:cs typeface="Unikurd Goran" pitchFamily="34" charset="-78"/>
              </a:rPr>
              <a:t/>
            </a:r>
            <a:br>
              <a:rPr lang="ar-SY" sz="2000" dirty="0">
                <a:latin typeface="Unikurd Goran" pitchFamily="34" charset="-78"/>
                <a:cs typeface="Unikurd Goran" pitchFamily="34" charset="-78"/>
              </a:rPr>
            </a:br>
            <a:r>
              <a:rPr lang="ar-SY" sz="2000" dirty="0">
                <a:latin typeface="Unikurd Goran" pitchFamily="34" charset="-78"/>
                <a:cs typeface="Unikurd Goran" pitchFamily="34" charset="-78"/>
              </a:rPr>
              <a:t>- </a:t>
            </a:r>
            <a:r>
              <a:rPr lang="ar-SY" sz="2000" b="1" dirty="0">
                <a:latin typeface="Unikurd Goran" pitchFamily="34" charset="-78"/>
                <a:cs typeface="Unikurd Goran" pitchFamily="34" charset="-78"/>
              </a:rPr>
              <a:t>بەرتیل</a:t>
            </a:r>
            <a:r>
              <a:rPr lang="ar-SY" sz="2000" dirty="0">
                <a:latin typeface="Unikurd Goran" pitchFamily="34" charset="-78"/>
                <a:cs typeface="Unikurd Goran" pitchFamily="34" charset="-78"/>
              </a:rPr>
              <a:t>:</a:t>
            </a:r>
            <a:br>
              <a:rPr lang="ar-SY" sz="2000" dirty="0">
                <a:latin typeface="Unikurd Goran" pitchFamily="34" charset="-78"/>
                <a:cs typeface="Unikurd Goran" pitchFamily="34" charset="-78"/>
              </a:rPr>
            </a:br>
            <a:r>
              <a:rPr lang="ar-SY" sz="2000" dirty="0">
                <a:latin typeface="Unikurd Goran" pitchFamily="34" charset="-78"/>
                <a:cs typeface="Unikurd Goran" pitchFamily="34" charset="-78"/>
              </a:rPr>
              <a:t>بەرتیل لە: (</a:t>
            </a:r>
            <a:r>
              <a:rPr lang="ar-SY" sz="2000" dirty="0" smtClean="0">
                <a:latin typeface="Unikurd Goran" pitchFamily="34" charset="-78"/>
                <a:cs typeface="Unikurd Goran" pitchFamily="34" charset="-78"/>
              </a:rPr>
              <a:t> </a:t>
            </a:r>
            <a:r>
              <a:rPr lang="ar-SY" sz="2000" dirty="0">
                <a:latin typeface="Unikurd Goran" pitchFamily="34" charset="-78"/>
                <a:cs typeface="Unikurd Goran" pitchFamily="34" charset="-78"/>
              </a:rPr>
              <a:t>بەر+ </a:t>
            </a:r>
            <a:r>
              <a:rPr lang="ar-SY" sz="2000" dirty="0" smtClean="0">
                <a:latin typeface="Unikurd Goran" pitchFamily="34" charset="-78"/>
                <a:cs typeface="Unikurd Goran" pitchFamily="34" charset="-78"/>
              </a:rPr>
              <a:t>تیل)ەوە </a:t>
            </a:r>
            <a:r>
              <a:rPr lang="ar-SY" sz="2000" dirty="0">
                <a:latin typeface="Unikurd Goran" pitchFamily="34" charset="-78"/>
                <a:cs typeface="Unikurd Goran" pitchFamily="34" charset="-78"/>
              </a:rPr>
              <a:t>هاتووە، (بەر) واتە پێش ، (تیلكردن) واتە خلۆركردن/ خواركردنەوەى شتێك، وەك لە یارى (هەڵماتێن) دا باوە، وشەى (بەرتیل)یش هەیە كە بەو بڕە پارەیە دەوترێ كە لە كایەى (هەڵماتێن)دا دادەنرێ. كەواتە: بەرتیل پارەیەكە، یان شتێكە كە لەبەر تلى (پەنجە)ى كەسێكدا دادەنرێ بۆ تیلكردن (خواركردنەوەى كارێك)، واتە لە ڕێى ڕاست لادانى كارێك.</a:t>
            </a:r>
            <a:endParaRPr lang="en-US" sz="2000" dirty="0">
              <a:latin typeface="Unikurd Goran" pitchFamily="34" charset="-78"/>
              <a:cs typeface="Unikurd Goran" pitchFamily="34" charset="-78"/>
            </a:endParaRPr>
          </a:p>
        </p:txBody>
      </p:sp>
    </p:spTree>
    <p:extLst>
      <p:ext uri="{BB962C8B-B14F-4D97-AF65-F5344CB8AC3E}">
        <p14:creationId xmlns:p14="http://schemas.microsoft.com/office/powerpoint/2010/main" val="63450908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8839200" cy="6553200"/>
          </a:xfrm>
        </p:spPr>
        <p:txBody>
          <a:bodyPr>
            <a:noAutofit/>
          </a:bodyPr>
          <a:lstStyle/>
          <a:p>
            <a:pPr algn="r"/>
            <a:r>
              <a:rPr lang="ar-IQ" sz="1900" dirty="0">
                <a:latin typeface="Unikurd Goran" pitchFamily="34" charset="-78"/>
                <a:cs typeface="Unikurd Goran" pitchFamily="34" charset="-78"/>
              </a:rPr>
              <a:t>- </a:t>
            </a:r>
            <a:r>
              <a:rPr lang="ar-IQ" sz="1900" b="1" dirty="0">
                <a:latin typeface="Unikurd Goran" pitchFamily="34" charset="-78"/>
                <a:cs typeface="Unikurd Goran" pitchFamily="34" charset="-78"/>
              </a:rPr>
              <a:t>بیانوو</a:t>
            </a:r>
            <a:r>
              <a:rPr lang="ar-IQ" sz="1900" dirty="0">
                <a:latin typeface="Unikurd Goran" pitchFamily="34" charset="-78"/>
                <a:cs typeface="Unikurd Goran" pitchFamily="34" charset="-78"/>
              </a:rPr>
              <a:t>:</a:t>
            </a:r>
            <a:br>
              <a:rPr lang="ar-IQ" sz="1900" dirty="0">
                <a:latin typeface="Unikurd Goran" pitchFamily="34" charset="-78"/>
                <a:cs typeface="Unikurd Goran" pitchFamily="34" charset="-78"/>
              </a:rPr>
            </a:br>
            <a:r>
              <a:rPr lang="ar-IQ" sz="1900" dirty="0">
                <a:latin typeface="Unikurd Goran" pitchFamily="34" charset="-78"/>
                <a:cs typeface="Unikurd Goran" pitchFamily="34" charset="-78"/>
              </a:rPr>
              <a:t>واتە بەڵگەى نابەجێ. لە </a:t>
            </a:r>
            <a:r>
              <a:rPr lang="ar-SY" sz="1900" dirty="0" smtClean="0">
                <a:latin typeface="Unikurd Goran" pitchFamily="34" charset="-78"/>
                <a:cs typeface="Unikurd Goran" pitchFamily="34" charset="-78"/>
              </a:rPr>
              <a:t>(</a:t>
            </a:r>
            <a:r>
              <a:rPr lang="ar-IQ" sz="1900" dirty="0" smtClean="0">
                <a:latin typeface="Unikurd Goran" pitchFamily="34" charset="-78"/>
                <a:cs typeface="Unikurd Goran" pitchFamily="34" charset="-78"/>
              </a:rPr>
              <a:t>بێ </a:t>
            </a:r>
            <a:r>
              <a:rPr lang="ar-IQ" sz="1900" dirty="0">
                <a:latin typeface="Unikurd Goran" pitchFamily="34" charset="-78"/>
                <a:cs typeface="Unikurd Goran" pitchFamily="34" charset="-78"/>
              </a:rPr>
              <a:t>+ هاندۆ (</a:t>
            </a:r>
            <a:r>
              <a:rPr lang="ar-IQ" sz="1900" dirty="0" smtClean="0">
                <a:latin typeface="Unikurd Goran" pitchFamily="34" charset="-78"/>
                <a:cs typeface="Unikurd Goran" pitchFamily="34" charset="-78"/>
              </a:rPr>
              <a:t>مقدار)ەوە</a:t>
            </a:r>
            <a:r>
              <a:rPr lang="ar-SY" sz="1900" dirty="0" smtClean="0">
                <a:latin typeface="Unikurd Goran" pitchFamily="34" charset="-78"/>
                <a:cs typeface="Unikurd Goran" pitchFamily="34" charset="-78"/>
              </a:rPr>
              <a:t>) </a:t>
            </a:r>
            <a:r>
              <a:rPr lang="ar-IQ" sz="1900" dirty="0" smtClean="0">
                <a:latin typeface="Unikurd Goran" pitchFamily="34" charset="-78"/>
                <a:cs typeface="Unikurd Goran" pitchFamily="34" charset="-78"/>
              </a:rPr>
              <a:t>هاتووە</a:t>
            </a:r>
            <a:r>
              <a:rPr lang="ar-IQ" sz="1900" dirty="0">
                <a:latin typeface="Unikurd Goran" pitchFamily="34" charset="-78"/>
                <a:cs typeface="Unikurd Goran" pitchFamily="34" charset="-78"/>
              </a:rPr>
              <a:t>، واتە قسەیەك كە هەندى نەبێ.</a:t>
            </a:r>
            <a:br>
              <a:rPr lang="ar-IQ" sz="1900" dirty="0">
                <a:latin typeface="Unikurd Goran" pitchFamily="34" charset="-78"/>
                <a:cs typeface="Unikurd Goran" pitchFamily="34" charset="-78"/>
              </a:rPr>
            </a:br>
            <a:r>
              <a:rPr lang="ar-IQ" sz="1900" b="1" dirty="0">
                <a:latin typeface="Unikurd Goran" pitchFamily="34" charset="-78"/>
                <a:cs typeface="Unikurd Goran" pitchFamily="34" charset="-78"/>
              </a:rPr>
              <a:t>- بناخە/ بناغە</a:t>
            </a:r>
            <a:r>
              <a:rPr lang="ar-IQ" sz="1900" dirty="0">
                <a:latin typeface="Unikurd Goran" pitchFamily="34" charset="-78"/>
                <a:cs typeface="Unikurd Goran" pitchFamily="34" charset="-78"/>
              </a:rPr>
              <a:t>:</a:t>
            </a:r>
            <a:br>
              <a:rPr lang="ar-IQ" sz="1900" dirty="0">
                <a:latin typeface="Unikurd Goran" pitchFamily="34" charset="-78"/>
                <a:cs typeface="Unikurd Goran" pitchFamily="34" charset="-78"/>
              </a:rPr>
            </a:br>
            <a:r>
              <a:rPr lang="ar-IQ" sz="1900" dirty="0">
                <a:latin typeface="Unikurd Goran" pitchFamily="34" charset="-78"/>
                <a:cs typeface="Unikurd Goran" pitchFamily="34" charset="-78"/>
              </a:rPr>
              <a:t>لە ]بن+ئاخ[ پێكهاتووە. (ئاخ) واتە (گڵ، خاك، زەوى). (بناخە) واتە (بن زەوى). ئاخ و خاك هەریەك وشەن، بە جێگۆڕكێى دەنگەكان بەو دوو جۆرە دەرهاتوون.</a:t>
            </a:r>
            <a:br>
              <a:rPr lang="ar-IQ" sz="1900" dirty="0">
                <a:latin typeface="Unikurd Goran" pitchFamily="34" charset="-78"/>
                <a:cs typeface="Unikurd Goran" pitchFamily="34" charset="-78"/>
              </a:rPr>
            </a:br>
            <a:r>
              <a:rPr lang="ar-IQ" sz="1900" dirty="0">
                <a:latin typeface="Unikurd Goran" pitchFamily="34" charset="-78"/>
                <a:cs typeface="Unikurd Goran" pitchFamily="34" charset="-78"/>
              </a:rPr>
              <a:t>- </a:t>
            </a:r>
            <a:r>
              <a:rPr lang="ar-IQ" sz="1900" b="1" dirty="0">
                <a:latin typeface="Unikurd Goran" pitchFamily="34" charset="-78"/>
                <a:cs typeface="Unikurd Goran" pitchFamily="34" charset="-78"/>
              </a:rPr>
              <a:t>پسوولە</a:t>
            </a:r>
            <a:r>
              <a:rPr lang="ar-IQ" sz="1900" dirty="0">
                <a:latin typeface="Unikurd Goran" pitchFamily="34" charset="-78"/>
                <a:cs typeface="Unikurd Goran" pitchFamily="34" charset="-78"/>
              </a:rPr>
              <a:t>:</a:t>
            </a:r>
            <a:br>
              <a:rPr lang="ar-IQ" sz="1900" dirty="0">
                <a:latin typeface="Unikurd Goran" pitchFamily="34" charset="-78"/>
                <a:cs typeface="Unikurd Goran" pitchFamily="34" charset="-78"/>
              </a:rPr>
            </a:br>
            <a:r>
              <a:rPr lang="ar-IQ" sz="1900" dirty="0">
                <a:latin typeface="Unikurd Goran" pitchFamily="34" charset="-78"/>
                <a:cs typeface="Unikurd Goran" pitchFamily="34" charset="-78"/>
              </a:rPr>
              <a:t>لە (پتوولە)وە هاتووە، پتوولە كورتكراوەى (پەتە)یە كە بە </a:t>
            </a:r>
            <a:r>
              <a:rPr lang="ar-IQ" sz="1900" dirty="0" smtClean="0">
                <a:latin typeface="Unikurd Goran" pitchFamily="34" charset="-78"/>
                <a:cs typeface="Unikurd Goran" pitchFamily="34" charset="-78"/>
              </a:rPr>
              <a:t>و</a:t>
            </a:r>
            <a:r>
              <a:rPr lang="ar-SY" sz="1900" dirty="0" smtClean="0">
                <a:latin typeface="Unikurd Goran" pitchFamily="34" charset="-78"/>
                <a:cs typeface="Unikurd Goran" pitchFamily="34" charset="-78"/>
              </a:rPr>
              <a:t>ا</a:t>
            </a:r>
            <a:r>
              <a:rPr lang="ar-IQ" sz="1900" dirty="0" smtClean="0">
                <a:latin typeface="Unikurd Goran" pitchFamily="34" charset="-78"/>
                <a:cs typeface="Unikurd Goran" pitchFamily="34" charset="-78"/>
              </a:rPr>
              <a:t>تاى </a:t>
            </a:r>
            <a:r>
              <a:rPr lang="ar-IQ" sz="1900" dirty="0">
                <a:latin typeface="Unikurd Goran" pitchFamily="34" charset="-78"/>
                <a:cs typeface="Unikurd Goran" pitchFamily="34" charset="-78"/>
              </a:rPr>
              <a:t>پارچە كاغەز دێت.</a:t>
            </a:r>
            <a:br>
              <a:rPr lang="ar-IQ" sz="1900" dirty="0">
                <a:latin typeface="Unikurd Goran" pitchFamily="34" charset="-78"/>
                <a:cs typeface="Unikurd Goran" pitchFamily="34" charset="-78"/>
              </a:rPr>
            </a:br>
            <a:r>
              <a:rPr lang="ar-IQ" sz="1900" dirty="0">
                <a:latin typeface="Unikurd Goran" pitchFamily="34" charset="-78"/>
                <a:cs typeface="Unikurd Goran" pitchFamily="34" charset="-78"/>
              </a:rPr>
              <a:t/>
            </a:r>
            <a:br>
              <a:rPr lang="ar-IQ" sz="1900" dirty="0">
                <a:latin typeface="Unikurd Goran" pitchFamily="34" charset="-78"/>
                <a:cs typeface="Unikurd Goran" pitchFamily="34" charset="-78"/>
              </a:rPr>
            </a:br>
            <a:r>
              <a:rPr lang="ar-IQ" sz="1900" dirty="0">
                <a:latin typeface="Unikurd Goran" pitchFamily="34" charset="-78"/>
                <a:cs typeface="Unikurd Goran" pitchFamily="34" charset="-78"/>
              </a:rPr>
              <a:t>- </a:t>
            </a:r>
            <a:r>
              <a:rPr lang="ar-IQ" sz="1900" b="1" dirty="0">
                <a:latin typeface="Unikurd Goran" pitchFamily="34" charset="-78"/>
                <a:cs typeface="Unikurd Goran" pitchFamily="34" charset="-78"/>
              </a:rPr>
              <a:t>جامباز</a:t>
            </a:r>
            <a:r>
              <a:rPr lang="ar-IQ" sz="1900" dirty="0">
                <a:latin typeface="Unikurd Goran" pitchFamily="34" charset="-78"/>
                <a:cs typeface="Unikurd Goran" pitchFamily="34" charset="-78"/>
              </a:rPr>
              <a:t>:</a:t>
            </a:r>
            <a:br>
              <a:rPr lang="ar-IQ" sz="1900" dirty="0">
                <a:latin typeface="Unikurd Goran" pitchFamily="34" charset="-78"/>
                <a:cs typeface="Unikurd Goran" pitchFamily="34" charset="-78"/>
              </a:rPr>
            </a:br>
            <a:r>
              <a:rPr lang="ar-IQ" sz="1900" dirty="0">
                <a:latin typeface="Unikurd Goran" pitchFamily="34" charset="-78"/>
                <a:cs typeface="Unikurd Goran" pitchFamily="34" charset="-78"/>
              </a:rPr>
              <a:t>لە كوردیدا بە (دەڵاڵ) دەوترێ جاماز، یان جەمبازە هەیە بۆ دەست و پێ بزوتن و هەتڕینى بەرزە وڵاخ. كە ئەم وشەیە لە جەم (جموجووڵ: واتە بزووتن) ەوە هاتووە. (باز) واتە بازدان (جووڵان). بەو كەسەى كە دەێتە هۆى كڕین و فرۆشتنى بەرزە وڵاخ دەوترێ (جامباز)، هەروەها بە مرۆڤى فێڵبازیش دەوترێ.</a:t>
            </a:r>
            <a:br>
              <a:rPr lang="ar-IQ" sz="1900" dirty="0">
                <a:latin typeface="Unikurd Goran" pitchFamily="34" charset="-78"/>
                <a:cs typeface="Unikurd Goran" pitchFamily="34" charset="-78"/>
              </a:rPr>
            </a:br>
            <a:r>
              <a:rPr lang="ar-IQ" sz="1900" dirty="0">
                <a:latin typeface="Unikurd Goran" pitchFamily="34" charset="-78"/>
                <a:cs typeface="Unikurd Goran" pitchFamily="34" charset="-78"/>
              </a:rPr>
              <a:t>- </a:t>
            </a:r>
            <a:r>
              <a:rPr lang="ar-IQ" sz="1900" b="1" dirty="0">
                <a:latin typeface="Unikurd Goran" pitchFamily="34" charset="-78"/>
                <a:cs typeface="Unikurd Goran" pitchFamily="34" charset="-78"/>
              </a:rPr>
              <a:t>جاش</a:t>
            </a:r>
            <a:r>
              <a:rPr lang="ar-IQ" sz="1900" dirty="0">
                <a:latin typeface="Unikurd Goran" pitchFamily="34" charset="-78"/>
                <a:cs typeface="Unikurd Goran" pitchFamily="34" charset="-78"/>
              </a:rPr>
              <a:t>:</a:t>
            </a:r>
            <a:br>
              <a:rPr lang="ar-IQ" sz="1900" dirty="0">
                <a:latin typeface="Unikurd Goran" pitchFamily="34" charset="-78"/>
                <a:cs typeface="Unikurd Goran" pitchFamily="34" charset="-78"/>
              </a:rPr>
            </a:br>
            <a:r>
              <a:rPr lang="ar-IQ" sz="1900" dirty="0">
                <a:latin typeface="Unikurd Goran" pitchFamily="34" charset="-78"/>
                <a:cs typeface="Unikurd Goran" pitchFamily="34" charset="-78"/>
              </a:rPr>
              <a:t>كەسێكە كە كارێك بگرێتە دەست، كە كار یان پیشەى خۆى نەبێت. جاش پۆلیس كەسێكە كە پۆلیس نەبێ، بەڵام كارى پۆلیس بكات. جاش كەوش پێڵاوێكە كە جێى كەوش بگرێتەوە، بەڵام كەوش نەبێ. جاش لە ((لەجیاتى شت))ەوە هاتووەن پەیوەندى بە جاشەكەرەوە نییە كە لە بنەڕەتدا (جاشك)ەو هاوڕەگى (جووچك)ە.</a:t>
            </a:r>
            <a:br>
              <a:rPr lang="ar-IQ" sz="1900" dirty="0">
                <a:latin typeface="Unikurd Goran" pitchFamily="34" charset="-78"/>
                <a:cs typeface="Unikurd Goran" pitchFamily="34" charset="-78"/>
              </a:rPr>
            </a:br>
            <a:r>
              <a:rPr lang="ar-IQ" sz="1900" b="1" dirty="0">
                <a:latin typeface="Unikurd Goran" pitchFamily="34" charset="-78"/>
                <a:cs typeface="Unikurd Goran" pitchFamily="34" charset="-78"/>
              </a:rPr>
              <a:t>- جەهەنەم (دۆزەخ)</a:t>
            </a:r>
            <a:r>
              <a:rPr lang="ar-IQ" sz="1900" dirty="0">
                <a:latin typeface="Unikurd Goran" pitchFamily="34" charset="-78"/>
                <a:cs typeface="Unikurd Goran" pitchFamily="34" charset="-78"/>
              </a:rPr>
              <a:t>:</a:t>
            </a:r>
            <a:br>
              <a:rPr lang="ar-IQ" sz="1900" dirty="0">
                <a:latin typeface="Unikurd Goran" pitchFamily="34" charset="-78"/>
                <a:cs typeface="Unikurd Goran" pitchFamily="34" charset="-78"/>
              </a:rPr>
            </a:br>
            <a:r>
              <a:rPr lang="ar-IQ" sz="1900" dirty="0">
                <a:latin typeface="Unikurd Goran" pitchFamily="34" charset="-78"/>
                <a:cs typeface="Unikurd Goran" pitchFamily="34" charset="-78"/>
              </a:rPr>
              <a:t>وشەى (جەهەنەم) گوایە وشەیەكى ئارامییەو بە ماناى (جێى نزم) دێت. لە ڕاستیدا وشەكە ئارامى نییە، كوردییە. (جەهەنەم) لە (جەه) واتە (جێ) و، (نم) كە لە (نزم)ەوە هاتووە، واتە (جێى نزم) كە لە قورئاندا بە(اسفل السافلین) ناوى ڕۆیشتووە. جەهەنەم كوردییەكى پەتییەو كەوتۆتە زمانى عەرەبى و فارسى یەوە.</a:t>
            </a:r>
            <a:endParaRPr lang="en-US" sz="1900" dirty="0">
              <a:latin typeface="Unikurd Goran" pitchFamily="34" charset="-78"/>
              <a:cs typeface="Unikurd Goran" pitchFamily="34" charset="-78"/>
            </a:endParaRPr>
          </a:p>
        </p:txBody>
      </p:sp>
    </p:spTree>
    <p:extLst>
      <p:ext uri="{BB962C8B-B14F-4D97-AF65-F5344CB8AC3E}">
        <p14:creationId xmlns:p14="http://schemas.microsoft.com/office/powerpoint/2010/main" val="12789583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382000" cy="6400800"/>
          </a:xfrm>
        </p:spPr>
        <p:txBody>
          <a:bodyPr>
            <a:normAutofit lnSpcReduction="10000"/>
          </a:bodyPr>
          <a:lstStyle/>
          <a:p>
            <a:pPr marL="0" indent="0" algn="just" rtl="1">
              <a:buNone/>
            </a:pPr>
            <a:r>
              <a:rPr lang="ar-SY" sz="2800" b="1" dirty="0" smtClean="0">
                <a:latin typeface="Unikurd Goran" pitchFamily="34" charset="-78"/>
                <a:cs typeface="Unikurd Goran" pitchFamily="34" charset="-78"/>
              </a:rPr>
              <a:t>چه‌مكى ئيتيمۆلۆجى(</a:t>
            </a:r>
            <a:r>
              <a:rPr lang="en-US" sz="2800" b="1" dirty="0">
                <a:latin typeface="Unikurd Goran" pitchFamily="34" charset="-78"/>
                <a:cs typeface="Unikurd Goran" pitchFamily="34" charset="-78"/>
              </a:rPr>
              <a:t>Etymology</a:t>
            </a:r>
            <a:r>
              <a:rPr lang="ar-SY" sz="2800" b="1" dirty="0" smtClean="0">
                <a:latin typeface="Unikurd Goran" pitchFamily="34" charset="-78"/>
                <a:cs typeface="Unikurd Goran" pitchFamily="34" charset="-78"/>
              </a:rPr>
              <a:t>):</a:t>
            </a:r>
          </a:p>
          <a:p>
            <a:pPr marL="0" indent="0" algn="just" rtl="1">
              <a:buNone/>
            </a:pPr>
            <a:r>
              <a:rPr lang="ar-SY" sz="2400" b="1" dirty="0" smtClean="0">
                <a:latin typeface="Unikurd Goran" pitchFamily="34" charset="-78"/>
                <a:cs typeface="Unikurd Goran" pitchFamily="34" charset="-78"/>
              </a:rPr>
              <a:t> </a:t>
            </a:r>
            <a:r>
              <a:rPr lang="ar-IQ" sz="2400" dirty="0" smtClean="0">
                <a:latin typeface="Unikurd Goran" pitchFamily="34" charset="-78"/>
                <a:cs typeface="Unikurd Goran" pitchFamily="34" charset="-78"/>
              </a:rPr>
              <a:t>زاراوەی </a:t>
            </a:r>
            <a:r>
              <a:rPr lang="ar-SY" sz="2400" dirty="0">
                <a:latin typeface="Unikurd Goran" pitchFamily="34" charset="-78"/>
                <a:cs typeface="Unikurd Goran" pitchFamily="34" charset="-78"/>
              </a:rPr>
              <a:t>ئيتيمۆلۆجى</a:t>
            </a:r>
            <a:r>
              <a:rPr lang="ar-IQ" sz="2400" dirty="0" smtClean="0">
                <a:latin typeface="Unikurd Goran" pitchFamily="34" charset="-78"/>
                <a:cs typeface="Unikurd Goran" pitchFamily="34" charset="-78"/>
              </a:rPr>
              <a:t> </a:t>
            </a:r>
            <a:r>
              <a:rPr lang="ar-SY" sz="2400" dirty="0" smtClean="0">
                <a:latin typeface="Unikurd Goran" pitchFamily="34" charset="-78"/>
                <a:cs typeface="Unikurd Goran" pitchFamily="34" charset="-78"/>
              </a:rPr>
              <a:t>وه‌كو چه‌مكێك، ‌</a:t>
            </a:r>
            <a:r>
              <a:rPr lang="ar-IQ" sz="2400" dirty="0" smtClean="0">
                <a:latin typeface="Unikurd Goran" pitchFamily="34" charset="-78"/>
                <a:cs typeface="Unikurd Goran" pitchFamily="34" charset="-78"/>
              </a:rPr>
              <a:t>لە</a:t>
            </a:r>
            <a:r>
              <a:rPr lang="ar-SY" sz="2400" dirty="0" smtClean="0">
                <a:latin typeface="Unikurd Goran" pitchFamily="34" charset="-78"/>
                <a:cs typeface="Unikurd Goran" pitchFamily="34" charset="-78"/>
              </a:rPr>
              <a:t> وشه‌ى</a:t>
            </a:r>
            <a:r>
              <a:rPr lang="ar-IQ" sz="2400" dirty="0" smtClean="0">
                <a:latin typeface="Unikurd Goran" pitchFamily="34" charset="-78"/>
                <a:cs typeface="Unikurd Goran" pitchFamily="34" charset="-78"/>
              </a:rPr>
              <a:t> </a:t>
            </a:r>
            <a:r>
              <a:rPr lang="ar-SY" sz="2400" dirty="0" smtClean="0">
                <a:latin typeface="Unikurd Goran" pitchFamily="34" charset="-78"/>
                <a:cs typeface="Unikurd Goran" pitchFamily="34" charset="-78"/>
              </a:rPr>
              <a:t>ئينگليزى و </a:t>
            </a:r>
            <a:r>
              <a:rPr lang="ar-IQ" sz="2400" dirty="0" smtClean="0">
                <a:latin typeface="Unikurd Goran" pitchFamily="34" charset="-78"/>
                <a:cs typeface="Unikurd Goran" pitchFamily="34" charset="-78"/>
              </a:rPr>
              <a:t>یۆنانییەوە </a:t>
            </a:r>
            <a:r>
              <a:rPr lang="ar-SY" sz="2400" dirty="0" smtClean="0">
                <a:latin typeface="Unikurd Goran" pitchFamily="34" charset="-78"/>
                <a:cs typeface="Unikurd Goran" pitchFamily="34" charset="-78"/>
              </a:rPr>
              <a:t>داڕێژراوه‌.</a:t>
            </a:r>
            <a:r>
              <a:rPr lang="ar-IQ" sz="2400" dirty="0" smtClean="0">
                <a:latin typeface="Unikurd Goran" pitchFamily="34" charset="-78"/>
                <a:cs typeface="Unikurd Goran" pitchFamily="34" charset="-78"/>
              </a:rPr>
              <a:t>  </a:t>
            </a:r>
            <a:r>
              <a:rPr lang="ar-IQ" sz="2400" dirty="0">
                <a:latin typeface="Unikurd Goran" pitchFamily="34" charset="-78"/>
                <a:cs typeface="Unikurd Goran" pitchFamily="34" charset="-78"/>
              </a:rPr>
              <a:t>لە دوو وشە پێكهاتووە ، </a:t>
            </a:r>
            <a:r>
              <a:rPr lang="ar-SY" sz="2400" dirty="0" smtClean="0">
                <a:latin typeface="Unikurd Goran" pitchFamily="34" charset="-78"/>
                <a:cs typeface="Unikurd Goran" pitchFamily="34" charset="-78"/>
              </a:rPr>
              <a:t>وشه‌ى </a:t>
            </a:r>
            <a:r>
              <a:rPr lang="ar-IQ" sz="2400" dirty="0" smtClean="0">
                <a:latin typeface="Unikurd Goran" pitchFamily="34" charset="-78"/>
                <a:cs typeface="Unikurd Goran" pitchFamily="34" charset="-78"/>
              </a:rPr>
              <a:t>یەكەم (</a:t>
            </a:r>
            <a:r>
              <a:rPr lang="en-US" sz="2400" dirty="0" smtClean="0">
                <a:latin typeface="Unikurd Goran" pitchFamily="34" charset="-78"/>
                <a:cs typeface="Unikurd Goran" pitchFamily="34" charset="-78"/>
              </a:rPr>
              <a:t>Etymon</a:t>
            </a:r>
            <a:r>
              <a:rPr lang="ar-IQ" sz="2400" dirty="0" smtClean="0">
                <a:latin typeface="Unikurd Goran" pitchFamily="34" charset="-78"/>
                <a:cs typeface="Unikurd Goran" pitchFamily="34" charset="-78"/>
              </a:rPr>
              <a:t>)</a:t>
            </a:r>
            <a:r>
              <a:rPr lang="ar-SY" sz="2400" dirty="0" smtClean="0">
                <a:latin typeface="Unikurd Goran" pitchFamily="34" charset="-78"/>
                <a:cs typeface="Unikurd Goran" pitchFamily="34" charset="-78"/>
              </a:rPr>
              <a:t> له‌ زمانى لاتينى</a:t>
            </a:r>
            <a:r>
              <a:rPr lang="ar-IQ" sz="2400" dirty="0" smtClean="0">
                <a:latin typeface="Unikurd Goran" pitchFamily="34" charset="-78"/>
                <a:cs typeface="Unikurd Goran" pitchFamily="34" charset="-78"/>
              </a:rPr>
              <a:t> ب</a:t>
            </a:r>
            <a:r>
              <a:rPr lang="ar-SY" sz="2400" dirty="0" smtClean="0">
                <a:latin typeface="Unikurd Goran" pitchFamily="34" charset="-78"/>
                <a:cs typeface="Unikurd Goran" pitchFamily="34" charset="-78"/>
              </a:rPr>
              <a:t>ه ‌واتاى</a:t>
            </a:r>
            <a:r>
              <a:rPr lang="ar-IQ" sz="2400" dirty="0" smtClean="0">
                <a:latin typeface="Unikurd Goran" pitchFamily="34" charset="-78"/>
                <a:cs typeface="Unikurd Goran" pitchFamily="34" charset="-78"/>
              </a:rPr>
              <a:t> </a:t>
            </a:r>
            <a:r>
              <a:rPr lang="ar-SY" sz="2400" dirty="0" smtClean="0">
                <a:latin typeface="Unikurd Goran" pitchFamily="34" charset="-78"/>
                <a:cs typeface="Unikurd Goran" pitchFamily="34" charset="-78"/>
              </a:rPr>
              <a:t>ڕه‌چه‌ڵه‌كى وشه‌ يان مۆڕفيم دێت، له‌ زمانى يۆنانى (</a:t>
            </a:r>
            <a:r>
              <a:rPr lang="en-US" sz="2400" dirty="0" smtClean="0">
                <a:latin typeface="Unikurd Goran" pitchFamily="34" charset="-78"/>
                <a:cs typeface="Unikurd Goran" pitchFamily="34" charset="-78"/>
              </a:rPr>
              <a:t>Etymos</a:t>
            </a:r>
            <a:r>
              <a:rPr lang="ar-SY" sz="2400" dirty="0" smtClean="0">
                <a:latin typeface="Unikurd Goran" pitchFamily="34" charset="-78"/>
                <a:cs typeface="Unikurd Goran" pitchFamily="34" charset="-78"/>
              </a:rPr>
              <a:t>) </a:t>
            </a:r>
            <a:r>
              <a:rPr lang="ar-IQ" sz="2400" dirty="0" smtClean="0">
                <a:latin typeface="Unikurd Goran" pitchFamily="34" charset="-78"/>
                <a:cs typeface="Unikurd Goran" pitchFamily="34" charset="-78"/>
              </a:rPr>
              <a:t>ب</a:t>
            </a:r>
            <a:r>
              <a:rPr lang="ar-SY" sz="2400" dirty="0" smtClean="0">
                <a:latin typeface="Unikurd Goran" pitchFamily="34" charset="-78"/>
                <a:cs typeface="Unikurd Goran" pitchFamily="34" charset="-78"/>
              </a:rPr>
              <a:t>ه‌ واتاى ڕاسته‌قينه‌ يان ڕه‌گى وشه‌ دێت. </a:t>
            </a:r>
            <a:r>
              <a:rPr lang="ar-SY" sz="2400" dirty="0">
                <a:latin typeface="Unikurd Goran" pitchFamily="34" charset="-78"/>
                <a:cs typeface="Unikurd Goran" pitchFamily="34" charset="-78"/>
              </a:rPr>
              <a:t>وشه‌ى </a:t>
            </a:r>
            <a:r>
              <a:rPr lang="ar-SY" sz="2400" dirty="0" smtClean="0">
                <a:latin typeface="Unikurd Goran" pitchFamily="34" charset="-78"/>
                <a:cs typeface="Unikurd Goran" pitchFamily="34" charset="-78"/>
              </a:rPr>
              <a:t>دووه‌م </a:t>
            </a:r>
            <a:r>
              <a:rPr lang="en-US" sz="2400" dirty="0" smtClean="0">
                <a:latin typeface="Unikurd Goran" pitchFamily="34" charset="-78"/>
                <a:cs typeface="Unikurd Goran" pitchFamily="34" charset="-78"/>
              </a:rPr>
              <a:t>logy)</a:t>
            </a:r>
            <a:r>
              <a:rPr lang="ar-SY" sz="2400" dirty="0" smtClean="0">
                <a:latin typeface="Unikurd Goran" pitchFamily="34" charset="-78"/>
                <a:cs typeface="Unikurd Goran" pitchFamily="34" charset="-78"/>
              </a:rPr>
              <a:t>) : </a:t>
            </a:r>
            <a:r>
              <a:rPr lang="ar-IQ" sz="2400" dirty="0" smtClean="0">
                <a:latin typeface="Unikurd Goran" pitchFamily="34" charset="-78"/>
                <a:cs typeface="Unikurd Goran" pitchFamily="34" charset="-78"/>
              </a:rPr>
              <a:t>بە </a:t>
            </a:r>
            <a:r>
              <a:rPr lang="ar-IQ" sz="2400" dirty="0">
                <a:latin typeface="Unikurd Goran" pitchFamily="34" charset="-78"/>
                <a:cs typeface="Unikurd Goran" pitchFamily="34" charset="-78"/>
              </a:rPr>
              <a:t>واتای زانست یا لێكۆڵینەوە دێت .</a:t>
            </a:r>
          </a:p>
          <a:p>
            <a:pPr algn="just" rtl="1"/>
            <a:r>
              <a:rPr lang="ar-SY" sz="2800" b="1" dirty="0" smtClean="0">
                <a:latin typeface="Unikurd Goran" pitchFamily="34" charset="-78"/>
                <a:cs typeface="Unikurd Goran" pitchFamily="34" charset="-78"/>
              </a:rPr>
              <a:t>پێناسه‌ى ئيتيمۆلۆجى(</a:t>
            </a:r>
            <a:r>
              <a:rPr lang="en-US" sz="2800" b="1" dirty="0">
                <a:latin typeface="Unikurd Goran" pitchFamily="34" charset="-78"/>
                <a:cs typeface="Unikurd Goran" pitchFamily="34" charset="-78"/>
              </a:rPr>
              <a:t>Etymology</a:t>
            </a:r>
            <a:r>
              <a:rPr lang="ar-SY" sz="2800" b="1" dirty="0" smtClean="0">
                <a:latin typeface="Unikurd Goran" pitchFamily="34" charset="-78"/>
                <a:cs typeface="Unikurd Goran" pitchFamily="34" charset="-78"/>
              </a:rPr>
              <a:t>):</a:t>
            </a:r>
          </a:p>
          <a:p>
            <a:pPr marL="0" indent="0" algn="just" rtl="1">
              <a:buNone/>
            </a:pPr>
            <a:r>
              <a:rPr lang="ar-SY" sz="2400" dirty="0" smtClean="0">
                <a:latin typeface="Unikurd Goran" pitchFamily="34" charset="-78"/>
                <a:cs typeface="Unikurd Goran" pitchFamily="34" charset="-78"/>
              </a:rPr>
              <a:t>1_ئيتيمۆلۆجى:زانستێكه‌ له‌ </a:t>
            </a:r>
            <a:r>
              <a:rPr lang="ar-SY" sz="2400" dirty="0">
                <a:latin typeface="Unikurd Goran" pitchFamily="34" charset="-78"/>
                <a:cs typeface="Unikurd Goran" pitchFamily="34" charset="-78"/>
              </a:rPr>
              <a:t>مێژووى </a:t>
            </a:r>
            <a:r>
              <a:rPr lang="ar-SY" sz="2400" dirty="0" smtClean="0">
                <a:latin typeface="Unikurd Goran" pitchFamily="34" charset="-78"/>
                <a:cs typeface="Unikurd Goran" pitchFamily="34" charset="-78"/>
              </a:rPr>
              <a:t>ڕه‌چه‌ڵه‌كى وشه‌كان ده‌كۆڵێته‌وه، بۆ ئه‌مه‌ش له‌رێگه‌ى ده‌ستنووسه‌كانه‌وه‌ پشت به‌ چۆنيتى گه‌شه‌كردنى وشه‌كان ده‌به‌ستێت‌، هه‌ندێ جاريش به‌ دواى مێژووى چۆنيه‌تى گۆكردنى ئه‌و وشانه‌ ده‌گه‌ڕێت له‌لايه‌ن كۆمه‌ڵگاى مرۆڤايه‌تييه‌وه‌.</a:t>
            </a:r>
          </a:p>
          <a:p>
            <a:pPr marL="0" indent="0" algn="just" rtl="1">
              <a:buNone/>
            </a:pPr>
            <a:r>
              <a:rPr lang="ar-SY" sz="2400" dirty="0" smtClean="0">
                <a:latin typeface="Unikurd Goran" pitchFamily="34" charset="-78"/>
                <a:cs typeface="Unikurd Goran" pitchFamily="34" charset="-78"/>
              </a:rPr>
              <a:t>2-ئيتيمۆلۆجى:لقێكه‌ له‌ لقه‌كانى زمانه‌وانى و له‌ڕه‌چه‌ڵه‌كى وشه‌كان ده‌كۆڵێته‌وه‌ به‌وه‌ى كه‌ چۆن گه‌شه‌يان كردووه‌. هه‌روه‌ها وشه‌ لێكچووه‌كانى ئه‌و زمانانه‌ى كه‌ سه‌ر به‌يه‌ك خێزانه‌زمانن به‌راورد ده‌كات.</a:t>
            </a:r>
          </a:p>
          <a:p>
            <a:pPr marL="0" indent="0" algn="just" rtl="1">
              <a:buNone/>
            </a:pPr>
            <a:r>
              <a:rPr lang="ar-SY" sz="2400" dirty="0">
                <a:latin typeface="Unikurd Goran" pitchFamily="34" charset="-78"/>
                <a:cs typeface="Unikurd Goran" pitchFamily="34" charset="-78"/>
              </a:rPr>
              <a:t>3_ </a:t>
            </a:r>
            <a:r>
              <a:rPr lang="ar-SY" sz="2400" dirty="0" smtClean="0">
                <a:latin typeface="Unikurd Goran" pitchFamily="34" charset="-78"/>
                <a:cs typeface="Unikurd Goran" pitchFamily="34" charset="-78"/>
              </a:rPr>
              <a:t>ئیت</a:t>
            </a:r>
            <a:r>
              <a:rPr lang="ar-IQ" sz="2400" dirty="0">
                <a:latin typeface="Unikurd Goran" pitchFamily="34" charset="-78"/>
                <a:cs typeface="Unikurd Goran" pitchFamily="34" charset="-78"/>
              </a:rPr>
              <a:t>ي</a:t>
            </a:r>
            <a:r>
              <a:rPr lang="ar-SY" sz="2400" dirty="0" smtClean="0">
                <a:latin typeface="Unikurd Goran" pitchFamily="34" charset="-78"/>
                <a:cs typeface="Unikurd Goran" pitchFamily="34" charset="-78"/>
              </a:rPr>
              <a:t>مۆلۆجی</a:t>
            </a:r>
            <a:r>
              <a:rPr lang="en-US" sz="2400" dirty="0" smtClean="0">
                <a:latin typeface="Unikurd Goran" pitchFamily="34" charset="-78"/>
                <a:cs typeface="Unikurd Goran" pitchFamily="34" charset="-78"/>
              </a:rPr>
              <a:t>                                :</a:t>
            </a:r>
          </a:p>
          <a:p>
            <a:pPr marL="0" indent="0" algn="just" rtl="1">
              <a:buNone/>
            </a:pPr>
            <a:r>
              <a:rPr lang="ar-IQ" sz="2400" dirty="0" smtClean="0">
                <a:latin typeface="Unikurd Goran" pitchFamily="34" charset="-78"/>
                <a:cs typeface="Unikurd Goran" pitchFamily="34" charset="-78"/>
              </a:rPr>
              <a:t> </a:t>
            </a:r>
            <a:r>
              <a:rPr lang="ar-SY" sz="2400" dirty="0" smtClean="0">
                <a:latin typeface="Unikurd Goran" pitchFamily="34" charset="-78"/>
                <a:cs typeface="Unikurd Goran" pitchFamily="34" charset="-78"/>
              </a:rPr>
              <a:t>ئەو</a:t>
            </a:r>
            <a:r>
              <a:rPr lang="ar-IQ" sz="2400" dirty="0" smtClean="0">
                <a:latin typeface="Unikurd Goran" pitchFamily="34" charset="-78"/>
                <a:cs typeface="Unikurd Goran" pitchFamily="34" charset="-78"/>
              </a:rPr>
              <a:t> </a:t>
            </a:r>
            <a:r>
              <a:rPr lang="ar-SY" sz="2400" dirty="0" smtClean="0">
                <a:latin typeface="Unikurd Goran" pitchFamily="34" charset="-78"/>
                <a:cs typeface="Unikurd Goran" pitchFamily="34" charset="-78"/>
              </a:rPr>
              <a:t>بەشەیە لە </a:t>
            </a:r>
            <a:r>
              <a:rPr lang="ar-SY" sz="2400" dirty="0">
                <a:latin typeface="Unikurd Goran" pitchFamily="34" charset="-78"/>
                <a:cs typeface="Unikurd Goran" pitchFamily="34" charset="-78"/>
              </a:rPr>
              <a:t>زانستی </a:t>
            </a:r>
            <a:r>
              <a:rPr lang="ar-SY" sz="2400" dirty="0" smtClean="0">
                <a:latin typeface="Unikurd Goran" pitchFamily="34" charset="-78"/>
                <a:cs typeface="Unikurd Goran" pitchFamily="34" charset="-78"/>
              </a:rPr>
              <a:t>وشە</a:t>
            </a:r>
            <a:r>
              <a:rPr lang="ar-IQ" sz="2400" dirty="0" smtClean="0">
                <a:latin typeface="Unikurd Goran" pitchFamily="34" charset="-78"/>
                <a:cs typeface="Unikurd Goran" pitchFamily="34" charset="-78"/>
              </a:rPr>
              <a:t>،</a:t>
            </a:r>
            <a:r>
              <a:rPr lang="ar-SY" sz="2400" dirty="0" smtClean="0">
                <a:latin typeface="Unikurd Goran" pitchFamily="34" charset="-78"/>
                <a:cs typeface="Unikurd Goran" pitchFamily="34" charset="-78"/>
              </a:rPr>
              <a:t> </a:t>
            </a:r>
            <a:r>
              <a:rPr lang="ar-IQ" sz="2400" dirty="0" smtClean="0">
                <a:latin typeface="Unikurd Goran" pitchFamily="34" charset="-78"/>
                <a:cs typeface="Unikurd Goran" pitchFamily="34" charset="-78"/>
              </a:rPr>
              <a:t>ك</a:t>
            </a:r>
            <a:r>
              <a:rPr lang="ar-SY" sz="2400" dirty="0" smtClean="0">
                <a:latin typeface="Unikurd Goran" pitchFamily="34" charset="-78"/>
                <a:cs typeface="Unikurd Goran" pitchFamily="34" charset="-78"/>
              </a:rPr>
              <a:t>ه‌ لە چۆنیەتى پەیدابوون </a:t>
            </a:r>
            <a:r>
              <a:rPr lang="ar-SY" sz="2400" dirty="0">
                <a:latin typeface="Unikurd Goran" pitchFamily="34" charset="-78"/>
                <a:cs typeface="Unikurd Goran" pitchFamily="34" charset="-78"/>
              </a:rPr>
              <a:t>و وەرگرتن و ئەو دەورانەی </a:t>
            </a:r>
            <a:r>
              <a:rPr lang="ar-SY" sz="2400" dirty="0" smtClean="0">
                <a:latin typeface="Unikurd Goran" pitchFamily="34" charset="-78"/>
                <a:cs typeface="Unikurd Goran" pitchFamily="34" charset="-78"/>
              </a:rPr>
              <a:t>پێيدا </a:t>
            </a:r>
            <a:r>
              <a:rPr lang="ar-SY" sz="2400" dirty="0">
                <a:latin typeface="Unikurd Goran" pitchFamily="34" charset="-78"/>
                <a:cs typeface="Unikurd Goran" pitchFamily="34" charset="-78"/>
              </a:rPr>
              <a:t>تێپەڕیوە دەدوێ. </a:t>
            </a:r>
            <a:endParaRPr lang="en-US" sz="2400" dirty="0">
              <a:latin typeface="Unikurd Goran" pitchFamily="34" charset="-78"/>
              <a:cs typeface="Unikurd Goran" pitchFamily="34" charset="-78"/>
            </a:endParaRPr>
          </a:p>
        </p:txBody>
      </p:sp>
    </p:spTree>
    <p:extLst>
      <p:ext uri="{BB962C8B-B14F-4D97-AF65-F5344CB8AC3E}">
        <p14:creationId xmlns:p14="http://schemas.microsoft.com/office/powerpoint/2010/main" val="28949624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86800" cy="6354762"/>
          </a:xfrm>
        </p:spPr>
        <p:txBody>
          <a:bodyPr>
            <a:normAutofit fontScale="90000"/>
          </a:bodyPr>
          <a:lstStyle/>
          <a:p>
            <a:pPr algn="r" rtl="1"/>
            <a:r>
              <a:rPr lang="ar-IQ" sz="2400" dirty="0">
                <a:latin typeface="Unikurd Goran" pitchFamily="34" charset="-78"/>
                <a:cs typeface="Unikurd Goran" pitchFamily="34" charset="-78"/>
              </a:rPr>
              <a:t>- </a:t>
            </a:r>
            <a:r>
              <a:rPr lang="ar-IQ" sz="2400" b="1" dirty="0">
                <a:latin typeface="Unikurd Goran" pitchFamily="34" charset="-78"/>
                <a:cs typeface="Unikurd Goran" pitchFamily="34" charset="-78"/>
              </a:rPr>
              <a:t>جووت (جۆت):</a:t>
            </a:r>
            <a:r>
              <a:rPr lang="ar-IQ" sz="2400" dirty="0">
                <a:latin typeface="Unikurd Goran" pitchFamily="34" charset="-78"/>
                <a:cs typeface="Unikurd Goran" pitchFamily="34" charset="-78"/>
              </a:rPr>
              <a:t/>
            </a:r>
            <a:br>
              <a:rPr lang="ar-IQ" sz="2400" dirty="0">
                <a:latin typeface="Unikurd Goran" pitchFamily="34" charset="-78"/>
                <a:cs typeface="Unikurd Goran" pitchFamily="34" charset="-78"/>
              </a:rPr>
            </a:br>
            <a:r>
              <a:rPr lang="ar-IQ" sz="2400" dirty="0">
                <a:latin typeface="Unikurd Goran" pitchFamily="34" charset="-78"/>
                <a:cs typeface="Unikurd Goran" pitchFamily="34" charset="-78"/>
              </a:rPr>
              <a:t>لە </a:t>
            </a:r>
            <a:r>
              <a:rPr lang="ar-SY" sz="2400" dirty="0" smtClean="0">
                <a:latin typeface="Unikurd Goran" pitchFamily="34" charset="-78"/>
                <a:cs typeface="Unikurd Goran" pitchFamily="34" charset="-78"/>
              </a:rPr>
              <a:t>(</a:t>
            </a:r>
            <a:r>
              <a:rPr lang="ar-IQ" sz="2400" dirty="0" smtClean="0">
                <a:latin typeface="Unikurd Goran" pitchFamily="34" charset="-78"/>
                <a:cs typeface="Unikurd Goran" pitchFamily="34" charset="-78"/>
              </a:rPr>
              <a:t>جوو+ت</a:t>
            </a:r>
            <a:r>
              <a:rPr lang="ar-SY" sz="2400" dirty="0" smtClean="0">
                <a:latin typeface="Unikurd Goran" pitchFamily="34" charset="-78"/>
                <a:cs typeface="Unikurd Goran" pitchFamily="34" charset="-78"/>
              </a:rPr>
              <a:t>)</a:t>
            </a:r>
            <a:r>
              <a:rPr lang="ar-IQ" sz="2400" dirty="0" smtClean="0">
                <a:latin typeface="Unikurd Goran" pitchFamily="34" charset="-78"/>
                <a:cs typeface="Unikurd Goran" pitchFamily="34" charset="-78"/>
              </a:rPr>
              <a:t> </a:t>
            </a:r>
            <a:r>
              <a:rPr lang="ar-IQ" sz="2400" dirty="0">
                <a:latin typeface="Unikurd Goran" pitchFamily="34" charset="-78"/>
                <a:cs typeface="Unikurd Goran" pitchFamily="34" charset="-78"/>
              </a:rPr>
              <a:t>ەوە هاتووە.(جۆ) وێنەیەكى ترى (دوو)ەو (ت)یش، لە ( تا/ تێ)یەوە هاتووە، واتە: دووتاكردن/دووتێكردن. جووتكردن/جۆتكردن، جۆتكار، واتە: دوو گا بهێنرێن بۆ زەوى كێڵان.</a:t>
            </a:r>
            <a:br>
              <a:rPr lang="ar-IQ" sz="2400" dirty="0">
                <a:latin typeface="Unikurd Goran" pitchFamily="34" charset="-78"/>
                <a:cs typeface="Unikurd Goran" pitchFamily="34" charset="-78"/>
              </a:rPr>
            </a:br>
            <a:r>
              <a:rPr lang="ar-IQ" sz="2400" dirty="0">
                <a:latin typeface="Unikurd Goran" pitchFamily="34" charset="-78"/>
                <a:cs typeface="Unikurd Goran" pitchFamily="34" charset="-78"/>
              </a:rPr>
              <a:t>- </a:t>
            </a:r>
            <a:r>
              <a:rPr lang="ar-IQ" sz="2400" b="1" dirty="0">
                <a:latin typeface="Unikurd Goran" pitchFamily="34" charset="-78"/>
                <a:cs typeface="Unikurd Goran" pitchFamily="34" charset="-78"/>
              </a:rPr>
              <a:t>دەسەڵات (دەستەڵات):</a:t>
            </a:r>
            <a:r>
              <a:rPr lang="ar-IQ" sz="2400" dirty="0">
                <a:latin typeface="Unikurd Goran" pitchFamily="34" charset="-78"/>
                <a:cs typeface="Unikurd Goran" pitchFamily="34" charset="-78"/>
              </a:rPr>
              <a:t/>
            </a:r>
            <a:br>
              <a:rPr lang="ar-IQ" sz="2400" dirty="0">
                <a:latin typeface="Unikurd Goran" pitchFamily="34" charset="-78"/>
                <a:cs typeface="Unikurd Goran" pitchFamily="34" charset="-78"/>
              </a:rPr>
            </a:br>
            <a:r>
              <a:rPr lang="ar-IQ" sz="2400" dirty="0">
                <a:latin typeface="Unikurd Goran" pitchFamily="34" charset="-78"/>
                <a:cs typeface="Unikurd Goran" pitchFamily="34" charset="-78"/>
              </a:rPr>
              <a:t>دەستەڵات لە </a:t>
            </a:r>
            <a:r>
              <a:rPr lang="ar-SY" sz="2400" dirty="0" smtClean="0">
                <a:latin typeface="Unikurd Goran" pitchFamily="34" charset="-78"/>
                <a:cs typeface="Unikurd Goran" pitchFamily="34" charset="-78"/>
              </a:rPr>
              <a:t>(</a:t>
            </a:r>
            <a:r>
              <a:rPr lang="ar-IQ" sz="2400" dirty="0" smtClean="0">
                <a:latin typeface="Unikurd Goran" pitchFamily="34" charset="-78"/>
                <a:cs typeface="Unikurd Goran" pitchFamily="34" charset="-78"/>
              </a:rPr>
              <a:t>دەست+هەڵهات</a:t>
            </a:r>
            <a:r>
              <a:rPr lang="ar-SY" sz="2400" dirty="0" smtClean="0">
                <a:latin typeface="Unikurd Goran" pitchFamily="34" charset="-78"/>
                <a:cs typeface="Unikurd Goran" pitchFamily="34" charset="-78"/>
              </a:rPr>
              <a:t>)</a:t>
            </a:r>
            <a:r>
              <a:rPr lang="ar-IQ" sz="2400" dirty="0" smtClean="0">
                <a:latin typeface="Unikurd Goran" pitchFamily="34" charset="-78"/>
                <a:cs typeface="Unikurd Goran" pitchFamily="34" charset="-78"/>
              </a:rPr>
              <a:t> </a:t>
            </a:r>
            <a:r>
              <a:rPr lang="ar-IQ" sz="2400" dirty="0">
                <a:latin typeface="Unikurd Goran" pitchFamily="34" charset="-78"/>
                <a:cs typeface="Unikurd Goran" pitchFamily="34" charset="-78"/>
              </a:rPr>
              <a:t>ەوە هاتووە، واتە دەست هەڵهاتن بۆ كردنى كارێك. وشەى (</a:t>
            </a:r>
            <a:r>
              <a:rPr lang="ar-IQ" sz="2400" dirty="0" smtClean="0">
                <a:latin typeface="Unikurd Goran" pitchFamily="34" charset="-78"/>
                <a:cs typeface="Unikurd Goran" pitchFamily="34" charset="-78"/>
              </a:rPr>
              <a:t>تسل</a:t>
            </a:r>
            <a:r>
              <a:rPr lang="ar-SY" sz="2400" dirty="0" smtClean="0">
                <a:latin typeface="Unikurd Goran" pitchFamily="34" charset="-78"/>
                <a:cs typeface="Unikurd Goran" pitchFamily="34" charset="-78"/>
              </a:rPr>
              <a:t>ط</a:t>
            </a:r>
            <a:r>
              <a:rPr lang="ar-IQ" sz="2400" dirty="0" smtClean="0">
                <a:latin typeface="Unikurd Goran" pitchFamily="34" charset="-78"/>
                <a:cs typeface="Unikurd Goran" pitchFamily="34" charset="-78"/>
              </a:rPr>
              <a:t>)ى </a:t>
            </a:r>
            <a:r>
              <a:rPr lang="ar-IQ" sz="2400" dirty="0">
                <a:latin typeface="Unikurd Goran" pitchFamily="34" charset="-78"/>
                <a:cs typeface="Unikurd Goran" pitchFamily="34" charset="-78"/>
              </a:rPr>
              <a:t>عەرەبى لە (دەسەڵات)ەوە هاتووە بەم شێوەیەى خوارەوە:</a:t>
            </a:r>
            <a:br>
              <a:rPr lang="ar-IQ" sz="2400" dirty="0">
                <a:latin typeface="Unikurd Goran" pitchFamily="34" charset="-78"/>
                <a:cs typeface="Unikurd Goran" pitchFamily="34" charset="-78"/>
              </a:rPr>
            </a:br>
            <a:r>
              <a:rPr lang="ar-IQ" sz="2400" dirty="0">
                <a:latin typeface="Unikurd Goran" pitchFamily="34" charset="-78"/>
                <a:cs typeface="Unikurd Goran" pitchFamily="34" charset="-78"/>
              </a:rPr>
              <a:t>دەسەڵات &lt; تەسەلەت &lt; تەسەلت &lt; تەسەلوت &lt; </a:t>
            </a:r>
            <a:r>
              <a:rPr lang="ar-IQ" sz="2400" dirty="0" smtClean="0">
                <a:latin typeface="Unikurd Goran" pitchFamily="34" charset="-78"/>
                <a:cs typeface="Unikurd Goran" pitchFamily="34" charset="-78"/>
              </a:rPr>
              <a:t>تسل</a:t>
            </a:r>
            <a:r>
              <a:rPr lang="ar-SY" sz="2400" dirty="0" smtClean="0">
                <a:latin typeface="Unikurd Goran" pitchFamily="34" charset="-78"/>
                <a:cs typeface="Unikurd Goran" pitchFamily="34" charset="-78"/>
              </a:rPr>
              <a:t>ط</a:t>
            </a:r>
            <a:r>
              <a:rPr lang="ar-IQ" sz="2400" dirty="0" smtClean="0">
                <a:latin typeface="Unikurd Goran" pitchFamily="34" charset="-78"/>
                <a:cs typeface="Unikurd Goran" pitchFamily="34" charset="-78"/>
              </a:rPr>
              <a:t>. </a:t>
            </a:r>
            <a:r>
              <a:rPr lang="ar-IQ" sz="2400" dirty="0">
                <a:latin typeface="Unikurd Goran" pitchFamily="34" charset="-78"/>
                <a:cs typeface="Unikurd Goran" pitchFamily="34" charset="-78"/>
              </a:rPr>
              <a:t>دواتر وشەى (</a:t>
            </a:r>
            <a:r>
              <a:rPr lang="ar-IQ" sz="2400" dirty="0" smtClean="0">
                <a:latin typeface="Unikurd Goran" pitchFamily="34" charset="-78"/>
                <a:cs typeface="Unikurd Goran" pitchFamily="34" charset="-78"/>
              </a:rPr>
              <a:t>سل</a:t>
            </a:r>
            <a:r>
              <a:rPr lang="ar-SY" sz="2400" dirty="0" smtClean="0">
                <a:latin typeface="Unikurd Goran" pitchFamily="34" charset="-78"/>
                <a:cs typeface="Unikurd Goran" pitchFamily="34" charset="-78"/>
              </a:rPr>
              <a:t>ط</a:t>
            </a:r>
            <a:r>
              <a:rPr lang="ar-IQ" sz="2400" dirty="0" smtClean="0">
                <a:latin typeface="Unikurd Goran" pitchFamily="34" charset="-78"/>
                <a:cs typeface="Unikurd Goran" pitchFamily="34" charset="-78"/>
              </a:rPr>
              <a:t>ە</a:t>
            </a:r>
            <a:r>
              <a:rPr lang="ar-IQ" sz="2400" dirty="0">
                <a:latin typeface="Unikurd Goran" pitchFamily="34" charset="-78"/>
                <a:cs typeface="Unikurd Goran" pitchFamily="34" charset="-78"/>
              </a:rPr>
              <a:t>) ى </a:t>
            </a:r>
            <a:r>
              <a:rPr lang="ar-IQ" sz="2400" dirty="0" smtClean="0">
                <a:latin typeface="Unikurd Goran" pitchFamily="34" charset="-78"/>
                <a:cs typeface="Unikurd Goran" pitchFamily="34" charset="-78"/>
              </a:rPr>
              <a:t>ل</a:t>
            </a:r>
            <a:r>
              <a:rPr lang="ar-SY" sz="2400" dirty="0" smtClean="0">
                <a:latin typeface="Unikurd Goran" pitchFamily="34" charset="-78"/>
                <a:cs typeface="Unikurd Goran" pitchFamily="34" charset="-78"/>
              </a:rPr>
              <a:t>ێ</a:t>
            </a:r>
            <a:r>
              <a:rPr lang="ar-IQ" sz="2400" dirty="0" smtClean="0">
                <a:latin typeface="Unikurd Goran" pitchFamily="34" charset="-78"/>
                <a:cs typeface="Unikurd Goran" pitchFamily="34" charset="-78"/>
              </a:rPr>
              <a:t> </a:t>
            </a:r>
            <a:r>
              <a:rPr lang="ar-IQ" sz="2400" dirty="0">
                <a:latin typeface="Unikurd Goran" pitchFamily="34" charset="-78"/>
                <a:cs typeface="Unikurd Goran" pitchFamily="34" charset="-78"/>
              </a:rPr>
              <a:t>داتاشراوە.</a:t>
            </a:r>
            <a:br>
              <a:rPr lang="ar-IQ" sz="2400" dirty="0">
                <a:latin typeface="Unikurd Goran" pitchFamily="34" charset="-78"/>
                <a:cs typeface="Unikurd Goran" pitchFamily="34" charset="-78"/>
              </a:rPr>
            </a:br>
            <a:r>
              <a:rPr lang="ar-IQ" sz="2400" dirty="0">
                <a:latin typeface="Unikurd Goran" pitchFamily="34" charset="-78"/>
                <a:cs typeface="Unikurd Goran" pitchFamily="34" charset="-78"/>
              </a:rPr>
              <a:t>- </a:t>
            </a:r>
            <a:r>
              <a:rPr lang="ar-IQ" sz="2400" b="1" dirty="0">
                <a:latin typeface="Unikurd Goran" pitchFamily="34" charset="-78"/>
                <a:cs typeface="Unikurd Goran" pitchFamily="34" charset="-78"/>
              </a:rPr>
              <a:t>دەستوور</a:t>
            </a:r>
            <a:r>
              <a:rPr lang="ar-IQ" sz="2400" dirty="0">
                <a:latin typeface="Unikurd Goran" pitchFamily="34" charset="-78"/>
                <a:cs typeface="Unikurd Goran" pitchFamily="34" charset="-78"/>
              </a:rPr>
              <a:t> </a:t>
            </a:r>
            <a:r>
              <a:rPr lang="ar-IQ" sz="2400" b="1" dirty="0">
                <a:latin typeface="Unikurd Goran" pitchFamily="34" charset="-78"/>
                <a:cs typeface="Unikurd Goran" pitchFamily="34" charset="-78"/>
              </a:rPr>
              <a:t>(قانون):</a:t>
            </a:r>
            <a:r>
              <a:rPr lang="ar-IQ" sz="2400" dirty="0">
                <a:latin typeface="Unikurd Goran" pitchFamily="34" charset="-78"/>
                <a:cs typeface="Unikurd Goran" pitchFamily="34" charset="-78"/>
              </a:rPr>
              <a:t/>
            </a:r>
            <a:br>
              <a:rPr lang="ar-IQ" sz="2400" dirty="0">
                <a:latin typeface="Unikurd Goran" pitchFamily="34" charset="-78"/>
                <a:cs typeface="Unikurd Goran" pitchFamily="34" charset="-78"/>
              </a:rPr>
            </a:br>
            <a:r>
              <a:rPr lang="ar-IQ" sz="2400" dirty="0">
                <a:latin typeface="Unikurd Goran" pitchFamily="34" charset="-78"/>
                <a:cs typeface="Unikurd Goran" pitchFamily="34" charset="-78"/>
              </a:rPr>
              <a:t>وشەیەكى كوردى كۆنە، لە زمانى كوردیدا وشەى (دەستەبەر) و (دەستەوەر) یش هەن كە بە یەك مانان و بۆ(گرتنە ملخۆى كارێك) بەكاردێن. وشەى (دەستوور) وەك وشەیەكى بیانى كەوتۆتە زارى عەرەبییەوەو فارسیش بەكارى دەبەن بە ماناى ((فەرمانپێدان)). لە كاتێكدا كە وشەى (دەستەبەر) و (دەستەوەر) لە فارسیدا نین.</a:t>
            </a:r>
            <a:br>
              <a:rPr lang="ar-IQ" sz="2400" dirty="0">
                <a:latin typeface="Unikurd Goran" pitchFamily="34" charset="-78"/>
                <a:cs typeface="Unikurd Goran" pitchFamily="34" charset="-78"/>
              </a:rPr>
            </a:br>
            <a:r>
              <a:rPr lang="ar-IQ" sz="2400" dirty="0">
                <a:latin typeface="Unikurd Goran" pitchFamily="34" charset="-78"/>
                <a:cs typeface="Unikurd Goran" pitchFamily="34" charset="-78"/>
              </a:rPr>
              <a:t>- </a:t>
            </a:r>
            <a:r>
              <a:rPr lang="ar-IQ" sz="2400" b="1" dirty="0">
                <a:latin typeface="Unikurd Goran" pitchFamily="34" charset="-78"/>
                <a:cs typeface="Unikurd Goran" pitchFamily="34" charset="-78"/>
              </a:rPr>
              <a:t>دهۆك</a:t>
            </a:r>
            <a:r>
              <a:rPr lang="ar-IQ" sz="2400" dirty="0">
                <a:latin typeface="Unikurd Goran" pitchFamily="34" charset="-78"/>
                <a:cs typeface="Unikurd Goran" pitchFamily="34" charset="-78"/>
              </a:rPr>
              <a:t>:</a:t>
            </a:r>
            <a:br>
              <a:rPr lang="ar-IQ" sz="2400" dirty="0">
                <a:latin typeface="Unikurd Goran" pitchFamily="34" charset="-78"/>
                <a:cs typeface="Unikurd Goran" pitchFamily="34" charset="-78"/>
              </a:rPr>
            </a:br>
            <a:r>
              <a:rPr lang="ar-IQ" sz="2400" dirty="0">
                <a:latin typeface="Unikurd Goran" pitchFamily="34" charset="-78"/>
                <a:cs typeface="Unikurd Goran" pitchFamily="34" charset="-78"/>
              </a:rPr>
              <a:t>لە </a:t>
            </a:r>
            <a:r>
              <a:rPr lang="ar-SY" sz="2400" dirty="0" smtClean="0">
                <a:latin typeface="Unikurd Goran" pitchFamily="34" charset="-78"/>
                <a:cs typeface="Unikurd Goran" pitchFamily="34" charset="-78"/>
              </a:rPr>
              <a:t>(</a:t>
            </a:r>
            <a:r>
              <a:rPr lang="ar-IQ" sz="2400" dirty="0" smtClean="0">
                <a:latin typeface="Unikurd Goran" pitchFamily="34" charset="-78"/>
                <a:cs typeface="Unikurd Goran" pitchFamily="34" charset="-78"/>
              </a:rPr>
              <a:t>دە/دێ </a:t>
            </a:r>
            <a:r>
              <a:rPr lang="ar-IQ" sz="2400" dirty="0">
                <a:latin typeface="Unikurd Goran" pitchFamily="34" charset="-78"/>
                <a:cs typeface="Unikurd Goran" pitchFamily="34" charset="-78"/>
              </a:rPr>
              <a:t>(گوند) + وك (نیشانەى </a:t>
            </a:r>
            <a:r>
              <a:rPr lang="ar-IQ" sz="2400" dirty="0" smtClean="0">
                <a:latin typeface="Unikurd Goran" pitchFamily="34" charset="-78"/>
                <a:cs typeface="Unikurd Goran" pitchFamily="34" charset="-78"/>
              </a:rPr>
              <a:t>بچووككردنەوە</a:t>
            </a:r>
            <a:r>
              <a:rPr lang="ar-SY" sz="2400" dirty="0" smtClean="0">
                <a:latin typeface="Unikurd Goran" pitchFamily="34" charset="-78"/>
                <a:cs typeface="Unikurd Goran" pitchFamily="34" charset="-78"/>
              </a:rPr>
              <a:t>)</a:t>
            </a:r>
            <a:r>
              <a:rPr lang="ar-IQ" sz="2400" dirty="0" smtClean="0">
                <a:latin typeface="Unikurd Goran" pitchFamily="34" charset="-78"/>
                <a:cs typeface="Unikurd Goran" pitchFamily="34" charset="-78"/>
              </a:rPr>
              <a:t> </a:t>
            </a:r>
            <a:r>
              <a:rPr lang="ar-IQ" sz="2400" dirty="0">
                <a:latin typeface="Unikurd Goran" pitchFamily="34" charset="-78"/>
                <a:cs typeface="Unikurd Goran" pitchFamily="34" charset="-78"/>
              </a:rPr>
              <a:t>ەوە هاتووە. واتە گوندێكى بچووك/ دێى بچووك.</a:t>
            </a:r>
            <a:endParaRPr lang="en-US" sz="2400" dirty="0">
              <a:latin typeface="Unikurd Goran" pitchFamily="34" charset="-78"/>
              <a:cs typeface="Unikurd Goran" pitchFamily="34" charset="-78"/>
            </a:endParaRPr>
          </a:p>
        </p:txBody>
      </p:sp>
    </p:spTree>
    <p:extLst>
      <p:ext uri="{BB962C8B-B14F-4D97-AF65-F5344CB8AC3E}">
        <p14:creationId xmlns:p14="http://schemas.microsoft.com/office/powerpoint/2010/main" val="3357804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
            <a:ext cx="8534400" cy="6705600"/>
          </a:xfrm>
        </p:spPr>
        <p:txBody>
          <a:bodyPr>
            <a:normAutofit fontScale="90000"/>
          </a:bodyPr>
          <a:lstStyle/>
          <a:p>
            <a:pPr algn="r" rtl="1"/>
            <a:r>
              <a:rPr lang="ar-SY" sz="3100" b="1" dirty="0">
                <a:latin typeface="Unikurd Goran" pitchFamily="34" charset="-78"/>
                <a:cs typeface="Unikurd Goran" pitchFamily="34" charset="-78"/>
              </a:rPr>
              <a:t>پەیدا بوون و گەشەكردنی وشەكانی زمانی </a:t>
            </a:r>
            <a:r>
              <a:rPr lang="ar-SY" sz="3100" b="1" dirty="0" smtClean="0">
                <a:latin typeface="Unikurd Goran" pitchFamily="34" charset="-78"/>
                <a:cs typeface="Unikurd Goran" pitchFamily="34" charset="-78"/>
              </a:rPr>
              <a:t>كوردی: </a:t>
            </a:r>
            <a:r>
              <a:rPr lang="ar-SY" sz="2700" dirty="0" smtClean="0">
                <a:latin typeface="Unikurd Goran" pitchFamily="34" charset="-78"/>
                <a:cs typeface="Unikurd Goran" pitchFamily="34" charset="-78"/>
              </a:rPr>
              <a:t/>
            </a:r>
            <a:br>
              <a:rPr lang="ar-SY" sz="2700" dirty="0" smtClean="0">
                <a:latin typeface="Unikurd Goran" pitchFamily="34" charset="-78"/>
                <a:cs typeface="Unikurd Goran" pitchFamily="34" charset="-78"/>
              </a:rPr>
            </a:br>
            <a:r>
              <a:rPr lang="ar-SY" sz="2700" dirty="0" smtClean="0">
                <a:latin typeface="Unikurd Goran" pitchFamily="34" charset="-78"/>
                <a:cs typeface="Unikurd Goran" pitchFamily="34" charset="-78"/>
              </a:rPr>
              <a:t> </a:t>
            </a:r>
            <a:r>
              <a:rPr lang="ar-IQ" sz="2700" dirty="0">
                <a:latin typeface="Unikurd Goran" pitchFamily="34" charset="-78"/>
                <a:cs typeface="Unikurd Goran" pitchFamily="34" charset="-78"/>
              </a:rPr>
              <a:t>لە زمانی كوردیدا ئەگەر زانیارییەكی مێژوویی واتای وشەمان هەبێ ، ئەوە ڕۆڵەكەی دەگەڕێتەوە بۆ ئەو فەرهەنگ </a:t>
            </a:r>
            <a:r>
              <a:rPr lang="ar-IQ" sz="2700" dirty="0" smtClean="0">
                <a:latin typeface="Unikurd Goran" pitchFamily="34" charset="-78"/>
                <a:cs typeface="Unikurd Goran" pitchFamily="34" charset="-78"/>
              </a:rPr>
              <a:t>و</a:t>
            </a:r>
            <a:r>
              <a:rPr lang="ar-SY" sz="2700" dirty="0" smtClean="0">
                <a:latin typeface="Unikurd Goran" pitchFamily="34" charset="-78"/>
                <a:cs typeface="Unikurd Goran" pitchFamily="34" charset="-78"/>
              </a:rPr>
              <a:t> </a:t>
            </a:r>
            <a:r>
              <a:rPr lang="ar-IQ" sz="2700" dirty="0" smtClean="0">
                <a:latin typeface="Unikurd Goran" pitchFamily="34" charset="-78"/>
                <a:cs typeface="Unikurd Goran" pitchFamily="34" charset="-78"/>
              </a:rPr>
              <a:t>فەرهەنگۆكانەی </a:t>
            </a:r>
            <a:r>
              <a:rPr lang="ar-IQ" sz="2700" dirty="0">
                <a:latin typeface="Unikurd Goran" pitchFamily="34" charset="-78"/>
                <a:cs typeface="Unikurd Goran" pitchFamily="34" charset="-78"/>
              </a:rPr>
              <a:t>كە كاتی خۆی وشەكانی زمانی كوردییان تۆماركردووە و ئەگەر بەتاكە وشەیەكیش بووبێ. یاخود بەرامبەرەكەی وشەیەكی بیانیش بووبێت ، دەكرێ بەتایبەتی بۆ لایەنی مێژووی گۆڕانی واتا سوودمەندبن</a:t>
            </a:r>
            <a:r>
              <a:rPr lang="ar-SY" sz="2700" dirty="0">
                <a:latin typeface="Unikurd Goran" pitchFamily="34" charset="-78"/>
                <a:cs typeface="Unikurd Goran" pitchFamily="34" charset="-78"/>
              </a:rPr>
              <a:t> </a:t>
            </a:r>
            <a:r>
              <a:rPr lang="ar-IQ" sz="2700" dirty="0">
                <a:latin typeface="Unikurd Goran" pitchFamily="34" charset="-78"/>
                <a:cs typeface="Unikurd Goran" pitchFamily="34" charset="-78"/>
              </a:rPr>
              <a:t>و وەك بەڵگەنامە سەیر بكرێن</a:t>
            </a:r>
            <a:r>
              <a:rPr lang="ar-SY" sz="2700" dirty="0">
                <a:latin typeface="Unikurd Goran" pitchFamily="34" charset="-78"/>
                <a:cs typeface="Unikurd Goran" pitchFamily="34" charset="-78"/>
              </a:rPr>
              <a:t>، </a:t>
            </a:r>
            <a:r>
              <a:rPr lang="ar-IQ" sz="2700" dirty="0">
                <a:latin typeface="Unikurd Goran" pitchFamily="34" charset="-78"/>
                <a:cs typeface="Unikurd Goran" pitchFamily="34" charset="-78"/>
              </a:rPr>
              <a:t>بۆنموونە:باڵافڕ:</a:t>
            </a:r>
            <a:r>
              <a:rPr lang="ar-SY" sz="2700" dirty="0">
                <a:latin typeface="Unikurd Goran" pitchFamily="34" charset="-78"/>
                <a:cs typeface="Unikurd Goran" pitchFamily="34" charset="-78"/>
              </a:rPr>
              <a:t> </a:t>
            </a:r>
            <a:r>
              <a:rPr lang="ar-IQ" sz="2700" dirty="0">
                <a:latin typeface="Unikurd Goran" pitchFamily="34" charset="-78"/>
                <a:cs typeface="Unikurd Goran" pitchFamily="34" charset="-78"/>
              </a:rPr>
              <a:t>فرۆكە. </a:t>
            </a:r>
            <a:r>
              <a:rPr lang="ar-SY" sz="2700" dirty="0">
                <a:latin typeface="Unikurd Goran" pitchFamily="34" charset="-78"/>
                <a:cs typeface="Unikurd Goran" pitchFamily="34" charset="-78"/>
              </a:rPr>
              <a:t/>
            </a:r>
            <a:br>
              <a:rPr lang="ar-SY" sz="2700" dirty="0">
                <a:latin typeface="Unikurd Goran" pitchFamily="34" charset="-78"/>
                <a:cs typeface="Unikurd Goran" pitchFamily="34" charset="-78"/>
              </a:rPr>
            </a:br>
            <a:r>
              <a:rPr lang="ar-SY" sz="2700" dirty="0" smtClean="0">
                <a:latin typeface="Unikurd Goran" pitchFamily="34" charset="-78"/>
                <a:cs typeface="Unikurd Goran" pitchFamily="34" charset="-78"/>
              </a:rPr>
              <a:t> لە </a:t>
            </a:r>
            <a:r>
              <a:rPr lang="ar-SY" sz="2700" dirty="0">
                <a:latin typeface="Unikurd Goran" pitchFamily="34" charset="-78"/>
                <a:cs typeface="Unikurd Goran" pitchFamily="34" charset="-78"/>
              </a:rPr>
              <a:t>ڕاستیدا واتا كۆنەكان بەرەبەرە لەبەر </a:t>
            </a:r>
            <a:r>
              <a:rPr lang="ar-SY" sz="2700" dirty="0" smtClean="0">
                <a:latin typeface="Unikurd Goran" pitchFamily="34" charset="-78"/>
                <a:cs typeface="Unikurd Goran" pitchFamily="34" charset="-78"/>
              </a:rPr>
              <a:t>چاودا </a:t>
            </a:r>
            <a:r>
              <a:rPr lang="ar-SY" sz="2700" dirty="0">
                <a:latin typeface="Unikurd Goran" pitchFamily="34" charset="-78"/>
                <a:cs typeface="Unikurd Goran" pitchFamily="34" charset="-78"/>
              </a:rPr>
              <a:t>ون دەبن ، و فرێز و پەندی پێشینان سەرلەنوێ لێكدەدرێتەوە بۆ </a:t>
            </a:r>
            <a:r>
              <a:rPr lang="ar-SY" sz="2700" dirty="0" smtClean="0">
                <a:latin typeface="Unikurd Goran" pitchFamily="34" charset="-78"/>
                <a:cs typeface="Unikurd Goran" pitchFamily="34" charset="-78"/>
              </a:rPr>
              <a:t>خۆگونجاندن </a:t>
            </a:r>
            <a:r>
              <a:rPr lang="ar-SY" sz="2700" dirty="0">
                <a:latin typeface="Unikurd Goran" pitchFamily="34" charset="-78"/>
                <a:cs typeface="Unikurd Goran" pitchFamily="34" charset="-78"/>
              </a:rPr>
              <a:t>لەگەڵ واتای نوێ وەك وشەی (خۆش): قسەخۆش، پێم خۆشە، بۆنی خۆش، مامەڵەی خۆشە، شوێنێكی خۆشە،...هتد.</a:t>
            </a:r>
            <a:br>
              <a:rPr lang="ar-SY" sz="2700" dirty="0">
                <a:latin typeface="Unikurd Goran" pitchFamily="34" charset="-78"/>
                <a:cs typeface="Unikurd Goran" pitchFamily="34" charset="-78"/>
              </a:rPr>
            </a:br>
            <a:r>
              <a:rPr lang="ar-SY" sz="2700" dirty="0">
                <a:latin typeface="Unikurd Goran" pitchFamily="34" charset="-78"/>
                <a:cs typeface="Unikurd Goran" pitchFamily="34" charset="-78"/>
              </a:rPr>
              <a:t> </a:t>
            </a:r>
            <a:r>
              <a:rPr lang="ar-SY" sz="2700" dirty="0" smtClean="0">
                <a:latin typeface="Unikurd Goran" pitchFamily="34" charset="-78"/>
                <a:cs typeface="Unikurd Goran" pitchFamily="34" charset="-78"/>
              </a:rPr>
              <a:t>جگە </a:t>
            </a:r>
            <a:r>
              <a:rPr lang="ar-SY" sz="2700" dirty="0">
                <a:latin typeface="Unikurd Goran" pitchFamily="34" charset="-78"/>
                <a:cs typeface="Unikurd Goran" pitchFamily="34" charset="-78"/>
              </a:rPr>
              <a:t>لەم واتایەی </a:t>
            </a:r>
            <a:r>
              <a:rPr lang="ar-SY" sz="2700" dirty="0" smtClean="0">
                <a:latin typeface="Unikurd Goran" pitchFamily="34" charset="-78"/>
                <a:cs typeface="Unikurd Goran" pitchFamily="34" charset="-78"/>
              </a:rPr>
              <a:t>كه‌ لەم </a:t>
            </a:r>
            <a:r>
              <a:rPr lang="ar-SY" sz="2700" dirty="0">
                <a:latin typeface="Unikurd Goran" pitchFamily="34" charset="-78"/>
                <a:cs typeface="Unikurd Goran" pitchFamily="34" charset="-78"/>
              </a:rPr>
              <a:t>ڕستانەی سەرەوەدا </a:t>
            </a:r>
            <a:r>
              <a:rPr lang="ar-SY" sz="2700" dirty="0" smtClean="0">
                <a:latin typeface="Unikurd Goran" pitchFamily="34" charset="-78"/>
                <a:cs typeface="Unikurd Goran" pitchFamily="34" charset="-78"/>
              </a:rPr>
              <a:t>هەیەتی، </a:t>
            </a:r>
            <a:r>
              <a:rPr lang="ar-SY" sz="2700" dirty="0">
                <a:latin typeface="Unikurd Goran" pitchFamily="34" charset="-78"/>
                <a:cs typeface="Unikurd Goran" pitchFamily="34" charset="-78"/>
              </a:rPr>
              <a:t>هەر </a:t>
            </a:r>
            <a:r>
              <a:rPr lang="ar-SY" sz="2700" dirty="0" smtClean="0">
                <a:latin typeface="Unikurd Goran" pitchFamily="34" charset="-78"/>
                <a:cs typeface="Unikurd Goran" pitchFamily="34" charset="-78"/>
              </a:rPr>
              <a:t>فەرهەنگنووسێكی كورد كۆمەڵی واتای </a:t>
            </a:r>
            <a:r>
              <a:rPr lang="ar-SY" sz="2700" dirty="0">
                <a:latin typeface="Unikurd Goran" pitchFamily="34" charset="-78"/>
                <a:cs typeface="Unikurd Goran" pitchFamily="34" charset="-78"/>
              </a:rPr>
              <a:t>تری لێ تۆمار دەكات لەوانە:                                     </a:t>
            </a:r>
            <a:br>
              <a:rPr lang="ar-SY" sz="2700" dirty="0">
                <a:latin typeface="Unikurd Goran" pitchFamily="34" charset="-78"/>
                <a:cs typeface="Unikurd Goran" pitchFamily="34" charset="-78"/>
              </a:rPr>
            </a:br>
            <a:r>
              <a:rPr lang="ar-SY" sz="2700" dirty="0">
                <a:latin typeface="Unikurd Goran" pitchFamily="34" charset="-78"/>
                <a:cs typeface="Unikurd Goran" pitchFamily="34" charset="-78"/>
              </a:rPr>
              <a:t>خواردنەكەی خۆش بوو  (بەتام)                                                                     </a:t>
            </a:r>
            <a:br>
              <a:rPr lang="ar-SY" sz="2700" dirty="0">
                <a:latin typeface="Unikurd Goran" pitchFamily="34" charset="-78"/>
                <a:cs typeface="Unikurd Goran" pitchFamily="34" charset="-78"/>
              </a:rPr>
            </a:br>
            <a:r>
              <a:rPr lang="ar-SY" sz="2700" dirty="0">
                <a:latin typeface="Unikurd Goran" pitchFamily="34" charset="-78"/>
                <a:cs typeface="Unikurd Goran" pitchFamily="34" charset="-78"/>
              </a:rPr>
              <a:t>چایەكە خۆشە   (شیرین)                                                                </a:t>
            </a:r>
            <a:br>
              <a:rPr lang="ar-SY" sz="2700" dirty="0">
                <a:latin typeface="Unikurd Goran" pitchFamily="34" charset="-78"/>
                <a:cs typeface="Unikurd Goran" pitchFamily="34" charset="-78"/>
              </a:rPr>
            </a:br>
            <a:r>
              <a:rPr lang="ar-SY" sz="2700" dirty="0">
                <a:latin typeface="Unikurd Goran" pitchFamily="34" charset="-78"/>
                <a:cs typeface="Unikurd Goran" pitchFamily="34" charset="-78"/>
              </a:rPr>
              <a:t>ئاگر خۆش كردن  (زیادكردن)                                        </a:t>
            </a:r>
            <a:br>
              <a:rPr lang="ar-SY" sz="2700" dirty="0">
                <a:latin typeface="Unikurd Goran" pitchFamily="34" charset="-78"/>
                <a:cs typeface="Unikurd Goran" pitchFamily="34" charset="-78"/>
              </a:rPr>
            </a:br>
            <a:r>
              <a:rPr lang="ar-SY" sz="2700" dirty="0">
                <a:latin typeface="Unikurd Goran" pitchFamily="34" charset="-78"/>
                <a:cs typeface="Unikurd Goran" pitchFamily="34" charset="-78"/>
              </a:rPr>
              <a:t>كەش و هەوا خۆشبووە ( سەرماو سۆڵ نەماوە</a:t>
            </a:r>
            <a:r>
              <a:rPr lang="ar-SY" sz="2400" dirty="0">
                <a:latin typeface="Unikurd Goran" pitchFamily="34" charset="-78"/>
                <a:cs typeface="Unikurd Goran" pitchFamily="34" charset="-78"/>
              </a:rPr>
              <a:t>)</a:t>
            </a:r>
            <a:endParaRPr lang="en-US" sz="2400" dirty="0">
              <a:latin typeface="Unikurd Goran" pitchFamily="34" charset="-78"/>
              <a:cs typeface="Unikurd Goran" pitchFamily="34" charset="-78"/>
            </a:endParaRPr>
          </a:p>
        </p:txBody>
      </p:sp>
    </p:spTree>
    <p:extLst>
      <p:ext uri="{BB962C8B-B14F-4D97-AF65-F5344CB8AC3E}">
        <p14:creationId xmlns:p14="http://schemas.microsoft.com/office/powerpoint/2010/main" val="37551885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427038"/>
            <a:ext cx="8686800" cy="6583362"/>
          </a:xfrm>
        </p:spPr>
        <p:txBody>
          <a:bodyPr>
            <a:normAutofit fontScale="90000"/>
          </a:bodyPr>
          <a:lstStyle/>
          <a:p>
            <a:pPr algn="r" rtl="1"/>
            <a:r>
              <a:rPr lang="ar-SY" sz="2400" dirty="0" smtClean="0">
                <a:latin typeface="Unikurd Goran" pitchFamily="34" charset="-78"/>
                <a:cs typeface="Unikurd Goran" pitchFamily="34" charset="-78"/>
              </a:rPr>
              <a:t>_</a:t>
            </a:r>
            <a:r>
              <a:rPr lang="ar-IQ" sz="2400" dirty="0" smtClean="0">
                <a:latin typeface="Unikurd Goran" pitchFamily="34" charset="-78"/>
                <a:cs typeface="Unikurd Goran" pitchFamily="34" charset="-78"/>
              </a:rPr>
              <a:t>ڕۆژ خۆشە←</a:t>
            </a:r>
            <a:r>
              <a:rPr lang="ar-SY" sz="2400" dirty="0" smtClean="0">
                <a:latin typeface="Unikurd Goran" pitchFamily="34" charset="-78"/>
                <a:cs typeface="Unikurd Goran" pitchFamily="34" charset="-78"/>
              </a:rPr>
              <a:t> واته‌ </a:t>
            </a:r>
            <a:r>
              <a:rPr lang="ar-IQ" sz="2400" dirty="0" smtClean="0">
                <a:latin typeface="Unikurd Goran" pitchFamily="34" charset="-78"/>
                <a:cs typeface="Unikurd Goran" pitchFamily="34" charset="-78"/>
              </a:rPr>
              <a:t>(هەتاوە)                                         </a:t>
            </a:r>
            <a:r>
              <a:rPr lang="ar-IQ" sz="2400" dirty="0">
                <a:latin typeface="Unikurd Goran" pitchFamily="34" charset="-78"/>
                <a:cs typeface="Unikurd Goran" pitchFamily="34" charset="-78"/>
              </a:rPr>
              <a:t/>
            </a:r>
            <a:br>
              <a:rPr lang="ar-IQ" sz="2400" dirty="0">
                <a:latin typeface="Unikurd Goran" pitchFamily="34" charset="-78"/>
                <a:cs typeface="Unikurd Goran" pitchFamily="34" charset="-78"/>
              </a:rPr>
            </a:br>
            <a:r>
              <a:rPr lang="ar-SY" sz="2400" dirty="0">
                <a:latin typeface="Unikurd Goran" pitchFamily="34" charset="-78"/>
                <a:cs typeface="Unikurd Goran" pitchFamily="34" charset="-78"/>
              </a:rPr>
              <a:t>_</a:t>
            </a:r>
            <a:r>
              <a:rPr lang="ar-IQ" sz="2400" dirty="0">
                <a:latin typeface="Unikurd Goran" pitchFamily="34" charset="-78"/>
                <a:cs typeface="Unikurd Goran" pitchFamily="34" charset="-78"/>
              </a:rPr>
              <a:t>جەستەم(قەلبم) خۆشە ←</a:t>
            </a:r>
            <a:r>
              <a:rPr lang="ar-SY" sz="2400" dirty="0">
                <a:latin typeface="Unikurd Goran" pitchFamily="34" charset="-78"/>
                <a:cs typeface="Unikurd Goran" pitchFamily="34" charset="-78"/>
              </a:rPr>
              <a:t> واته‌</a:t>
            </a:r>
            <a:r>
              <a:rPr lang="ar-IQ" sz="2400" dirty="0">
                <a:latin typeface="Unikurd Goran" pitchFamily="34" charset="-78"/>
                <a:cs typeface="Unikurd Goran" pitchFamily="34" charset="-78"/>
              </a:rPr>
              <a:t> (لەشم ساغە)                         </a:t>
            </a:r>
            <a:br>
              <a:rPr lang="ar-IQ" sz="2400" dirty="0">
                <a:latin typeface="Unikurd Goran" pitchFamily="34" charset="-78"/>
                <a:cs typeface="Unikurd Goran" pitchFamily="34" charset="-78"/>
              </a:rPr>
            </a:br>
            <a:r>
              <a:rPr lang="ar-SY" sz="2400" dirty="0">
                <a:latin typeface="Unikurd Goran" pitchFamily="34" charset="-78"/>
                <a:cs typeface="Unikurd Goran" pitchFamily="34" charset="-78"/>
              </a:rPr>
              <a:t>_</a:t>
            </a:r>
            <a:r>
              <a:rPr lang="ar-IQ" sz="2400" dirty="0">
                <a:latin typeface="Unikurd Goran" pitchFamily="34" charset="-78"/>
                <a:cs typeface="Unikurd Goran" pitchFamily="34" charset="-78"/>
              </a:rPr>
              <a:t>لێ خۆش بوون ←</a:t>
            </a:r>
            <a:r>
              <a:rPr lang="ar-SY" sz="2400" dirty="0">
                <a:latin typeface="Unikurd Goran" pitchFamily="34" charset="-78"/>
                <a:cs typeface="Unikurd Goran" pitchFamily="34" charset="-78"/>
              </a:rPr>
              <a:t> واته‌</a:t>
            </a:r>
            <a:r>
              <a:rPr lang="ar-IQ" sz="2400" dirty="0">
                <a:latin typeface="Unikurd Goran" pitchFamily="34" charset="-78"/>
                <a:cs typeface="Unikurd Goran" pitchFamily="34" charset="-78"/>
              </a:rPr>
              <a:t> (لێ بوردن)                                        </a:t>
            </a:r>
            <a:br>
              <a:rPr lang="ar-IQ" sz="2400" dirty="0">
                <a:latin typeface="Unikurd Goran" pitchFamily="34" charset="-78"/>
                <a:cs typeface="Unikurd Goran" pitchFamily="34" charset="-78"/>
              </a:rPr>
            </a:br>
            <a:r>
              <a:rPr lang="ar-SY" sz="2400" dirty="0">
                <a:latin typeface="Unikurd Goran" pitchFamily="34" charset="-78"/>
                <a:cs typeface="Unikurd Goran" pitchFamily="34" charset="-78"/>
              </a:rPr>
              <a:t>_</a:t>
            </a:r>
            <a:r>
              <a:rPr lang="ar-IQ" sz="2400" dirty="0">
                <a:latin typeface="Unikurd Goran" pitchFamily="34" charset="-78"/>
                <a:cs typeface="Unikurd Goran" pitchFamily="34" charset="-78"/>
              </a:rPr>
              <a:t>بۆخۆتان خۆش بن ←</a:t>
            </a:r>
            <a:r>
              <a:rPr lang="ar-SY" sz="2400" dirty="0">
                <a:latin typeface="Unikurd Goran" pitchFamily="34" charset="-78"/>
                <a:cs typeface="Unikurd Goran" pitchFamily="34" charset="-78"/>
              </a:rPr>
              <a:t> واته‌</a:t>
            </a:r>
            <a:r>
              <a:rPr lang="ar-IQ" sz="2400" dirty="0">
                <a:latin typeface="Unikurd Goran" pitchFamily="34" charset="-78"/>
                <a:cs typeface="Unikurd Goran" pitchFamily="34" charset="-78"/>
              </a:rPr>
              <a:t> (سەرەخۆشی)                                                         </a:t>
            </a:r>
            <a:br>
              <a:rPr lang="ar-IQ" sz="2400" dirty="0">
                <a:latin typeface="Unikurd Goran" pitchFamily="34" charset="-78"/>
                <a:cs typeface="Unikurd Goran" pitchFamily="34" charset="-78"/>
              </a:rPr>
            </a:br>
            <a:r>
              <a:rPr lang="ar-SY" sz="2400" dirty="0">
                <a:latin typeface="Unikurd Goran" pitchFamily="34" charset="-78"/>
                <a:cs typeface="Unikurd Goran" pitchFamily="34" charset="-78"/>
              </a:rPr>
              <a:t>_</a:t>
            </a:r>
            <a:r>
              <a:rPr lang="ar-IQ" sz="2400" dirty="0">
                <a:latin typeface="Unikurd Goran" pitchFamily="34" charset="-78"/>
                <a:cs typeface="Unikurd Goran" pitchFamily="34" charset="-78"/>
              </a:rPr>
              <a:t>خۆش باوەڕ ←</a:t>
            </a:r>
            <a:r>
              <a:rPr lang="ar-SY" sz="2400" dirty="0">
                <a:latin typeface="Unikurd Goran" pitchFamily="34" charset="-78"/>
                <a:cs typeface="Unikurd Goran" pitchFamily="34" charset="-78"/>
              </a:rPr>
              <a:t>  واته ‌</a:t>
            </a:r>
            <a:r>
              <a:rPr lang="ar-IQ" sz="2400" dirty="0">
                <a:latin typeface="Unikurd Goran" pitchFamily="34" charset="-78"/>
                <a:cs typeface="Unikurd Goran" pitchFamily="34" charset="-78"/>
              </a:rPr>
              <a:t>(ساویلكەیی</a:t>
            </a:r>
            <a:r>
              <a:rPr lang="ar-IQ" sz="2400" dirty="0" smtClean="0">
                <a:latin typeface="Unikurd Goran" pitchFamily="34" charset="-78"/>
                <a:cs typeface="Unikurd Goran" pitchFamily="34" charset="-78"/>
              </a:rPr>
              <a:t>). </a:t>
            </a:r>
            <a:r>
              <a:rPr lang="ar-SY" sz="2400" dirty="0" smtClean="0">
                <a:latin typeface="Unikurd Goran" pitchFamily="34" charset="-78"/>
                <a:cs typeface="Unikurd Goran" pitchFamily="34" charset="-78"/>
              </a:rPr>
              <a:t/>
            </a:r>
            <a:br>
              <a:rPr lang="ar-SY" sz="2400" dirty="0" smtClean="0">
                <a:latin typeface="Unikurd Goran" pitchFamily="34" charset="-78"/>
                <a:cs typeface="Unikurd Goran" pitchFamily="34" charset="-78"/>
              </a:rPr>
            </a:br>
            <a:r>
              <a:rPr lang="ar-IQ" sz="2400" dirty="0">
                <a:latin typeface="Unikurd Goran" pitchFamily="34" charset="-78"/>
                <a:cs typeface="Unikurd Goran" pitchFamily="34" charset="-78"/>
              </a:rPr>
              <a:t>هەندێ جار واتای كۆنی وشە لە دەوروبەرێكی سنوردار دا زیندوو دەبێتەوە ، لە كاتێكدا زۆر لە واتاكان گۆڕاون. بۆ نموونە:             </a:t>
            </a:r>
            <a:br>
              <a:rPr lang="ar-IQ" sz="2400" dirty="0">
                <a:latin typeface="Unikurd Goran" pitchFamily="34" charset="-78"/>
                <a:cs typeface="Unikurd Goran" pitchFamily="34" charset="-78"/>
              </a:rPr>
            </a:br>
            <a:r>
              <a:rPr lang="ar-IQ" sz="2400" dirty="0">
                <a:latin typeface="Unikurd Goran" pitchFamily="34" charset="-78"/>
                <a:cs typeface="Unikurd Goran" pitchFamily="34" charset="-78"/>
              </a:rPr>
              <a:t>وشەی (نان) لە زمانی كوردی كۆندا لەوە دەچێت بە واتایەكی فراوانتر بەكارهاتبێت</a:t>
            </a:r>
            <a:r>
              <a:rPr lang="ar-SY" sz="2400" dirty="0">
                <a:latin typeface="Unikurd Goran" pitchFamily="34" charset="-78"/>
                <a:cs typeface="Unikurd Goran" pitchFamily="34" charset="-78"/>
              </a:rPr>
              <a:t>،</a:t>
            </a:r>
            <a:r>
              <a:rPr lang="ar-IQ" sz="2400" dirty="0">
                <a:latin typeface="Unikurd Goran" pitchFamily="34" charset="-78"/>
                <a:cs typeface="Unikurd Goran" pitchFamily="34" charset="-78"/>
              </a:rPr>
              <a:t> كەچی ئ</a:t>
            </a:r>
            <a:r>
              <a:rPr lang="ar-SY" sz="2400" dirty="0">
                <a:latin typeface="Unikurd Goran" pitchFamily="34" charset="-78"/>
                <a:cs typeface="Unikurd Goran" pitchFamily="34" charset="-78"/>
              </a:rPr>
              <a:t>ێ</a:t>
            </a:r>
            <a:r>
              <a:rPr lang="ar-IQ" sz="2400" dirty="0">
                <a:latin typeface="Unikurd Goran" pitchFamily="34" charset="-78"/>
                <a:cs typeface="Unikurd Goran" pitchFamily="34" charset="-78"/>
              </a:rPr>
              <a:t>ستاكە زیاتر لەناو پەند</a:t>
            </a:r>
            <a:r>
              <a:rPr lang="ar-SY" sz="2400" dirty="0">
                <a:latin typeface="Unikurd Goran" pitchFamily="34" charset="-78"/>
                <a:cs typeface="Unikurd Goran" pitchFamily="34" charset="-78"/>
              </a:rPr>
              <a:t> </a:t>
            </a:r>
            <a:r>
              <a:rPr lang="ar-IQ" sz="2400" dirty="0">
                <a:latin typeface="Unikurd Goran" pitchFamily="34" charset="-78"/>
                <a:cs typeface="Unikurd Goran" pitchFamily="34" charset="-78"/>
              </a:rPr>
              <a:t>و ئیدیەم و دەستەواژەكاندا ئەو واتایانە ڕەنگ دەدەنەوە. وەك: نانەجۆ، نان و پیاز، نان و ئاو ، نان و سك، نان بڕاو ، نان سوێر،...هتد.</a:t>
            </a:r>
            <a:r>
              <a:rPr lang="ar-SY" sz="2400" dirty="0">
                <a:latin typeface="Unikurd Goran" pitchFamily="34" charset="-78"/>
                <a:cs typeface="Unikurd Goran" pitchFamily="34" charset="-78"/>
              </a:rPr>
              <a:t/>
            </a:r>
            <a:br>
              <a:rPr lang="ar-SY" sz="2400" dirty="0">
                <a:latin typeface="Unikurd Goran" pitchFamily="34" charset="-78"/>
                <a:cs typeface="Unikurd Goran" pitchFamily="34" charset="-78"/>
              </a:rPr>
            </a:br>
            <a:r>
              <a:rPr lang="ar-SY" sz="2400" dirty="0" smtClean="0">
                <a:latin typeface="Unikurd Goran" pitchFamily="34" charset="-78"/>
                <a:cs typeface="Unikurd Goran" pitchFamily="34" charset="-78"/>
              </a:rPr>
              <a:t>ده‌توانين </a:t>
            </a:r>
            <a:r>
              <a:rPr lang="ar-SY" sz="2400" dirty="0">
                <a:latin typeface="Unikurd Goran" pitchFamily="34" charset="-78"/>
                <a:cs typeface="Unikurd Goran" pitchFamily="34" charset="-78"/>
              </a:rPr>
              <a:t>بڵێين پەیدا بوون و گەشەكردنی وشەكانی زمانی كوردی ، وەكو هەموو زمانەكانی </a:t>
            </a:r>
            <a:r>
              <a:rPr lang="ar-SY" sz="2400" dirty="0" smtClean="0">
                <a:latin typeface="Unikurd Goran" pitchFamily="34" charset="-78"/>
                <a:cs typeface="Unikurd Goran" pitchFamily="34" charset="-78"/>
              </a:rPr>
              <a:t>سەر ڕووی </a:t>
            </a:r>
            <a:r>
              <a:rPr lang="ar-SY" sz="2400" dirty="0">
                <a:latin typeface="Unikurd Goran" pitchFamily="34" charset="-78"/>
                <a:cs typeface="Unikurd Goran" pitchFamily="34" charset="-78"/>
              </a:rPr>
              <a:t>زەوی لە دوو ڕێگەوە سەری هەڵداوە :                                                              </a:t>
            </a:r>
            <a:br>
              <a:rPr lang="ar-SY" sz="2400" dirty="0">
                <a:latin typeface="Unikurd Goran" pitchFamily="34" charset="-78"/>
                <a:cs typeface="Unikurd Goran" pitchFamily="34" charset="-78"/>
              </a:rPr>
            </a:br>
            <a:r>
              <a:rPr lang="ar-SY" sz="2400" dirty="0">
                <a:latin typeface="Unikurd Goran" pitchFamily="34" charset="-78"/>
                <a:cs typeface="Unikurd Goran" pitchFamily="34" charset="-78"/>
              </a:rPr>
              <a:t> یەكەم : ڕێگەی ڕاستەوخۆ ، كە هەڵینجانی وشەی كوردی ڕەسەنە لە نێو زمانی كوردیدا.                             </a:t>
            </a:r>
            <a:br>
              <a:rPr lang="ar-SY" sz="2400" dirty="0">
                <a:latin typeface="Unikurd Goran" pitchFamily="34" charset="-78"/>
                <a:cs typeface="Unikurd Goran" pitchFamily="34" charset="-78"/>
              </a:rPr>
            </a:br>
            <a:r>
              <a:rPr lang="ar-SY" sz="2400" dirty="0">
                <a:latin typeface="Unikurd Goran" pitchFamily="34" charset="-78"/>
                <a:cs typeface="Unikurd Goran" pitchFamily="34" charset="-78"/>
              </a:rPr>
              <a:t>دووەم: ڕێگەی لاوەكی ، كە ئەویش وەرگرتنی وشەیە لە زمانانی بێگانە. </a:t>
            </a:r>
            <a:r>
              <a:rPr lang="ar-SY" sz="2400" dirty="0" smtClean="0">
                <a:latin typeface="Unikurd Goran" pitchFamily="34" charset="-78"/>
                <a:cs typeface="Unikurd Goran" pitchFamily="34" charset="-78"/>
              </a:rPr>
              <a:t/>
            </a:r>
            <a:br>
              <a:rPr lang="ar-SY" sz="2400" dirty="0" smtClean="0">
                <a:latin typeface="Unikurd Goran" pitchFamily="34" charset="-78"/>
                <a:cs typeface="Unikurd Goran" pitchFamily="34" charset="-78"/>
              </a:rPr>
            </a:br>
            <a:r>
              <a:rPr lang="ar-SY" sz="2400" dirty="0" smtClean="0">
                <a:latin typeface="Unikurd Goran" pitchFamily="34" charset="-78"/>
                <a:cs typeface="Unikurd Goran" pitchFamily="34" charset="-78"/>
              </a:rPr>
              <a:t/>
            </a:r>
            <a:br>
              <a:rPr lang="ar-SY" sz="2400" dirty="0" smtClean="0">
                <a:latin typeface="Unikurd Goran" pitchFamily="34" charset="-78"/>
                <a:cs typeface="Unikurd Goran" pitchFamily="34" charset="-78"/>
              </a:rPr>
            </a:br>
            <a:r>
              <a:rPr lang="ar-SY" sz="2400" dirty="0" smtClean="0">
                <a:latin typeface="Unikurd Goran" pitchFamily="34" charset="-78"/>
                <a:cs typeface="Unikurd Goran" pitchFamily="34" charset="-78"/>
              </a:rPr>
              <a:t>بەم </a:t>
            </a:r>
            <a:r>
              <a:rPr lang="ar-SY" sz="2400" dirty="0">
                <a:latin typeface="Unikurd Goran" pitchFamily="34" charset="-78"/>
                <a:cs typeface="Unikurd Goran" pitchFamily="34" charset="-78"/>
              </a:rPr>
              <a:t>جۆرە لە لێكۆڵینەوەی ئیتمۆلۆجی زمانی كوردیدا ، پێویستە بنجی زمانی كوردی ساغ بكرێتەوە ، وشەی ڕەسەنی كوردی و وشەی ئێرانی و </a:t>
            </a:r>
            <a:r>
              <a:rPr lang="ar-SY" sz="2400" dirty="0" smtClean="0">
                <a:latin typeface="Unikurd Goran" pitchFamily="34" charset="-78"/>
                <a:cs typeface="Unikurd Goran" pitchFamily="34" charset="-78"/>
              </a:rPr>
              <a:t>هیندۆئەوروپی دەستنیشان </a:t>
            </a:r>
            <a:r>
              <a:rPr lang="ar-SY" sz="2400" dirty="0">
                <a:latin typeface="Unikurd Goran" pitchFamily="34" charset="-78"/>
                <a:cs typeface="Unikurd Goran" pitchFamily="34" charset="-78"/>
              </a:rPr>
              <a:t>بكرێت  و سستی  و چاڵاكی  وشەكانی  زمانی  كوردی بخرێتە پێش چاو. </a:t>
            </a:r>
            <a:endParaRPr lang="en-US" sz="2400" dirty="0">
              <a:latin typeface="Unikurd Goran" pitchFamily="34" charset="-78"/>
              <a:cs typeface="Unikurd Goran" pitchFamily="34" charset="-78"/>
            </a:endParaRPr>
          </a:p>
        </p:txBody>
      </p:sp>
    </p:spTree>
    <p:extLst>
      <p:ext uri="{BB962C8B-B14F-4D97-AF65-F5344CB8AC3E}">
        <p14:creationId xmlns:p14="http://schemas.microsoft.com/office/powerpoint/2010/main" val="6084568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430962"/>
          </a:xfrm>
        </p:spPr>
        <p:txBody>
          <a:bodyPr>
            <a:normAutofit fontScale="90000"/>
          </a:bodyPr>
          <a:lstStyle/>
          <a:p>
            <a:pPr algn="just" rtl="1"/>
            <a:r>
              <a:rPr lang="ar-SY" sz="2400" dirty="0">
                <a:latin typeface="Unikurd Goran" pitchFamily="34" charset="-78"/>
                <a:cs typeface="Unikurd Goran" pitchFamily="34" charset="-78"/>
              </a:rPr>
              <a:t>له‌سه‌ر ڕووى ئه‌م زه‌مينه‌ به‌ نزيكه‌يى زياتر له‌ (2500) زمان هه‌ن. وه‌ك ئاشكرايه‌، دياريكردنى ژماره‌ى تێكڕاى زمانه‌كانى جيهان كارێكى سه‌خت و گرانه‌، ئه‌ويش په‌يوه‌ندى به‌وه‌وه‌ </a:t>
            </a:r>
            <a:r>
              <a:rPr lang="ar-SY" sz="2400" dirty="0" smtClean="0">
                <a:latin typeface="Unikurd Goran" pitchFamily="34" charset="-78"/>
                <a:cs typeface="Unikurd Goran" pitchFamily="34" charset="-78"/>
              </a:rPr>
              <a:t>هه‌يه‌ </a:t>
            </a:r>
            <a:r>
              <a:rPr lang="ar-SY" sz="2400" dirty="0">
                <a:latin typeface="Unikurd Goran" pitchFamily="34" charset="-78"/>
                <a:cs typeface="Unikurd Goran" pitchFamily="34" charset="-78"/>
              </a:rPr>
              <a:t>كه‌وا له‌ زۆر ڕووه‌وه‌ لێكۆڵينه‌وه‌ى ته‌واو و پێويست كه‌مه‌. هه‌ر له‌به‌ر ئه‌م هۆيه‌شه‌ ئاشكرا و ڕوون نيه ‌كه،‌ ئايا هه‌ندێ زمان زمانێكى سه‌ربه‌خۆيه‌ ياخود زارى زمانێكى </a:t>
            </a:r>
            <a:r>
              <a:rPr lang="ar-SY" sz="2400" dirty="0" smtClean="0">
                <a:latin typeface="Unikurd Goran" pitchFamily="34" charset="-78"/>
                <a:cs typeface="Unikurd Goran" pitchFamily="34" charset="-78"/>
              </a:rPr>
              <a:t>ديكه‌يه‌. لێره‌دا پێويسته‌ په‌نجه‌ بۆ ئه‌وه‌ ڕابكێشين كه‌ له‌ دياريكردنى سه‌ربه‌خۆيى زماندا كه‌م و زۆر خاوه‌نى ئه‌و زمانه‌ ناتوانێت ڕۆڵ ببينێت، بۆ نموونه‌ هه‌ندێ زار هه‌ن كه‌ به‌ مليۆنه‌ها كه‌س پێى ده‌دوێن، كه‌چى زمانى وا هه‌يه‌ كه‌ قسه‌پێكه‌رانى ته‌نيا چه‌ند هه‌زار كه‌سێك ده‌بن. زمان هه‌يه‌ ژماره‌يه‌كى كه‌م كه‌س پێى ده‌دوێ، وه‌ك (زمانى خێڵه‌كانى ئه‌فريقيا، زمانى نه‌ته‌و‌ه‌كانى پۆلينيزيا، زمانى هيندييه‌سووره‌كانى ئه‌مه‌ريكا، زمانه‌كانى داغستان،...هتد). هه‌ندێ زمانيش هه‌ن ميلله‌تێكى گه‌وره‌ پێى ده‌دوێن، وه‌ك(چينى، ڕوسى، عه‌ره‌بى،...هتد). زمانى وه‌هاش هه‌يه‌ چه‌ند نه‌ته‌وه‌يه‌ك پێى ده‌دوێن، بۆ نموونه‌ (زمانى فه‌ره‌نسى_ له‌ فه‌ره‌نسا و به‌لجيكا و سويسرا، زمانى ئينگليزى_ له‌ به‌ريتانيا و ئه‌مه‌ريكا، زمانى‌ ئه‌ڵمانى_ له‌ ئه‌ڵمانيا و نه‌مسا، زمانى ئيسپانى_ له‌ ئيسپانيا و بيست كۆمارى خواروو و ناوه‌ڕاستى ئه‌مه‌ريكا،...هتد). چه‌ند زمانێكيش هه‌ن بوونه‌ته‌ زمانى نێو ده‌وڵه‌تى</a:t>
            </a:r>
            <a:r>
              <a:rPr lang="en-US" sz="2400" dirty="0" smtClean="0">
                <a:latin typeface="Unikurd Goran" pitchFamily="34" charset="-78"/>
                <a:cs typeface="Unikurd Goran" pitchFamily="34" charset="-78"/>
              </a:rPr>
              <a:t>International language </a:t>
            </a:r>
            <a:r>
              <a:rPr lang="ar-IQ" sz="2400" dirty="0" smtClean="0">
                <a:latin typeface="Unikurd Goran" pitchFamily="34" charset="-78"/>
                <a:cs typeface="Unikurd Goran" pitchFamily="34" charset="-78"/>
              </a:rPr>
              <a:t> و </a:t>
            </a:r>
            <a:r>
              <a:rPr lang="ar-SY" sz="2400" dirty="0" smtClean="0">
                <a:latin typeface="Unikurd Goran" pitchFamily="34" charset="-78"/>
                <a:cs typeface="Unikurd Goran" pitchFamily="34" charset="-78"/>
              </a:rPr>
              <a:t>له‌ كۆمه‌ڵى نه‌ته‌وه يه‌كگرتووه‌كان و گه‌لێك ڕێكخراو و كۆمه‌ڵه‌ى جيهانيدا پێى ده‌دوێن و پێى بڵاوده‌كه‌نه‌وه‌، وه‌ك (ئينگليزى، فه‌ره‌نسى، ڕووسى، ئيسپانى،...هتد). </a:t>
            </a:r>
            <a:endParaRPr lang="en-US" sz="2400" dirty="0">
              <a:latin typeface="Unikurd Goran" pitchFamily="34" charset="-78"/>
              <a:cs typeface="Unikurd Goran" pitchFamily="34" charset="-78"/>
            </a:endParaRPr>
          </a:p>
        </p:txBody>
      </p:sp>
    </p:spTree>
    <p:extLst>
      <p:ext uri="{BB962C8B-B14F-4D97-AF65-F5344CB8AC3E}">
        <p14:creationId xmlns:p14="http://schemas.microsoft.com/office/powerpoint/2010/main" val="21000209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26162"/>
          </a:xfrm>
        </p:spPr>
        <p:txBody>
          <a:bodyPr>
            <a:normAutofit/>
          </a:bodyPr>
          <a:lstStyle/>
          <a:p>
            <a:pPr algn="r" rtl="1"/>
            <a:r>
              <a:rPr lang="ar-SY" sz="2400" dirty="0" smtClean="0">
                <a:latin typeface="Unikurd Goran" pitchFamily="34" charset="-78"/>
                <a:cs typeface="Unikurd Goran" pitchFamily="34" charset="-78"/>
              </a:rPr>
              <a:t>هه‌روه‌ها زمانى وا هه‌ن به‌ به‌راورد به‌ زمانه‌كانى ئه‌مڕۆ به‌ زمانێكى مردوو داده‌نرێن، به‌ڵام له‌ هه‌ندێ ڕووه‌وه‌ سووديان لێ ده‌بينرێ و به‌كارده‌هێنرێن ، به‌تايبه‌تى زمانى لاتينى، كه‌ زمانى زانست و زاراوه‌يه‌.</a:t>
            </a:r>
            <a:br>
              <a:rPr lang="ar-SY" sz="2400" dirty="0" smtClean="0">
                <a:latin typeface="Unikurd Goran" pitchFamily="34" charset="-78"/>
                <a:cs typeface="Unikurd Goran" pitchFamily="34" charset="-78"/>
              </a:rPr>
            </a:br>
            <a:r>
              <a:rPr lang="ar-SY" sz="2400" dirty="0" smtClean="0">
                <a:latin typeface="Unikurd Goran" pitchFamily="34" charset="-78"/>
                <a:cs typeface="Unikurd Goran" pitchFamily="34" charset="-78"/>
              </a:rPr>
              <a:t>مێژووى گشت زمانه‌كانى جيهان وه‌ك يه‌ك ئاشكرا نين. زمانى وا هه‌يه‌ كه‌ له‌ ڕێگاى شوێنه‌وارى نوسراويانه‌وه‌ مێژووه‌كه‌ى له‌ ماوه‌ى 20_30 سه‌ده‌دا ناسراوه‌، بۆ نموونه‌ زمانى يۆنانى هه‌ر له‌ (هۆميرۆس)ه‌وه‌ تا ئه‌م كاته‌ى زانراوه‌، ياخود زمانه‌ هيندۆئه‌وروپييه‌كانى هيندستان هه‌ر له‌ كاتى سرووده‌كانى (ڕيگڤيدا_</a:t>
            </a:r>
            <a:r>
              <a:rPr lang="en-US" sz="2400" dirty="0" smtClean="0">
                <a:latin typeface="Unikurd Goran" pitchFamily="34" charset="-78"/>
                <a:cs typeface="Unikurd Goran" pitchFamily="34" charset="-78"/>
              </a:rPr>
              <a:t>Rig-Veda</a:t>
            </a:r>
            <a:r>
              <a:rPr lang="ar-IQ" sz="2400" dirty="0" smtClean="0">
                <a:latin typeface="Unikurd Goran" pitchFamily="34" charset="-78"/>
                <a:cs typeface="Unikurd Goran" pitchFamily="34" charset="-78"/>
              </a:rPr>
              <a:t>)</a:t>
            </a:r>
            <a:r>
              <a:rPr lang="ar-SY" sz="2400" dirty="0" smtClean="0">
                <a:latin typeface="Unikurd Goran" pitchFamily="34" charset="-78"/>
                <a:cs typeface="Unikurd Goran" pitchFamily="34" charset="-78"/>
              </a:rPr>
              <a:t>ه‌وه‌</a:t>
            </a:r>
            <a:r>
              <a:rPr lang="ar-IQ" sz="2400" dirty="0" smtClean="0">
                <a:latin typeface="Unikurd Goran" pitchFamily="34" charset="-78"/>
                <a:cs typeface="Unikurd Goran" pitchFamily="34" charset="-78"/>
              </a:rPr>
              <a:t> وات</a:t>
            </a:r>
            <a:r>
              <a:rPr lang="ar-SY" sz="2400" dirty="0" smtClean="0">
                <a:latin typeface="Unikurd Goran" pitchFamily="34" charset="-78"/>
                <a:cs typeface="Unikurd Goran" pitchFamily="34" charset="-78"/>
              </a:rPr>
              <a:t>ه‌ (سروودى پياهه‌ڵدانى هيندييه‌ كۆنه‌كان) تا زمانه‌ هيندييه‌كانى ئه‌مڕۆ ناسراون. </a:t>
            </a:r>
            <a:br>
              <a:rPr lang="ar-SY" sz="2400" dirty="0" smtClean="0">
                <a:latin typeface="Unikurd Goran" pitchFamily="34" charset="-78"/>
                <a:cs typeface="Unikurd Goran" pitchFamily="34" charset="-78"/>
              </a:rPr>
            </a:br>
            <a:r>
              <a:rPr lang="ar-SY" sz="2400" dirty="0" smtClean="0">
                <a:latin typeface="Unikurd Goran" pitchFamily="34" charset="-78"/>
                <a:cs typeface="Unikurd Goran" pitchFamily="34" charset="-78"/>
              </a:rPr>
              <a:t>هه‌ر له‌نێو </a:t>
            </a:r>
            <a:r>
              <a:rPr lang="ar-JO" sz="2400" dirty="0">
                <a:latin typeface="Unikurd Goran" pitchFamily="34" charset="-78"/>
                <a:cs typeface="Unikurd Goran" pitchFamily="34" charset="-78"/>
              </a:rPr>
              <a:t>ز</a:t>
            </a:r>
            <a:r>
              <a:rPr lang="ar-SY" sz="2400" dirty="0" smtClean="0">
                <a:latin typeface="Unikurd Goran" pitchFamily="34" charset="-78"/>
                <a:cs typeface="Unikurd Goran" pitchFamily="34" charset="-78"/>
              </a:rPr>
              <a:t>مانه‌  هيندۆئه‌ورۆپييه‌كاندا زمانى وا هه‌ن، كه‌ خاوه‌نى نوسراوى ئێجگار دێرينن، به‌ڵام زانست ده‌رباره‌ى ئه‌و زمانانه‌ ته‌نيا له‌ سه‌ده‌ى(20)ه‌مدا زانيارى وه‌رگرتووه‌، وه‌ك زمانى (تۆخارى) كه‌ پێش سه‌ده‌ى (7)ه‌مى پێش زايين له‌ ناوچه‌ى ڕۆژئاواى چين پێى ده‌دوان،...هتد.</a:t>
            </a:r>
            <a:br>
              <a:rPr lang="ar-SY" sz="2400" dirty="0" smtClean="0">
                <a:latin typeface="Unikurd Goran" pitchFamily="34" charset="-78"/>
                <a:cs typeface="Unikurd Goran" pitchFamily="34" charset="-78"/>
              </a:rPr>
            </a:br>
            <a:r>
              <a:rPr lang="ar-SY" sz="2400" dirty="0" smtClean="0">
                <a:latin typeface="Unikurd Goran" pitchFamily="34" charset="-78"/>
                <a:cs typeface="Unikurd Goran" pitchFamily="34" charset="-78"/>
              </a:rPr>
              <a:t>زمانى وه‌هاش هه‌ن، كه‌ مێژوويان له‌نێوان سه‌ده‌كانى (4_8) زايينى دا ناسراوه‌، وه‌ك(جێرمه‌نييه‌كان، سڵاڤييه‌كان، ئه‌رمه‌نى، جۆرجى،...هتد).</a:t>
            </a:r>
            <a:endParaRPr lang="en-US" sz="2400" dirty="0">
              <a:latin typeface="Unikurd Goran" pitchFamily="34" charset="-78"/>
              <a:cs typeface="Unikurd Goran" pitchFamily="34" charset="-78"/>
            </a:endParaRPr>
          </a:p>
        </p:txBody>
      </p:sp>
    </p:spTree>
    <p:extLst>
      <p:ext uri="{BB962C8B-B14F-4D97-AF65-F5344CB8AC3E}">
        <p14:creationId xmlns:p14="http://schemas.microsoft.com/office/powerpoint/2010/main" val="34262173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6477000"/>
          </a:xfrm>
        </p:spPr>
        <p:txBody>
          <a:bodyPr>
            <a:normAutofit fontScale="90000"/>
          </a:bodyPr>
          <a:lstStyle/>
          <a:p>
            <a:pPr algn="r" rtl="1"/>
            <a:r>
              <a:rPr lang="ar-IQ" sz="2400" dirty="0" smtClean="0">
                <a:latin typeface="Unikurd Goran" pitchFamily="34" charset="-78"/>
                <a:cs typeface="Unikurd Goran" pitchFamily="34" charset="-78"/>
              </a:rPr>
              <a:t/>
            </a:r>
            <a:br>
              <a:rPr lang="ar-IQ" sz="2400" dirty="0" smtClean="0">
                <a:latin typeface="Unikurd Goran" pitchFamily="34" charset="-78"/>
                <a:cs typeface="Unikurd Goran" pitchFamily="34" charset="-78"/>
              </a:rPr>
            </a:br>
            <a:r>
              <a:rPr lang="ar-SY" sz="2400" dirty="0" smtClean="0">
                <a:latin typeface="Unikurd Goran" pitchFamily="34" charset="-78"/>
                <a:cs typeface="Unikurd Goran" pitchFamily="34" charset="-78"/>
              </a:rPr>
              <a:t>چه‌ند زمانێكيش هه‌ن كه‌ ته‌نيا مێژووى ئه‌م چوار پێنج سه‌ده‌يه‌يان ئاشكرايه‌، وه‌ك زمانى (لاتيشى، ئه‌لبانى،...). زۆربه‌ى زمانه‌كانى ئه‌فريقياو ئوستراليا و ئه‌مه‌ريكا له‌ سه‌ده‌كانى (17-18)ى زايينيدا ناسراون و ته‌نانه‌ت هه‌ندێكيشيان له‌ </a:t>
            </a:r>
            <a:r>
              <a:rPr lang="ar-SY" sz="2400" dirty="0">
                <a:latin typeface="Unikurd Goran" pitchFamily="34" charset="-78"/>
                <a:cs typeface="Unikurd Goran" pitchFamily="34" charset="-78"/>
              </a:rPr>
              <a:t>سه‌ده‌كانى (</a:t>
            </a:r>
            <a:r>
              <a:rPr lang="ar-SY" sz="2400" dirty="0" smtClean="0">
                <a:latin typeface="Unikurd Goran" pitchFamily="34" charset="-78"/>
                <a:cs typeface="Unikurd Goran" pitchFamily="34" charset="-78"/>
              </a:rPr>
              <a:t>19-20)دا.</a:t>
            </a:r>
            <a:br>
              <a:rPr lang="ar-SY" sz="2400" dirty="0" smtClean="0">
                <a:latin typeface="Unikurd Goran" pitchFamily="34" charset="-78"/>
                <a:cs typeface="Unikurd Goran" pitchFamily="34" charset="-78"/>
              </a:rPr>
            </a:br>
            <a:r>
              <a:rPr lang="ar-SY" sz="2400" dirty="0" smtClean="0">
                <a:latin typeface="Unikurd Goran" pitchFamily="34" charset="-78"/>
                <a:cs typeface="Unikurd Goran" pitchFamily="34" charset="-78"/>
              </a:rPr>
              <a:t>تێكڕاى زمانه‌كانى جيهان به‌سه‌ر چ</a:t>
            </a:r>
            <a:r>
              <a:rPr lang="ar-IQ" sz="2400" dirty="0" smtClean="0">
                <a:latin typeface="Unikurd Goran" pitchFamily="34" charset="-78"/>
                <a:cs typeface="Unikurd Goran" pitchFamily="34" charset="-78"/>
              </a:rPr>
              <a:t>وار خێزانه‌</a:t>
            </a:r>
            <a:r>
              <a:rPr lang="ar-SY" sz="2400" dirty="0" smtClean="0">
                <a:latin typeface="Unikurd Goran" pitchFamily="34" charset="-78"/>
                <a:cs typeface="Unikurd Goran" pitchFamily="34" charset="-78"/>
              </a:rPr>
              <a:t>‌ زمانى گه‌وره‌دا دابه‌ش ده‌بن و هه‌ر خێزانێكيش به‌سه‌ر چه‌ند </a:t>
            </a:r>
            <a:r>
              <a:rPr lang="ar-SY" sz="2400" dirty="0">
                <a:latin typeface="Unikurd Goran" pitchFamily="34" charset="-78"/>
                <a:cs typeface="Unikurd Goran" pitchFamily="34" charset="-78"/>
              </a:rPr>
              <a:t>كۆمه‌ڵێكدا</a:t>
            </a:r>
            <a:r>
              <a:rPr lang="ar-SY" sz="2400" dirty="0" smtClean="0">
                <a:latin typeface="Unikurd Goran" pitchFamily="34" charset="-78"/>
                <a:cs typeface="Unikurd Goran" pitchFamily="34" charset="-78"/>
              </a:rPr>
              <a:t>. زمانى كوردى يه‌كێكه‌ له‌ كۆمه‌ڵى گه‌وره‌ى زمانه‌ هيندۆئه‌وروپييه‌كان و خێزانه‌ زمانى ئێرانى. بۆيه‌ له‌م كۆرسه‌دا له‌ بابه‌تى خێزانه‌ زمانه‌كان زياتر باسى خێزانه‌ زمانى ئێرانييه‌كان ده‌كه‌ين.</a:t>
            </a:r>
            <a:br>
              <a:rPr lang="ar-SY" sz="2400" dirty="0" smtClean="0">
                <a:latin typeface="Unikurd Goran" pitchFamily="34" charset="-78"/>
                <a:cs typeface="Unikurd Goran" pitchFamily="34" charset="-78"/>
              </a:rPr>
            </a:br>
            <a:r>
              <a:rPr lang="ar-SY" sz="2400" dirty="0">
                <a:latin typeface="Unikurd Goran" pitchFamily="34" charset="-78"/>
                <a:cs typeface="Unikurd Goran" pitchFamily="34" charset="-78"/>
              </a:rPr>
              <a:t/>
            </a:r>
            <a:br>
              <a:rPr lang="ar-SY" sz="2400" dirty="0">
                <a:latin typeface="Unikurd Goran" pitchFamily="34" charset="-78"/>
                <a:cs typeface="Unikurd Goran" pitchFamily="34" charset="-78"/>
              </a:rPr>
            </a:br>
            <a:r>
              <a:rPr lang="ar-SY" sz="2400" dirty="0">
                <a:latin typeface="Unikurd Goran" pitchFamily="34" charset="-78"/>
                <a:cs typeface="Unikurd Goran" pitchFamily="34" charset="-78"/>
              </a:rPr>
              <a:t/>
            </a:r>
            <a:br>
              <a:rPr lang="ar-SY" sz="2400" dirty="0">
                <a:latin typeface="Unikurd Goran" pitchFamily="34" charset="-78"/>
                <a:cs typeface="Unikurd Goran" pitchFamily="34" charset="-78"/>
              </a:rPr>
            </a:br>
            <a:r>
              <a:rPr lang="ar-SY" sz="2400" dirty="0">
                <a:latin typeface="Unikurd Goran" pitchFamily="34" charset="-78"/>
                <a:cs typeface="Unikurd Goran" pitchFamily="34" charset="-78"/>
              </a:rPr>
              <a:t/>
            </a:r>
            <a:br>
              <a:rPr lang="ar-SY" sz="2400" dirty="0">
                <a:latin typeface="Unikurd Goran" pitchFamily="34" charset="-78"/>
                <a:cs typeface="Unikurd Goran" pitchFamily="34" charset="-78"/>
              </a:rPr>
            </a:br>
            <a:r>
              <a:rPr lang="ar-SY" sz="2400" dirty="0">
                <a:latin typeface="Unikurd Goran" pitchFamily="34" charset="-78"/>
                <a:cs typeface="Unikurd Goran" pitchFamily="34" charset="-78"/>
              </a:rPr>
              <a:t/>
            </a:r>
            <a:br>
              <a:rPr lang="ar-SY" sz="2400" dirty="0">
                <a:latin typeface="Unikurd Goran" pitchFamily="34" charset="-78"/>
                <a:cs typeface="Unikurd Goran" pitchFamily="34" charset="-78"/>
              </a:rPr>
            </a:br>
            <a:r>
              <a:rPr lang="ar-SY" sz="2400" dirty="0" smtClean="0">
                <a:latin typeface="Unikurd Goran" pitchFamily="34" charset="-78"/>
                <a:cs typeface="Unikurd Goran" pitchFamily="34" charset="-78"/>
              </a:rPr>
              <a:t/>
            </a:r>
            <a:br>
              <a:rPr lang="ar-SY" sz="2400" dirty="0" smtClean="0">
                <a:latin typeface="Unikurd Goran" pitchFamily="34" charset="-78"/>
                <a:cs typeface="Unikurd Goran" pitchFamily="34" charset="-78"/>
              </a:rPr>
            </a:br>
            <a:r>
              <a:rPr lang="ar-SY" sz="2400" dirty="0">
                <a:latin typeface="Unikurd Goran" pitchFamily="34" charset="-78"/>
                <a:cs typeface="Unikurd Goran" pitchFamily="34" charset="-78"/>
              </a:rPr>
              <a:t/>
            </a:r>
            <a:br>
              <a:rPr lang="ar-SY" sz="2400" dirty="0">
                <a:latin typeface="Unikurd Goran" pitchFamily="34" charset="-78"/>
                <a:cs typeface="Unikurd Goran" pitchFamily="34" charset="-78"/>
              </a:rPr>
            </a:br>
            <a:r>
              <a:rPr lang="ar-SY" sz="2400" dirty="0" smtClean="0">
                <a:latin typeface="Unikurd Goran" pitchFamily="34" charset="-78"/>
                <a:cs typeface="Unikurd Goran" pitchFamily="34" charset="-78"/>
              </a:rPr>
              <a:t/>
            </a:r>
            <a:br>
              <a:rPr lang="ar-SY" sz="2400" dirty="0" smtClean="0">
                <a:latin typeface="Unikurd Goran" pitchFamily="34" charset="-78"/>
                <a:cs typeface="Unikurd Goran" pitchFamily="34" charset="-78"/>
              </a:rPr>
            </a:br>
            <a:r>
              <a:rPr lang="ar-SY" sz="2400" dirty="0">
                <a:latin typeface="Unikurd Goran" pitchFamily="34" charset="-78"/>
                <a:cs typeface="Unikurd Goran" pitchFamily="34" charset="-78"/>
              </a:rPr>
              <a:t/>
            </a:r>
            <a:br>
              <a:rPr lang="ar-SY" sz="2400" dirty="0">
                <a:latin typeface="Unikurd Goran" pitchFamily="34" charset="-78"/>
                <a:cs typeface="Unikurd Goran" pitchFamily="34" charset="-78"/>
              </a:rPr>
            </a:br>
            <a:r>
              <a:rPr lang="ar-SY" sz="2400" dirty="0" smtClean="0">
                <a:latin typeface="Unikurd Goran" pitchFamily="34" charset="-78"/>
                <a:cs typeface="Unikurd Goran" pitchFamily="34" charset="-78"/>
              </a:rPr>
              <a:t/>
            </a:r>
            <a:br>
              <a:rPr lang="ar-SY" sz="2400" dirty="0" smtClean="0">
                <a:latin typeface="Unikurd Goran" pitchFamily="34" charset="-78"/>
                <a:cs typeface="Unikurd Goran" pitchFamily="34" charset="-78"/>
              </a:rPr>
            </a:br>
            <a:endParaRPr lang="en-US" sz="2400" dirty="0">
              <a:latin typeface="Unikurd Goran" pitchFamily="34" charset="-78"/>
              <a:cs typeface="Unikurd Goran" pitchFamily="34" charset="-78"/>
            </a:endParaRPr>
          </a:p>
        </p:txBody>
      </p:sp>
    </p:spTree>
    <p:extLst>
      <p:ext uri="{BB962C8B-B14F-4D97-AF65-F5344CB8AC3E}">
        <p14:creationId xmlns:p14="http://schemas.microsoft.com/office/powerpoint/2010/main" val="19753993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78562"/>
          </a:xfrm>
        </p:spPr>
        <p:txBody>
          <a:bodyPr>
            <a:normAutofit/>
          </a:bodyPr>
          <a:lstStyle/>
          <a:p>
            <a:pPr algn="r" rtl="1"/>
            <a:r>
              <a:rPr lang="ar-IQ" sz="2400" b="1" dirty="0">
                <a:latin typeface="Unikurd Goran" pitchFamily="34" charset="-78"/>
                <a:cs typeface="Unikurd Goran" pitchFamily="34" charset="-78"/>
              </a:rPr>
              <a:t>خێزانە زمانەكانی جیهان: </a:t>
            </a:r>
            <a:r>
              <a:rPr lang="ar-IQ" sz="2400" dirty="0">
                <a:latin typeface="Unikurd Goran" pitchFamily="34" charset="-78"/>
                <a:cs typeface="Unikurd Goran" pitchFamily="34" charset="-78"/>
              </a:rPr>
              <a:t>                        </a:t>
            </a:r>
            <a:br>
              <a:rPr lang="ar-IQ" sz="2400" dirty="0">
                <a:latin typeface="Unikurd Goran" pitchFamily="34" charset="-78"/>
                <a:cs typeface="Unikurd Goran" pitchFamily="34" charset="-78"/>
              </a:rPr>
            </a:br>
            <a:r>
              <a:rPr lang="ar-IQ" sz="2400" dirty="0" smtClean="0">
                <a:latin typeface="Unikurd Goran" pitchFamily="34" charset="-78"/>
                <a:cs typeface="Unikurd Goran" pitchFamily="34" charset="-78"/>
              </a:rPr>
              <a:t>زمانەوانان، بەگشتى </a:t>
            </a:r>
            <a:r>
              <a:rPr lang="ar-IQ" sz="2400" dirty="0">
                <a:latin typeface="Unikurd Goran" pitchFamily="34" charset="-78"/>
                <a:cs typeface="Unikurd Goran" pitchFamily="34" charset="-78"/>
              </a:rPr>
              <a:t>زمانەكانی جیهان </a:t>
            </a:r>
            <a:r>
              <a:rPr lang="ar-IQ" sz="2400" dirty="0" smtClean="0">
                <a:latin typeface="Unikurd Goran" pitchFamily="34" charset="-78"/>
                <a:cs typeface="Unikurd Goran" pitchFamily="34" charset="-78"/>
              </a:rPr>
              <a:t>بەسەر </a:t>
            </a:r>
            <a:r>
              <a:rPr lang="ar-IQ" sz="2400" dirty="0">
                <a:latin typeface="Unikurd Goran" pitchFamily="34" charset="-78"/>
                <a:cs typeface="Unikurd Goran" pitchFamily="34" charset="-78"/>
              </a:rPr>
              <a:t>چوار خێزانە </a:t>
            </a:r>
            <a:r>
              <a:rPr lang="ar-IQ" sz="2400" dirty="0" smtClean="0">
                <a:latin typeface="Unikurd Goran" pitchFamily="34" charset="-78"/>
                <a:cs typeface="Unikurd Goran" pitchFamily="34" charset="-78"/>
              </a:rPr>
              <a:t>زمان </a:t>
            </a:r>
            <a:r>
              <a:rPr lang="ar-IQ" sz="2400" dirty="0">
                <a:latin typeface="Unikurd Goran" pitchFamily="34" charset="-78"/>
                <a:cs typeface="Unikurd Goran" pitchFamily="34" charset="-78"/>
              </a:rPr>
              <a:t>دابەش </a:t>
            </a:r>
            <a:r>
              <a:rPr lang="ar-IQ" sz="2400" dirty="0" smtClean="0">
                <a:latin typeface="Unikurd Goran" pitchFamily="34" charset="-78"/>
                <a:cs typeface="Unikurd Goran" pitchFamily="34" charset="-78"/>
              </a:rPr>
              <a:t>دەكەن:</a:t>
            </a:r>
            <a:r>
              <a:rPr lang="ar-IQ" sz="2400" dirty="0">
                <a:latin typeface="Unikurd Goran" pitchFamily="34" charset="-78"/>
                <a:cs typeface="Unikurd Goran" pitchFamily="34" charset="-78"/>
              </a:rPr>
              <a:t/>
            </a:r>
            <a:br>
              <a:rPr lang="ar-IQ" sz="2400" dirty="0">
                <a:latin typeface="Unikurd Goran" pitchFamily="34" charset="-78"/>
                <a:cs typeface="Unikurd Goran" pitchFamily="34" charset="-78"/>
              </a:rPr>
            </a:br>
            <a:r>
              <a:rPr lang="ar-IQ" sz="2400" dirty="0">
                <a:latin typeface="Unikurd Goran" pitchFamily="34" charset="-78"/>
                <a:cs typeface="Unikurd Goran" pitchFamily="34" charset="-78"/>
              </a:rPr>
              <a:t/>
            </a:r>
            <a:br>
              <a:rPr lang="ar-IQ" sz="2400" dirty="0">
                <a:latin typeface="Unikurd Goran" pitchFamily="34" charset="-78"/>
                <a:cs typeface="Unikurd Goran" pitchFamily="34" charset="-78"/>
              </a:rPr>
            </a:br>
            <a:r>
              <a:rPr lang="ar-IQ" sz="2400" b="1" dirty="0" smtClean="0">
                <a:latin typeface="Unikurd Goran" pitchFamily="34" charset="-78"/>
                <a:cs typeface="Unikurd Goran" pitchFamily="34" charset="-78"/>
              </a:rPr>
              <a:t>یەكەم</a:t>
            </a:r>
            <a:r>
              <a:rPr lang="ar-IQ" sz="2400" b="1" dirty="0">
                <a:latin typeface="Unikurd Goran" pitchFamily="34" charset="-78"/>
                <a:cs typeface="Unikurd Goran" pitchFamily="34" charset="-78"/>
              </a:rPr>
              <a:t>: خێزانە زمانی هیندۆ – ئەوروپی: </a:t>
            </a:r>
            <a:r>
              <a:rPr lang="ar-IQ" sz="2400" dirty="0">
                <a:latin typeface="Unikurd Goran" pitchFamily="34" charset="-78"/>
                <a:cs typeface="Unikurd Goran" pitchFamily="34" charset="-78"/>
              </a:rPr>
              <a:t>                   </a:t>
            </a:r>
            <a:br>
              <a:rPr lang="ar-IQ" sz="2400" dirty="0">
                <a:latin typeface="Unikurd Goran" pitchFamily="34" charset="-78"/>
                <a:cs typeface="Unikurd Goran" pitchFamily="34" charset="-78"/>
              </a:rPr>
            </a:br>
            <a:r>
              <a:rPr lang="ar-IQ" sz="2400" dirty="0" smtClean="0">
                <a:latin typeface="Unikurd Goran" pitchFamily="34" charset="-78"/>
                <a:cs typeface="Unikurd Goran" pitchFamily="34" charset="-78"/>
              </a:rPr>
              <a:t> ئەم </a:t>
            </a:r>
            <a:r>
              <a:rPr lang="ar-IQ" sz="2400" dirty="0">
                <a:latin typeface="Unikurd Goran" pitchFamily="34" charset="-78"/>
                <a:cs typeface="Unikurd Goran" pitchFamily="34" charset="-78"/>
              </a:rPr>
              <a:t>خێزانە لە كۆمەڵێكی گەورە پێكدێت، </a:t>
            </a:r>
            <a:r>
              <a:rPr lang="ar-IQ" sz="2400" dirty="0" smtClean="0">
                <a:latin typeface="Unikurd Goran" pitchFamily="34" charset="-78"/>
                <a:cs typeface="Unikurd Goran" pitchFamily="34" charset="-78"/>
              </a:rPr>
              <a:t>كە</a:t>
            </a:r>
            <a:r>
              <a:rPr lang="ar-SY" sz="2400" dirty="0" smtClean="0">
                <a:latin typeface="Unikurd Goran" pitchFamily="34" charset="-78"/>
                <a:cs typeface="Unikurd Goran" pitchFamily="34" charset="-78"/>
              </a:rPr>
              <a:t> </a:t>
            </a:r>
            <a:r>
              <a:rPr lang="ar-IQ" sz="2400" dirty="0" smtClean="0">
                <a:latin typeface="Unikurd Goran" pitchFamily="34" charset="-78"/>
                <a:cs typeface="Unikurd Goran" pitchFamily="34" charset="-78"/>
              </a:rPr>
              <a:t>لە </a:t>
            </a:r>
            <a:r>
              <a:rPr lang="ar-IQ" sz="2400" dirty="0">
                <a:latin typeface="Unikurd Goran" pitchFamily="34" charset="-78"/>
                <a:cs typeface="Unikurd Goran" pitchFamily="34" charset="-78"/>
              </a:rPr>
              <a:t>ڕەگەزو بنچینەدا نزیكن لەیەكترەوە و ئەو گەلانە دەگرێتەوە كە دەكەونە ناوەڕاستی ئاسیا تا ئەوپەڕی كەناری ڕۆژئاوای </a:t>
            </a:r>
            <a:r>
              <a:rPr lang="ar-IQ" sz="2400" dirty="0" smtClean="0">
                <a:latin typeface="Unikurd Goran" pitchFamily="34" charset="-78"/>
                <a:cs typeface="Unikurd Goran" pitchFamily="34" charset="-78"/>
              </a:rPr>
              <a:t>ئەوروپا.ئەم</a:t>
            </a:r>
            <a:r>
              <a:rPr lang="en-US" sz="2400" dirty="0" smtClean="0">
                <a:latin typeface="Unikurd Goran" pitchFamily="34" charset="-78"/>
                <a:cs typeface="Unikurd Goran" pitchFamily="34" charset="-78"/>
              </a:rPr>
              <a:t> </a:t>
            </a:r>
            <a:r>
              <a:rPr lang="ar-IQ" sz="2400" dirty="0" smtClean="0">
                <a:latin typeface="Unikurd Goran" pitchFamily="34" charset="-78"/>
                <a:cs typeface="Unikurd Goran" pitchFamily="34" charset="-78"/>
              </a:rPr>
              <a:t>زمانانە </a:t>
            </a:r>
            <a:r>
              <a:rPr lang="ar-IQ" sz="2400" dirty="0">
                <a:latin typeface="Unikurd Goran" pitchFamily="34" charset="-78"/>
                <a:cs typeface="Unikurd Goran" pitchFamily="34" charset="-78"/>
              </a:rPr>
              <a:t>دەگرێتەوە:</a:t>
            </a:r>
            <a:br>
              <a:rPr lang="ar-IQ" sz="2400" dirty="0">
                <a:latin typeface="Unikurd Goran" pitchFamily="34" charset="-78"/>
                <a:cs typeface="Unikurd Goran" pitchFamily="34" charset="-78"/>
              </a:rPr>
            </a:br>
            <a:r>
              <a:rPr lang="ar-IQ" sz="2400" b="1" dirty="0">
                <a:latin typeface="Unikurd Goran" pitchFamily="34" charset="-78"/>
                <a:cs typeface="Unikurd Goran" pitchFamily="34" charset="-78"/>
              </a:rPr>
              <a:t>أ- كۆمەڵی ڕۆژهەڵاتی</a:t>
            </a:r>
            <a:r>
              <a:rPr lang="ar-IQ" sz="2400" dirty="0">
                <a:latin typeface="Unikurd Goran" pitchFamily="34" charset="-78"/>
                <a:cs typeface="Unikurd Goran" pitchFamily="34" charset="-78"/>
              </a:rPr>
              <a:t> : بەهیندۆ – ئاری ناسراوە ، زمانەكانی میتانی و سانسكریتی و مادو ئەخمینی دەگرێتەوە ، كە ئەویش بەسەر دوو لق دابەشدەكرێت:</a:t>
            </a:r>
            <a:br>
              <a:rPr lang="ar-IQ" sz="2400" dirty="0">
                <a:latin typeface="Unikurd Goran" pitchFamily="34" charset="-78"/>
                <a:cs typeface="Unikurd Goran" pitchFamily="34" charset="-78"/>
              </a:rPr>
            </a:br>
            <a:r>
              <a:rPr lang="ar-IQ" sz="2400" dirty="0" smtClean="0">
                <a:latin typeface="Unikurd Goran" pitchFamily="34" charset="-78"/>
                <a:cs typeface="Unikurd Goran" pitchFamily="34" charset="-78"/>
              </a:rPr>
              <a:t>1-زمانە </a:t>
            </a:r>
            <a:r>
              <a:rPr lang="ar-IQ" sz="2400" dirty="0">
                <a:latin typeface="Unikurd Goran" pitchFamily="34" charset="-78"/>
                <a:cs typeface="Unikurd Goran" pitchFamily="34" charset="-78"/>
              </a:rPr>
              <a:t>هیندییەكان: لە زمانەكانی (هیندی نوێ، سانسكریتى، پراكیتى، ،</a:t>
            </a:r>
            <a:r>
              <a:rPr lang="ar-IQ" sz="2400" dirty="0" smtClean="0">
                <a:latin typeface="Unikurd Goran" pitchFamily="34" charset="-78"/>
                <a:cs typeface="Unikurd Goran" pitchFamily="34" charset="-78"/>
              </a:rPr>
              <a:t>بنجابی </a:t>
            </a:r>
            <a:r>
              <a:rPr lang="ar-IQ" sz="2400" dirty="0">
                <a:latin typeface="Unikurd Goran" pitchFamily="34" charset="-78"/>
                <a:cs typeface="Unikurd Goran" pitchFamily="34" charset="-78"/>
              </a:rPr>
              <a:t>، </a:t>
            </a:r>
            <a:r>
              <a:rPr lang="ar-IQ" sz="2400" dirty="0" smtClean="0">
                <a:latin typeface="Unikurd Goran" pitchFamily="34" charset="-78"/>
                <a:cs typeface="Unikurd Goran" pitchFamily="34" charset="-78"/>
              </a:rPr>
              <a:t>كۆجەراتی، بەنگالی، بەهاراتی، </a:t>
            </a:r>
            <a:r>
              <a:rPr lang="ar-IQ" sz="2400" dirty="0">
                <a:latin typeface="Unikurd Goran" pitchFamily="34" charset="-78"/>
                <a:cs typeface="Unikurd Goran" pitchFamily="34" charset="-78"/>
              </a:rPr>
              <a:t>ئاسامی) پێكدێت.                              </a:t>
            </a:r>
            <a:br>
              <a:rPr lang="ar-IQ" sz="2400" dirty="0">
                <a:latin typeface="Unikurd Goran" pitchFamily="34" charset="-78"/>
                <a:cs typeface="Unikurd Goran" pitchFamily="34" charset="-78"/>
              </a:rPr>
            </a:br>
            <a:r>
              <a:rPr lang="ar-IQ" sz="2400" dirty="0">
                <a:latin typeface="Unikurd Goran" pitchFamily="34" charset="-78"/>
                <a:cs typeface="Unikurd Goran" pitchFamily="34" charset="-78"/>
              </a:rPr>
              <a:t>2- زمانە ئارییەكان: لە زمانەكانی (پەشتوویى</a:t>
            </a:r>
            <a:r>
              <a:rPr lang="ar-IQ" sz="2400" dirty="0" smtClean="0">
                <a:latin typeface="Unikurd Goran" pitchFamily="34" charset="-78"/>
                <a:cs typeface="Unikurd Goran" pitchFamily="34" charset="-78"/>
              </a:rPr>
              <a:t>، ئەسیتى(ئ</a:t>
            </a:r>
            <a:r>
              <a:rPr lang="ar-SY" sz="2400" dirty="0" smtClean="0">
                <a:latin typeface="Unikurd Goran" pitchFamily="34" charset="-78"/>
                <a:cs typeface="Unikurd Goran" pitchFamily="34" charset="-78"/>
              </a:rPr>
              <a:t>ۆ</a:t>
            </a:r>
            <a:r>
              <a:rPr lang="ar-IQ" sz="2400" dirty="0" smtClean="0">
                <a:latin typeface="Unikurd Goran" pitchFamily="34" charset="-78"/>
                <a:cs typeface="Unikurd Goran" pitchFamily="34" charset="-78"/>
              </a:rPr>
              <a:t>سيتى)،</a:t>
            </a:r>
            <a:r>
              <a:rPr lang="ar-SY" sz="2400" dirty="0" smtClean="0">
                <a:latin typeface="Unikurd Goran" pitchFamily="34" charset="-78"/>
                <a:cs typeface="Unikurd Goran" pitchFamily="34" charset="-78"/>
              </a:rPr>
              <a:t> </a:t>
            </a:r>
            <a:r>
              <a:rPr lang="ar-IQ" sz="2400" dirty="0" smtClean="0">
                <a:latin typeface="Unikurd Goran" pitchFamily="34" charset="-78"/>
                <a:cs typeface="Unikurd Goran" pitchFamily="34" charset="-78"/>
              </a:rPr>
              <a:t>فارسی كۆن،</a:t>
            </a:r>
            <a:r>
              <a:rPr lang="ar-SY" sz="2400" dirty="0" smtClean="0">
                <a:latin typeface="Unikurd Goran" pitchFamily="34" charset="-78"/>
                <a:cs typeface="Unikurd Goran" pitchFamily="34" charset="-78"/>
              </a:rPr>
              <a:t> </a:t>
            </a:r>
            <a:r>
              <a:rPr lang="ar-IQ" sz="2400" dirty="0" smtClean="0">
                <a:latin typeface="Unikurd Goran" pitchFamily="34" charset="-78"/>
                <a:cs typeface="Unikurd Goran" pitchFamily="34" charset="-78"/>
              </a:rPr>
              <a:t>فارسی نوێ،</a:t>
            </a:r>
            <a:r>
              <a:rPr lang="ar-SY" sz="2400" dirty="0" smtClean="0">
                <a:latin typeface="Unikurd Goran" pitchFamily="34" charset="-78"/>
                <a:cs typeface="Unikurd Goran" pitchFamily="34" charset="-78"/>
              </a:rPr>
              <a:t> </a:t>
            </a:r>
            <a:r>
              <a:rPr lang="ar-IQ" sz="2400" dirty="0" smtClean="0">
                <a:latin typeface="Unikurd Goran" pitchFamily="34" charset="-78"/>
                <a:cs typeface="Unikurd Goran" pitchFamily="34" charset="-78"/>
              </a:rPr>
              <a:t>كوردی، ئەفغانی، بلو</a:t>
            </a:r>
            <a:r>
              <a:rPr lang="ar-SY" sz="2400" dirty="0" smtClean="0">
                <a:latin typeface="Unikurd Goran" pitchFamily="34" charset="-78"/>
                <a:cs typeface="Unikurd Goran" pitchFamily="34" charset="-78"/>
              </a:rPr>
              <a:t>و</a:t>
            </a:r>
            <a:r>
              <a:rPr lang="ar-IQ" sz="2400" dirty="0" smtClean="0">
                <a:latin typeface="Unikurd Goran" pitchFamily="34" charset="-78"/>
                <a:cs typeface="Unikurd Goran" pitchFamily="34" charset="-78"/>
              </a:rPr>
              <a:t>جی،</a:t>
            </a:r>
            <a:r>
              <a:rPr lang="ar-SY" sz="2400" dirty="0" smtClean="0">
                <a:latin typeface="Unikurd Goran" pitchFamily="34" charset="-78"/>
                <a:cs typeface="Unikurd Goran" pitchFamily="34" charset="-78"/>
              </a:rPr>
              <a:t> </a:t>
            </a:r>
            <a:r>
              <a:rPr lang="ar-IQ" sz="2400" dirty="0" smtClean="0">
                <a:latin typeface="Unikurd Goran" pitchFamily="34" charset="-78"/>
                <a:cs typeface="Unikurd Goran" pitchFamily="34" charset="-78"/>
              </a:rPr>
              <a:t>تاجیكی</a:t>
            </a:r>
            <a:r>
              <a:rPr lang="ar-IQ" sz="2400" dirty="0">
                <a:latin typeface="Unikurd Goran" pitchFamily="34" charset="-78"/>
                <a:cs typeface="Unikurd Goran" pitchFamily="34" charset="-78"/>
              </a:rPr>
              <a:t>) پێكدێت.</a:t>
            </a:r>
            <a:endParaRPr lang="en-US" sz="2400" dirty="0">
              <a:latin typeface="Unikurd Goran" pitchFamily="34" charset="-78"/>
              <a:cs typeface="Unikurd Goran" pitchFamily="34" charset="-78"/>
            </a:endParaRPr>
          </a:p>
        </p:txBody>
      </p:sp>
    </p:spTree>
    <p:extLst>
      <p:ext uri="{BB962C8B-B14F-4D97-AF65-F5344CB8AC3E}">
        <p14:creationId xmlns:p14="http://schemas.microsoft.com/office/powerpoint/2010/main" val="10249805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54762"/>
          </a:xfrm>
        </p:spPr>
        <p:txBody>
          <a:bodyPr>
            <a:normAutofit fontScale="90000"/>
          </a:bodyPr>
          <a:lstStyle/>
          <a:p>
            <a:pPr algn="r" rtl="1"/>
            <a:r>
              <a:rPr lang="ar-IQ" sz="2400" b="1" dirty="0">
                <a:latin typeface="Unikurd Goran" pitchFamily="34" charset="-78"/>
                <a:cs typeface="Unikurd Goran" pitchFamily="34" charset="-78"/>
              </a:rPr>
              <a:t>ب- كۆمەڵی ڕۆژئاوایی</a:t>
            </a:r>
            <a:r>
              <a:rPr lang="ar-IQ" sz="2400" dirty="0">
                <a:latin typeface="Unikurd Goran" pitchFamily="34" charset="-78"/>
                <a:cs typeface="Unikurd Goran" pitchFamily="34" charset="-78"/>
              </a:rPr>
              <a:t>: ئەم كۆمەڵەیە بەزمانانى (كانتۆم) ناسراوەپێكدێت لە:     </a:t>
            </a:r>
            <a:br>
              <a:rPr lang="ar-IQ" sz="2400" dirty="0">
                <a:latin typeface="Unikurd Goran" pitchFamily="34" charset="-78"/>
                <a:cs typeface="Unikurd Goran" pitchFamily="34" charset="-78"/>
              </a:rPr>
            </a:br>
            <a:r>
              <a:rPr lang="ar-IQ" sz="2400" dirty="0">
                <a:latin typeface="Unikurd Goran" pitchFamily="34" charset="-78"/>
                <a:cs typeface="Unikurd Goran" pitchFamily="34" charset="-78"/>
              </a:rPr>
              <a:t>1- زمانە </a:t>
            </a:r>
            <a:r>
              <a:rPr lang="ar-IQ" sz="2400" dirty="0" smtClean="0">
                <a:latin typeface="Unikurd Goran" pitchFamily="34" charset="-78"/>
                <a:cs typeface="Unikurd Goran" pitchFamily="34" charset="-78"/>
              </a:rPr>
              <a:t>ج</a:t>
            </a:r>
            <a:r>
              <a:rPr lang="ar-SY" sz="2400" dirty="0" smtClean="0">
                <a:latin typeface="Unikurd Goran" pitchFamily="34" charset="-78"/>
                <a:cs typeface="Unikurd Goran" pitchFamily="34" charset="-78"/>
              </a:rPr>
              <a:t>ێ</a:t>
            </a:r>
            <a:r>
              <a:rPr lang="ar-IQ" sz="2400" dirty="0" smtClean="0">
                <a:latin typeface="Unikurd Goran" pitchFamily="34" charset="-78"/>
                <a:cs typeface="Unikurd Goran" pitchFamily="34" charset="-78"/>
              </a:rPr>
              <a:t>رمەنییەكان: ئەڵمانی، ئینگلیزی، هۆڵەندی، زمانە</a:t>
            </a:r>
            <a:r>
              <a:rPr lang="ar-SY" sz="2400" dirty="0" smtClean="0">
                <a:latin typeface="Unikurd Goran" pitchFamily="34" charset="-78"/>
                <a:cs typeface="Unikurd Goran" pitchFamily="34" charset="-78"/>
              </a:rPr>
              <a:t> </a:t>
            </a:r>
            <a:r>
              <a:rPr lang="ar-IQ" sz="2400" dirty="0" smtClean="0">
                <a:latin typeface="Unikurd Goran" pitchFamily="34" charset="-78"/>
                <a:cs typeface="Unikurd Goran" pitchFamily="34" charset="-78"/>
              </a:rPr>
              <a:t>ئەسكەندەنافییەكان</a:t>
            </a:r>
            <a:r>
              <a:rPr lang="ar-IQ" sz="2400" dirty="0">
                <a:latin typeface="Unikurd Goran" pitchFamily="34" charset="-78"/>
                <a:cs typeface="Unikurd Goran" pitchFamily="34" charset="-78"/>
              </a:rPr>
              <a:t>).                            </a:t>
            </a:r>
            <a:br>
              <a:rPr lang="ar-IQ" sz="2400" dirty="0">
                <a:latin typeface="Unikurd Goran" pitchFamily="34" charset="-78"/>
                <a:cs typeface="Unikurd Goran" pitchFamily="34" charset="-78"/>
              </a:rPr>
            </a:br>
            <a:r>
              <a:rPr lang="ar-IQ" sz="2400" dirty="0">
                <a:latin typeface="Unikurd Goran" pitchFamily="34" charset="-78"/>
                <a:cs typeface="Unikurd Goran" pitchFamily="34" charset="-78"/>
              </a:rPr>
              <a:t>2- زمانە سڵاڤییەكان : ( </a:t>
            </a:r>
            <a:r>
              <a:rPr lang="ar-IQ" sz="2400" dirty="0" smtClean="0">
                <a:latin typeface="Unikurd Goran" pitchFamily="34" charset="-78"/>
                <a:cs typeface="Unikurd Goran" pitchFamily="34" charset="-78"/>
              </a:rPr>
              <a:t>ڕووسی، پۆڵەندی، چیكی، سلۆڤاكی، </a:t>
            </a:r>
            <a:r>
              <a:rPr lang="ar-IQ" sz="2400" dirty="0">
                <a:latin typeface="Unikurd Goran" pitchFamily="34" charset="-78"/>
                <a:cs typeface="Unikurd Goran" pitchFamily="34" charset="-78"/>
              </a:rPr>
              <a:t>یۆگسلافی). </a:t>
            </a:r>
            <a:r>
              <a:rPr lang="ar-SY" sz="2400" dirty="0" smtClean="0">
                <a:latin typeface="Unikurd Goran" pitchFamily="34" charset="-78"/>
                <a:cs typeface="Unikurd Goran" pitchFamily="34" charset="-78"/>
              </a:rPr>
              <a:t/>
            </a:r>
            <a:br>
              <a:rPr lang="ar-SY" sz="2400" dirty="0" smtClean="0">
                <a:latin typeface="Unikurd Goran" pitchFamily="34" charset="-78"/>
                <a:cs typeface="Unikurd Goran" pitchFamily="34" charset="-78"/>
              </a:rPr>
            </a:br>
            <a:r>
              <a:rPr lang="ar-IQ" sz="2400" dirty="0" smtClean="0">
                <a:latin typeface="Unikurd Goran" pitchFamily="34" charset="-78"/>
                <a:cs typeface="Unikurd Goran" pitchFamily="34" charset="-78"/>
              </a:rPr>
              <a:t>3- </a:t>
            </a:r>
            <a:r>
              <a:rPr lang="ar-IQ" sz="2400" dirty="0">
                <a:latin typeface="Unikurd Goran" pitchFamily="34" charset="-78"/>
                <a:cs typeface="Unikurd Goran" pitchFamily="34" charset="-78"/>
              </a:rPr>
              <a:t>زمانی لاتینیەكان : (</a:t>
            </a:r>
            <a:r>
              <a:rPr lang="ar-IQ" sz="2400" dirty="0" smtClean="0">
                <a:latin typeface="Unikurd Goran" pitchFamily="34" charset="-78"/>
                <a:cs typeface="Unikurd Goran" pitchFamily="34" charset="-78"/>
              </a:rPr>
              <a:t>ئیتالی، فەرەنسی، ئیسپانی، </a:t>
            </a:r>
            <a:r>
              <a:rPr lang="ar-IQ" sz="2400" dirty="0">
                <a:latin typeface="Unikurd Goran" pitchFamily="34" charset="-78"/>
                <a:cs typeface="Unikurd Goran" pitchFamily="34" charset="-78"/>
              </a:rPr>
              <a:t>پورتوگالی ).</a:t>
            </a:r>
            <a:br>
              <a:rPr lang="ar-IQ" sz="2400" dirty="0">
                <a:latin typeface="Unikurd Goran" pitchFamily="34" charset="-78"/>
                <a:cs typeface="Unikurd Goran" pitchFamily="34" charset="-78"/>
              </a:rPr>
            </a:br>
            <a:r>
              <a:rPr lang="ar-IQ" sz="2400" dirty="0">
                <a:latin typeface="Unikurd Goran" pitchFamily="34" charset="-78"/>
                <a:cs typeface="Unikurd Goran" pitchFamily="34" charset="-78"/>
              </a:rPr>
              <a:t>4- زمانی یۆنانی : ( ئەرمەنی ، ئەلبانی).            </a:t>
            </a:r>
            <a:br>
              <a:rPr lang="ar-IQ" sz="2400" dirty="0">
                <a:latin typeface="Unikurd Goran" pitchFamily="34" charset="-78"/>
                <a:cs typeface="Unikurd Goran" pitchFamily="34" charset="-78"/>
              </a:rPr>
            </a:br>
            <a:r>
              <a:rPr lang="ar-IQ" sz="2400" dirty="0" smtClean="0">
                <a:latin typeface="Unikurd Goran" pitchFamily="34" charset="-78"/>
                <a:cs typeface="Unikurd Goran" pitchFamily="34" charset="-78"/>
              </a:rPr>
              <a:t>5- </a:t>
            </a:r>
            <a:r>
              <a:rPr lang="ar-IQ" sz="2400" dirty="0">
                <a:latin typeface="Unikurd Goran" pitchFamily="34" charset="-78"/>
                <a:cs typeface="Unikurd Goran" pitchFamily="34" charset="-78"/>
              </a:rPr>
              <a:t>زمانی كەڵتی : (ئێرلەندی</a:t>
            </a:r>
            <a:r>
              <a:rPr lang="ar-IQ" sz="2400" dirty="0" smtClean="0">
                <a:latin typeface="Unikurd Goran" pitchFamily="34" charset="-78"/>
                <a:cs typeface="Unikurd Goran" pitchFamily="34" charset="-78"/>
              </a:rPr>
              <a:t>،</a:t>
            </a:r>
            <a:r>
              <a:rPr lang="ar-SY" sz="2400" dirty="0" smtClean="0">
                <a:latin typeface="Unikurd Goran" pitchFamily="34" charset="-78"/>
                <a:cs typeface="Unikurd Goran" pitchFamily="34" charset="-78"/>
              </a:rPr>
              <a:t> </a:t>
            </a:r>
            <a:r>
              <a:rPr lang="ar-IQ" sz="2400" dirty="0" smtClean="0">
                <a:latin typeface="Unikurd Goran" pitchFamily="34" charset="-78"/>
                <a:cs typeface="Unikurd Goran" pitchFamily="34" charset="-78"/>
              </a:rPr>
              <a:t>بریتۆنى،</a:t>
            </a:r>
            <a:r>
              <a:rPr lang="ar-SY" sz="2400" dirty="0" smtClean="0">
                <a:latin typeface="Unikurd Goran" pitchFamily="34" charset="-78"/>
                <a:cs typeface="Unikurd Goran" pitchFamily="34" charset="-78"/>
              </a:rPr>
              <a:t> </a:t>
            </a:r>
            <a:r>
              <a:rPr lang="ar-IQ" sz="2400" dirty="0" smtClean="0">
                <a:latin typeface="Unikurd Goran" pitchFamily="34" charset="-78"/>
                <a:cs typeface="Unikurd Goran" pitchFamily="34" charset="-78"/>
              </a:rPr>
              <a:t>وێڵزى</a:t>
            </a:r>
            <a:r>
              <a:rPr lang="ar-IQ" sz="2400" dirty="0">
                <a:latin typeface="Unikurd Goran" pitchFamily="34" charset="-78"/>
                <a:cs typeface="Unikurd Goran" pitchFamily="34" charset="-78"/>
              </a:rPr>
              <a:t>...هتد</a:t>
            </a:r>
            <a:r>
              <a:rPr lang="ar-IQ" sz="2400" dirty="0" smtClean="0">
                <a:latin typeface="Unikurd Goran" pitchFamily="34" charset="-78"/>
                <a:cs typeface="Unikurd Goran" pitchFamily="34" charset="-78"/>
              </a:rPr>
              <a:t>).</a:t>
            </a:r>
            <a:r>
              <a:rPr lang="ar-SY" sz="2400" dirty="0" smtClean="0">
                <a:latin typeface="Unikurd Goran" pitchFamily="34" charset="-78"/>
                <a:cs typeface="Unikurd Goran" pitchFamily="34" charset="-78"/>
              </a:rPr>
              <a:t/>
            </a:r>
            <a:br>
              <a:rPr lang="ar-SY" sz="2400" dirty="0" smtClean="0">
                <a:latin typeface="Unikurd Goran" pitchFamily="34" charset="-78"/>
                <a:cs typeface="Unikurd Goran" pitchFamily="34" charset="-78"/>
              </a:rPr>
            </a:br>
            <a:r>
              <a:rPr lang="ar-SY" sz="2400" dirty="0">
                <a:latin typeface="Unikurd Goran" pitchFamily="34" charset="-78"/>
                <a:cs typeface="Unikurd Goran" pitchFamily="34" charset="-78"/>
              </a:rPr>
              <a:t/>
            </a:r>
            <a:br>
              <a:rPr lang="ar-SY" sz="2400" dirty="0">
                <a:latin typeface="Unikurd Goran" pitchFamily="34" charset="-78"/>
                <a:cs typeface="Unikurd Goran" pitchFamily="34" charset="-78"/>
              </a:rPr>
            </a:br>
            <a:r>
              <a:rPr lang="ar-SY" sz="2400" b="1" dirty="0">
                <a:latin typeface="Unikurd Goran" pitchFamily="34" charset="-78"/>
                <a:cs typeface="Unikurd Goran" pitchFamily="34" charset="-78"/>
              </a:rPr>
              <a:t>دووەم: خێزانە زمانی سامی – حامی:                   </a:t>
            </a:r>
            <a:r>
              <a:rPr lang="ar-SY" sz="2400" dirty="0">
                <a:latin typeface="Unikurd Goran" pitchFamily="34" charset="-78"/>
                <a:cs typeface="Unikurd Goran" pitchFamily="34" charset="-78"/>
              </a:rPr>
              <a:t/>
            </a:r>
            <a:br>
              <a:rPr lang="ar-SY" sz="2400" dirty="0">
                <a:latin typeface="Unikurd Goran" pitchFamily="34" charset="-78"/>
                <a:cs typeface="Unikurd Goran" pitchFamily="34" charset="-78"/>
              </a:rPr>
            </a:br>
            <a:r>
              <a:rPr lang="ar-SY" sz="2400" dirty="0">
                <a:latin typeface="Unikurd Goran" pitchFamily="34" charset="-78"/>
                <a:cs typeface="Unikurd Goran" pitchFamily="34" charset="-78"/>
              </a:rPr>
              <a:t>ئەم خێزانە زمانە لە نیشتیمانی عەرەب و باكووری ئەفریقیا و بەشێك لە ڕۆژهەڵاتەكەی بەكاردەهێنرێت . ئەم كۆمەڵەیەش لە دوو بەش پێكدێت:</a:t>
            </a:r>
            <a:br>
              <a:rPr lang="ar-SY" sz="2400" dirty="0">
                <a:latin typeface="Unikurd Goran" pitchFamily="34" charset="-78"/>
                <a:cs typeface="Unikurd Goran" pitchFamily="34" charset="-78"/>
              </a:rPr>
            </a:br>
            <a:r>
              <a:rPr lang="ar-SY" sz="2400" dirty="0">
                <a:latin typeface="Unikurd Goran" pitchFamily="34" charset="-78"/>
                <a:cs typeface="Unikurd Goran" pitchFamily="34" charset="-78"/>
              </a:rPr>
              <a:t/>
            </a:r>
            <a:br>
              <a:rPr lang="ar-SY" sz="2400" dirty="0">
                <a:latin typeface="Unikurd Goran" pitchFamily="34" charset="-78"/>
                <a:cs typeface="Unikurd Goran" pitchFamily="34" charset="-78"/>
              </a:rPr>
            </a:br>
            <a:r>
              <a:rPr lang="ar-SY" sz="2400" b="1" dirty="0">
                <a:latin typeface="Unikurd Goran" pitchFamily="34" charset="-78"/>
                <a:cs typeface="Unikurd Goran" pitchFamily="34" charset="-78"/>
              </a:rPr>
              <a:t>أ- خێزانە زمانی سامی : </a:t>
            </a:r>
            <a:r>
              <a:rPr lang="ar-SY" sz="2400" dirty="0" smtClean="0">
                <a:latin typeface="Unikurd Goran" pitchFamily="34" charset="-78"/>
                <a:cs typeface="Unikurd Goran" pitchFamily="34" charset="-78"/>
              </a:rPr>
              <a:t/>
            </a:r>
            <a:br>
              <a:rPr lang="ar-SY" sz="2400" dirty="0" smtClean="0">
                <a:latin typeface="Unikurd Goran" pitchFamily="34" charset="-78"/>
                <a:cs typeface="Unikurd Goran" pitchFamily="34" charset="-78"/>
              </a:rPr>
            </a:br>
            <a:r>
              <a:rPr lang="ar-SY" sz="2400" dirty="0" smtClean="0">
                <a:latin typeface="Unikurd Goran" pitchFamily="34" charset="-78"/>
                <a:cs typeface="Unikurd Goran" pitchFamily="34" charset="-78"/>
              </a:rPr>
              <a:t>بریتییە </a:t>
            </a:r>
            <a:r>
              <a:rPr lang="ar-SY" sz="2400" dirty="0">
                <a:latin typeface="Unikurd Goran" pitchFamily="34" charset="-78"/>
                <a:cs typeface="Unikurd Goran" pitchFamily="34" charset="-78"/>
              </a:rPr>
              <a:t>لە:             </a:t>
            </a:r>
            <a:br>
              <a:rPr lang="ar-SY" sz="2400" dirty="0">
                <a:latin typeface="Unikurd Goran" pitchFamily="34" charset="-78"/>
                <a:cs typeface="Unikurd Goran" pitchFamily="34" charset="-78"/>
              </a:rPr>
            </a:br>
            <a:r>
              <a:rPr lang="ar-SY" sz="2400" dirty="0">
                <a:latin typeface="Unikurd Goran" pitchFamily="34" charset="-78"/>
                <a:cs typeface="Unikurd Goran" pitchFamily="34" charset="-78"/>
              </a:rPr>
              <a:t>1. زمانی سامی باكوور: زمانی ئەكەدی ، بابلی ، ئاشوری ، كەنعانی ، عیبری و فینیقی.                           </a:t>
            </a:r>
            <a:br>
              <a:rPr lang="ar-SY" sz="2400" dirty="0">
                <a:latin typeface="Unikurd Goran" pitchFamily="34" charset="-78"/>
                <a:cs typeface="Unikurd Goran" pitchFamily="34" charset="-78"/>
              </a:rPr>
            </a:br>
            <a:r>
              <a:rPr lang="ar-SY" sz="2400" dirty="0">
                <a:latin typeface="Unikurd Goran" pitchFamily="34" charset="-78"/>
                <a:cs typeface="Unikurd Goran" pitchFamily="34" charset="-78"/>
              </a:rPr>
              <a:t>2. زمانی سامی باشوور: زمانی عەرەبی ، یەمەنی كۆن ، زمانە حەبەشییە سامییەكان.</a:t>
            </a:r>
            <a:endParaRPr lang="en-US" sz="2400" dirty="0">
              <a:latin typeface="Unikurd Goran" pitchFamily="34" charset="-78"/>
              <a:cs typeface="Unikurd Goran" pitchFamily="34" charset="-78"/>
            </a:endParaRPr>
          </a:p>
        </p:txBody>
      </p:sp>
    </p:spTree>
    <p:extLst>
      <p:ext uri="{BB962C8B-B14F-4D97-AF65-F5344CB8AC3E}">
        <p14:creationId xmlns:p14="http://schemas.microsoft.com/office/powerpoint/2010/main" val="42918732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549</TotalTime>
  <Words>573</Words>
  <Application>Microsoft Office PowerPoint</Application>
  <PresentationFormat>On-screen Show (4:3)</PresentationFormat>
  <Paragraphs>31</Paragraphs>
  <Slides>20</Slides>
  <Notes>1</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زانكؤي سةلاحةددين كؤليَذي زمان  بةشي زماني كوردي</vt:lpstr>
      <vt:lpstr>PowerPoint Presentation</vt:lpstr>
      <vt:lpstr>پەیدا بوون و گەشەكردنی وشەكانی زمانی كوردی:   لە زمانی كوردیدا ئەگەر زانیارییەكی مێژوویی واتای وشەمان هەبێ ، ئەوە ڕۆڵەكەی دەگەڕێتەوە بۆ ئەو فەرهەنگ و فەرهەنگۆكانەی كە كاتی خۆی وشەكانی زمانی كوردییان تۆماركردووە و ئەگەر بەتاكە وشەیەكیش بووبێ. یاخود بەرامبەرەكەی وشەیەكی بیانیش بووبێت ، دەكرێ بەتایبەتی بۆ لایەنی مێژووی گۆڕانی واتا سوودمەندبن و وەك بەڵگەنامە سەیر بكرێن، بۆنموونە:باڵافڕ: فرۆكە.   لە ڕاستیدا واتا كۆنەكان بەرەبەرە لەبەر چاودا ون دەبن ، و فرێز و پەندی پێشینان سەرلەنوێ لێكدەدرێتەوە بۆ خۆگونجاندن لەگەڵ واتای نوێ وەك وشەی (خۆش): قسەخۆش، پێم خۆشە، بۆنی خۆش، مامەڵەی خۆشە، شوێنێكی خۆشە،...هتد.  جگە لەم واتایەی كه‌ لەم ڕستانەی سەرەوەدا هەیەتی، هەر فەرهەنگنووسێكی كورد كۆمەڵی واتای تری لێ تۆمار دەكات لەوانە:                                      خواردنەكەی خۆش بوو  (بەتام)                                                                      چایەكە خۆشە   (شیرین)                                                                 ئاگر خۆش كردن  (زیادكردن)                                         كەش و هەوا خۆشبووە ( سەرماو سۆڵ نەماوە)</vt:lpstr>
      <vt:lpstr>_ڕۆژ خۆشە← واته‌ (هەتاوە)                                          _جەستەم(قەلبم) خۆشە ← واته‌ (لەشم ساغە)                          _لێ خۆش بوون ← واته‌ (لێ بوردن)                                         _بۆخۆتان خۆش بن ← واته‌ (سەرەخۆشی)                                                          _خۆش باوەڕ ←  واته ‌(ساویلكەیی).  هەندێ جار واتای كۆنی وشە لە دەوروبەرێكی سنوردار دا زیندوو دەبێتەوە ، لە كاتێكدا زۆر لە واتاكان گۆڕاون. بۆ نموونە:              وشەی (نان) لە زمانی كوردی كۆندا لەوە دەچێت بە واتایەكی فراوانتر بەكارهاتبێت، كەچی ئێستاكە زیاتر لەناو پەند و ئیدیەم و دەستەواژەكاندا ئەو واتایانە ڕەنگ دەدەنەوە. وەك: نانەجۆ، نان و پیاز، نان و ئاو ، نان و سك، نان بڕاو ، نان سوێر،...هتد. ده‌توانين بڵێين پەیدا بوون و گەشەكردنی وشەكانی زمانی كوردی ، وەكو هەموو زمانەكانی سەر ڕووی زەوی لە دوو ڕێگەوە سەری هەڵداوە :                                                                یەكەم : ڕێگەی ڕاستەوخۆ ، كە هەڵینجانی وشەی كوردی ڕەسەنە لە نێو زمانی كوردیدا.                              دووەم: ڕێگەی لاوەكی ، كە ئەویش وەرگرتنی وشەیە لە زمانانی بێگانە.   بەم جۆرە لە لێكۆڵینەوەی ئیتمۆلۆجی زمانی كوردیدا ، پێویستە بنجی زمانی كوردی ساغ بكرێتەوە ، وشەی ڕەسەنی كوردی و وشەی ئێرانی و هیندۆئەوروپی دەستنیشان بكرێت  و سستی  و چاڵاكی  وشەكانی  زمانی  كوردی بخرێتە پێش چاو. </vt:lpstr>
      <vt:lpstr>له‌سه‌ر ڕووى ئه‌م زه‌مينه‌ به‌ نزيكه‌يى زياتر له‌ (2500) زمان هه‌ن. وه‌ك ئاشكرايه‌، دياريكردنى ژماره‌ى تێكڕاى زمانه‌كانى جيهان كارێكى سه‌خت و گرانه‌، ئه‌ويش په‌يوه‌ندى به‌وه‌وه‌ هه‌يه‌ كه‌وا له‌ زۆر ڕووه‌وه‌ لێكۆڵينه‌وه‌ى ته‌واو و پێويست كه‌مه‌. هه‌ر له‌به‌ر ئه‌م هۆيه‌شه‌ ئاشكرا و ڕوون نيه ‌كه،‌ ئايا هه‌ندێ زمان زمانێكى سه‌ربه‌خۆيه‌ ياخود زارى زمانێكى ديكه‌يه‌. لێره‌دا پێويسته‌ په‌نجه‌ بۆ ئه‌وه‌ ڕابكێشين كه‌ له‌ دياريكردنى سه‌ربه‌خۆيى زماندا كه‌م و زۆر خاوه‌نى ئه‌و زمانه‌ ناتوانێت ڕۆڵ ببينێت، بۆ نموونه‌ هه‌ندێ زار هه‌ن كه‌ به‌ مليۆنه‌ها كه‌س پێى ده‌دوێن، كه‌چى زمانى وا هه‌يه‌ كه‌ قسه‌پێكه‌رانى ته‌نيا چه‌ند هه‌زار كه‌سێك ده‌بن. زمان هه‌يه‌ ژماره‌يه‌كى كه‌م كه‌س پێى ده‌دوێ، وه‌ك (زمانى خێڵه‌كانى ئه‌فريقيا، زمانى نه‌ته‌و‌ه‌كانى پۆلينيزيا، زمانى هيندييه‌سووره‌كانى ئه‌مه‌ريكا، زمانه‌كانى داغستان،...هتد). هه‌ندێ زمانيش هه‌ن ميلله‌تێكى گه‌وره‌ پێى ده‌دوێن، وه‌ك(چينى، ڕوسى، عه‌ره‌بى،...هتد). زمانى وه‌هاش هه‌يه‌ چه‌ند نه‌ته‌وه‌يه‌ك پێى ده‌دوێن، بۆ نموونه‌ (زمانى فه‌ره‌نسى_ له‌ فه‌ره‌نسا و به‌لجيكا و سويسرا، زمانى ئينگليزى_ له‌ به‌ريتانيا و ئه‌مه‌ريكا، زمانى‌ ئه‌ڵمانى_ له‌ ئه‌ڵمانيا و نه‌مسا، زمانى ئيسپانى_ له‌ ئيسپانيا و بيست كۆمارى خواروو و ناوه‌ڕاستى ئه‌مه‌ريكا،...هتد). چه‌ند زمانێكيش هه‌ن بوونه‌ته‌ زمانى نێو ده‌وڵه‌تىInternational language  و له‌ كۆمه‌ڵى نه‌ته‌وه يه‌كگرتووه‌كان و گه‌لێك ڕێكخراو و كۆمه‌ڵه‌ى جيهانيدا پێى ده‌دوێن و پێى بڵاوده‌كه‌نه‌وه‌، وه‌ك (ئينگليزى، فه‌ره‌نسى، ڕووسى، ئيسپانى،...هتد). </vt:lpstr>
      <vt:lpstr>هه‌روه‌ها زمانى وا هه‌ن به‌ به‌راورد به‌ زمانه‌كانى ئه‌مڕۆ به‌ زمانێكى مردوو داده‌نرێن، به‌ڵام له‌ هه‌ندێ ڕووه‌وه‌ سووديان لێ ده‌بينرێ و به‌كارده‌هێنرێن ، به‌تايبه‌تى زمانى لاتينى، كه‌ زمانى زانست و زاراوه‌يه‌. مێژووى گشت زمانه‌كانى جيهان وه‌ك يه‌ك ئاشكرا نين. زمانى وا هه‌يه‌ كه‌ له‌ ڕێگاى شوێنه‌وارى نوسراويانه‌وه‌ مێژووه‌كه‌ى له‌ ماوه‌ى 20_30 سه‌ده‌دا ناسراوه‌، بۆ نموونه‌ زمانى يۆنانى هه‌ر له‌ (هۆميرۆس)ه‌وه‌ تا ئه‌م كاته‌ى زانراوه‌، ياخود زمانه‌ هيندۆئه‌وروپييه‌كانى هيندستان هه‌ر له‌ كاتى سرووده‌كانى (ڕيگڤيدا_Rig-Veda)ه‌وه‌ واته‌ (سروودى پياهه‌ڵدانى هيندييه‌ كۆنه‌كان) تا زمانه‌ هيندييه‌كانى ئه‌مڕۆ ناسراون.  هه‌ر له‌نێو زمانه‌  هيندۆئه‌ورۆپييه‌كاندا زمانى وا هه‌ن، كه‌ خاوه‌نى نوسراوى ئێجگار دێرينن، به‌ڵام زانست ده‌رباره‌ى ئه‌و زمانانه‌ ته‌نيا له‌ سه‌ده‌ى(20)ه‌مدا زانيارى وه‌رگرتووه‌، وه‌ك زمانى (تۆخارى) كه‌ پێش سه‌ده‌ى (7)ه‌مى پێش زايين له‌ ناوچه‌ى ڕۆژئاواى چين پێى ده‌دوان،...هتد. زمانى وه‌هاش هه‌ن، كه‌ مێژوويان له‌نێوان سه‌ده‌كانى (4_8) زايينى دا ناسراوه‌، وه‌ك(جێرمه‌نييه‌كان، سڵاڤييه‌كان، ئه‌رمه‌نى، جۆرجى،...هتد).</vt:lpstr>
      <vt:lpstr> چه‌ند زمانێكيش هه‌ن كه‌ ته‌نيا مێژووى ئه‌م چوار پێنج سه‌ده‌يه‌يان ئاشكرايه‌، وه‌ك زمانى (لاتيشى، ئه‌لبانى،...). زۆربه‌ى زمانه‌كانى ئه‌فريقياو ئوستراليا و ئه‌مه‌ريكا له‌ سه‌ده‌كانى (17-18)ى زايينيدا ناسراون و ته‌نانه‌ت هه‌ندێكيشيان له‌ سه‌ده‌كانى (19-20)دا. تێكڕاى زمانه‌كانى جيهان به‌سه‌ر چوار خێزانه‌‌ زمانى گه‌وره‌دا دابه‌ش ده‌بن و هه‌ر خێزانێكيش به‌سه‌ر چه‌ند كۆمه‌ڵێكدا. زمانى كوردى يه‌كێكه‌ له‌ كۆمه‌ڵى گه‌وره‌ى زمانه‌ هيندۆئه‌وروپييه‌كان و خێزانه‌ زمانى ئێرانى. بۆيه‌ له‌م كۆرسه‌دا له‌ بابه‌تى خێزانه‌ زمانه‌كان زياتر باسى خێزانه‌ زمانى ئێرانييه‌كان ده‌كه‌ين.          </vt:lpstr>
      <vt:lpstr>خێزانە زمانەكانی جیهان:                          زمانەوانان، بەگشتى زمانەكانی جیهان بەسەر چوار خێزانە زمان دابەش دەكەن:  یەكەم: خێزانە زمانی هیندۆ – ئەوروپی:                      ئەم خێزانە لە كۆمەڵێكی گەورە پێكدێت، كە لە ڕەگەزو بنچینەدا نزیكن لەیەكترەوە و ئەو گەلانە دەگرێتەوە كە دەكەونە ناوەڕاستی ئاسیا تا ئەوپەڕی كەناری ڕۆژئاوای ئەوروپا.ئەم زمانانە دەگرێتەوە: أ- كۆمەڵی ڕۆژهەڵاتی : بەهیندۆ – ئاری ناسراوە ، زمانەكانی میتانی و سانسكریتی و مادو ئەخمینی دەگرێتەوە ، كە ئەویش بەسەر دوو لق دابەشدەكرێت: 1-زمانە هیندییەكان: لە زمانەكانی (هیندی نوێ، سانسكریتى، پراكیتى، ،بنجابی ، كۆجەراتی، بەنگالی، بەهاراتی، ئاسامی) پێكدێت.                               2- زمانە ئارییەكان: لە زمانەكانی (پەشتوویى، ئەسیتى(ئۆسيتى)، فارسی كۆن، فارسی نوێ، كوردی، ئەفغانی، بلووجی، تاجیكی) پێكدێت.</vt:lpstr>
      <vt:lpstr>ب- كۆمەڵی ڕۆژئاوایی: ئەم كۆمەڵەیە بەزمانانى (كانتۆم) ناسراوەپێكدێت لە:      1- زمانە جێرمەنییەكان: ئەڵمانی، ئینگلیزی، هۆڵەندی، زمانە ئەسكەندەنافییەكان).                             2- زمانە سڵاڤییەكان : ( ڕووسی، پۆڵەندی، چیكی، سلۆڤاكی، یۆگسلافی).  3- زمانی لاتینیەكان : (ئیتالی، فەرەنسی، ئیسپانی، پورتوگالی ). 4- زمانی یۆنانی : ( ئەرمەنی ، ئەلبانی).             5- زمانی كەڵتی : (ئێرلەندی، بریتۆنى، وێڵزى...هتد).  دووەم: خێزانە زمانی سامی – حامی:                    ئەم خێزانە زمانە لە نیشتیمانی عەرەب و باكووری ئەفریقیا و بەشێك لە ڕۆژهەڵاتەكەی بەكاردەهێنرێت . ئەم كۆمەڵەیەش لە دوو بەش پێكدێت:  أ- خێزانە زمانی سامی :  بریتییە لە:              1. زمانی سامی باكوور: زمانی ئەكەدی ، بابلی ، ئاشوری ، كەنعانی ، عیبری و فینیقی.                            2. زمانی سامی باشوور: زمانی عەرەبی ، یەمەنی كۆن ، زمانە حەبەشییە سامییەكان.</vt:lpstr>
      <vt:lpstr>ب- خێزانە زمانی حامی : بریتییە لە:                     1. زمانی میسرییەكان : میسری كۆن (زمانی قیبتی). 2. زمانی لیبی یا بەربەری: زمانی دانیشتوانە بنەڕەتییەكانی باكووری ئەفریقیا وەكو: لیبیا ، تونس ، جەزائير ، مەغریب  دەگرێتەوە. 3. زمانە كۆشیتییەكان: زمانی دانیشتوانە بنەڕەتییەكانی بەشی ڕۆژهەڵاتی  ئەفریقیایە. سێیەم: خێزانە زمانی ئۆڕاڵی – ئەڵتیكی ( ئاڵتایی):           ئەم خێزانە بەو جۆرە زمانە دەگوترێت ، كە قسەپێكەرانی دەكەوێتە نێوان شاخەكانی ئۆراڵ و ئاڵتایيەوە لە باكووری توركستانەوە دەستپێدەكات . ئەم خێزانە دوو كۆمەڵە دەگرێتەوە:                 1- ئۆراڵی : فنلندی ، ئەستۆنی ، مەجەری  دەگرێتەوە.         2- ئەڵتیكی : توركی ، مەگۆلی ، تەنوكوسی ، مەنانشۆ  دەگرێتەوە. چوارەم :خێزانە زمانی چینی – تیبتی:                ئەم خێزانە زمانە ، زمانەكانی (چینی ، تایلەندی ،ڤێتنامى،ژاپۆنى، بورمایی ، تیبتی)دەگرێتەوە.</vt:lpstr>
      <vt:lpstr>هه‌روه‌ك پێشتر ئاماژه‌مان پێدا، كه‌ زمانى كوردى يه‌كێكه‌ له‌ كۆمه‌ڵى گه‌وره‌ى زمانه‌ هيندۆئه‌وڕوپييه‌كان و خێزانى ئێرانى، بۆيه‌ لێره‌دا به‌ وانه‌يه‌كى تايبه‌ت باسى خێزانه‌ زمانى ئێرانييه‌كان ده‌كه‌ين.   خێزانه‌ زمانه‌ ئێرانييه‌كان:  خێزانه‌ زمانه‌ ئێرانييه‌كان له‌ ژماره‌يه‌ك زمانى زيندوو و مردوو پێكهاتووه‌: أ_ زمانه‌ئێرانييه‌ زيندووه‌كان: 1_ فارسى نوێ 2_ كوردى 3_ ئه‌فغانى 4_ بلوجى 5_ تاجيكى 6_ ئۆسيتى 7_ تاتى 8_ تاڵيشى 9_ پامێرى 10_مازه‌نده‌رانى، گيليانى،...هتد</vt:lpstr>
      <vt:lpstr>ب_زمانه‌ ئێرانييه‌ مردووه‌كان: 1_ فارسى كۆن: زمانى سه‌رده‌مى هه‌خامه‌نشييه‌كانه‌، له ‌سه‌ده‌ى 6_4 پ.ز. 2_ ئاڤێستايى: ئه‌و زمانه‌يه‌ كه‌ ئاڤيستاى پێ نووسراوه‌ و زمانى ئاينى زه‌رده‌شته‌. كۆنترين مێژووى سه‌ده‌ى 7_6پ.ز. 3_ په‌هله‌وى: هه‌روه‌ها پێشى ده‌گوترێت فارسى ناوه‌ڕاست، كه‌ زمانى ئاينى و ده‌وڵه‌تى ساسانييه‌كان بووه‌. 4_ ميدى: زمانى ميدييه‌كانه‌ كه‌ پێش زايين به‌ چه‌ند سه‌ده‌يه‌ك توانيويانه‌ ده‌وڵه‌تێكى ده‌سه‌ڵاتدارى گه‌وره‌ له‌ ڕۆژئاواى ئێرانى ئه‌مڕۆدا دابمه‌زرێنن. گه‌لێك له‌ زاناكان، كورد به‌ نه‌وه‌ى ميدييه‌كان داده‌نێن.  5_ پارثى (پارتى): يه‌كێكه‌ له‌ زمانه‌ فارسييه‌كانى چاخى ناوه‌ڕاست، له‌ سه‌ده‌ى 3پ.ز، له‌ ناوچه‌ى خوارووى ڕۆژهه‌ڵاتى ده‌رياى قه‌زويندا به‌كارهێنراوه‌. 6_ سوغدى(سوگدى): يه‌كێكه‌ له‌ زمانه‌ ئێرانييه‌ ڕۆژهه‌ڵاتييه‌كان. له‌ كۆتايى سه‌ده‌ى (1 پ.ز _9زايينى) ژياوه‌ و به‌كارهاتووه‌. 7_ سه‌كى: يه‌كێكه‌ له‌ زمانه‌ ڕۆژهه‌ڵاتييه‌ مردووه‌ ئێرانييه‌كانى چاخى ناوه‌ڕاست و له‌ سه‌ده‌كانى (5_10)ى زايينيدا له‌ ئاسياى ناوه‌ڕاست و توركمانستانى چين بڵاوببۆه‌‌وه‌. هه‌ندێ تێكستى ئه‌م زمانه‌ به‌جێ ماون، كه‌ به‌ ڕێنووسى هيندى نوسراون.  زۆربه‌ى ئێرانناسه‌كان به‌گوێره‌ى شوێن، زمانه‌ ئێرانييه‌ زيندوو و مردووه‌كان دابه‌ش ده‌كه‌ن به‌سه‌ر:</vt:lpstr>
      <vt:lpstr>أ_زمانه‌ ئێرانييه‌ ڕۆژئاواييه‌كان:  1_ به‌شى خوارووى ڕۆژئاوا: فارسى كۆن و ناوه‌ڕاست و نوێ، تاجيكى، تاتى،..هه‌ندێكى تر ده‌گرێته‌وه. 2_‌ به‌شى سه‌رووى ڕۆژئاوا: ميدى، پارثى، بلوجى، كوردى، تاڵيشى،...هتد ده‌گرێته‌وه‌.  ب_زمانه‌ ئێرانييه‌ ڕۆژهه‌ڵاتييه‌كان:  1_ به‌شى خوارووى ڕۆژهه‌ڵات: سوغدى، ئه‌فغانى، پاميرى،...هتد ده‌گرێته‌وه. 2_‌ به‌شى سه‌رووى ڕۆژهه‌ڵات: سه‌كى، ئۆسيتى،،...هه‌ندێكى تر ده‌گرێته‌وه‌.  </vt:lpstr>
      <vt:lpstr>وشەكانى زمانى كوردى  1_وشەى كوردى په‌تى (ڕەسەن): ئەو وشانەن كە لە سەدەى نۆیەمى زایینیەوە تا ئەمڕۆ پەیدابوون. زمانى كوردى زمانێكى سەربەخۆیە و خاوەنى یاسا و رێساو دەستورى زمانى خۆییەتى و هەر بۆیەش دەبینین هەندێ لەو وشە پەتیانەى كە لە زمانى كوردیدا بەرچاومان دەكەوێت لە هیچ زمانێكى تردا بەدى ناكرێت وەك وشەى: دایك – باوك – شاخ – دار -.پير، ڕه‌ش، سپى .........هتد، بوونیان لە زمانێكى تردا، ئەوە نیشان دەدەن، كە لەزمانى كوردیەوە وەرگیراون واتە زۆربەى وشەكانى زمانى كوردى وشەى ڕەسەنن كە خاسیەتى تایبەتى خۆیان هەیە و كەرەسەى سەرەكى زمانى میللەتى كوردە. - هەندێ نموونەى وشەى ڕەسەنى كوردى و ڕەچەڵەكەكەى: - ئاكام : بە عەرەبى واتە (اجل). (ئا) وێنەیەكى ترى (ها)یە كە كورتەى (هات)ە. كام و كات و گاڤـ ← هەنگاڤـ و← قاف، هەمووى ماناى (كات)ە.(ئاكام) لە بنەڕەتدا (هاكات) و/ (هاكا)یە. - ئاكار: واتە ڕەوشت، لە ئاوایى كار (چوَنێتى كار)ەوە هاتووە. - ئاسەوار: لە (ئاس+وار) پێكهاتووە. (ئاس) لە كوردیدا بە ماناى ڕووت و ڕماو دێت، (وار) ماناى شوێن و جێگەیە. (ئاسەوار) بە ماناى شوێنى داڕماوو پەرپووت دێت.  </vt:lpstr>
      <vt:lpstr>زمانه‌ ئێرانييه‌كان به‌ (3) سێ چاخى مێژوويدا ڕۆيشتوون: كۆن و ناوه‌ڕاست و نوێ:  1_چاخى كۆن: له‌ ئاڤێستاوه‌ ده‌ست پێده‌كات_واته سه‌ده‌كانى 10_ 6 پ.ز‌ . زمانه‌ ئێرانييه‌ كۆنه‌كان له‌: ئاڤێستايى، فارسى كۆن، سه‌كى، ميدى،...هتد. 2_چاخى ناوه‌ڕاست: له‌ كۆتايى چاخى يه‌كه‌مه ‌(كۆنه‌وه‌) ده‌ست پێده‌كات تاكو هاتنى ئاينى ئيسلام له‌ سه‌ده‌ى (7)ه‌مدا. له‌ مێژوودا به‌ تێكڕاى زمانه‌كانى ئه‌م چاخه‌ ده‌وترێت (په‌هله‌وى). زمانه‌ ئێرانييه‌كانى ناوه‌ڕاست بريتين له‌: فارسى ناوه‌ڕاست_ په‌هله‌وى، سوغدى، پارثى،...هتد. 3_چاخى نوێ: ئه‌م چاخه‌ى زمانه‌ ئێرانييه‌كان له‌ سه‌ده‌ى نۆيه‌مى دواى زايينه‌وه‌ ده‌ست پێده‌كات. زمانه‌ ئێرانييه‌كانى ئه‌م چاخه‌ پێكهاتوون له ‌: فارسى نوێ، كوردى، ئه‌فغانى، تاجيكى، بلوجى، پاميرى، ئۆسيتى،...هتد .  به‌مجۆره‌ ده‌بينين كه‌ زمانى كوردى زمانێكى سه‌ربه‌خۆ و زيندووى ئێرانييه‌ و يه‌كێكه‌ له‌ به‌شى سه‌رووى ڕۆژئاواى خێزانه‌ زمانه‌ ئێرانييه‌كان. خێزانى ئێرانيش به‌شێكه‌ له‌ كۆمه‌ڵه‌ى هيندۆ ئه‌وروپى.   تا ئێره‌ له‌ بنجى زمانى كوردى دواين و هه‌ندێك له‌ بابه‌تى ئيتيمۆلۆجياى زمانى كورديمان ڕوون كرده‌وه‌. </vt:lpstr>
      <vt:lpstr>زمانی كوردی پەرەسەندووی زمانی ئاڤێستایە و بنچینەیان یەكە بۆ نموونە ئەگەر بەراوردێكی وشەكانی زمانی  ئاڤێستاو زمانی كوردی ئێستا بكەین ئەو ڕاستییەمان بۆ ڕوون دەبێتەوە:  ئاوێستایی                                       زارەكانی ئێستای كوردی           گۆشە                                                              گوێ        ئاخشتی                                                           ئاشتی ئاسەنگ                                                           ئاهەنگ ئاسمان                                                            ئاسمان / عاسمان ئاواز                                                              ئاواز، ئاواچ ئەشتە                                                             هەشت ئەورە                                                             هەور، هۆر ئوشترە                                                           وشتر، حوشتر  بەرزەت                                                          بەرز، بڵند                                                           تەرشن                                                           تێنوو                 دوشمەنە                                                        دوژمن ، دژمن ، دشمن                                    زاماتە                                                           زاوا                                                                         نەر                                                              نێر                 هوەر                                                           خۆر         كوەرگ                                                          گورگ         ماسیە                                                                                        ماسى </vt:lpstr>
      <vt:lpstr>- ئاسمان: پێكهاتووە لە ] ئاسۆ+ مان[ ، (ئاسۆ) بە عەرەبى واتە (افق)، (مان) یش نیشانەى جێیە. دەگوترێ (دارەمان)، واتە: شوێن و جێگەى دار، ئەو شوێنەى دارو درەختى لێیە. - ئاوێنە: لە (ئاو+وێنە) پێكهاتووە.ئاو تایبەتكارێكى هەیە،ئەویش ئەوەیە كە پاكژ و بێگەرد بوو  وێنەى دەوروبەرى خۆى دیار دەخا .(ئاوێنە) ئەو ئامرازەیە كە وەك ئاو وێنە دەردەخات (نەینۆك)یشى پێ دەوترێت. لە فارسیدا  وشەكە بە شێوەى  (ایینە)  دەركەوتووە. - باگردان/ باگردێن: لە (بان+گردان)ەوە هاتووە. (بان) بە واتاى سەرى سەرەوەى خانوو، یاخود شوێنێكى دیكە دێت، هەروەها بە واتاى شوێنى بەرزیش دێت. (گردان) لە (گرد) و(گر)ەوە هاتووە، كە بە ماناى (خڕ) دێت. واتە باگردانە ئەو ئامێرە خڕەیە كە بانى پێ دەگێڕدرێ، كە وشەى گێڕانیش پەیوەندى بە تایبەتكارى خڕىیەوە هەیە. - بەگ: وشەیەكى كوردى كۆنە، بە ماناى (مەزن و گەورەو خوا) دێ. هەر لە كوردیدا، بەرانبەر بە (خوا) وشەى (باخوێ) هەیە. وشەى (بەگ-beg) بە شێوەىbey) ) كەوتۆتە ناو زمانى توركى و، وشەىbuyuk) )ى توركى واتە (گەورە) لەمەوە وەرگیراوە. وشەى (big)ى ئینگلیزى، هاوڕەگى وشەى (بەگ)ە. لە زمانى ڕووسیدا وشەى (بۆگ) بە ماناى (خوا) دێت. هەروەها وشەى (بێگم) كە هیندییەكان بۆ پایە بەرزەكان بەكارى دێنن، لە میسر كراوە بە (بیجوم) لەمەوە هاتووە. تەنانەت وشەى (فەخفوورى) لە (بەگپوورى) یەوە هاتووە، واتە كوڕى خوا، ئەمەش نازناوى پاشا كۆنەكانى چین بووەو، فەخفوورى بەوەوە ناونراوە. وشەى (بەگ) كەوتۆتە عەرەبى و فارسیشەوە.</vt:lpstr>
      <vt:lpstr>- باوك: پێكهاتووە لە (باو+ك)  پێكهاتووە، (ك) خۆشەویستى و ناسك و نازدارى دەگەیەنێ. لە كوَندا بە گەورەى قەشە مەسیحییەكان دەوترا (پاپا)، دواتر گۆڕا بۆ (پاپ)، كە ببوو بە نازناو و لە گەورەترین پیاوى ئاینى مەسیحى لە ڕۆماو ئەسكەندەرییە نرا، هەروەها لە پەهلەویدا وشەى (پاپ)، واتاى باوكى گەیاندووە.بە بیروڕاى هەندێ زمانەوانان وشەى (پاپا) بە ئەسڵ دەچێتەوە سەر وشەى (پاپاس)ى یۆنانى كە واتاى (باپیر،باوك)ە. بە ئاشكرا دیارە كە (بابا) شێوە عەرەبییەكەى (پاپا)یە. (پاپ)ى پەهلەوى و (پاپاس)ى یۆنانى، هەردووكیان دوو وشەى زمانە هیندۆئەوروپییەكانن و واتاو چەمكێك كۆیان دەكاتەوە كە ئەویش (باوك)ە. كەواتە وشەى (باو) لە (باوك)دا، ئەگەر بیبەینەوە سەر فۆڕمە كۆنەكەى، دەبینین بەم شێوەیە بووە: پاپ&lt; باب&lt; باو&lt; باڤ (لە كرمانجى سەروو). - بەرماڵ: لە (بەر+ماڵ)ەوە هاتووە، (بەر) واتە پێش، (ماڵ) لە (ماڵین)ەوە هاتووە. (ماڵین) واتە پێداهێنان و پێدادان. ماڵین بە واتاى پاككردنەوەش دێت، كە ئەویش هەر دەست پێداهێنانە. بەرماڵ ئەو پارچە قوماشەیە كە نوێژ لەسەرى دەكرێ و بە ڕوو دەماڵرێ. - بەرتیل: بەرتیل لە: ( بەر+ تیل)ەوە هاتووە، (بەر) واتە پێش ، (تیلكردن) واتە خلۆركردن/ خواركردنەوەى شتێك، وەك لە یارى (هەڵماتێن) دا باوە، وشەى (بەرتیل)یش هەیە كە بەو بڕە پارەیە دەوترێ كە لە كایەى (هەڵماتێن)دا دادەنرێ. كەواتە: بەرتیل پارەیەكە، یان شتێكە كە لەبەر تلى (پەنجە)ى كەسێكدا دادەنرێ بۆ تیلكردن (خواركردنەوەى كارێك)، واتە لە ڕێى ڕاست لادانى كارێك.</vt:lpstr>
      <vt:lpstr>- بیانوو: واتە بەڵگەى نابەجێ. لە (بێ + هاندۆ (مقدار)ەوە) هاتووە، واتە قسەیەك كە هەندى نەبێ. - بناخە/ بناغە: لە ]بن+ئاخ[ پێكهاتووە. (ئاخ) واتە (گڵ، خاك، زەوى). (بناخە) واتە (بن زەوى). ئاخ و خاك هەریەك وشەن، بە جێگۆڕكێى دەنگەكان بەو دوو جۆرە دەرهاتوون. - پسوولە: لە (پتوولە)وە هاتووە، پتوولە كورتكراوەى (پەتە)یە كە بە واتاى پارچە كاغەز دێت.  - جامباز: لە كوردیدا بە (دەڵاڵ) دەوترێ جاماز، یان جەمبازە هەیە بۆ دەست و پێ بزوتن و هەتڕینى بەرزە وڵاخ. كە ئەم وشەیە لە جەم (جموجووڵ: واتە بزووتن) ەوە هاتووە. (باز) واتە بازدان (جووڵان). بەو كەسەى كە دەێتە هۆى كڕین و فرۆشتنى بەرزە وڵاخ دەوترێ (جامباز)، هەروەها بە مرۆڤى فێڵبازیش دەوترێ. - جاش: كەسێكە كە كارێك بگرێتە دەست، كە كار یان پیشەى خۆى نەبێت. جاش پۆلیس كەسێكە كە پۆلیس نەبێ، بەڵام كارى پۆلیس بكات. جاش كەوش پێڵاوێكە كە جێى كەوش بگرێتەوە، بەڵام كەوش نەبێ. جاش لە ((لەجیاتى شت))ەوە هاتووەن پەیوەندى بە جاشەكەرەوە نییە كە لە بنەڕەتدا (جاشك)ەو هاوڕەگى (جووچك)ە. - جەهەنەم (دۆزەخ): وشەى (جەهەنەم) گوایە وشەیەكى ئارامییەو بە ماناى (جێى نزم) دێت. لە ڕاستیدا وشەكە ئارامى نییە، كوردییە. (جەهەنەم) لە (جەه) واتە (جێ) و، (نم) كە لە (نزم)ەوە هاتووە، واتە (جێى نزم) كە لە قورئاندا بە(اسفل السافلین) ناوى ڕۆیشتووە. جەهەنەم كوردییەكى پەتییەو كەوتۆتە زمانى عەرەبى و فارسى یەوە.</vt:lpstr>
      <vt:lpstr>- جووت (جۆت): لە (جوو+ت) ەوە هاتووە.(جۆ) وێنەیەكى ترى (دوو)ەو (ت)یش، لە ( تا/ تێ)یەوە هاتووە، واتە: دووتاكردن/دووتێكردن. جووتكردن/جۆتكردن، جۆتكار، واتە: دوو گا بهێنرێن بۆ زەوى كێڵان. - دەسەڵات (دەستەڵات): دەستەڵات لە (دەست+هەڵهات) ەوە هاتووە، واتە دەست هەڵهاتن بۆ كردنى كارێك. وشەى (تسلط)ى عەرەبى لە (دەسەڵات)ەوە هاتووە بەم شێوەیەى خوارەوە: دەسەڵات &lt; تەسەلەت &lt; تەسەلت &lt; تەسەلوت &lt; تسلط. دواتر وشەى (سلطە) ى لێ داتاشراوە. - دەستوور (قانون): وشەیەكى كوردى كۆنە، لە زمانى كوردیدا وشەى (دەستەبەر) و (دەستەوەر) یش هەن كە بە یەك مانان و بۆ(گرتنە ملخۆى كارێك) بەكاردێن. وشەى (دەستوور) وەك وشەیەكى بیانى كەوتۆتە زارى عەرەبییەوەو فارسیش بەكارى دەبەن بە ماناى ((فەرمانپێدان)). لە كاتێكدا كە وشەى (دەستەبەر) و (دەستەوەر) لە فارسیدا نین. - دهۆك: لە (دە/دێ (گوند) + وك (نیشانەى بچووككردنەوە) ەوە هاتووە. واتە گوندێكى بچووك/ دێى بچووك.</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زانكؤيسةلاحةددين كؤليَذي زمان  بةشي زماني كوردي</dc:title>
  <dc:creator>HP</dc:creator>
  <cp:lastModifiedBy>HP</cp:lastModifiedBy>
  <cp:revision>69</cp:revision>
  <dcterms:created xsi:type="dcterms:W3CDTF">2006-08-16T00:00:00Z</dcterms:created>
  <dcterms:modified xsi:type="dcterms:W3CDTF">2023-01-31T08:59:30Z</dcterms:modified>
</cp:coreProperties>
</file>