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471F6-A99C-4974-8079-9B292019A944}" type="datetimeFigureOut">
              <a:rPr lang="en-US" smtClean="0"/>
              <a:t>3/7/2022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4BD30-4B50-4950-BDD6-5848D439564E}" type="slidenum">
              <a:rPr lang="en-US" smtClean="0"/>
              <a:t>‹#›</a:t>
            </a:fld>
            <a:endParaRPr lang="en-US"/>
          </a:p>
        </p:txBody>
      </p:sp>
    </p:spTree>
    <p:extLst>
      <p:ext uri="{BB962C8B-B14F-4D97-AF65-F5344CB8AC3E}">
        <p14:creationId xmlns:p14="http://schemas.microsoft.com/office/powerpoint/2010/main" val="275593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p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6" name="Google Shape;196;p2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2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p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6" name="Google Shape;226;p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2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p2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0" name="Google Shape;250;p2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3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3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3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0" name="Google Shape;280;p3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6" name="Google Shape;286;p3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3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4" name="Google Shape;304;p3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p3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6" name="Google Shape;316;p4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2" name="Google Shape;322;p4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 name="Google Shape;328;p4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4" name="Google Shape;334;p4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0" name="Google Shape;340;p4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p4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2" name="Google Shape;352;p4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8" name="Google Shape;358;p4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4" name="Google Shape;364;p4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0" name="Google Shape;370;p4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6" name="Google Shape;376;p5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2" name="Google Shape;382;p5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8" name="Google Shape;388;p5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4" name="Google Shape;394;p5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0" name="Google Shape;400;p5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6" name="Google Shape;406;p5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2" name="Google Shape;412;p5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p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8" name="Google Shape;418;p5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p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4" name="Google Shape;424;p5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0" name="Google Shape;430;p5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6" name="Google Shape;436;p6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p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2" name="Google Shape;442;p6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p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6" name="Google Shape;496;p7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2" name="Google Shape;502;p7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p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8" name="Google Shape;508;p7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Google Shape;513;p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4" name="Google Shape;514;p7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04/08/1443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04/08/1443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04/08/1443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04/08/1443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5800" y="304800"/>
            <a:ext cx="7772400" cy="4420344"/>
          </a:xfrm>
          <a:prstGeom prst="rect">
            <a:avLst/>
          </a:prstGeom>
          <a:noFill/>
          <a:ln>
            <a:noFill/>
          </a:ln>
        </p:spPr>
        <p:txBody>
          <a:bodyPr spcFirstLastPara="1" wrap="square" lIns="91425" tIns="45700" rIns="91425" bIns="45700" anchor="ctr" anchorCtr="0">
            <a:noAutofit/>
          </a:bodyPr>
          <a:lstStyle/>
          <a:p>
            <a:pPr rtl="0">
              <a:spcBef>
                <a:spcPts val="0"/>
              </a:spcBef>
              <a:buClr>
                <a:schemeClr val="dk2"/>
              </a:buClr>
              <a:buSzPts val="4000"/>
            </a:pPr>
            <a:r>
              <a:rPr lang="en-US" sz="4000" dirty="0"/>
              <a:t/>
            </a:r>
            <a:br>
              <a:rPr lang="en-US" sz="4000" dirty="0"/>
            </a:br>
            <a:r>
              <a:rPr lang="en-US" sz="4000" b="1" i="0" u="none" dirty="0">
                <a:solidFill>
                  <a:schemeClr val="dk2"/>
                </a:solidFill>
                <a:latin typeface="Times New Roman"/>
                <a:ea typeface="Times New Roman"/>
                <a:cs typeface="Times New Roman"/>
                <a:sym typeface="Times New Roman"/>
              </a:rPr>
              <a:t/>
            </a:r>
            <a:br>
              <a:rPr lang="en-US" sz="4000" b="1" i="0" u="none" dirty="0">
                <a:solidFill>
                  <a:schemeClr val="dk2"/>
                </a:solidFill>
                <a:latin typeface="Times New Roman"/>
                <a:ea typeface="Times New Roman"/>
                <a:cs typeface="Times New Roman"/>
                <a:sym typeface="Times New Roman"/>
              </a:rPr>
            </a:br>
            <a:r>
              <a:rPr lang="en-US" sz="4000" b="0" i="0" u="none" dirty="0">
                <a:solidFill>
                  <a:schemeClr val="dk2"/>
                </a:solidFill>
                <a:latin typeface="Times New Roman"/>
                <a:ea typeface="Times New Roman"/>
                <a:cs typeface="Times New Roman"/>
                <a:sym typeface="Times New Roman"/>
              </a:rPr>
              <a:t>DEPARTMENT OF </a:t>
            </a:r>
            <a:r>
              <a:rPr lang="en-US" sz="4000" b="0" i="0" u="none" dirty="0" smtClean="0">
                <a:solidFill>
                  <a:schemeClr val="dk2"/>
                </a:solidFill>
                <a:latin typeface="Times New Roman"/>
                <a:ea typeface="Times New Roman"/>
                <a:cs typeface="Times New Roman"/>
                <a:sym typeface="Times New Roman"/>
              </a:rPr>
              <a:t>FIELD CROP</a:t>
            </a:r>
            <a:r>
              <a:rPr lang="en-US" sz="4000" b="0" i="0" u="none" dirty="0">
                <a:solidFill>
                  <a:schemeClr val="dk2"/>
                </a:solidFill>
                <a:latin typeface="Times New Roman"/>
                <a:ea typeface="Times New Roman"/>
                <a:cs typeface="Times New Roman"/>
                <a:sym typeface="Times New Roman"/>
              </a:rPr>
              <a:t/>
            </a:r>
            <a:br>
              <a:rPr lang="en-US" sz="4000" b="0" i="0" u="none" dirty="0">
                <a:solidFill>
                  <a:schemeClr val="dk2"/>
                </a:solidFill>
                <a:latin typeface="Times New Roman"/>
                <a:ea typeface="Times New Roman"/>
                <a:cs typeface="Times New Roman"/>
                <a:sym typeface="Times New Roman"/>
              </a:rPr>
            </a:br>
            <a:r>
              <a:rPr lang="en-US" sz="4000" b="0" i="0" u="none" dirty="0">
                <a:solidFill>
                  <a:schemeClr val="dk2"/>
                </a:solidFill>
                <a:latin typeface="Times New Roman"/>
                <a:ea typeface="Times New Roman"/>
                <a:cs typeface="Times New Roman"/>
                <a:sym typeface="Times New Roman"/>
              </a:rPr>
              <a:t/>
            </a:r>
            <a:br>
              <a:rPr lang="en-US" sz="4000" b="0" i="0" u="none" dirty="0">
                <a:solidFill>
                  <a:schemeClr val="dk2"/>
                </a:solidFill>
                <a:latin typeface="Times New Roman"/>
                <a:ea typeface="Times New Roman"/>
                <a:cs typeface="Times New Roman"/>
                <a:sym typeface="Times New Roman"/>
              </a:rPr>
            </a:br>
            <a:r>
              <a:rPr lang="en-US" sz="4000" b="0" i="0" u="none" dirty="0">
                <a:solidFill>
                  <a:schemeClr val="dk2"/>
                </a:solidFill>
                <a:latin typeface="Times New Roman"/>
                <a:ea typeface="Times New Roman"/>
                <a:cs typeface="Times New Roman"/>
                <a:sym typeface="Times New Roman"/>
              </a:rPr>
              <a:t>COLLEGE OF </a:t>
            </a:r>
            <a:r>
              <a:rPr lang="en-US" sz="4000" b="0" i="0" u="none" dirty="0" smtClean="0">
                <a:solidFill>
                  <a:schemeClr val="dk2"/>
                </a:solidFill>
                <a:latin typeface="Times New Roman"/>
                <a:ea typeface="Times New Roman"/>
                <a:cs typeface="Times New Roman"/>
                <a:sym typeface="Times New Roman"/>
              </a:rPr>
              <a:t>AGRICULTURAL</a:t>
            </a:r>
            <a:br>
              <a:rPr lang="en-US" sz="4000" b="0" i="0" u="none" dirty="0" smtClean="0">
                <a:solidFill>
                  <a:schemeClr val="dk2"/>
                </a:solidFill>
                <a:latin typeface="Times New Roman"/>
                <a:ea typeface="Times New Roman"/>
                <a:cs typeface="Times New Roman"/>
                <a:sym typeface="Times New Roman"/>
              </a:rPr>
            </a:br>
            <a:r>
              <a:rPr lang="en-US" sz="4000" b="0" i="0" u="none" dirty="0" smtClean="0">
                <a:solidFill>
                  <a:schemeClr val="dk2"/>
                </a:solidFill>
                <a:latin typeface="Times New Roman"/>
                <a:ea typeface="Times New Roman"/>
                <a:cs typeface="Times New Roman"/>
                <a:sym typeface="Times New Roman"/>
              </a:rPr>
              <a:t> ENGINEERING SCIENCE </a:t>
            </a:r>
            <a:endParaRPr dirty="0"/>
          </a:p>
        </p:txBody>
      </p:sp>
      <p:sp>
        <p:nvSpPr>
          <p:cNvPr id="85" name="Google Shape;85;p13"/>
          <p:cNvSpPr txBox="1">
            <a:spLocks noGrp="1"/>
          </p:cNvSpPr>
          <p:nvPr>
            <p:ph type="subTitle" idx="1"/>
          </p:nvPr>
        </p:nvSpPr>
        <p:spPr>
          <a:xfrm>
            <a:off x="914400" y="620688"/>
            <a:ext cx="7467600" cy="5856312"/>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3600"/>
              <a:buFont typeface="Times New Roman"/>
              <a:buNone/>
            </a:pPr>
            <a:r>
              <a:rPr lang="en-US" sz="3600" b="0" i="0" u="none" dirty="0" smtClean="0">
                <a:solidFill>
                  <a:schemeClr val="dk1"/>
                </a:solidFill>
                <a:latin typeface="Times New Roman"/>
                <a:ea typeface="Times New Roman"/>
                <a:cs typeface="Times New Roman"/>
                <a:sym typeface="Times New Roman"/>
              </a:rPr>
              <a:t> </a:t>
            </a:r>
            <a:endParaRPr sz="3600" b="0" i="0" u="none" dirty="0">
              <a:solidFill>
                <a:schemeClr val="dk1"/>
              </a:solidFill>
              <a:latin typeface="Times New Roman"/>
              <a:ea typeface="Times New Roman"/>
              <a:cs typeface="Times New Roman"/>
              <a:sym typeface="Times New Roman"/>
            </a:endParaRPr>
          </a:p>
          <a:p>
            <a:pPr marL="0" lvl="0" indent="0" algn="ctr" rtl="0">
              <a:lnSpc>
                <a:spcPct val="100000"/>
              </a:lnSpc>
              <a:spcBef>
                <a:spcPts val="720"/>
              </a:spcBef>
              <a:spcAft>
                <a:spcPts val="0"/>
              </a:spcAft>
              <a:buClr>
                <a:schemeClr val="dk1"/>
              </a:buClr>
              <a:buSzPts val="3600"/>
              <a:buFont typeface="Times New Roman"/>
              <a:buNone/>
            </a:pPr>
            <a:r>
              <a:rPr lang="en-US" sz="3600" b="1" i="0" u="none" dirty="0" smtClean="0">
                <a:solidFill>
                  <a:schemeClr val="dk1"/>
                </a:solidFill>
                <a:latin typeface="Times New Roman"/>
                <a:ea typeface="Times New Roman"/>
                <a:cs typeface="Times New Roman"/>
                <a:sym typeface="Times New Roman"/>
              </a:rPr>
              <a:t> </a:t>
            </a:r>
            <a:endParaRPr dirty="0"/>
          </a:p>
          <a:p>
            <a:pPr marL="0" lvl="0" indent="0" algn="ctr" rtl="0">
              <a:spcBef>
                <a:spcPts val="720"/>
              </a:spcBef>
              <a:spcAft>
                <a:spcPts val="0"/>
              </a:spcAft>
              <a:buClr>
                <a:schemeClr val="dk1"/>
              </a:buClr>
              <a:buSzPts val="3600"/>
              <a:buFont typeface="Times New Roman"/>
              <a:buNone/>
            </a:pPr>
            <a:endParaRPr sz="3600" b="1" i="0" u="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15220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685800" y="3048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Short Term Storage</a:t>
            </a:r>
            <a:endParaRPr/>
          </a:p>
        </p:txBody>
      </p:sp>
      <p:sp>
        <p:nvSpPr>
          <p:cNvPr id="145" name="Google Shape;145;p23"/>
          <p:cNvSpPr txBox="1">
            <a:spLocks noGrp="1"/>
          </p:cNvSpPr>
          <p:nvPr>
            <p:ph type="body" idx="1"/>
          </p:nvPr>
        </p:nvSpPr>
        <p:spPr>
          <a:xfrm>
            <a:off x="685800" y="1447800"/>
            <a:ext cx="7772400" cy="49530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200"/>
              <a:buFont typeface="Times New Roman"/>
              <a:buNone/>
            </a:pPr>
            <a:r>
              <a:rPr lang="en-US" sz="3200" b="0" i="0" u="none" dirty="0">
                <a:solidFill>
                  <a:schemeClr val="dk1"/>
                </a:solidFill>
                <a:latin typeface="Times New Roman"/>
                <a:ea typeface="Times New Roman"/>
                <a:cs typeface="Times New Roman"/>
                <a:sym typeface="Times New Roman"/>
              </a:rPr>
              <a:t>Stored products in short term storage mostly do not last beyond 6 months</a:t>
            </a:r>
            <a:endParaRPr dirty="0"/>
          </a:p>
          <a:p>
            <a:pPr marL="342900" lvl="0" indent="-139700" algn="l" rtl="0">
              <a:lnSpc>
                <a:spcPct val="90000"/>
              </a:lnSpc>
              <a:spcBef>
                <a:spcPts val="640"/>
              </a:spcBef>
              <a:spcAft>
                <a:spcPts val="0"/>
              </a:spcAft>
              <a:buClr>
                <a:schemeClr val="dk1"/>
              </a:buClr>
              <a:buSzPts val="3200"/>
              <a:buFont typeface="Times New Roman"/>
              <a:buNone/>
            </a:pPr>
            <a:endParaRPr sz="3200" b="0" i="0" u="none" dirty="0">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None/>
            </a:pPr>
            <a:r>
              <a:rPr lang="en-US" sz="3200" b="0" i="0" u="none" dirty="0">
                <a:solidFill>
                  <a:schemeClr val="dk1"/>
                </a:solidFill>
                <a:latin typeface="Times New Roman"/>
                <a:ea typeface="Times New Roman"/>
                <a:cs typeface="Times New Roman"/>
                <a:sym typeface="Times New Roman"/>
              </a:rPr>
              <a:t>Highly </a:t>
            </a:r>
            <a:r>
              <a:rPr lang="en-US" sz="3200" b="0" i="0" u="none" dirty="0" smtClean="0">
                <a:solidFill>
                  <a:schemeClr val="dk1"/>
                </a:solidFill>
                <a:latin typeface="Times New Roman"/>
                <a:ea typeface="Times New Roman"/>
                <a:cs typeface="Times New Roman"/>
                <a:sym typeface="Times New Roman"/>
              </a:rPr>
              <a:t>damaged </a:t>
            </a:r>
            <a:r>
              <a:rPr lang="en-US" sz="3200" b="0" i="0" u="none" dirty="0">
                <a:solidFill>
                  <a:schemeClr val="dk1"/>
                </a:solidFill>
                <a:latin typeface="Times New Roman"/>
                <a:ea typeface="Times New Roman"/>
                <a:cs typeface="Times New Roman"/>
                <a:sym typeface="Times New Roman"/>
              </a:rPr>
              <a:t>products (such as egg, meat, fish and dairy products) are naturally stored for short term</a:t>
            </a:r>
            <a:endParaRPr dirty="0"/>
          </a:p>
          <a:p>
            <a:pPr marL="342900" lvl="0" indent="-139700" algn="l" rtl="0">
              <a:lnSpc>
                <a:spcPct val="90000"/>
              </a:lnSpc>
              <a:spcBef>
                <a:spcPts val="640"/>
              </a:spcBef>
              <a:spcAft>
                <a:spcPts val="0"/>
              </a:spcAft>
              <a:buClr>
                <a:schemeClr val="dk1"/>
              </a:buClr>
              <a:buSzPts val="3200"/>
              <a:buFont typeface="Times New Roman"/>
              <a:buNone/>
            </a:pPr>
            <a:endParaRPr sz="3200" b="0" i="0" u="none" dirty="0">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None/>
            </a:pPr>
            <a:r>
              <a:rPr lang="en-US" sz="3200" b="0" i="0" u="none" dirty="0">
                <a:solidFill>
                  <a:schemeClr val="dk1"/>
                </a:solidFill>
                <a:latin typeface="Times New Roman"/>
                <a:ea typeface="Times New Roman"/>
                <a:cs typeface="Times New Roman"/>
                <a:sym typeface="Times New Roman"/>
              </a:rPr>
              <a:t>High loss of quality is associated with highly </a:t>
            </a:r>
            <a:r>
              <a:rPr lang="en-US" sz="3200" b="0" i="0" u="none" dirty="0" smtClean="0">
                <a:solidFill>
                  <a:schemeClr val="dk1"/>
                </a:solidFill>
                <a:latin typeface="Times New Roman"/>
                <a:ea typeface="Times New Roman"/>
                <a:cs typeface="Times New Roman"/>
                <a:sym typeface="Times New Roman"/>
              </a:rPr>
              <a:t>damage </a:t>
            </a:r>
            <a:r>
              <a:rPr lang="en-US" sz="3200" b="0" i="0" u="none" dirty="0">
                <a:solidFill>
                  <a:schemeClr val="dk1"/>
                </a:solidFill>
                <a:latin typeface="Times New Roman"/>
                <a:ea typeface="Times New Roman"/>
                <a:cs typeface="Times New Roman"/>
                <a:sym typeface="Times New Roman"/>
              </a:rPr>
              <a:t>crops in this storage except controlled systems are used </a:t>
            </a:r>
            <a:endParaRPr dirty="0"/>
          </a:p>
        </p:txBody>
      </p:sp>
    </p:spTree>
    <p:extLst>
      <p:ext uri="{BB962C8B-B14F-4D97-AF65-F5344CB8AC3E}">
        <p14:creationId xmlns:p14="http://schemas.microsoft.com/office/powerpoint/2010/main" val="746398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685800" y="2286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Medium Term Storage</a:t>
            </a:r>
            <a:endParaRPr/>
          </a:p>
        </p:txBody>
      </p:sp>
      <p:sp>
        <p:nvSpPr>
          <p:cNvPr id="151" name="Google Shape;151;p24"/>
          <p:cNvSpPr txBox="1">
            <a:spLocks noGrp="1"/>
          </p:cNvSpPr>
          <p:nvPr>
            <p:ph type="body" idx="1"/>
          </p:nvPr>
        </p:nvSpPr>
        <p:spPr>
          <a:xfrm>
            <a:off x="685800" y="1828800"/>
            <a:ext cx="7772400" cy="4267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Medium term storage involves keeping the quality of stored products without appreciable deteriorations for up to 12 months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quality of such stored products may not be guaranteed after 18 months</a:t>
            </a:r>
            <a:endParaRPr/>
          </a:p>
        </p:txBody>
      </p:sp>
    </p:spTree>
    <p:extLst>
      <p:ext uri="{BB962C8B-B14F-4D97-AF65-F5344CB8AC3E}">
        <p14:creationId xmlns:p14="http://schemas.microsoft.com/office/powerpoint/2010/main" val="4263839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685800" y="381000"/>
            <a:ext cx="7772400" cy="1295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Long Term Storage</a:t>
            </a:r>
            <a:endParaRPr/>
          </a:p>
        </p:txBody>
      </p:sp>
      <p:sp>
        <p:nvSpPr>
          <p:cNvPr id="157" name="Google Shape;157;p2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Long term storage can guarantee the quality of stored products beyond 5 years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Germ banks and some storage systems are known to preserve viability and proximate characteristics of stored materials for decades</a:t>
            </a:r>
            <a:endParaRPr/>
          </a:p>
        </p:txBody>
      </p:sp>
    </p:spTree>
    <p:extLst>
      <p:ext uri="{BB962C8B-B14F-4D97-AF65-F5344CB8AC3E}">
        <p14:creationId xmlns:p14="http://schemas.microsoft.com/office/powerpoint/2010/main" val="425445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6"/>
          <p:cNvSpPr txBox="1">
            <a:spLocks noGrp="1"/>
          </p:cNvSpPr>
          <p:nvPr>
            <p:ph type="title"/>
          </p:nvPr>
        </p:nvSpPr>
        <p:spPr>
          <a:xfrm>
            <a:off x="685800" y="1524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800"/>
              <a:buFont typeface="Times New Roman"/>
              <a:buNone/>
            </a:pPr>
            <a:r>
              <a:rPr lang="en-US" sz="3800" b="0" i="0" u="none">
                <a:solidFill>
                  <a:schemeClr val="dk2"/>
                </a:solidFill>
                <a:latin typeface="Times New Roman"/>
                <a:ea typeface="Times New Roman"/>
                <a:cs typeface="Times New Roman"/>
                <a:sym typeface="Times New Roman"/>
              </a:rPr>
              <a:t>Storage Types (Contd.): Classification Based on Size or Scale of Storage</a:t>
            </a:r>
            <a:endParaRPr/>
          </a:p>
        </p:txBody>
      </p:sp>
      <p:sp>
        <p:nvSpPr>
          <p:cNvPr id="163" name="Google Shape;163;p26"/>
          <p:cNvSpPr txBox="1">
            <a:spLocks noGrp="1"/>
          </p:cNvSpPr>
          <p:nvPr>
            <p:ph type="body" idx="1"/>
          </p:nvPr>
        </p:nvSpPr>
        <p:spPr>
          <a:xfrm>
            <a:off x="304800" y="1371600"/>
            <a:ext cx="8458200" cy="5029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Storage systems are classified in terms of size or scale of storage as: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Small Scale Storage</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Medium Scale Storage</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Large Scale Storage</a:t>
            </a:r>
            <a:endParaRPr/>
          </a:p>
        </p:txBody>
      </p:sp>
    </p:spTree>
    <p:extLst>
      <p:ext uri="{BB962C8B-B14F-4D97-AF65-F5344CB8AC3E}">
        <p14:creationId xmlns:p14="http://schemas.microsoft.com/office/powerpoint/2010/main" val="4014929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7"/>
          <p:cNvSpPr txBox="1">
            <a:spLocks noGrp="1"/>
          </p:cNvSpPr>
          <p:nvPr>
            <p:ph type="title"/>
          </p:nvPr>
        </p:nvSpPr>
        <p:spPr>
          <a:xfrm>
            <a:off x="685800" y="152400"/>
            <a:ext cx="7772400" cy="1295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Small Scale Storage</a:t>
            </a:r>
            <a:endParaRPr/>
          </a:p>
        </p:txBody>
      </p:sp>
      <p:sp>
        <p:nvSpPr>
          <p:cNvPr id="169" name="Google Shape;169;p27"/>
          <p:cNvSpPr txBox="1">
            <a:spLocks noGrp="1"/>
          </p:cNvSpPr>
          <p:nvPr>
            <p:ph type="body" idx="1"/>
          </p:nvPr>
        </p:nvSpPr>
        <p:spPr>
          <a:xfrm>
            <a:off x="685800" y="1828800"/>
            <a:ext cx="7772400" cy="4572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Small scale storage systems have capacity for up to 1 ton, but not beyond</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They are mostly used at domestic and peasant levels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They are associated with peasant farmers with small farm holdings</a:t>
            </a:r>
            <a:endParaRPr/>
          </a:p>
          <a:p>
            <a:pPr marL="34290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12720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title"/>
          </p:nvPr>
        </p:nvSpPr>
        <p:spPr>
          <a:xfrm>
            <a:off x="685800" y="228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Medium Scale Storage</a:t>
            </a:r>
            <a:endParaRPr/>
          </a:p>
        </p:txBody>
      </p:sp>
      <p:sp>
        <p:nvSpPr>
          <p:cNvPr id="175" name="Google Shape;175;p28"/>
          <p:cNvSpPr txBox="1">
            <a:spLocks noGrp="1"/>
          </p:cNvSpPr>
          <p:nvPr>
            <p:ph type="body" idx="1"/>
          </p:nvPr>
        </p:nvSpPr>
        <p:spPr>
          <a:xfrm>
            <a:off x="685800" y="1524000"/>
            <a:ext cx="7772400" cy="4953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Medium scale storage can accommodate up to a hundred tons of stored products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Most of such storage systems are in the capacity range of  2 – 50 tons, with very few having capacity beyond 50 tons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Some are used in breweries for temporary storage of spent grains</a:t>
            </a:r>
            <a:endParaRPr/>
          </a:p>
        </p:txBody>
      </p:sp>
    </p:spTree>
    <p:extLst>
      <p:ext uri="{BB962C8B-B14F-4D97-AF65-F5344CB8AC3E}">
        <p14:creationId xmlns:p14="http://schemas.microsoft.com/office/powerpoint/2010/main" val="212110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9"/>
          <p:cNvSpPr txBox="1">
            <a:spLocks noGrp="1"/>
          </p:cNvSpPr>
          <p:nvPr>
            <p:ph type="title"/>
          </p:nvPr>
        </p:nvSpPr>
        <p:spPr>
          <a:xfrm>
            <a:off x="685800" y="1524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Large Scale Storage</a:t>
            </a:r>
            <a:endParaRPr/>
          </a:p>
        </p:txBody>
      </p:sp>
      <p:sp>
        <p:nvSpPr>
          <p:cNvPr id="181" name="Google Shape;181;p29"/>
          <p:cNvSpPr txBox="1">
            <a:spLocks noGrp="1"/>
          </p:cNvSpPr>
          <p:nvPr>
            <p:ph type="body" idx="1"/>
          </p:nvPr>
        </p:nvSpPr>
        <p:spPr>
          <a:xfrm>
            <a:off x="228600" y="1676400"/>
            <a:ext cx="8610600" cy="4724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Large scale storage can accommodated stored material in  100s and1000s of tons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It is used either for temporary or permanent storage of very large quantity of various products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It has a very high initial cost but eventually reduces overall unit cost of production</a:t>
            </a:r>
            <a:endParaRPr/>
          </a:p>
        </p:txBody>
      </p:sp>
    </p:spTree>
    <p:extLst>
      <p:ext uri="{BB962C8B-B14F-4D97-AF65-F5344CB8AC3E}">
        <p14:creationId xmlns:p14="http://schemas.microsoft.com/office/powerpoint/2010/main" val="799866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0"/>
          <p:cNvSpPr txBox="1">
            <a:spLocks noGrp="1"/>
          </p:cNvSpPr>
          <p:nvPr>
            <p:ph type="title"/>
          </p:nvPr>
        </p:nvSpPr>
        <p:spPr>
          <a:xfrm>
            <a:off x="304800" y="152400"/>
            <a:ext cx="8534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800"/>
              <a:buFont typeface="Times New Roman"/>
              <a:buNone/>
            </a:pPr>
            <a:r>
              <a:rPr lang="en-US" sz="3800" b="0" i="0" u="none">
                <a:solidFill>
                  <a:schemeClr val="dk2"/>
                </a:solidFill>
                <a:latin typeface="Times New Roman"/>
                <a:ea typeface="Times New Roman"/>
                <a:cs typeface="Times New Roman"/>
                <a:sym typeface="Times New Roman"/>
              </a:rPr>
              <a:t>Storage Types (Contd.): Classification Based on Principle of Storage</a:t>
            </a:r>
            <a:endParaRPr/>
          </a:p>
        </p:txBody>
      </p:sp>
      <p:sp>
        <p:nvSpPr>
          <p:cNvPr id="187" name="Google Shape;187;p30"/>
          <p:cNvSpPr txBox="1">
            <a:spLocks noGrp="1"/>
          </p:cNvSpPr>
          <p:nvPr>
            <p:ph type="body" idx="1"/>
          </p:nvPr>
        </p:nvSpPr>
        <p:spPr>
          <a:xfrm>
            <a:off x="685800" y="1524000"/>
            <a:ext cx="7772400" cy="48006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Storage systems can be classified in terms of principle of operation. These include:</a:t>
            </a:r>
            <a:endParaRPr/>
          </a:p>
          <a:p>
            <a:pPr marL="342900" lvl="0" indent="-215900" algn="l" rtl="0">
              <a:lnSpc>
                <a:spcPct val="9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Physical Storage</a:t>
            </a:r>
            <a:endParaRPr/>
          </a:p>
          <a:p>
            <a:pPr marL="342900" lvl="0" indent="-139700" algn="l" rtl="0">
              <a:lnSpc>
                <a:spcPct val="9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Chemical Storage</a:t>
            </a:r>
            <a:endParaRPr/>
          </a:p>
          <a:p>
            <a:pPr marL="342900" lvl="0" indent="-139700" algn="l" rtl="0">
              <a:lnSpc>
                <a:spcPct val="9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Biological Storage</a:t>
            </a:r>
            <a:endParaRPr/>
          </a:p>
        </p:txBody>
      </p:sp>
    </p:spTree>
    <p:extLst>
      <p:ext uri="{BB962C8B-B14F-4D97-AF65-F5344CB8AC3E}">
        <p14:creationId xmlns:p14="http://schemas.microsoft.com/office/powerpoint/2010/main" val="3265404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1"/>
          <p:cNvSpPr txBox="1">
            <a:spLocks noGrp="1"/>
          </p:cNvSpPr>
          <p:nvPr>
            <p:ph type="title"/>
          </p:nvPr>
        </p:nvSpPr>
        <p:spPr>
          <a:xfrm>
            <a:off x="381000" y="152400"/>
            <a:ext cx="8382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Physical Storage</a:t>
            </a:r>
            <a:endParaRPr/>
          </a:p>
        </p:txBody>
      </p:sp>
      <p:sp>
        <p:nvSpPr>
          <p:cNvPr id="193" name="Google Shape;193;p31"/>
          <p:cNvSpPr txBox="1">
            <a:spLocks noGrp="1"/>
          </p:cNvSpPr>
          <p:nvPr>
            <p:ph type="body" idx="1"/>
          </p:nvPr>
        </p:nvSpPr>
        <p:spPr>
          <a:xfrm>
            <a:off x="304800" y="1295400"/>
            <a:ext cx="8458200" cy="533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Physical storage utilizes physical principles to achieve storage and preservation the quality of stored products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physical environment (in terms of moisture content, temperature and relative humidity) within the storage system is mostly controlled or manipulated to retard the activities of agents of deterioration or prevent deterioration. E.g. cold storage or controlled environment</a:t>
            </a:r>
            <a:endParaRPr/>
          </a:p>
          <a:p>
            <a:pPr marL="34290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85359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2"/>
          <p:cNvSpPr txBox="1">
            <a:spLocks noGrp="1"/>
          </p:cNvSpPr>
          <p:nvPr>
            <p:ph type="title"/>
          </p:nvPr>
        </p:nvSpPr>
        <p:spPr>
          <a:xfrm>
            <a:off x="685800" y="1524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Chemical Storage</a:t>
            </a:r>
            <a:endParaRPr/>
          </a:p>
        </p:txBody>
      </p:sp>
      <p:sp>
        <p:nvSpPr>
          <p:cNvPr id="199" name="Google Shape;199;p32"/>
          <p:cNvSpPr txBox="1">
            <a:spLocks noGrp="1"/>
          </p:cNvSpPr>
          <p:nvPr>
            <p:ph type="body" idx="1"/>
          </p:nvPr>
        </p:nvSpPr>
        <p:spPr>
          <a:xfrm>
            <a:off x="381000" y="1600200"/>
            <a:ext cx="8305800" cy="48768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100"/>
              <a:buFont typeface="Times New Roman"/>
              <a:buNone/>
            </a:pPr>
            <a:r>
              <a:rPr lang="en-US" sz="3100" b="0" i="0" u="none">
                <a:solidFill>
                  <a:schemeClr val="dk1"/>
                </a:solidFill>
                <a:latin typeface="Times New Roman"/>
                <a:ea typeface="Times New Roman"/>
                <a:cs typeface="Times New Roman"/>
                <a:sym typeface="Times New Roman"/>
              </a:rPr>
              <a:t>Chemical storage utilizes chemicals to  stop or retard the activities of agents of deterioration</a:t>
            </a:r>
            <a:endParaRPr/>
          </a:p>
          <a:p>
            <a:pPr marL="342900" lvl="0" indent="-146050" algn="l" rtl="0">
              <a:lnSpc>
                <a:spcPct val="90000"/>
              </a:lnSpc>
              <a:spcBef>
                <a:spcPts val="620"/>
              </a:spcBef>
              <a:spcAft>
                <a:spcPts val="0"/>
              </a:spcAft>
              <a:buClr>
                <a:schemeClr val="dk1"/>
              </a:buClr>
              <a:buSzPts val="3100"/>
              <a:buFont typeface="Times New Roman"/>
              <a:buNone/>
            </a:pPr>
            <a:endParaRPr sz="31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20"/>
              </a:spcBef>
              <a:spcAft>
                <a:spcPts val="0"/>
              </a:spcAft>
              <a:buClr>
                <a:schemeClr val="dk1"/>
              </a:buClr>
              <a:buSzPts val="3100"/>
              <a:buFont typeface="Times New Roman"/>
              <a:buNone/>
            </a:pPr>
            <a:r>
              <a:rPr lang="en-US" sz="3100" b="0" i="0" u="none">
                <a:solidFill>
                  <a:schemeClr val="dk1"/>
                </a:solidFill>
                <a:latin typeface="Times New Roman"/>
                <a:ea typeface="Times New Roman"/>
                <a:cs typeface="Times New Roman"/>
                <a:sym typeface="Times New Roman"/>
              </a:rPr>
              <a:t>The use of chemicals such as wax, actellic, or  phosphosene dust or tablet to prevent respiration or insect infestation in stored produce are examples</a:t>
            </a:r>
            <a:endParaRPr/>
          </a:p>
          <a:p>
            <a:pPr marL="342900" lvl="0" indent="-146050" algn="l" rtl="0">
              <a:lnSpc>
                <a:spcPct val="90000"/>
              </a:lnSpc>
              <a:spcBef>
                <a:spcPts val="620"/>
              </a:spcBef>
              <a:spcAft>
                <a:spcPts val="0"/>
              </a:spcAft>
              <a:buClr>
                <a:schemeClr val="dk1"/>
              </a:buClr>
              <a:buSzPts val="3100"/>
              <a:buFont typeface="Times New Roman"/>
              <a:buNone/>
            </a:pPr>
            <a:endParaRPr sz="31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20"/>
              </a:spcBef>
              <a:spcAft>
                <a:spcPts val="0"/>
              </a:spcAft>
              <a:buClr>
                <a:schemeClr val="dk1"/>
              </a:buClr>
              <a:buSzPts val="3100"/>
              <a:buFont typeface="Times New Roman"/>
              <a:buNone/>
            </a:pPr>
            <a:r>
              <a:rPr lang="en-US" sz="3100" b="0" i="0" u="none">
                <a:solidFill>
                  <a:schemeClr val="dk1"/>
                </a:solidFill>
                <a:latin typeface="Times New Roman"/>
                <a:ea typeface="Times New Roman"/>
                <a:cs typeface="Times New Roman"/>
                <a:sym typeface="Times New Roman"/>
              </a:rPr>
              <a:t>Some chemicals are however poisonous and their uses must be highly monitored, e.g. phosphosene </a:t>
            </a:r>
            <a:endParaRPr/>
          </a:p>
        </p:txBody>
      </p:sp>
    </p:spTree>
    <p:extLst>
      <p:ext uri="{BB962C8B-B14F-4D97-AF65-F5344CB8AC3E}">
        <p14:creationId xmlns:p14="http://schemas.microsoft.com/office/powerpoint/2010/main" val="323639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685800" y="304800"/>
            <a:ext cx="7772400" cy="2209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5000"/>
              <a:buFont typeface="Times New Roman"/>
              <a:buNone/>
            </a:pPr>
            <a:r>
              <a:rPr lang="en-US" sz="4400" b="1" i="0" u="none" dirty="0">
                <a:solidFill>
                  <a:schemeClr val="dk2"/>
                </a:solidFill>
                <a:latin typeface="Times New Roman"/>
                <a:ea typeface="Times New Roman"/>
                <a:cs typeface="Times New Roman"/>
                <a:sym typeface="Times New Roman"/>
              </a:rPr>
              <a:t/>
            </a:r>
            <a:br>
              <a:rPr lang="en-US" sz="4400" b="1" i="0" u="none" dirty="0">
                <a:solidFill>
                  <a:schemeClr val="dk2"/>
                </a:solidFill>
                <a:latin typeface="Times New Roman"/>
                <a:ea typeface="Times New Roman"/>
                <a:cs typeface="Times New Roman"/>
                <a:sym typeface="Times New Roman"/>
              </a:rPr>
            </a:br>
            <a:r>
              <a:rPr lang="en-US" sz="4400" b="1" i="0" u="none" dirty="0">
                <a:solidFill>
                  <a:schemeClr val="dk2"/>
                </a:solidFill>
                <a:latin typeface="Times New Roman"/>
                <a:ea typeface="Times New Roman"/>
                <a:cs typeface="Times New Roman"/>
                <a:sym typeface="Times New Roman"/>
              </a:rPr>
              <a:t/>
            </a:r>
            <a:br>
              <a:rPr lang="en-US" sz="4400" b="1" i="0" u="none" dirty="0">
                <a:solidFill>
                  <a:schemeClr val="dk2"/>
                </a:solidFill>
                <a:latin typeface="Times New Roman"/>
                <a:ea typeface="Times New Roman"/>
                <a:cs typeface="Times New Roman"/>
                <a:sym typeface="Times New Roman"/>
              </a:rPr>
            </a:br>
            <a:endParaRPr dirty="0"/>
          </a:p>
        </p:txBody>
      </p:sp>
      <p:sp>
        <p:nvSpPr>
          <p:cNvPr id="91" name="Google Shape;91;p14"/>
          <p:cNvSpPr txBox="1">
            <a:spLocks noGrp="1"/>
          </p:cNvSpPr>
          <p:nvPr>
            <p:ph type="body" idx="1"/>
          </p:nvPr>
        </p:nvSpPr>
        <p:spPr>
          <a:xfrm>
            <a:off x="685800" y="1844824"/>
            <a:ext cx="7772400" cy="4251176"/>
          </a:xfrm>
          <a:prstGeom prst="rect">
            <a:avLst/>
          </a:prstGeom>
          <a:noFill/>
          <a:ln>
            <a:noFill/>
          </a:ln>
        </p:spPr>
        <p:txBody>
          <a:bodyPr spcFirstLastPara="1" wrap="square" lIns="91425" tIns="45700" rIns="91425" bIns="45700" anchor="t" anchorCtr="0">
            <a:noAutofit/>
          </a:bodyPr>
          <a:lstStyle/>
          <a:p>
            <a:pPr marL="342900" lvl="0" indent="-342900" algn="ctr" rtl="0">
              <a:lnSpc>
                <a:spcPct val="90000"/>
              </a:lnSpc>
              <a:spcBef>
                <a:spcPts val="0"/>
              </a:spcBef>
              <a:spcAft>
                <a:spcPts val="0"/>
              </a:spcAft>
              <a:buClr>
                <a:schemeClr val="dk1"/>
              </a:buClr>
              <a:buSzPts val="4400"/>
              <a:buFont typeface="Times New Roman"/>
              <a:buNone/>
            </a:pPr>
            <a:r>
              <a:rPr lang="en-US" sz="4400" b="1" i="0" u="none" dirty="0" smtClean="0">
                <a:solidFill>
                  <a:schemeClr val="dk1"/>
                </a:solidFill>
                <a:latin typeface="Times New Roman"/>
                <a:ea typeface="Times New Roman"/>
                <a:cs typeface="Times New Roman"/>
                <a:sym typeface="Times New Roman"/>
              </a:rPr>
              <a:t>SEED </a:t>
            </a:r>
            <a:r>
              <a:rPr lang="en-US" sz="4400" b="1" i="0" u="none" dirty="0">
                <a:solidFill>
                  <a:schemeClr val="dk1"/>
                </a:solidFill>
                <a:latin typeface="Times New Roman"/>
                <a:ea typeface="Times New Roman"/>
                <a:cs typeface="Times New Roman"/>
                <a:sym typeface="Times New Roman"/>
              </a:rPr>
              <a:t>STORAGE</a:t>
            </a:r>
            <a:r>
              <a:rPr lang="en-US" sz="4400" b="0" i="0" u="none" dirty="0">
                <a:solidFill>
                  <a:schemeClr val="dk1"/>
                </a:solidFill>
                <a:latin typeface="Times New Roman"/>
                <a:ea typeface="Times New Roman"/>
                <a:cs typeface="Times New Roman"/>
                <a:sym typeface="Times New Roman"/>
              </a:rPr>
              <a:t> </a:t>
            </a:r>
            <a:r>
              <a:rPr lang="en-US" sz="4400" b="1" i="0" u="none" dirty="0">
                <a:solidFill>
                  <a:schemeClr val="dk1"/>
                </a:solidFill>
                <a:latin typeface="Times New Roman"/>
                <a:ea typeface="Times New Roman"/>
                <a:cs typeface="Times New Roman"/>
                <a:sym typeface="Times New Roman"/>
              </a:rPr>
              <a:t>TECHNOLOGY</a:t>
            </a:r>
            <a:endParaRPr dirty="0"/>
          </a:p>
          <a:p>
            <a:pPr marL="342900" lvl="0" indent="-152400" algn="l" rtl="0">
              <a:lnSpc>
                <a:spcPct val="90000"/>
              </a:lnSpc>
              <a:spcBef>
                <a:spcPts val="600"/>
              </a:spcBef>
              <a:spcAft>
                <a:spcPts val="0"/>
              </a:spcAft>
              <a:buClr>
                <a:schemeClr val="dk1"/>
              </a:buClr>
              <a:buSzPts val="3000"/>
              <a:buFont typeface="Times New Roman"/>
              <a:buNone/>
            </a:pPr>
            <a:endParaRPr sz="3000" b="1" i="0" u="none" dirty="0">
              <a:solidFill>
                <a:schemeClr val="dk1"/>
              </a:solidFill>
              <a:latin typeface="Times New Roman"/>
              <a:ea typeface="Times New Roman"/>
              <a:cs typeface="Times New Roman"/>
              <a:sym typeface="Times New Roman"/>
            </a:endParaRPr>
          </a:p>
          <a:p>
            <a:pPr marL="342900" lvl="0" indent="-342900" algn="ctr" rtl="0">
              <a:lnSpc>
                <a:spcPct val="90000"/>
              </a:lnSpc>
              <a:spcBef>
                <a:spcPts val="880"/>
              </a:spcBef>
              <a:spcAft>
                <a:spcPts val="0"/>
              </a:spcAft>
              <a:buClr>
                <a:schemeClr val="dk1"/>
              </a:buClr>
              <a:buSzPts val="4400"/>
              <a:buFont typeface="Times New Roman"/>
              <a:buNone/>
            </a:pPr>
            <a:endParaRPr sz="2800" b="0" i="0" u="none" dirty="0">
              <a:solidFill>
                <a:schemeClr val="dk1"/>
              </a:solidFill>
              <a:latin typeface="Times New Roman"/>
              <a:ea typeface="Times New Roman"/>
              <a:cs typeface="Times New Roman"/>
              <a:sym typeface="Times New Roman"/>
            </a:endParaRPr>
          </a:p>
          <a:p>
            <a:pPr marL="342900" lvl="0" indent="-342900" algn="r" rtl="0">
              <a:lnSpc>
                <a:spcPct val="90000"/>
              </a:lnSpc>
              <a:spcBef>
                <a:spcPts val="560"/>
              </a:spcBef>
              <a:spcAft>
                <a:spcPts val="0"/>
              </a:spcAft>
              <a:buClr>
                <a:schemeClr val="dk1"/>
              </a:buClr>
              <a:buSzPts val="2800"/>
              <a:buFont typeface="Times New Roman"/>
              <a:buNone/>
            </a:pPr>
            <a:r>
              <a:rPr lang="en-US" sz="2800" b="0" i="0" u="none" dirty="0">
                <a:solidFill>
                  <a:schemeClr val="dk1"/>
                </a:solidFill>
                <a:latin typeface="Times New Roman"/>
                <a:ea typeface="Times New Roman"/>
                <a:cs typeface="Times New Roman"/>
                <a:sym typeface="Times New Roman"/>
              </a:rPr>
              <a:t>Course Lecturer: </a:t>
            </a:r>
            <a:r>
              <a:rPr lang="en-US" sz="2800" b="0" i="0" u="none" dirty="0" err="1" smtClean="0">
                <a:solidFill>
                  <a:schemeClr val="dk1"/>
                </a:solidFill>
                <a:latin typeface="Times New Roman"/>
                <a:ea typeface="Times New Roman"/>
                <a:cs typeface="Times New Roman"/>
                <a:sym typeface="Times New Roman"/>
              </a:rPr>
              <a:t>Assit.Prof</a:t>
            </a:r>
            <a:r>
              <a:rPr lang="en-US" sz="2800" b="0" i="0" u="none" dirty="0">
                <a:solidFill>
                  <a:schemeClr val="dk1"/>
                </a:solidFill>
                <a:latin typeface="Times New Roman"/>
                <a:ea typeface="Times New Roman"/>
                <a:cs typeface="Times New Roman"/>
                <a:sym typeface="Times New Roman"/>
              </a:rPr>
              <a:t>. </a:t>
            </a:r>
            <a:r>
              <a:rPr lang="en-US" sz="2800" b="0" i="0" u="none" dirty="0" err="1" smtClean="0">
                <a:solidFill>
                  <a:schemeClr val="dk1"/>
                </a:solidFill>
                <a:latin typeface="Times New Roman"/>
                <a:ea typeface="Times New Roman"/>
                <a:cs typeface="Times New Roman"/>
                <a:sym typeface="Times New Roman"/>
              </a:rPr>
              <a:t>Sakar</a:t>
            </a:r>
            <a:r>
              <a:rPr lang="en-US" sz="2800" b="0" i="0" u="none" dirty="0" smtClean="0">
                <a:solidFill>
                  <a:schemeClr val="dk1"/>
                </a:solidFill>
                <a:latin typeface="Times New Roman"/>
                <a:ea typeface="Times New Roman"/>
                <a:cs typeface="Times New Roman"/>
                <a:sym typeface="Times New Roman"/>
              </a:rPr>
              <a:t>. </a:t>
            </a:r>
            <a:r>
              <a:rPr lang="en-US" sz="2800" b="0" i="0" u="none" dirty="0">
                <a:solidFill>
                  <a:schemeClr val="dk1"/>
                </a:solidFill>
                <a:latin typeface="Times New Roman"/>
                <a:ea typeface="Times New Roman"/>
                <a:cs typeface="Times New Roman"/>
                <a:sym typeface="Times New Roman"/>
              </a:rPr>
              <a:t>A. </a:t>
            </a:r>
            <a:r>
              <a:rPr lang="en-US" sz="2800" b="0" i="0" u="none" dirty="0" err="1" smtClean="0">
                <a:solidFill>
                  <a:schemeClr val="dk1"/>
                </a:solidFill>
                <a:latin typeface="Times New Roman"/>
                <a:ea typeface="Times New Roman"/>
                <a:cs typeface="Times New Roman"/>
                <a:sym typeface="Times New Roman"/>
              </a:rPr>
              <a:t>Kakarash</a:t>
            </a:r>
            <a:endParaRPr dirty="0"/>
          </a:p>
        </p:txBody>
      </p:sp>
    </p:spTree>
    <p:extLst>
      <p:ext uri="{BB962C8B-B14F-4D97-AF65-F5344CB8AC3E}">
        <p14:creationId xmlns:p14="http://schemas.microsoft.com/office/powerpoint/2010/main" val="4212389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3"/>
          <p:cNvSpPr txBox="1">
            <a:spLocks noGrp="1"/>
          </p:cNvSpPr>
          <p:nvPr>
            <p:ph type="title"/>
          </p:nvPr>
        </p:nvSpPr>
        <p:spPr>
          <a:xfrm>
            <a:off x="685800" y="3810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Storage Types (Contd.): Biological Storage</a:t>
            </a:r>
            <a:endParaRPr/>
          </a:p>
        </p:txBody>
      </p:sp>
      <p:sp>
        <p:nvSpPr>
          <p:cNvPr id="205" name="Google Shape;205;p33"/>
          <p:cNvSpPr txBox="1">
            <a:spLocks noGrp="1"/>
          </p:cNvSpPr>
          <p:nvPr>
            <p:ph type="body" idx="1"/>
          </p:nvPr>
        </p:nvSpPr>
        <p:spPr>
          <a:xfrm>
            <a:off x="685800" y="1752600"/>
            <a:ext cx="7772400" cy="4343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Biological storage utilizes biological agents, especially micro organism, to  stop or retard the activities of agents of deterioration or enhance the shelf life of stored products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This is a very good area of the application of bio-technology in agriculture</a:t>
            </a:r>
            <a:endParaRPr/>
          </a:p>
          <a:p>
            <a:pPr marL="34290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03243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4"/>
          <p:cNvSpPr txBox="1">
            <a:spLocks noGrp="1"/>
          </p:cNvSpPr>
          <p:nvPr>
            <p:ph type="title"/>
          </p:nvPr>
        </p:nvSpPr>
        <p:spPr>
          <a:xfrm>
            <a:off x="685800" y="228600"/>
            <a:ext cx="7772400" cy="76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Factors affecting Crop Storage</a:t>
            </a:r>
            <a:endParaRPr/>
          </a:p>
        </p:txBody>
      </p:sp>
      <p:sp>
        <p:nvSpPr>
          <p:cNvPr id="211" name="Google Shape;211;p34"/>
          <p:cNvSpPr txBox="1">
            <a:spLocks noGrp="1"/>
          </p:cNvSpPr>
          <p:nvPr>
            <p:ph type="body" idx="1"/>
          </p:nvPr>
        </p:nvSpPr>
        <p:spPr>
          <a:xfrm>
            <a:off x="304800" y="990600"/>
            <a:ext cx="8458200" cy="5638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major physical, chemical &amp; biological factors affecting the storage of bio-materials include:</a:t>
            </a:r>
            <a:endParaRPr/>
          </a:p>
          <a:p>
            <a:pPr marL="342900" lvl="0" indent="-1651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Micro organisms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Insects, mite and pests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Rodents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Environmental factors</a:t>
            </a:r>
            <a:endParaRPr/>
          </a:p>
          <a:p>
            <a:pPr marL="34290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45961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5"/>
          <p:cNvSpPr txBox="1">
            <a:spLocks noGrp="1"/>
          </p:cNvSpPr>
          <p:nvPr>
            <p:ph type="title"/>
          </p:nvPr>
        </p:nvSpPr>
        <p:spPr>
          <a:xfrm>
            <a:off x="685800" y="2286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Factors affecting Crop Storage (Contd.): Micro organisms</a:t>
            </a:r>
            <a:endParaRPr/>
          </a:p>
        </p:txBody>
      </p:sp>
      <p:sp>
        <p:nvSpPr>
          <p:cNvPr id="217" name="Google Shape;217;p35"/>
          <p:cNvSpPr txBox="1">
            <a:spLocks noGrp="1"/>
          </p:cNvSpPr>
          <p:nvPr>
            <p:ph type="body" idx="1"/>
          </p:nvPr>
        </p:nvSpPr>
        <p:spPr>
          <a:xfrm>
            <a:off x="685800" y="1828800"/>
            <a:ext cx="7772400" cy="4724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strike="noStrike" cap="none">
                <a:solidFill>
                  <a:schemeClr val="dk1"/>
                </a:solidFill>
                <a:latin typeface="Times New Roman"/>
                <a:ea typeface="Times New Roman"/>
                <a:cs typeface="Times New Roman"/>
                <a:sym typeface="Times New Roman"/>
              </a:rPr>
              <a:t>Major micro organism associated with storage include:</a:t>
            </a:r>
            <a:endParaRPr/>
          </a:p>
          <a:p>
            <a:pPr marL="342900" marR="0" lvl="0" indent="-342900" algn="l" rtl="0">
              <a:lnSpc>
                <a:spcPct val="100000"/>
              </a:lnSpc>
              <a:spcBef>
                <a:spcPts val="48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Fungi</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Bacterial</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Yeast</a:t>
            </a:r>
            <a:endParaRPr/>
          </a:p>
        </p:txBody>
      </p:sp>
    </p:spTree>
    <p:extLst>
      <p:ext uri="{BB962C8B-B14F-4D97-AF65-F5344CB8AC3E}">
        <p14:creationId xmlns:p14="http://schemas.microsoft.com/office/powerpoint/2010/main" val="254144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6"/>
          <p:cNvSpPr txBox="1">
            <a:spLocks noGrp="1"/>
          </p:cNvSpPr>
          <p:nvPr>
            <p:ph type="title"/>
          </p:nvPr>
        </p:nvSpPr>
        <p:spPr>
          <a:xfrm>
            <a:off x="685800" y="2286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Factors affecting Crop Storage (Contd.): Micro Organisms</a:t>
            </a:r>
            <a:endParaRPr/>
          </a:p>
        </p:txBody>
      </p:sp>
      <p:sp>
        <p:nvSpPr>
          <p:cNvPr id="223" name="Google Shape;223;p36"/>
          <p:cNvSpPr txBox="1">
            <a:spLocks noGrp="1"/>
          </p:cNvSpPr>
          <p:nvPr>
            <p:ph type="body" idx="1"/>
          </p:nvPr>
        </p:nvSpPr>
        <p:spPr>
          <a:xfrm>
            <a:off x="685800" y="1600200"/>
            <a:ext cx="7772400" cy="5029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strike="noStrike" cap="none">
                <a:solidFill>
                  <a:schemeClr val="dk1"/>
                </a:solidFill>
                <a:latin typeface="Times New Roman"/>
                <a:ea typeface="Times New Roman"/>
                <a:cs typeface="Times New Roman"/>
                <a:sym typeface="Times New Roman"/>
              </a:rPr>
              <a:t>The activities of micro organism result in:</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Color degradation</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Off flavor</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Moisture upgrading, wet spot &amp; moldiness</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Loss of viability, etc</a:t>
            </a:r>
            <a:endParaRPr/>
          </a:p>
        </p:txBody>
      </p:sp>
    </p:spTree>
    <p:extLst>
      <p:ext uri="{BB962C8B-B14F-4D97-AF65-F5344CB8AC3E}">
        <p14:creationId xmlns:p14="http://schemas.microsoft.com/office/powerpoint/2010/main" val="3052250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7"/>
          <p:cNvSpPr txBox="1">
            <a:spLocks noGrp="1"/>
          </p:cNvSpPr>
          <p:nvPr>
            <p:ph type="title"/>
          </p:nvPr>
        </p:nvSpPr>
        <p:spPr>
          <a:xfrm>
            <a:off x="685800" y="152400"/>
            <a:ext cx="7772400" cy="1295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Factors affecting Crop Storage (Contd.): Insects, Mite and Pests</a:t>
            </a:r>
            <a:endParaRPr/>
          </a:p>
        </p:txBody>
      </p:sp>
      <p:sp>
        <p:nvSpPr>
          <p:cNvPr id="229" name="Google Shape;229;p37"/>
          <p:cNvSpPr txBox="1">
            <a:spLocks noGrp="1"/>
          </p:cNvSpPr>
          <p:nvPr>
            <p:ph type="body" idx="1"/>
          </p:nvPr>
        </p:nvSpPr>
        <p:spPr>
          <a:xfrm>
            <a:off x="685800" y="1600200"/>
            <a:ext cx="77724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Times New Roman"/>
              <a:buNone/>
            </a:pPr>
            <a:r>
              <a:rPr lang="en-US" sz="2800" b="0" i="0" u="none" strike="noStrike" cap="none">
                <a:solidFill>
                  <a:schemeClr val="dk1"/>
                </a:solidFill>
                <a:latin typeface="Times New Roman"/>
                <a:ea typeface="Times New Roman"/>
                <a:cs typeface="Times New Roman"/>
                <a:sym typeface="Times New Roman"/>
              </a:rPr>
              <a:t>Insects, mites and pests attack both the stored material and wooden components of the storage structure</a:t>
            </a:r>
            <a:endParaRPr/>
          </a:p>
          <a:p>
            <a:pPr marL="342900" marR="0" lvl="0" indent="-165100" algn="l" rtl="0">
              <a:lnSpc>
                <a:spcPct val="100000"/>
              </a:lnSpc>
              <a:spcBef>
                <a:spcPts val="560"/>
              </a:spcBef>
              <a:spcAft>
                <a:spcPts val="0"/>
              </a:spcAft>
              <a:buClr>
                <a:schemeClr val="dk1"/>
              </a:buClr>
              <a:buSzPts val="2800"/>
              <a:buFont typeface="Times New Roman"/>
              <a:buNone/>
            </a:pPr>
            <a:endParaRPr sz="28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strike="noStrike" cap="none">
                <a:solidFill>
                  <a:schemeClr val="dk1"/>
                </a:solidFill>
                <a:latin typeface="Times New Roman"/>
                <a:ea typeface="Times New Roman"/>
                <a:cs typeface="Times New Roman"/>
                <a:sym typeface="Times New Roman"/>
              </a:rPr>
              <a:t>Weevils are the commonest insects in grains. They attack seeds and bore through them, and lay eggs in the seeds and storage structures</a:t>
            </a:r>
            <a:endParaRPr/>
          </a:p>
          <a:p>
            <a:pPr marL="342900" marR="0" lvl="0" indent="-165100" algn="l" rtl="0">
              <a:lnSpc>
                <a:spcPct val="100000"/>
              </a:lnSpc>
              <a:spcBef>
                <a:spcPts val="560"/>
              </a:spcBef>
              <a:spcAft>
                <a:spcPts val="0"/>
              </a:spcAft>
              <a:buClr>
                <a:schemeClr val="dk1"/>
              </a:buClr>
              <a:buSzPts val="2800"/>
              <a:buFont typeface="Times New Roman"/>
              <a:buNone/>
            </a:pPr>
            <a:endParaRPr sz="2800" b="0" i="0" u="none" strike="noStrike" cap="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strike="noStrike" cap="none">
                <a:solidFill>
                  <a:schemeClr val="dk1"/>
                </a:solidFill>
                <a:latin typeface="Times New Roman"/>
                <a:ea typeface="Times New Roman"/>
                <a:cs typeface="Times New Roman"/>
                <a:sym typeface="Times New Roman"/>
              </a:rPr>
              <a:t>They reduce seed weight, quality, nutritional value and viability</a:t>
            </a:r>
            <a:endParaRPr/>
          </a:p>
          <a:p>
            <a:pPr marL="342900" marR="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211039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8"/>
          <p:cNvSpPr txBox="1">
            <a:spLocks noGrp="1"/>
          </p:cNvSpPr>
          <p:nvPr>
            <p:ph type="title"/>
          </p:nvPr>
        </p:nvSpPr>
        <p:spPr>
          <a:xfrm>
            <a:off x="685800" y="2286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Factors affecting Crop Storage (Contd.): Rodents</a:t>
            </a:r>
            <a:endParaRPr/>
          </a:p>
        </p:txBody>
      </p:sp>
      <p:sp>
        <p:nvSpPr>
          <p:cNvPr id="235" name="Google Shape;235;p38"/>
          <p:cNvSpPr txBox="1">
            <a:spLocks noGrp="1"/>
          </p:cNvSpPr>
          <p:nvPr>
            <p:ph type="body" idx="1"/>
          </p:nvPr>
        </p:nvSpPr>
        <p:spPr>
          <a:xfrm>
            <a:off x="304800" y="1600200"/>
            <a:ext cx="8458200" cy="4495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Rodents are mammals that parasite on stored materials and attack storage structures</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They eat germs of grains and waste the remaining parts</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They are vectors. They also contaminate stored materials with their faeces, urine and carcasses</a:t>
            </a:r>
            <a:endParaRPr/>
          </a:p>
        </p:txBody>
      </p:sp>
    </p:spTree>
    <p:extLst>
      <p:ext uri="{BB962C8B-B14F-4D97-AF65-F5344CB8AC3E}">
        <p14:creationId xmlns:p14="http://schemas.microsoft.com/office/powerpoint/2010/main" val="2356023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9"/>
          <p:cNvSpPr txBox="1">
            <a:spLocks noGrp="1"/>
          </p:cNvSpPr>
          <p:nvPr>
            <p:ph type="title"/>
          </p:nvPr>
        </p:nvSpPr>
        <p:spPr>
          <a:xfrm>
            <a:off x="685800" y="2286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Factors affecting Crop Storage (Contd.): Environmental Factors</a:t>
            </a:r>
            <a:endParaRPr/>
          </a:p>
        </p:txBody>
      </p:sp>
      <p:sp>
        <p:nvSpPr>
          <p:cNvPr id="241" name="Google Shape;241;p39"/>
          <p:cNvSpPr txBox="1">
            <a:spLocks noGrp="1"/>
          </p:cNvSpPr>
          <p:nvPr>
            <p:ph type="body" idx="1"/>
          </p:nvPr>
        </p:nvSpPr>
        <p:spPr>
          <a:xfrm>
            <a:off x="685800" y="1524000"/>
            <a:ext cx="7772400" cy="4572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environmental factors that mostly associated with stored products include:</a:t>
            </a:r>
            <a:endParaRPr/>
          </a:p>
          <a:p>
            <a:pPr marL="342900" marR="0" lvl="0" indent="-342900" algn="l" rtl="0">
              <a:lnSpc>
                <a:spcPct val="100000"/>
              </a:lnSpc>
              <a:spcBef>
                <a:spcPts val="360"/>
              </a:spcBef>
              <a:spcAft>
                <a:spcPts val="0"/>
              </a:spcAft>
              <a:buClr>
                <a:schemeClr val="dk1"/>
              </a:buClr>
              <a:buSzPts val="1800"/>
              <a:buFont typeface="Times New Roman"/>
              <a:buNone/>
            </a:pPr>
            <a:endParaRPr sz="18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Temperature</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Relative humidity</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Equilibrium moisture content</a:t>
            </a:r>
            <a:endParaRPr/>
          </a:p>
        </p:txBody>
      </p:sp>
    </p:spTree>
    <p:extLst>
      <p:ext uri="{BB962C8B-B14F-4D97-AF65-F5344CB8AC3E}">
        <p14:creationId xmlns:p14="http://schemas.microsoft.com/office/powerpoint/2010/main" val="2299691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0"/>
          <p:cNvSpPr txBox="1">
            <a:spLocks noGrp="1"/>
          </p:cNvSpPr>
          <p:nvPr>
            <p:ph type="title"/>
          </p:nvPr>
        </p:nvSpPr>
        <p:spPr>
          <a:xfrm>
            <a:off x="609600" y="228600"/>
            <a:ext cx="7772400" cy="838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Types of Storage Structures</a:t>
            </a:r>
            <a:endParaRPr/>
          </a:p>
        </p:txBody>
      </p:sp>
      <p:sp>
        <p:nvSpPr>
          <p:cNvPr id="247" name="Google Shape;247;p40"/>
          <p:cNvSpPr txBox="1">
            <a:spLocks noGrp="1"/>
          </p:cNvSpPr>
          <p:nvPr>
            <p:ph type="body" idx="1"/>
          </p:nvPr>
        </p:nvSpPr>
        <p:spPr>
          <a:xfrm>
            <a:off x="228600" y="1371600"/>
            <a:ext cx="8610600" cy="533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400"/>
              <a:buFont typeface="Times New Roman"/>
              <a:buNone/>
            </a:pPr>
            <a:r>
              <a:rPr lang="en-US" sz="3400" b="0" i="0" u="none">
                <a:solidFill>
                  <a:schemeClr val="dk1"/>
                </a:solidFill>
                <a:latin typeface="Times New Roman"/>
                <a:ea typeface="Times New Roman"/>
                <a:cs typeface="Times New Roman"/>
                <a:sym typeface="Times New Roman"/>
              </a:rPr>
              <a:t>Broadly, storage structures are classified as:</a:t>
            </a:r>
            <a:endParaRPr/>
          </a:p>
          <a:p>
            <a:pPr marL="34290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Traditional Structures: Small sized and  short term with high level of infestation. They are mostly made of unrefined local materials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Modern Structures: Mostly large capacity and long term with better regulation of the storage environment. They are made of improved and refined materials</a:t>
            </a:r>
            <a:endParaRPr/>
          </a:p>
        </p:txBody>
      </p:sp>
    </p:spTree>
    <p:extLst>
      <p:ext uri="{BB962C8B-B14F-4D97-AF65-F5344CB8AC3E}">
        <p14:creationId xmlns:p14="http://schemas.microsoft.com/office/powerpoint/2010/main" val="266135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1"/>
          <p:cNvSpPr txBox="1">
            <a:spLocks noGrp="1"/>
          </p:cNvSpPr>
          <p:nvPr>
            <p:ph type="title"/>
          </p:nvPr>
        </p:nvSpPr>
        <p:spPr>
          <a:xfrm>
            <a:off x="304800" y="228600"/>
            <a:ext cx="83820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Types of Storage Structures (Contd.): Traditional Structures</a:t>
            </a:r>
            <a:endParaRPr/>
          </a:p>
        </p:txBody>
      </p:sp>
      <p:sp>
        <p:nvSpPr>
          <p:cNvPr id="253" name="Google Shape;253;p41"/>
          <p:cNvSpPr txBox="1">
            <a:spLocks noGrp="1"/>
          </p:cNvSpPr>
          <p:nvPr>
            <p:ph type="body" idx="1"/>
          </p:nvPr>
        </p:nvSpPr>
        <p:spPr>
          <a:xfrm>
            <a:off x="304800" y="1600200"/>
            <a:ext cx="8458200" cy="48768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These are devices used mostly for short term and small scale storage</a:t>
            </a:r>
            <a:endParaRPr/>
          </a:p>
          <a:p>
            <a:pPr marL="342900" lvl="0" indent="-139700" algn="l" rtl="0">
              <a:lnSpc>
                <a:spcPct val="9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Occasionally they include some medium term and medium scale storage devices</a:t>
            </a:r>
            <a:endParaRPr/>
          </a:p>
          <a:p>
            <a:pPr marL="342900" lvl="0" indent="-139700" algn="l" rtl="0">
              <a:lnSpc>
                <a:spcPct val="9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They require low level of scientific knowledge to construct, operate and maintain. They are mostly made of unrefined local materials</a:t>
            </a:r>
            <a:endParaRPr/>
          </a:p>
        </p:txBody>
      </p:sp>
    </p:spTree>
    <p:extLst>
      <p:ext uri="{BB962C8B-B14F-4D97-AF65-F5344CB8AC3E}">
        <p14:creationId xmlns:p14="http://schemas.microsoft.com/office/powerpoint/2010/main" val="2308969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2"/>
          <p:cNvSpPr txBox="1">
            <a:spLocks noGrp="1"/>
          </p:cNvSpPr>
          <p:nvPr>
            <p:ph type="title"/>
          </p:nvPr>
        </p:nvSpPr>
        <p:spPr>
          <a:xfrm>
            <a:off x="381000" y="228600"/>
            <a:ext cx="8458200" cy="685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Traditional Storage Structures (Contd.)</a:t>
            </a:r>
            <a:endParaRPr/>
          </a:p>
        </p:txBody>
      </p:sp>
      <p:sp>
        <p:nvSpPr>
          <p:cNvPr id="259" name="Google Shape;259;p42"/>
          <p:cNvSpPr txBox="1">
            <a:spLocks noGrp="1"/>
          </p:cNvSpPr>
          <p:nvPr>
            <p:ph type="body" idx="1"/>
          </p:nvPr>
        </p:nvSpPr>
        <p:spPr>
          <a:xfrm>
            <a:off x="685800" y="1219200"/>
            <a:ext cx="7772400" cy="533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Traditional storage structures include:</a:t>
            </a:r>
            <a:endParaRPr/>
          </a:p>
          <a:p>
            <a:pPr marL="34290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Rhombus</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Crib</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Barn</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Shelf</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Pit/ Underground Storage</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Plastic Containers</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Guard</a:t>
            </a:r>
            <a:endParaRPr/>
          </a:p>
        </p:txBody>
      </p:sp>
    </p:spTree>
    <p:extLst>
      <p:ext uri="{BB962C8B-B14F-4D97-AF65-F5344CB8AC3E}">
        <p14:creationId xmlns:p14="http://schemas.microsoft.com/office/powerpoint/2010/main" val="1175143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685800" y="228600"/>
            <a:ext cx="7772400" cy="685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Course Content</a:t>
            </a:r>
            <a:endParaRPr/>
          </a:p>
        </p:txBody>
      </p:sp>
      <p:sp>
        <p:nvSpPr>
          <p:cNvPr id="97" name="Google Shape;97;p15"/>
          <p:cNvSpPr txBox="1">
            <a:spLocks noGrp="1"/>
          </p:cNvSpPr>
          <p:nvPr>
            <p:ph type="body" idx="1"/>
          </p:nvPr>
        </p:nvSpPr>
        <p:spPr>
          <a:xfrm>
            <a:off x="304800" y="1295400"/>
            <a:ext cx="8534400" cy="533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Basic Principles of Crop Storage &amp; Preservation</a:t>
            </a:r>
            <a:endParaRPr dirty="0"/>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Pest and Insect Infestations in Stored Products and Storage Structures</a:t>
            </a:r>
            <a:endParaRPr dirty="0"/>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Types of Storage Structures – Traditional &amp; Improved Systems</a:t>
            </a:r>
            <a:endParaRPr dirty="0"/>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Storage Structures for grains, Semi-perishable </a:t>
            </a:r>
            <a:r>
              <a:rPr lang="en-US" sz="3200" b="0" i="0" u="none" dirty="0" smtClean="0">
                <a:solidFill>
                  <a:schemeClr val="dk1"/>
                </a:solidFill>
                <a:latin typeface="Times New Roman"/>
                <a:ea typeface="Times New Roman"/>
                <a:cs typeface="Times New Roman"/>
                <a:sym typeface="Times New Roman"/>
              </a:rPr>
              <a:t>Crops</a:t>
            </a:r>
            <a:endParaRPr sz="3200" b="0" i="0" u="none"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041874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3"/>
          <p:cNvSpPr txBox="1">
            <a:spLocks noGrp="1"/>
          </p:cNvSpPr>
          <p:nvPr>
            <p:ph type="title"/>
          </p:nvPr>
        </p:nvSpPr>
        <p:spPr>
          <a:xfrm>
            <a:off x="228600" y="228600"/>
            <a:ext cx="8534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Traditional Storage Structures (Contd.): Rhombus and Crib</a:t>
            </a:r>
            <a:endParaRPr/>
          </a:p>
        </p:txBody>
      </p:sp>
      <p:sp>
        <p:nvSpPr>
          <p:cNvPr id="265" name="Google Shape;265;p43"/>
          <p:cNvSpPr txBox="1">
            <a:spLocks noGrp="1"/>
          </p:cNvSpPr>
          <p:nvPr>
            <p:ph type="body" idx="1"/>
          </p:nvPr>
        </p:nvSpPr>
        <p:spPr>
          <a:xfrm>
            <a:off x="304800" y="1600200"/>
            <a:ext cx="83820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Polythene bag</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Earthen pot</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72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Rhombus &amp; Traditional Crib:</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These are used for grain storage, mostly materials in cob. Rhombus is mostly used in Northern Nigeria while the traditional crib is used in South Western and Eastern Nigeria</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37097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4"/>
          <p:cNvSpPr txBox="1">
            <a:spLocks noGrp="1"/>
          </p:cNvSpPr>
          <p:nvPr>
            <p:ph type="title"/>
          </p:nvPr>
        </p:nvSpPr>
        <p:spPr>
          <a:xfrm>
            <a:off x="228600" y="228600"/>
            <a:ext cx="86868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Traditional Storage Structures (Contd.): Rhombus and Crib</a:t>
            </a:r>
            <a:endParaRPr/>
          </a:p>
        </p:txBody>
      </p:sp>
      <p:sp>
        <p:nvSpPr>
          <p:cNvPr id="271" name="Google Shape;271;p44"/>
          <p:cNvSpPr txBox="1">
            <a:spLocks noGrp="1"/>
          </p:cNvSpPr>
          <p:nvPr>
            <p:ph type="body" idx="1"/>
          </p:nvPr>
        </p:nvSpPr>
        <p:spPr>
          <a:xfrm>
            <a:off x="228600" y="1447800"/>
            <a:ext cx="8534400" cy="4953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Rhombus is cylindrical in shape while crib has rectangular shape. They are made of palm font leaf, clay, tree stem and bamboo</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Major disadvantages are moisture build as a result of rain, and micro organism infestation</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Sometimes coal or wood heat is introduced at the lower base to ensure drying</a:t>
            </a:r>
            <a:endParaRPr/>
          </a:p>
        </p:txBody>
      </p:sp>
    </p:spTree>
    <p:extLst>
      <p:ext uri="{BB962C8B-B14F-4D97-AF65-F5344CB8AC3E}">
        <p14:creationId xmlns:p14="http://schemas.microsoft.com/office/powerpoint/2010/main" val="209604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5"/>
          <p:cNvSpPr txBox="1">
            <a:spLocks noGrp="1"/>
          </p:cNvSpPr>
          <p:nvPr>
            <p:ph type="title"/>
          </p:nvPr>
        </p:nvSpPr>
        <p:spPr>
          <a:xfrm>
            <a:off x="228600" y="228600"/>
            <a:ext cx="86868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Traditional Storage Structures (Contd.): Barn, Shelf and Pit</a:t>
            </a:r>
            <a:endParaRPr/>
          </a:p>
        </p:txBody>
      </p:sp>
      <p:sp>
        <p:nvSpPr>
          <p:cNvPr id="277" name="Google Shape;277;p45"/>
          <p:cNvSpPr txBox="1">
            <a:spLocks noGrp="1"/>
          </p:cNvSpPr>
          <p:nvPr>
            <p:ph type="body" idx="1"/>
          </p:nvPr>
        </p:nvSpPr>
        <p:spPr>
          <a:xfrm>
            <a:off x="304800" y="1524000"/>
            <a:ext cx="8382000" cy="4800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Barn, Shelf &amp; Pit:</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These are mostly used for root and tuber crops. Barn and shelf could be suitable for onion  &amp; carrot. Barn, shelf and pit are recommended for cassava, yam and cocoyam</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These storage structures are affected by environmental conditions</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42311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46"/>
          <p:cNvSpPr txBox="1">
            <a:spLocks noGrp="1"/>
          </p:cNvSpPr>
          <p:nvPr>
            <p:ph type="title"/>
          </p:nvPr>
        </p:nvSpPr>
        <p:spPr>
          <a:xfrm>
            <a:off x="381000" y="228600"/>
            <a:ext cx="8458200" cy="838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Traditional Storage Structures (Contd.): Others</a:t>
            </a:r>
            <a:endParaRPr/>
          </a:p>
        </p:txBody>
      </p:sp>
      <p:sp>
        <p:nvSpPr>
          <p:cNvPr id="283" name="Google Shape;283;p46"/>
          <p:cNvSpPr txBox="1">
            <a:spLocks noGrp="1"/>
          </p:cNvSpPr>
          <p:nvPr>
            <p:ph type="body" idx="1"/>
          </p:nvPr>
        </p:nvSpPr>
        <p:spPr>
          <a:xfrm>
            <a:off x="304800" y="1066800"/>
            <a:ext cx="8610600" cy="5638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Plastic Containers, Guard, Polythene bag &amp; Earthen pot:</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These structures are used at household and peasant levels for the storage of grain. Earthen pots are equally used for storage of fruits such as orange </a:t>
            </a:r>
            <a:endParaRPr/>
          </a:p>
          <a:p>
            <a:pPr marL="342900" marR="0" lvl="0" indent="-152400" algn="l" rtl="0">
              <a:lnSpc>
                <a:spcPct val="100000"/>
              </a:lnSpc>
              <a:spcBef>
                <a:spcPts val="600"/>
              </a:spcBef>
              <a:spcAft>
                <a:spcPts val="0"/>
              </a:spcAft>
              <a:buClr>
                <a:schemeClr val="dk1"/>
              </a:buClr>
              <a:buSzPts val="3000"/>
              <a:buFont typeface="Times New Roman"/>
              <a:buNone/>
            </a:pPr>
            <a:endParaRPr sz="3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Though small scale and short term in nature, they are very effective if used under air tight conditions</a:t>
            </a:r>
            <a:endParaRPr/>
          </a:p>
          <a:p>
            <a:pPr marL="342900" marR="0" lvl="0" indent="-342900" algn="l" rtl="0">
              <a:lnSpc>
                <a:spcPct val="100000"/>
              </a:lnSpc>
              <a:spcBef>
                <a:spcPts val="600"/>
              </a:spcBef>
              <a:spcAft>
                <a:spcPts val="0"/>
              </a:spcAft>
              <a:buClr>
                <a:schemeClr val="dk1"/>
              </a:buClr>
              <a:buSzPts val="3000"/>
              <a:buFont typeface="Times New Roman"/>
              <a:buNone/>
            </a:pPr>
            <a:endParaRPr sz="3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Items stored in these systems are locally preserved with wood or bone ash or  powdered pepper</a:t>
            </a:r>
            <a:endParaRPr/>
          </a:p>
        </p:txBody>
      </p:sp>
    </p:spTree>
    <p:extLst>
      <p:ext uri="{BB962C8B-B14F-4D97-AF65-F5344CB8AC3E}">
        <p14:creationId xmlns:p14="http://schemas.microsoft.com/office/powerpoint/2010/main" val="2088949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7"/>
          <p:cNvSpPr txBox="1">
            <a:spLocks noGrp="1"/>
          </p:cNvSpPr>
          <p:nvPr>
            <p:ph type="title"/>
          </p:nvPr>
        </p:nvSpPr>
        <p:spPr>
          <a:xfrm>
            <a:off x="685800" y="228600"/>
            <a:ext cx="7772400" cy="838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a:t>
            </a:r>
            <a:endParaRPr/>
          </a:p>
        </p:txBody>
      </p:sp>
      <p:sp>
        <p:nvSpPr>
          <p:cNvPr id="289" name="Google Shape;289;p47"/>
          <p:cNvSpPr txBox="1">
            <a:spLocks noGrp="1"/>
          </p:cNvSpPr>
          <p:nvPr>
            <p:ph type="body" idx="1"/>
          </p:nvPr>
        </p:nvSpPr>
        <p:spPr>
          <a:xfrm>
            <a:off x="685800" y="1371600"/>
            <a:ext cx="7772400" cy="5105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Modern storage structures include:</a:t>
            </a:r>
            <a:endParaRPr/>
          </a:p>
          <a:p>
            <a:pPr marL="34290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Improved crib</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Ware house</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Silo</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Controlled atmosphere storage system</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Refrigeration</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Cold storage</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Evaporative coolant system (ECS)</a:t>
            </a:r>
            <a:endParaRPr/>
          </a:p>
        </p:txBody>
      </p:sp>
    </p:spTree>
    <p:extLst>
      <p:ext uri="{BB962C8B-B14F-4D97-AF65-F5344CB8AC3E}">
        <p14:creationId xmlns:p14="http://schemas.microsoft.com/office/powerpoint/2010/main" val="4187635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8"/>
          <p:cNvSpPr txBox="1">
            <a:spLocks noGrp="1"/>
          </p:cNvSpPr>
          <p:nvPr>
            <p:ph type="title"/>
          </p:nvPr>
        </p:nvSpPr>
        <p:spPr>
          <a:xfrm>
            <a:off x="685800" y="3810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Improved Crib</a:t>
            </a:r>
            <a:endParaRPr/>
          </a:p>
        </p:txBody>
      </p:sp>
      <p:sp>
        <p:nvSpPr>
          <p:cNvPr id="295" name="Google Shape;295;p48"/>
          <p:cNvSpPr txBox="1">
            <a:spLocks noGrp="1"/>
          </p:cNvSpPr>
          <p:nvPr>
            <p:ph type="body" idx="1"/>
          </p:nvPr>
        </p:nvSpPr>
        <p:spPr>
          <a:xfrm>
            <a:off x="304800" y="1524000"/>
            <a:ext cx="8458200" cy="5105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Hermetic storage</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Nitrogen storage</a:t>
            </a:r>
            <a:endParaRPr/>
          </a:p>
          <a:p>
            <a:pPr marL="342900" lvl="0" indent="-342900" algn="l" rtl="0">
              <a:lnSpc>
                <a:spcPct val="100000"/>
              </a:lnSpc>
              <a:spcBef>
                <a:spcPts val="300"/>
              </a:spcBef>
              <a:spcAft>
                <a:spcPts val="0"/>
              </a:spcAft>
              <a:buClr>
                <a:schemeClr val="dk1"/>
              </a:buClr>
              <a:buSzPts val="1500"/>
              <a:buFont typeface="Times New Roman"/>
              <a:buNone/>
            </a:pPr>
            <a:endParaRPr sz="15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72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Improved Crib:</a:t>
            </a:r>
            <a:endParaRPr/>
          </a:p>
          <a:p>
            <a:pPr marL="34290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This structure is an improvement over the traditional crib in terms of design, capacity, construction material and performance. It has upgraded the traditional crib to medium scale storage. Each unit can accommodate 10-20 tons</a:t>
            </a:r>
            <a:endParaRPr/>
          </a:p>
          <a:p>
            <a:pPr marL="34290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0026273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9"/>
          <p:cNvSpPr txBox="1">
            <a:spLocks noGrp="1"/>
          </p:cNvSpPr>
          <p:nvPr>
            <p:ph type="title"/>
          </p:nvPr>
        </p:nvSpPr>
        <p:spPr>
          <a:xfrm>
            <a:off x="304800" y="228600"/>
            <a:ext cx="86106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Ware house</a:t>
            </a:r>
            <a:endParaRPr/>
          </a:p>
        </p:txBody>
      </p:sp>
      <p:sp>
        <p:nvSpPr>
          <p:cNvPr id="301" name="Google Shape;301;p49"/>
          <p:cNvSpPr txBox="1">
            <a:spLocks noGrp="1"/>
          </p:cNvSpPr>
          <p:nvPr>
            <p:ph type="body" idx="1"/>
          </p:nvPr>
        </p:nvSpPr>
        <p:spPr>
          <a:xfrm>
            <a:off x="381000" y="1371600"/>
            <a:ext cx="83820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Ware house is used for medium but mostly large scale storage for bagged or pilled/ bulk products such as grains, flour, etc</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Wooden pallets are used for staking. Material handling and ventilation equipments are essential</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Prevention of roof leakage and water infiltration through the floor are most essential. Water proof materials are used for flooring &amp; proper drainage important</a:t>
            </a:r>
            <a:endParaRPr/>
          </a:p>
          <a:p>
            <a:pPr marL="342900" marR="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37980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50"/>
          <p:cNvSpPr txBox="1">
            <a:spLocks noGrp="1"/>
          </p:cNvSpPr>
          <p:nvPr>
            <p:ph type="title"/>
          </p:nvPr>
        </p:nvSpPr>
        <p:spPr>
          <a:xfrm>
            <a:off x="685800" y="2286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Silo</a:t>
            </a:r>
            <a:endParaRPr/>
          </a:p>
        </p:txBody>
      </p:sp>
      <p:sp>
        <p:nvSpPr>
          <p:cNvPr id="307" name="Google Shape;307;p50"/>
          <p:cNvSpPr txBox="1">
            <a:spLocks noGrp="1"/>
          </p:cNvSpPr>
          <p:nvPr>
            <p:ph type="body" idx="1"/>
          </p:nvPr>
        </p:nvSpPr>
        <p:spPr>
          <a:xfrm>
            <a:off x="304800" y="1295400"/>
            <a:ext cx="8534400" cy="5334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Silo is a cylindrically shaped structure used for bulk storage of shelled grains in large scale and for long term</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Moisture migration and condensation are major problems of silo. Hence, the need for accessories such as material handling and drying equipments</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Design, operation and maintenance of silo require high level of skill &amp; technicalities</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7936007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1"/>
          <p:cNvSpPr txBox="1">
            <a:spLocks noGrp="1"/>
          </p:cNvSpPr>
          <p:nvPr>
            <p:ph type="title"/>
          </p:nvPr>
        </p:nvSpPr>
        <p:spPr>
          <a:xfrm>
            <a:off x="685800" y="228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Silo Classification</a:t>
            </a:r>
            <a:endParaRPr/>
          </a:p>
        </p:txBody>
      </p:sp>
      <p:sp>
        <p:nvSpPr>
          <p:cNvPr id="313" name="Google Shape;313;p51"/>
          <p:cNvSpPr txBox="1">
            <a:spLocks noGrp="1"/>
          </p:cNvSpPr>
          <p:nvPr>
            <p:ph type="body" idx="1"/>
          </p:nvPr>
        </p:nvSpPr>
        <p:spPr>
          <a:xfrm>
            <a:off x="381000" y="1447800"/>
            <a:ext cx="8382000" cy="5029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Silo can be classified on the basis of:</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 Aeration method/ system </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Material of  construction</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Level of technology sophistication</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Structural stability</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837267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2"/>
          <p:cNvSpPr txBox="1">
            <a:spLocks noGrp="1"/>
          </p:cNvSpPr>
          <p:nvPr>
            <p:ph type="title"/>
          </p:nvPr>
        </p:nvSpPr>
        <p:spPr>
          <a:xfrm>
            <a:off x="685800" y="3810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Silo Classification</a:t>
            </a:r>
            <a:endParaRPr/>
          </a:p>
        </p:txBody>
      </p:sp>
      <p:sp>
        <p:nvSpPr>
          <p:cNvPr id="319" name="Google Shape;319;p52"/>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Based on the aeration method, silo can be classified as:</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 Mechanical ventilated silo</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Controlled atmosphere silo</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Hermetic silo</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Gas (nitrogen, oxygen, etc) silo</a:t>
            </a:r>
            <a:endParaRPr/>
          </a:p>
        </p:txBody>
      </p:sp>
    </p:spTree>
    <p:extLst>
      <p:ext uri="{BB962C8B-B14F-4D97-AF65-F5344CB8AC3E}">
        <p14:creationId xmlns:p14="http://schemas.microsoft.com/office/powerpoint/2010/main" val="3657266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title"/>
          </p:nvPr>
        </p:nvSpPr>
        <p:spPr>
          <a:xfrm>
            <a:off x="685800" y="381000"/>
            <a:ext cx="7772400" cy="1371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
            </a:r>
            <a:br>
              <a:rPr lang="en-US" sz="4400" b="0" i="0" u="none">
                <a:solidFill>
                  <a:schemeClr val="dk2"/>
                </a:solidFill>
                <a:latin typeface="Times New Roman"/>
                <a:ea typeface="Times New Roman"/>
                <a:cs typeface="Times New Roman"/>
                <a:sym typeface="Times New Roman"/>
              </a:rPr>
            </a:br>
            <a:r>
              <a:rPr lang="en-US" sz="4400" b="0" i="0" u="none">
                <a:solidFill>
                  <a:schemeClr val="dk2"/>
                </a:solidFill>
                <a:latin typeface="Times New Roman"/>
                <a:ea typeface="Times New Roman"/>
                <a:cs typeface="Times New Roman"/>
                <a:sym typeface="Times New Roman"/>
              </a:rPr>
              <a:t>Basic Principles of Crop Storage &amp; Preservation: What is Storage?</a:t>
            </a:r>
            <a:br>
              <a:rPr lang="en-US" sz="4400" b="0" i="0" u="none">
                <a:solidFill>
                  <a:schemeClr val="dk2"/>
                </a:solidFill>
                <a:latin typeface="Times New Roman"/>
                <a:ea typeface="Times New Roman"/>
                <a:cs typeface="Times New Roman"/>
                <a:sym typeface="Times New Roman"/>
              </a:rPr>
            </a:br>
            <a:endParaRPr/>
          </a:p>
        </p:txBody>
      </p:sp>
      <p:sp>
        <p:nvSpPr>
          <p:cNvPr id="109" name="Google Shape;109;p17"/>
          <p:cNvSpPr txBox="1">
            <a:spLocks noGrp="1"/>
          </p:cNvSpPr>
          <p:nvPr>
            <p:ph type="body" idx="1"/>
          </p:nvPr>
        </p:nvSpPr>
        <p:spPr>
          <a:xfrm>
            <a:off x="381000" y="2057400"/>
            <a:ext cx="8382000" cy="4038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endParaRPr sz="36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72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Storage is the art of </a:t>
            </a:r>
            <a:r>
              <a:rPr lang="en-US" sz="3600" b="0" i="0" u="sng">
                <a:solidFill>
                  <a:schemeClr val="dk1"/>
                </a:solidFill>
                <a:latin typeface="Times New Roman"/>
                <a:ea typeface="Times New Roman"/>
                <a:cs typeface="Times New Roman"/>
                <a:sym typeface="Times New Roman"/>
              </a:rPr>
              <a:t>keeping</a:t>
            </a:r>
            <a:r>
              <a:rPr lang="en-US" sz="3600" b="0" i="0" u="none">
                <a:solidFill>
                  <a:schemeClr val="dk1"/>
                </a:solidFill>
                <a:latin typeface="Times New Roman"/>
                <a:ea typeface="Times New Roman"/>
                <a:cs typeface="Times New Roman"/>
                <a:sym typeface="Times New Roman"/>
              </a:rPr>
              <a:t> the </a:t>
            </a:r>
            <a:r>
              <a:rPr lang="en-US" sz="3600" b="0" i="0" u="sng">
                <a:solidFill>
                  <a:schemeClr val="dk1"/>
                </a:solidFill>
                <a:latin typeface="Times New Roman"/>
                <a:ea typeface="Times New Roman"/>
                <a:cs typeface="Times New Roman"/>
                <a:sym typeface="Times New Roman"/>
              </a:rPr>
              <a:t>quality</a:t>
            </a:r>
            <a:r>
              <a:rPr lang="en-US" sz="3600" b="0" i="0" u="none">
                <a:solidFill>
                  <a:schemeClr val="dk1"/>
                </a:solidFill>
                <a:latin typeface="Times New Roman"/>
                <a:ea typeface="Times New Roman"/>
                <a:cs typeface="Times New Roman"/>
                <a:sym typeface="Times New Roman"/>
              </a:rPr>
              <a:t> of agricultural materials and </a:t>
            </a:r>
            <a:r>
              <a:rPr lang="en-US" sz="3600" b="0" i="0" u="sng">
                <a:solidFill>
                  <a:schemeClr val="dk1"/>
                </a:solidFill>
                <a:latin typeface="Times New Roman"/>
                <a:ea typeface="Times New Roman"/>
                <a:cs typeface="Times New Roman"/>
                <a:sym typeface="Times New Roman"/>
              </a:rPr>
              <a:t>preventing</a:t>
            </a:r>
            <a:r>
              <a:rPr lang="en-US" sz="3600" b="0" i="0" u="none">
                <a:solidFill>
                  <a:schemeClr val="dk1"/>
                </a:solidFill>
                <a:latin typeface="Times New Roman"/>
                <a:ea typeface="Times New Roman"/>
                <a:cs typeface="Times New Roman"/>
                <a:sym typeface="Times New Roman"/>
              </a:rPr>
              <a:t> them from </a:t>
            </a:r>
            <a:r>
              <a:rPr lang="en-US" sz="3600" b="0" i="0" u="sng">
                <a:solidFill>
                  <a:schemeClr val="dk1"/>
                </a:solidFill>
                <a:latin typeface="Times New Roman"/>
                <a:ea typeface="Times New Roman"/>
                <a:cs typeface="Times New Roman"/>
                <a:sym typeface="Times New Roman"/>
              </a:rPr>
              <a:t>deterioration</a:t>
            </a:r>
            <a:r>
              <a:rPr lang="en-US" sz="3600" b="0" i="0" u="none">
                <a:solidFill>
                  <a:schemeClr val="dk1"/>
                </a:solidFill>
                <a:latin typeface="Times New Roman"/>
                <a:ea typeface="Times New Roman"/>
                <a:cs typeface="Times New Roman"/>
                <a:sym typeface="Times New Roman"/>
              </a:rPr>
              <a:t> for specific period of time, </a:t>
            </a:r>
            <a:r>
              <a:rPr lang="en-US" sz="3600" b="0" i="0" u="sng">
                <a:solidFill>
                  <a:schemeClr val="dk1"/>
                </a:solidFill>
                <a:latin typeface="Times New Roman"/>
                <a:ea typeface="Times New Roman"/>
                <a:cs typeface="Times New Roman"/>
                <a:sym typeface="Times New Roman"/>
              </a:rPr>
              <a:t>beyond</a:t>
            </a:r>
            <a:r>
              <a:rPr lang="en-US" sz="3600" b="0" i="0" u="none">
                <a:solidFill>
                  <a:schemeClr val="dk1"/>
                </a:solidFill>
                <a:latin typeface="Times New Roman"/>
                <a:ea typeface="Times New Roman"/>
                <a:cs typeface="Times New Roman"/>
                <a:sym typeface="Times New Roman"/>
              </a:rPr>
              <a:t> their </a:t>
            </a:r>
            <a:r>
              <a:rPr lang="en-US" sz="3600" b="0" i="0" u="sng">
                <a:solidFill>
                  <a:schemeClr val="dk1"/>
                </a:solidFill>
                <a:latin typeface="Times New Roman"/>
                <a:ea typeface="Times New Roman"/>
                <a:cs typeface="Times New Roman"/>
                <a:sym typeface="Times New Roman"/>
              </a:rPr>
              <a:t>normal shelf life</a:t>
            </a:r>
            <a:endParaRPr/>
          </a:p>
        </p:txBody>
      </p:sp>
    </p:spTree>
    <p:extLst>
      <p:ext uri="{BB962C8B-B14F-4D97-AF65-F5344CB8AC3E}">
        <p14:creationId xmlns:p14="http://schemas.microsoft.com/office/powerpoint/2010/main" val="11656015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3"/>
          <p:cNvSpPr txBox="1">
            <a:spLocks noGrp="1"/>
          </p:cNvSpPr>
          <p:nvPr>
            <p:ph type="title"/>
          </p:nvPr>
        </p:nvSpPr>
        <p:spPr>
          <a:xfrm>
            <a:off x="304800" y="152400"/>
            <a:ext cx="8534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Silo Classification</a:t>
            </a:r>
            <a:endParaRPr/>
          </a:p>
        </p:txBody>
      </p:sp>
      <p:sp>
        <p:nvSpPr>
          <p:cNvPr id="325" name="Google Shape;325;p53"/>
          <p:cNvSpPr txBox="1">
            <a:spLocks noGrp="1"/>
          </p:cNvSpPr>
          <p:nvPr>
            <p:ph type="body" idx="1"/>
          </p:nvPr>
        </p:nvSpPr>
        <p:spPr>
          <a:xfrm>
            <a:off x="228600" y="1752600"/>
            <a:ext cx="86106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Based on the material of  construction, silo can be classified as:</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Metal (aluminum, steel, etc) silo </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Concrete silo </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Wooden silo </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Mud silo </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composite silo </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942017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54"/>
          <p:cNvSpPr txBox="1">
            <a:spLocks noGrp="1"/>
          </p:cNvSpPr>
          <p:nvPr>
            <p:ph type="title"/>
          </p:nvPr>
        </p:nvSpPr>
        <p:spPr>
          <a:xfrm>
            <a:off x="685800" y="228600"/>
            <a:ext cx="7772400" cy="1371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Silo Classification</a:t>
            </a:r>
            <a:endParaRPr/>
          </a:p>
        </p:txBody>
      </p:sp>
      <p:sp>
        <p:nvSpPr>
          <p:cNvPr id="331" name="Google Shape;331;p54"/>
          <p:cNvSpPr txBox="1">
            <a:spLocks noGrp="1"/>
          </p:cNvSpPr>
          <p:nvPr>
            <p:ph type="body" idx="1"/>
          </p:nvPr>
        </p:nvSpPr>
        <p:spPr>
          <a:xfrm>
            <a:off x="381000" y="1676400"/>
            <a:ext cx="8305800" cy="4800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Based on the level of  technology, silo can be classified as:</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Conventional silo</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Instrumentalised silo</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Computerized/ automated silo </a:t>
            </a:r>
            <a:endParaRPr/>
          </a:p>
        </p:txBody>
      </p:sp>
    </p:spTree>
    <p:extLst>
      <p:ext uri="{BB962C8B-B14F-4D97-AF65-F5344CB8AC3E}">
        <p14:creationId xmlns:p14="http://schemas.microsoft.com/office/powerpoint/2010/main" val="640788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55"/>
          <p:cNvSpPr txBox="1">
            <a:spLocks noGrp="1"/>
          </p:cNvSpPr>
          <p:nvPr>
            <p:ph type="title"/>
          </p:nvPr>
        </p:nvSpPr>
        <p:spPr>
          <a:xfrm>
            <a:off x="685800" y="3048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Modern Storage Structures (Contd.): Silo Classification</a:t>
            </a:r>
            <a:endParaRPr/>
          </a:p>
        </p:txBody>
      </p:sp>
      <p:sp>
        <p:nvSpPr>
          <p:cNvPr id="337" name="Google Shape;337;p5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Based on structural stability, silo can be classified as:</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Deep silo</a:t>
            </a:r>
            <a:endParaRPr/>
          </a:p>
          <a:p>
            <a:pPr marL="342900" marR="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Shallow silo</a:t>
            </a:r>
            <a:endParaRPr/>
          </a:p>
        </p:txBody>
      </p:sp>
    </p:spTree>
    <p:extLst>
      <p:ext uri="{BB962C8B-B14F-4D97-AF65-F5344CB8AC3E}">
        <p14:creationId xmlns:p14="http://schemas.microsoft.com/office/powerpoint/2010/main" val="37425063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6"/>
          <p:cNvSpPr txBox="1">
            <a:spLocks noGrp="1"/>
          </p:cNvSpPr>
          <p:nvPr>
            <p:ph type="title"/>
          </p:nvPr>
        </p:nvSpPr>
        <p:spPr>
          <a:xfrm>
            <a:off x="228600" y="228600"/>
            <a:ext cx="86868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800"/>
              <a:buFont typeface="Times New Roman"/>
              <a:buNone/>
            </a:pPr>
            <a:r>
              <a:rPr lang="en-US" sz="3800" b="0" i="0" u="none">
                <a:solidFill>
                  <a:schemeClr val="dk2"/>
                </a:solidFill>
                <a:latin typeface="Times New Roman"/>
                <a:ea typeface="Times New Roman"/>
                <a:cs typeface="Times New Roman"/>
                <a:sym typeface="Times New Roman"/>
              </a:rPr>
              <a:t/>
            </a:r>
            <a:br>
              <a:rPr lang="en-US" sz="3800" b="0" i="0" u="none">
                <a:solidFill>
                  <a:schemeClr val="dk2"/>
                </a:solidFill>
                <a:latin typeface="Times New Roman"/>
                <a:ea typeface="Times New Roman"/>
                <a:cs typeface="Times New Roman"/>
                <a:sym typeface="Times New Roman"/>
              </a:rPr>
            </a:br>
            <a:r>
              <a:rPr lang="en-US" sz="3600" b="0" i="0" u="none">
                <a:solidFill>
                  <a:schemeClr val="dk2"/>
                </a:solidFill>
                <a:latin typeface="Times New Roman"/>
                <a:ea typeface="Times New Roman"/>
                <a:cs typeface="Times New Roman"/>
                <a:sym typeface="Times New Roman"/>
              </a:rPr>
              <a:t>Modern Storage Structures (Contd.): Controlled Atmosphere (CA) Storage System</a:t>
            </a:r>
            <a:r>
              <a:rPr lang="en-US" sz="4000" b="0" i="0" u="none">
                <a:solidFill>
                  <a:schemeClr val="dk2"/>
                </a:solidFill>
                <a:latin typeface="Times New Roman"/>
                <a:ea typeface="Times New Roman"/>
                <a:cs typeface="Times New Roman"/>
                <a:sym typeface="Times New Roman"/>
              </a:rPr>
              <a:t/>
            </a:r>
            <a:br>
              <a:rPr lang="en-US" sz="4000" b="0" i="0" u="none">
                <a:solidFill>
                  <a:schemeClr val="dk2"/>
                </a:solidFill>
                <a:latin typeface="Times New Roman"/>
                <a:ea typeface="Times New Roman"/>
                <a:cs typeface="Times New Roman"/>
                <a:sym typeface="Times New Roman"/>
              </a:rPr>
            </a:br>
            <a:endParaRPr/>
          </a:p>
        </p:txBody>
      </p:sp>
      <p:sp>
        <p:nvSpPr>
          <p:cNvPr id="343" name="Google Shape;343;p56"/>
          <p:cNvSpPr txBox="1">
            <a:spLocks noGrp="1"/>
          </p:cNvSpPr>
          <p:nvPr>
            <p:ph type="body" idx="1"/>
          </p:nvPr>
        </p:nvSpPr>
        <p:spPr>
          <a:xfrm>
            <a:off x="304800" y="1828800"/>
            <a:ext cx="8534400" cy="4724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Controlled atmosphere storage system is a general classification that include all forms of storage structures that have devices for controlling and monitoring the environmental factors (temperature, relative humidity and moisture)</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Silo, ware house, refrigeration and cold storage could incorporate controlled atmosphere systems</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938919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7"/>
          <p:cNvSpPr txBox="1">
            <a:spLocks noGrp="1"/>
          </p:cNvSpPr>
          <p:nvPr>
            <p:ph type="title"/>
          </p:nvPr>
        </p:nvSpPr>
        <p:spPr>
          <a:xfrm>
            <a:off x="304800" y="228600"/>
            <a:ext cx="86106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Refrigeration</a:t>
            </a:r>
            <a:endParaRPr/>
          </a:p>
        </p:txBody>
      </p:sp>
      <p:sp>
        <p:nvSpPr>
          <p:cNvPr id="349" name="Google Shape;349;p57"/>
          <p:cNvSpPr txBox="1">
            <a:spLocks noGrp="1"/>
          </p:cNvSpPr>
          <p:nvPr>
            <p:ph type="body" idx="1"/>
          </p:nvPr>
        </p:nvSpPr>
        <p:spPr>
          <a:xfrm>
            <a:off x="228600" y="1676400"/>
            <a:ext cx="8686800" cy="4953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Refrigeration is a typical CA system that can operate below atmospheric temperature. The evaporator unit of a refrigerator could depress temperature a little below zero degrees through the aid of R12 gas</a:t>
            </a:r>
            <a:endParaRPr/>
          </a:p>
          <a:p>
            <a:pPr marL="342900" marR="0" lvl="0" indent="-1651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 refrigerator is made up of components such as condenser, evaporator, compressor, throttle pipes, fan, thermostat, etc</a:t>
            </a:r>
            <a:endParaRPr/>
          </a:p>
          <a:p>
            <a:pPr marL="342900" marR="0" lvl="0" indent="-1651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It is used for the storage of highly perishable crop and food materials</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9944382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58"/>
          <p:cNvSpPr txBox="1">
            <a:spLocks noGrp="1"/>
          </p:cNvSpPr>
          <p:nvPr>
            <p:ph type="title"/>
          </p:nvPr>
        </p:nvSpPr>
        <p:spPr>
          <a:xfrm>
            <a:off x="685800" y="1524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Cold Storage</a:t>
            </a:r>
            <a:endParaRPr/>
          </a:p>
        </p:txBody>
      </p:sp>
      <p:sp>
        <p:nvSpPr>
          <p:cNvPr id="355" name="Google Shape;355;p58"/>
          <p:cNvSpPr txBox="1">
            <a:spLocks noGrp="1"/>
          </p:cNvSpPr>
          <p:nvPr>
            <p:ph type="body" idx="1"/>
          </p:nvPr>
        </p:nvSpPr>
        <p:spPr>
          <a:xfrm>
            <a:off x="685800" y="1447800"/>
            <a:ext cx="7772400" cy="4648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Cold storage is a CA system that can further depress temperature below that of the refrigerator with the aid of R22 gas and maintain temperature below freezing point for a long time </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It has similar components like the refrigerator but more bulky, expensive and could store for relatively longer time</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833323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9"/>
          <p:cNvSpPr txBox="1">
            <a:spLocks noGrp="1"/>
          </p:cNvSpPr>
          <p:nvPr>
            <p:ph type="title"/>
          </p:nvPr>
        </p:nvSpPr>
        <p:spPr>
          <a:xfrm>
            <a:off x="685800" y="2286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Cold Storage</a:t>
            </a:r>
            <a:endParaRPr/>
          </a:p>
        </p:txBody>
      </p:sp>
      <p:sp>
        <p:nvSpPr>
          <p:cNvPr id="361" name="Google Shape;361;p59"/>
          <p:cNvSpPr txBox="1">
            <a:spLocks noGrp="1"/>
          </p:cNvSpPr>
          <p:nvPr>
            <p:ph type="body" idx="1"/>
          </p:nvPr>
        </p:nvSpPr>
        <p:spPr>
          <a:xfrm>
            <a:off x="304800" y="1524000"/>
            <a:ext cx="8458200" cy="5029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unique advantages of cold storage include:</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Retardation of respiration and other metabolic activities</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Controls ripening, retards aging, softening, texture and color change. Preserves color &amp; texture</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Retards moisture loss &amp; wilting</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Retards microbial activities &amp; spoilage</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Retards sprouting &amp; undesirable growth, etc</a:t>
            </a:r>
            <a:endParaRPr/>
          </a:p>
        </p:txBody>
      </p:sp>
    </p:spTree>
    <p:extLst>
      <p:ext uri="{BB962C8B-B14F-4D97-AF65-F5344CB8AC3E}">
        <p14:creationId xmlns:p14="http://schemas.microsoft.com/office/powerpoint/2010/main" val="14389327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60"/>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Cold Storage</a:t>
            </a:r>
            <a:endParaRPr/>
          </a:p>
        </p:txBody>
      </p:sp>
      <p:sp>
        <p:nvSpPr>
          <p:cNvPr id="367" name="Google Shape;367;p60"/>
          <p:cNvSpPr txBox="1">
            <a:spLocks noGrp="1"/>
          </p:cNvSpPr>
          <p:nvPr>
            <p:ph type="body" idx="1"/>
          </p:nvPr>
        </p:nvSpPr>
        <p:spPr>
          <a:xfrm>
            <a:off x="304800" y="1295400"/>
            <a:ext cx="8458200" cy="5334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400"/>
              <a:buFont typeface="Times New Roman"/>
              <a:buNone/>
            </a:pPr>
            <a:r>
              <a:rPr lang="en-US" sz="3400" b="0" i="0" u="none">
                <a:solidFill>
                  <a:schemeClr val="dk1"/>
                </a:solidFill>
                <a:latin typeface="Times New Roman"/>
                <a:ea typeface="Times New Roman"/>
                <a:cs typeface="Times New Roman"/>
                <a:sym typeface="Times New Roman"/>
              </a:rPr>
              <a:t>The following information are essential in the use of cold storage: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Temperature fluctuations affect temperature sensitive crops. Therefore, keep temperature and storage condition steady and constant</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Pre cool fruits to remove field heat before products are transferred into cold store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Avoid storing incompatible products</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Ensure adequate ventilation within cold store and use appropriate relative humidity </a:t>
            </a:r>
            <a:endParaRPr/>
          </a:p>
        </p:txBody>
      </p:sp>
    </p:spTree>
    <p:extLst>
      <p:ext uri="{BB962C8B-B14F-4D97-AF65-F5344CB8AC3E}">
        <p14:creationId xmlns:p14="http://schemas.microsoft.com/office/powerpoint/2010/main" val="22341128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61"/>
          <p:cNvSpPr txBox="1">
            <a:spLocks noGrp="1"/>
          </p:cNvSpPr>
          <p:nvPr>
            <p:ph type="title"/>
          </p:nvPr>
        </p:nvSpPr>
        <p:spPr>
          <a:xfrm>
            <a:off x="685800" y="2286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
            </a:r>
            <a:br>
              <a:rPr lang="en-US" sz="4000" b="0" i="0" u="none">
                <a:solidFill>
                  <a:schemeClr val="dk2"/>
                </a:solidFill>
                <a:latin typeface="Times New Roman"/>
                <a:ea typeface="Times New Roman"/>
                <a:cs typeface="Times New Roman"/>
                <a:sym typeface="Times New Roman"/>
              </a:rPr>
            </a:br>
            <a:r>
              <a:rPr lang="en-US" sz="4000" b="0" i="0" u="none">
                <a:solidFill>
                  <a:schemeClr val="dk2"/>
                </a:solidFill>
                <a:latin typeface="Times New Roman"/>
                <a:ea typeface="Times New Roman"/>
                <a:cs typeface="Times New Roman"/>
                <a:sym typeface="Times New Roman"/>
              </a:rPr>
              <a:t>Modern Storage Structures (Contd.): Evaporative Coolant System (ECS)</a:t>
            </a:r>
            <a:br>
              <a:rPr lang="en-US" sz="4000" b="0" i="0" u="none">
                <a:solidFill>
                  <a:schemeClr val="dk2"/>
                </a:solidFill>
                <a:latin typeface="Times New Roman"/>
                <a:ea typeface="Times New Roman"/>
                <a:cs typeface="Times New Roman"/>
                <a:sym typeface="Times New Roman"/>
              </a:rPr>
            </a:br>
            <a:endParaRPr/>
          </a:p>
        </p:txBody>
      </p:sp>
      <p:sp>
        <p:nvSpPr>
          <p:cNvPr id="373" name="Google Shape;373;p61"/>
          <p:cNvSpPr txBox="1">
            <a:spLocks noGrp="1"/>
          </p:cNvSpPr>
          <p:nvPr>
            <p:ph type="body" idx="1"/>
          </p:nvPr>
        </p:nvSpPr>
        <p:spPr>
          <a:xfrm>
            <a:off x="304800" y="1600200"/>
            <a:ext cx="8458200" cy="5105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100"/>
              <a:buFont typeface="Times New Roman"/>
              <a:buNone/>
            </a:pPr>
            <a:r>
              <a:rPr lang="en-US" sz="3100" b="0" i="0" u="none">
                <a:solidFill>
                  <a:schemeClr val="dk1"/>
                </a:solidFill>
                <a:latin typeface="Times New Roman"/>
                <a:ea typeface="Times New Roman"/>
                <a:cs typeface="Times New Roman"/>
                <a:sym typeface="Times New Roman"/>
              </a:rPr>
              <a:t>Evaporative coolant system (ECS) is another CA storage. It slightly depresses temperature below and increases the relative humidity above atmospheric conditions by natural means. It is appropriate for the storage of fruits &amp; vegetables</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20"/>
              </a:spcBef>
              <a:spcAft>
                <a:spcPts val="0"/>
              </a:spcAft>
              <a:buClr>
                <a:schemeClr val="dk1"/>
              </a:buClr>
              <a:buSzPts val="3100"/>
              <a:buFont typeface="Times New Roman"/>
              <a:buNone/>
            </a:pPr>
            <a:r>
              <a:rPr lang="en-US" sz="3100" b="0" i="0" u="none">
                <a:solidFill>
                  <a:schemeClr val="dk1"/>
                </a:solidFill>
                <a:latin typeface="Times New Roman"/>
                <a:ea typeface="Times New Roman"/>
                <a:cs typeface="Times New Roman"/>
                <a:sym typeface="Times New Roman"/>
              </a:rPr>
              <a:t>ECS utilizes the principle of evaporation occurring at the surface of a wet material to produce cooling inside. Wetted padded materials are normally used as medium of evaporation</a:t>
            </a:r>
            <a:endParaRPr/>
          </a:p>
          <a:p>
            <a:pPr marL="342900" marR="0" lvl="0" indent="-146050" algn="l" rtl="0">
              <a:spcBef>
                <a:spcPts val="620"/>
              </a:spcBef>
              <a:spcAft>
                <a:spcPts val="0"/>
              </a:spcAft>
              <a:buClr>
                <a:schemeClr val="dk1"/>
              </a:buClr>
              <a:buSzPts val="3100"/>
              <a:buFont typeface="Times New Roman"/>
              <a:buNone/>
            </a:pPr>
            <a:endParaRPr sz="31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6478177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62"/>
          <p:cNvSpPr txBox="1">
            <a:spLocks noGrp="1"/>
          </p:cNvSpPr>
          <p:nvPr>
            <p:ph type="title"/>
          </p:nvPr>
        </p:nvSpPr>
        <p:spPr>
          <a:xfrm>
            <a:off x="152400" y="228600"/>
            <a:ext cx="87630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Modern Storage Structures (Contd.):</a:t>
            </a:r>
            <a:br>
              <a:rPr lang="en-US" sz="4400" b="0" i="0" u="none">
                <a:solidFill>
                  <a:schemeClr val="dk2"/>
                </a:solidFill>
                <a:latin typeface="Times New Roman"/>
                <a:ea typeface="Times New Roman"/>
                <a:cs typeface="Times New Roman"/>
                <a:sym typeface="Times New Roman"/>
              </a:rPr>
            </a:br>
            <a:r>
              <a:rPr lang="en-US" sz="4400" b="0" i="0" u="none">
                <a:solidFill>
                  <a:schemeClr val="dk2"/>
                </a:solidFill>
                <a:latin typeface="Times New Roman"/>
                <a:ea typeface="Times New Roman"/>
                <a:cs typeface="Times New Roman"/>
                <a:sym typeface="Times New Roman"/>
              </a:rPr>
              <a:t> Hermetic Storage Structure</a:t>
            </a:r>
            <a:endParaRPr/>
          </a:p>
        </p:txBody>
      </p:sp>
      <p:sp>
        <p:nvSpPr>
          <p:cNvPr id="379" name="Google Shape;379;p62"/>
          <p:cNvSpPr txBox="1">
            <a:spLocks noGrp="1"/>
          </p:cNvSpPr>
          <p:nvPr>
            <p:ph type="body" idx="1"/>
          </p:nvPr>
        </p:nvSpPr>
        <p:spPr>
          <a:xfrm>
            <a:off x="381000" y="1752600"/>
            <a:ext cx="8382000" cy="4343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Hermetic storage structure prevents air absorption into the stored products in order to disallow metabolic activities of any form by the product, micro organism or insect</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Consequently, hot spot, wet spot and moisture build in storage systems are prevented </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80584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685800" y="1524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Basic Principles of Crop Storage &amp; Preservation (Contd.) Why Storage? </a:t>
            </a:r>
            <a:endParaRPr/>
          </a:p>
        </p:txBody>
      </p:sp>
      <p:sp>
        <p:nvSpPr>
          <p:cNvPr id="115" name="Google Shape;115;p18"/>
          <p:cNvSpPr txBox="1">
            <a:spLocks noGrp="1"/>
          </p:cNvSpPr>
          <p:nvPr>
            <p:ph type="body" idx="1"/>
          </p:nvPr>
        </p:nvSpPr>
        <p:spPr>
          <a:xfrm>
            <a:off x="381000" y="1371600"/>
            <a:ext cx="8382000" cy="533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dirty="0">
                <a:solidFill>
                  <a:schemeClr val="dk1"/>
                </a:solidFill>
                <a:latin typeface="Times New Roman"/>
                <a:ea typeface="Times New Roman"/>
                <a:cs typeface="Times New Roman"/>
                <a:sym typeface="Times New Roman"/>
              </a:rPr>
              <a:t>The reasons for storage include:</a:t>
            </a:r>
            <a:endParaRPr dirty="0"/>
          </a:p>
          <a:p>
            <a:pPr marL="342900" lvl="0" indent="-342900" algn="l" rtl="0">
              <a:lnSpc>
                <a:spcPct val="100000"/>
              </a:lnSpc>
              <a:spcBef>
                <a:spcPts val="400"/>
              </a:spcBef>
              <a:spcAft>
                <a:spcPts val="0"/>
              </a:spcAft>
              <a:buClr>
                <a:schemeClr val="dk1"/>
              </a:buClr>
              <a:buSzPts val="2000"/>
              <a:buFont typeface="Times New Roman"/>
              <a:buNone/>
            </a:pPr>
            <a:endParaRPr sz="2000" b="0" i="0" u="none" dirty="0">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Perishable nature of agric. &amp; bio-materials</a:t>
            </a:r>
            <a:endParaRPr dirty="0"/>
          </a:p>
          <a:p>
            <a:pPr marL="342900" lvl="0" indent="-342900" algn="l" rtl="0">
              <a:lnSpc>
                <a:spcPct val="100000"/>
              </a:lnSpc>
              <a:spcBef>
                <a:spcPts val="640"/>
              </a:spcBef>
              <a:spcAft>
                <a:spcPts val="0"/>
              </a:spcAft>
              <a:buClr>
                <a:schemeClr val="dk1"/>
              </a:buClr>
              <a:buSzPts val="3200"/>
              <a:buFont typeface="Times New Roman"/>
              <a:buNone/>
            </a:pPr>
            <a:endParaRPr sz="3200" b="0" i="0" u="none" dirty="0">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Provision of food materials all year round</a:t>
            </a:r>
            <a:endParaRPr dirty="0"/>
          </a:p>
          <a:p>
            <a:pPr marL="342900" lvl="0" indent="-139700" algn="l" rtl="0">
              <a:lnSpc>
                <a:spcPct val="100000"/>
              </a:lnSpc>
              <a:spcBef>
                <a:spcPts val="640"/>
              </a:spcBef>
              <a:spcAft>
                <a:spcPts val="0"/>
              </a:spcAft>
              <a:buClr>
                <a:schemeClr val="dk1"/>
              </a:buClr>
              <a:buSzPts val="3200"/>
              <a:buFont typeface="Times New Roman"/>
              <a:buNone/>
            </a:pPr>
            <a:endParaRPr sz="3200" b="0" i="0" u="none" dirty="0">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dirty="0">
                <a:solidFill>
                  <a:schemeClr val="dk1"/>
                </a:solidFill>
                <a:latin typeface="Times New Roman"/>
                <a:ea typeface="Times New Roman"/>
                <a:cs typeface="Times New Roman"/>
                <a:sym typeface="Times New Roman"/>
              </a:rPr>
              <a:t>P</a:t>
            </a:r>
            <a:r>
              <a:rPr lang="en-US" sz="3200" b="0" i="0" u="none" dirty="0" smtClean="0">
                <a:solidFill>
                  <a:schemeClr val="dk1"/>
                </a:solidFill>
                <a:latin typeface="Times New Roman"/>
                <a:ea typeface="Times New Roman"/>
                <a:cs typeface="Times New Roman"/>
                <a:sym typeface="Times New Roman"/>
              </a:rPr>
              <a:t>rovision </a:t>
            </a:r>
            <a:r>
              <a:rPr lang="en-US" sz="3200" b="0" i="0" u="none" dirty="0">
                <a:solidFill>
                  <a:schemeClr val="dk1"/>
                </a:solidFill>
                <a:latin typeface="Times New Roman"/>
                <a:ea typeface="Times New Roman"/>
                <a:cs typeface="Times New Roman"/>
                <a:sym typeface="Times New Roman"/>
              </a:rPr>
              <a:t>for large scale processing</a:t>
            </a:r>
            <a:endParaRPr dirty="0"/>
          </a:p>
          <a:p>
            <a:pPr marL="342900" lvl="0" indent="-139700" algn="l" rtl="0">
              <a:lnSpc>
                <a:spcPct val="100000"/>
              </a:lnSpc>
              <a:spcBef>
                <a:spcPts val="640"/>
              </a:spcBef>
              <a:spcAft>
                <a:spcPts val="0"/>
              </a:spcAft>
              <a:buClr>
                <a:schemeClr val="dk1"/>
              </a:buClr>
              <a:buSzPts val="3200"/>
              <a:buFont typeface="Times New Roman"/>
              <a:buNone/>
            </a:pPr>
            <a:endParaRPr sz="3200" b="0" i="0" u="none" dirty="0">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dirty="0">
                <a:solidFill>
                  <a:schemeClr val="dk1"/>
                </a:solidFill>
                <a:latin typeface="Times New Roman"/>
                <a:ea typeface="Times New Roman"/>
                <a:cs typeface="Times New Roman"/>
                <a:sym typeface="Times New Roman"/>
              </a:rPr>
              <a:t>Preservation of viability for multiplication</a:t>
            </a:r>
            <a:endParaRPr dirty="0"/>
          </a:p>
        </p:txBody>
      </p:sp>
    </p:spTree>
    <p:extLst>
      <p:ext uri="{BB962C8B-B14F-4D97-AF65-F5344CB8AC3E}">
        <p14:creationId xmlns:p14="http://schemas.microsoft.com/office/powerpoint/2010/main" val="12325960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63"/>
          <p:cNvSpPr txBox="1">
            <a:spLocks noGrp="1"/>
          </p:cNvSpPr>
          <p:nvPr>
            <p:ph type="title"/>
          </p:nvPr>
        </p:nvSpPr>
        <p:spPr>
          <a:xfrm>
            <a:off x="685800" y="152400"/>
            <a:ext cx="7772400" cy="1295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Gas Storage Structure</a:t>
            </a:r>
            <a:endParaRPr/>
          </a:p>
        </p:txBody>
      </p:sp>
      <p:sp>
        <p:nvSpPr>
          <p:cNvPr id="385" name="Google Shape;385;p63"/>
          <p:cNvSpPr txBox="1">
            <a:spLocks noGrp="1"/>
          </p:cNvSpPr>
          <p:nvPr>
            <p:ph type="body" idx="1"/>
          </p:nvPr>
        </p:nvSpPr>
        <p:spPr>
          <a:xfrm>
            <a:off x="381000" y="1600200"/>
            <a:ext cx="83058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Gas (nitrogen, oxygen, etc) storage structure provides devices that allows essential gas such as nitrogen or oxygen to be introduced and preserved in the system in order to prevent ripening or/ and metabolic activities.</a:t>
            </a:r>
            <a:endParaRPr/>
          </a:p>
          <a:p>
            <a:pPr marL="342900" marR="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Some silo and cold storage structures are provided with such facilities</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1443329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64"/>
          <p:cNvSpPr txBox="1">
            <a:spLocks noGrp="1"/>
          </p:cNvSpPr>
          <p:nvPr>
            <p:ph type="title"/>
          </p:nvPr>
        </p:nvSpPr>
        <p:spPr>
          <a:xfrm>
            <a:off x="381000" y="152400"/>
            <a:ext cx="84582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Modern Storage Structures (Contd.): Design Principles</a:t>
            </a:r>
            <a:endParaRPr/>
          </a:p>
        </p:txBody>
      </p:sp>
      <p:sp>
        <p:nvSpPr>
          <p:cNvPr id="391" name="Google Shape;391;p64"/>
          <p:cNvSpPr txBox="1">
            <a:spLocks noGrp="1"/>
          </p:cNvSpPr>
          <p:nvPr>
            <p:ph type="body" idx="1"/>
          </p:nvPr>
        </p:nvSpPr>
        <p:spPr>
          <a:xfrm>
            <a:off x="304800" y="1295400"/>
            <a:ext cx="84582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Essential design considerations and parameters for modern storage structures include:</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Location &amp; orientation</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Systems capacity</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System efficiency</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Handling methods &amp; equipments</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Structural stability &amp; requirements</a:t>
            </a:r>
            <a:endParaRPr/>
          </a:p>
        </p:txBody>
      </p:sp>
    </p:spTree>
    <p:extLst>
      <p:ext uri="{BB962C8B-B14F-4D97-AF65-F5344CB8AC3E}">
        <p14:creationId xmlns:p14="http://schemas.microsoft.com/office/powerpoint/2010/main" val="989968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65"/>
          <p:cNvSpPr txBox="1">
            <a:spLocks noGrp="1"/>
          </p:cNvSpPr>
          <p:nvPr>
            <p:ph type="title"/>
          </p:nvPr>
        </p:nvSpPr>
        <p:spPr>
          <a:xfrm>
            <a:off x="685800" y="2286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Nature of Agric./ Bio-materials in Relation to Storage </a:t>
            </a:r>
            <a:endParaRPr/>
          </a:p>
        </p:txBody>
      </p:sp>
      <p:sp>
        <p:nvSpPr>
          <p:cNvPr id="397" name="Google Shape;397;p65"/>
          <p:cNvSpPr txBox="1">
            <a:spLocks noGrp="1"/>
          </p:cNvSpPr>
          <p:nvPr>
            <p:ph type="body" idx="1"/>
          </p:nvPr>
        </p:nvSpPr>
        <p:spPr>
          <a:xfrm>
            <a:off x="457200" y="1905000"/>
            <a:ext cx="8305800" cy="4572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Agric./ bio-material have the following characteristics/ nature in relation to storage:</a:t>
            </a:r>
            <a:endParaRPr/>
          </a:p>
          <a:p>
            <a:pPr marL="342900" marR="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Living organism</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Moisture rich</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Ripening process</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Bio degradable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Hygroscopic: Shrinkage and swelling occur</a:t>
            </a:r>
            <a:endParaRPr/>
          </a:p>
        </p:txBody>
      </p:sp>
    </p:spTree>
    <p:extLst>
      <p:ext uri="{BB962C8B-B14F-4D97-AF65-F5344CB8AC3E}">
        <p14:creationId xmlns:p14="http://schemas.microsoft.com/office/powerpoint/2010/main" val="7500094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66"/>
          <p:cNvSpPr txBox="1">
            <a:spLocks noGrp="1"/>
          </p:cNvSpPr>
          <p:nvPr>
            <p:ph type="title"/>
          </p:nvPr>
        </p:nvSpPr>
        <p:spPr>
          <a:xfrm>
            <a:off x="685800" y="304800"/>
            <a:ext cx="7772400" cy="76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Drying of Stored Product</a:t>
            </a:r>
            <a:endParaRPr/>
          </a:p>
        </p:txBody>
      </p:sp>
      <p:sp>
        <p:nvSpPr>
          <p:cNvPr id="403" name="Google Shape;403;p66"/>
          <p:cNvSpPr txBox="1">
            <a:spLocks noGrp="1"/>
          </p:cNvSpPr>
          <p:nvPr>
            <p:ph type="body" idx="1"/>
          </p:nvPr>
        </p:nvSpPr>
        <p:spPr>
          <a:xfrm>
            <a:off x="381000" y="1143000"/>
            <a:ext cx="8382000" cy="5257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Drying is essential during storage because of the following reasons:</a:t>
            </a:r>
            <a:endParaRPr/>
          </a:p>
          <a:p>
            <a:pPr marL="342900" lvl="0" indent="-3429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Metabolic activities of agricultural materials  </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Variations in the ambient conditions</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Activities of micro organisms and insects</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Direct admission of water into storage systems through leaking roof, wall or floor</a:t>
            </a:r>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Moisture build in storage structures due to condensation and wet spot, etc</a:t>
            </a:r>
            <a:endParaRPr/>
          </a:p>
        </p:txBody>
      </p:sp>
    </p:spTree>
    <p:extLst>
      <p:ext uri="{BB962C8B-B14F-4D97-AF65-F5344CB8AC3E}">
        <p14:creationId xmlns:p14="http://schemas.microsoft.com/office/powerpoint/2010/main" val="9773477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67"/>
          <p:cNvSpPr txBox="1">
            <a:spLocks noGrp="1"/>
          </p:cNvSpPr>
          <p:nvPr>
            <p:ph type="title"/>
          </p:nvPr>
        </p:nvSpPr>
        <p:spPr>
          <a:xfrm>
            <a:off x="685800" y="228600"/>
            <a:ext cx="7772400" cy="76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Major components of dryer</a:t>
            </a:r>
            <a:endParaRPr/>
          </a:p>
        </p:txBody>
      </p:sp>
      <p:sp>
        <p:nvSpPr>
          <p:cNvPr id="409" name="Google Shape;409;p67"/>
          <p:cNvSpPr txBox="1">
            <a:spLocks noGrp="1"/>
          </p:cNvSpPr>
          <p:nvPr>
            <p:ph type="body" idx="1"/>
          </p:nvPr>
        </p:nvSpPr>
        <p:spPr>
          <a:xfrm>
            <a:off x="381000" y="1143000"/>
            <a:ext cx="8382000" cy="5562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000"/>
              <a:buFont typeface="Times New Roman"/>
              <a:buNone/>
            </a:pPr>
            <a:r>
              <a:rPr lang="en-US" sz="3000" b="0" i="0" u="none">
                <a:solidFill>
                  <a:schemeClr val="dk1"/>
                </a:solidFill>
                <a:latin typeface="Times New Roman"/>
                <a:ea typeface="Times New Roman"/>
                <a:cs typeface="Times New Roman"/>
                <a:sym typeface="Times New Roman"/>
              </a:rPr>
              <a:t>A dryer is therefore required to supply heated air for drying during storage. A dryer has the following basic components:</a:t>
            </a:r>
            <a:endParaRPr/>
          </a:p>
          <a:p>
            <a:pPr marL="342900" marR="0" lvl="0" indent="-1651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56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Heat source to supply heat</a:t>
            </a:r>
            <a:endParaRPr/>
          </a:p>
          <a:p>
            <a:pPr marL="342900" marR="0" lvl="0" indent="-342900" algn="l" rtl="0">
              <a:lnSpc>
                <a:spcPct val="100000"/>
              </a:lnSpc>
              <a:spcBef>
                <a:spcPts val="56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Fan to move the heat </a:t>
            </a:r>
            <a:endParaRPr/>
          </a:p>
          <a:p>
            <a:pPr marL="342900" marR="0" lvl="0" indent="-342900" algn="l" rtl="0">
              <a:lnSpc>
                <a:spcPct val="100000"/>
              </a:lnSpc>
              <a:spcBef>
                <a:spcPts val="56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Duct to channel the heated air</a:t>
            </a:r>
            <a:endParaRPr/>
          </a:p>
          <a:p>
            <a:pPr marL="342900" marR="0" lvl="0" indent="-342900" algn="l" rtl="0">
              <a:lnSpc>
                <a:spcPct val="100000"/>
              </a:lnSpc>
              <a:spcBef>
                <a:spcPts val="56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Insulator to ensure minimal heat loss</a:t>
            </a:r>
            <a:endParaRPr/>
          </a:p>
          <a:p>
            <a:pPr marL="342900" marR="0" lvl="0" indent="-342900" algn="l" rtl="0">
              <a:lnSpc>
                <a:spcPct val="100000"/>
              </a:lnSpc>
              <a:spcBef>
                <a:spcPts val="56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Control systems to regulate air parameters such as temperature, relative humidity, flow rate, enthalpy, entropy, etc</a:t>
            </a:r>
            <a:endParaRPr/>
          </a:p>
        </p:txBody>
      </p:sp>
    </p:spTree>
    <p:extLst>
      <p:ext uri="{BB962C8B-B14F-4D97-AF65-F5344CB8AC3E}">
        <p14:creationId xmlns:p14="http://schemas.microsoft.com/office/powerpoint/2010/main" val="21360090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8"/>
          <p:cNvSpPr txBox="1">
            <a:spLocks noGrp="1"/>
          </p:cNvSpPr>
          <p:nvPr>
            <p:ph type="title"/>
          </p:nvPr>
        </p:nvSpPr>
        <p:spPr>
          <a:xfrm>
            <a:off x="228600" y="228600"/>
            <a:ext cx="8534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Classification of dryers</a:t>
            </a:r>
            <a:endParaRPr/>
          </a:p>
        </p:txBody>
      </p:sp>
      <p:sp>
        <p:nvSpPr>
          <p:cNvPr id="415" name="Google Shape;415;p68"/>
          <p:cNvSpPr txBox="1">
            <a:spLocks noGrp="1"/>
          </p:cNvSpPr>
          <p:nvPr>
            <p:ph type="body" idx="1"/>
          </p:nvPr>
        </p:nvSpPr>
        <p:spPr>
          <a:xfrm>
            <a:off x="381000" y="1219200"/>
            <a:ext cx="8382000" cy="5410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Classification of dryers is based on the following: </a:t>
            </a:r>
            <a:endParaRPr/>
          </a:p>
          <a:p>
            <a:pPr marL="342900" marR="0" lvl="0" indent="-2794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Principle of operation (Natural, mechanical, solar)</a:t>
            </a:r>
            <a:endParaRPr/>
          </a:p>
          <a:p>
            <a:pPr marL="342900" marR="0" lvl="0" indent="-215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Mode of air &amp; product movement (Co current, counter current, cross flow)</a:t>
            </a:r>
            <a:endParaRPr/>
          </a:p>
          <a:p>
            <a:pPr marL="342900" marR="0" lvl="0" indent="-215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Level of technology (conventional, semi automated, fully automated)</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Source of heat supply (Solar, electrical, fossil fuel, bio-fuel, etc)</a:t>
            </a:r>
            <a:endParaRPr/>
          </a:p>
          <a:p>
            <a:pPr marL="342900" marR="0" lvl="0" indent="-152400" algn="l" rtl="0">
              <a:spcBef>
                <a:spcPts val="600"/>
              </a:spcBef>
              <a:spcAft>
                <a:spcPts val="0"/>
              </a:spcAft>
              <a:buClr>
                <a:schemeClr val="dk1"/>
              </a:buClr>
              <a:buSzPts val="3000"/>
              <a:buFont typeface="Times New Roman"/>
              <a:buNone/>
            </a:pPr>
            <a:endParaRPr sz="30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0329637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69"/>
          <p:cNvSpPr txBox="1">
            <a:spLocks noGrp="1"/>
          </p:cNvSpPr>
          <p:nvPr>
            <p:ph type="title"/>
          </p:nvPr>
        </p:nvSpPr>
        <p:spPr>
          <a:xfrm>
            <a:off x="685800" y="3048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Air Properties and Psychometry</a:t>
            </a:r>
            <a:endParaRPr/>
          </a:p>
        </p:txBody>
      </p:sp>
      <p:sp>
        <p:nvSpPr>
          <p:cNvPr id="421" name="Google Shape;421;p69"/>
          <p:cNvSpPr txBox="1">
            <a:spLocks noGrp="1"/>
          </p:cNvSpPr>
          <p:nvPr>
            <p:ph type="body" idx="1"/>
          </p:nvPr>
        </p:nvSpPr>
        <p:spPr>
          <a:xfrm>
            <a:off x="685800" y="1295400"/>
            <a:ext cx="7772400" cy="4800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knowledge of the properties of air and the interactions between these properties are essential in the drying of agricultural materials</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72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Essential properties of air include: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Vapor pressure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Relative humidity</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Humidity ratio</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23425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70"/>
          <p:cNvSpPr txBox="1">
            <a:spLocks noGrp="1"/>
          </p:cNvSpPr>
          <p:nvPr>
            <p:ph type="title"/>
          </p:nvPr>
        </p:nvSpPr>
        <p:spPr>
          <a:xfrm>
            <a:off x="228600" y="228600"/>
            <a:ext cx="86868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Air Properties and Psychometry (Contd.)</a:t>
            </a:r>
            <a:endParaRPr/>
          </a:p>
        </p:txBody>
      </p:sp>
      <p:sp>
        <p:nvSpPr>
          <p:cNvPr id="427" name="Google Shape;427;p70"/>
          <p:cNvSpPr txBox="1">
            <a:spLocks noGrp="1"/>
          </p:cNvSpPr>
          <p:nvPr>
            <p:ph type="body" idx="1"/>
          </p:nvPr>
        </p:nvSpPr>
        <p:spPr>
          <a:xfrm>
            <a:off x="304800" y="1143000"/>
            <a:ext cx="8382000" cy="5334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Dry bulb temperature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Wet bulb temperature</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Enthalpy</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Entropy</a:t>
            </a:r>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Specific volume</a:t>
            </a:r>
            <a:endParaRPr/>
          </a:p>
          <a:p>
            <a:pPr marL="342900" marR="0" lvl="0" indent="-215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The psychometric chart relates all the essential air properties in a single chart and it is used for determining air properties at different drying conditions, at specified air pressure</a:t>
            </a:r>
            <a:endParaRPr/>
          </a:p>
        </p:txBody>
      </p:sp>
    </p:spTree>
    <p:extLst>
      <p:ext uri="{BB962C8B-B14F-4D97-AF65-F5344CB8AC3E}">
        <p14:creationId xmlns:p14="http://schemas.microsoft.com/office/powerpoint/2010/main" val="12976648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71"/>
          <p:cNvSpPr txBox="1">
            <a:spLocks noGrp="1"/>
          </p:cNvSpPr>
          <p:nvPr>
            <p:ph type="title"/>
          </p:nvPr>
        </p:nvSpPr>
        <p:spPr>
          <a:xfrm>
            <a:off x="685800" y="2286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Heating and Cooling Processes</a:t>
            </a:r>
            <a:endParaRPr/>
          </a:p>
        </p:txBody>
      </p:sp>
      <p:sp>
        <p:nvSpPr>
          <p:cNvPr id="433" name="Google Shape;433;p71"/>
          <p:cNvSpPr txBox="1">
            <a:spLocks noGrp="1"/>
          </p:cNvSpPr>
          <p:nvPr>
            <p:ph type="body" idx="1"/>
          </p:nvPr>
        </p:nvSpPr>
        <p:spPr>
          <a:xfrm>
            <a:off x="381000" y="1295400"/>
            <a:ext cx="8382000" cy="4800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Heated air is used for drying while cool air is used for refrigeration. During heating or cooling either of the following processes could occur:</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Sensible heating or cooling</a:t>
            </a:r>
            <a:endParaRPr/>
          </a:p>
          <a:p>
            <a:pPr marL="342900" marR="0" lvl="0" indent="-215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Heating with humidifying</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Cooling with dehumidifying</a:t>
            </a:r>
            <a:endParaRPr/>
          </a:p>
          <a:p>
            <a:pPr marL="342900" marR="0" lvl="0" indent="-139700" algn="l" rtl="0">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5657035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72"/>
          <p:cNvSpPr txBox="1">
            <a:spLocks noGrp="1"/>
          </p:cNvSpPr>
          <p:nvPr>
            <p:ph type="title"/>
          </p:nvPr>
        </p:nvSpPr>
        <p:spPr>
          <a:xfrm>
            <a:off x="685800" y="228600"/>
            <a:ext cx="7772400" cy="609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Drying Rates</a:t>
            </a:r>
            <a:endParaRPr/>
          </a:p>
        </p:txBody>
      </p:sp>
      <p:sp>
        <p:nvSpPr>
          <p:cNvPr id="439" name="Google Shape;439;p72"/>
          <p:cNvSpPr txBox="1">
            <a:spLocks noGrp="1"/>
          </p:cNvSpPr>
          <p:nvPr>
            <p:ph type="body" idx="1"/>
          </p:nvPr>
        </p:nvSpPr>
        <p:spPr>
          <a:xfrm>
            <a:off x="228600" y="990600"/>
            <a:ext cx="8763000" cy="5638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Two major types of drying rates associated with the drying of agricultural materials include:</a:t>
            </a:r>
            <a:endParaRPr/>
          </a:p>
          <a:p>
            <a:pPr marL="342900" marR="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Constant drying rate: Rate of moisture removal is constant. This is mostly the case at the beginning of drying for very wet products such as fruits and vegetables </a:t>
            </a:r>
            <a:endParaRPr/>
          </a:p>
          <a:p>
            <a:pPr marL="342900" marR="0" lvl="0" indent="-215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Falling drying rate: Rate of moisture removal is not constant but decreasing because all free surface water and water of saturation are removed</a:t>
            </a:r>
            <a:endParaRPr/>
          </a:p>
        </p:txBody>
      </p:sp>
    </p:spTree>
    <p:extLst>
      <p:ext uri="{BB962C8B-B14F-4D97-AF65-F5344CB8AC3E}">
        <p14:creationId xmlns:p14="http://schemas.microsoft.com/office/powerpoint/2010/main" val="46438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685800" y="152400"/>
            <a:ext cx="77724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Basic Principles of Crop Storage &amp; Preservation (Contd.): Why Storage? </a:t>
            </a:r>
            <a:endParaRPr/>
          </a:p>
        </p:txBody>
      </p:sp>
      <p:sp>
        <p:nvSpPr>
          <p:cNvPr id="121" name="Google Shape;121;p19"/>
          <p:cNvSpPr txBox="1">
            <a:spLocks noGrp="1"/>
          </p:cNvSpPr>
          <p:nvPr>
            <p:ph type="body" idx="1"/>
          </p:nvPr>
        </p:nvSpPr>
        <p:spPr>
          <a:xfrm>
            <a:off x="685800" y="1676400"/>
            <a:ext cx="7772400" cy="48006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Prevention of original varieties from extinction (Germ Bank)</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Preservation of nutritional quality</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Weapon for national stability</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Price control and regulation </a:t>
            </a:r>
            <a:endParaRPr/>
          </a:p>
        </p:txBody>
      </p:sp>
    </p:spTree>
    <p:extLst>
      <p:ext uri="{BB962C8B-B14F-4D97-AF65-F5344CB8AC3E}">
        <p14:creationId xmlns:p14="http://schemas.microsoft.com/office/powerpoint/2010/main" val="40109057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3"/>
          <p:cNvSpPr txBox="1">
            <a:spLocks noGrp="1"/>
          </p:cNvSpPr>
          <p:nvPr>
            <p:ph type="title"/>
          </p:nvPr>
        </p:nvSpPr>
        <p:spPr>
          <a:xfrm>
            <a:off x="304800" y="304800"/>
            <a:ext cx="8534400" cy="838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1" u="none">
                <a:solidFill>
                  <a:schemeClr val="dk2"/>
                </a:solidFill>
                <a:latin typeface="Times New Roman"/>
                <a:ea typeface="Times New Roman"/>
                <a:cs typeface="Times New Roman"/>
                <a:sym typeface="Times New Roman"/>
              </a:rPr>
              <a:t>Solar</a:t>
            </a:r>
            <a:r>
              <a:rPr lang="en-US" sz="4400" b="0" i="0" u="none">
                <a:solidFill>
                  <a:schemeClr val="dk2"/>
                </a:solidFill>
                <a:latin typeface="Times New Roman"/>
                <a:ea typeface="Times New Roman"/>
                <a:cs typeface="Times New Roman"/>
                <a:sym typeface="Times New Roman"/>
              </a:rPr>
              <a:t> Dryers</a:t>
            </a:r>
            <a:endParaRPr/>
          </a:p>
        </p:txBody>
      </p:sp>
      <p:sp>
        <p:nvSpPr>
          <p:cNvPr id="445" name="Google Shape;445;p73"/>
          <p:cNvSpPr txBox="1">
            <a:spLocks noGrp="1"/>
          </p:cNvSpPr>
          <p:nvPr>
            <p:ph type="body" idx="1"/>
          </p:nvPr>
        </p:nvSpPr>
        <p:spPr>
          <a:xfrm>
            <a:off x="304800" y="1295400"/>
            <a:ext cx="84582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Solar dryings are especially recommended for the tropical regions because of the high intensity and duration of solar radiation. Solar dryer essentially consists of the following:</a:t>
            </a:r>
            <a:endParaRPr/>
          </a:p>
          <a:p>
            <a:pPr marL="342900" marR="0" lvl="0" indent="-279400" algn="l" rtl="0">
              <a:lnSpc>
                <a:spcPct val="100000"/>
              </a:lnSpc>
              <a:spcBef>
                <a:spcPts val="200"/>
              </a:spcBef>
              <a:spcAft>
                <a:spcPts val="0"/>
              </a:spcAft>
              <a:buClr>
                <a:schemeClr val="dk1"/>
              </a:buClr>
              <a:buSzPts val="1000"/>
              <a:buFont typeface="Times New Roman"/>
              <a:buNone/>
            </a:pPr>
            <a:endParaRPr sz="1000" b="0"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Collector (flat plate or concentrator type)</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Air duct</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Solar storage (mostly optional), black stones are used locally</a:t>
            </a:r>
            <a:endParaRPr/>
          </a:p>
          <a:p>
            <a:pPr marL="342900" marR="0" lvl="0" indent="-342900" algn="l" rtl="0">
              <a:lnSpc>
                <a:spcPct val="100000"/>
              </a:lnSpc>
              <a:spcBef>
                <a:spcPts val="600"/>
              </a:spcBef>
              <a:spcAft>
                <a:spcPts val="0"/>
              </a:spcAft>
              <a:buClr>
                <a:schemeClr val="dk1"/>
              </a:buClr>
              <a:buSzPts val="3000"/>
              <a:buFont typeface="Times New Roman"/>
              <a:buChar char="•"/>
            </a:pPr>
            <a:r>
              <a:rPr lang="en-US" sz="3000" b="0" i="0" u="none">
                <a:solidFill>
                  <a:schemeClr val="dk1"/>
                </a:solidFill>
                <a:latin typeface="Times New Roman"/>
                <a:ea typeface="Times New Roman"/>
                <a:cs typeface="Times New Roman"/>
                <a:sym typeface="Times New Roman"/>
              </a:rPr>
              <a:t>Drying chamber</a:t>
            </a:r>
            <a:endParaRPr/>
          </a:p>
        </p:txBody>
      </p:sp>
    </p:spTree>
    <p:extLst>
      <p:ext uri="{BB962C8B-B14F-4D97-AF65-F5344CB8AC3E}">
        <p14:creationId xmlns:p14="http://schemas.microsoft.com/office/powerpoint/2010/main" val="6978406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82"/>
          <p:cNvSpPr txBox="1">
            <a:spLocks noGrp="1"/>
          </p:cNvSpPr>
          <p:nvPr>
            <p:ph type="title"/>
          </p:nvPr>
        </p:nvSpPr>
        <p:spPr>
          <a:xfrm>
            <a:off x="685800" y="228600"/>
            <a:ext cx="7772400" cy="685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Relevant Literatures</a:t>
            </a:r>
            <a:endParaRPr/>
          </a:p>
        </p:txBody>
      </p:sp>
      <p:sp>
        <p:nvSpPr>
          <p:cNvPr id="499" name="Google Shape;499;p82"/>
          <p:cNvSpPr txBox="1">
            <a:spLocks noGrp="1"/>
          </p:cNvSpPr>
          <p:nvPr>
            <p:ph type="body" idx="1"/>
          </p:nvPr>
        </p:nvSpPr>
        <p:spPr>
          <a:xfrm>
            <a:off x="152400" y="990600"/>
            <a:ext cx="8839200" cy="5562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Adewumi, B.A and A.F Akerele. 2003. Evaluation of the storage qualities of onions in domestic environment. Proceeding of the Nigeria Society of Bio Technology, 25:103-106.</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Adewumi, B. A., J.C Igbeka and A.A Satimehin. 1990. Evaluation of crib storage structures in South Western Nigeria. Paper presentation at the Annual Conference of the Nigerian Society of Agricultural Engineers, Makurdi,.</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Adewumi, B.A and O.S.V Oduwole. 1995. Problems affecting the utilization of silo storage in Nigeria” NSE Technical Transactions 3 (2): 27-32.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Adesida, M.A. 1889. Economics of grain storage in the warehouses in Nigeria. Post Harvest News, 3:2-5, 2001.</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Agboola, S.D. 1983. Information Booklet. Publication of the Nigerian Stored Products Research Institute (NSPRI), Lagos Nigeria.</a:t>
            </a:r>
            <a:endParaRPr/>
          </a:p>
          <a:p>
            <a:pPr marL="342900" marR="0" lvl="0" indent="-190500" algn="l" rtl="0">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4775715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83"/>
          <p:cNvSpPr txBox="1">
            <a:spLocks noGrp="1"/>
          </p:cNvSpPr>
          <p:nvPr>
            <p:ph type="title"/>
          </p:nvPr>
        </p:nvSpPr>
        <p:spPr>
          <a:xfrm>
            <a:off x="685800" y="304800"/>
            <a:ext cx="7772400" cy="990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Relevant Literatures (Contd.)</a:t>
            </a:r>
            <a:endParaRPr/>
          </a:p>
        </p:txBody>
      </p:sp>
      <p:sp>
        <p:nvSpPr>
          <p:cNvPr id="505" name="Google Shape;505;p83"/>
          <p:cNvSpPr txBox="1">
            <a:spLocks noGrp="1"/>
          </p:cNvSpPr>
          <p:nvPr>
            <p:ph type="body" idx="1"/>
          </p:nvPr>
        </p:nvSpPr>
        <p:spPr>
          <a:xfrm>
            <a:off x="304800" y="1295400"/>
            <a:ext cx="8610600" cy="5334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Ajibola, O.O. 1994. Desorption isotherms for plantain at several temperatures. Journal of Food Science 51:69-71.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Ajisegiri, A.S. 1989. Sorption phenomena and storage stability. Ph.D Thesis (unpublished), University of Ibadan, Ibadan.</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Ajisegiri, A.S. 1990. Improving local rhombus for grain storage. Paper presentation at the Conference of the Nigeria society of Agricultural Engineers, Makurdi.</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Babarinsa, F.A. 2001. Grain storage in silos without insecticides. Post Harvest News 3:1-5.</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Brummer , H. 1989. Grain cooling in steel silo. World Farming 8:30-35, 1983</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Cruz, J.P. and A. Diop. Agricultural Engineering in development: Warehouse technique.</a:t>
            </a:r>
            <a:endParaRPr/>
          </a:p>
          <a:p>
            <a:pPr marL="342900" marR="0" lvl="0" indent="-190500" algn="l" rtl="0">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0838079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84"/>
          <p:cNvSpPr txBox="1">
            <a:spLocks noGrp="1"/>
          </p:cNvSpPr>
          <p:nvPr>
            <p:ph type="title"/>
          </p:nvPr>
        </p:nvSpPr>
        <p:spPr>
          <a:xfrm>
            <a:off x="685800" y="228600"/>
            <a:ext cx="7772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Relevant Literatures (Contd.)</a:t>
            </a:r>
            <a:endParaRPr/>
          </a:p>
        </p:txBody>
      </p:sp>
      <p:sp>
        <p:nvSpPr>
          <p:cNvPr id="511" name="Google Shape;511;p84"/>
          <p:cNvSpPr txBox="1">
            <a:spLocks noGrp="1"/>
          </p:cNvSpPr>
          <p:nvPr>
            <p:ph type="body" idx="1"/>
          </p:nvPr>
        </p:nvSpPr>
        <p:spPr>
          <a:xfrm>
            <a:off x="228600" y="1219200"/>
            <a:ext cx="86106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Faseyi, O.W. 2001. Report on the training organized by the Chinese Government on grain storage management and technology. Federal Ministry of Agriculture, Nigeria. 20pp.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Henderson, S. M. and Perry, R. C. 1976. Agricultural Process Engineering. 3</a:t>
            </a:r>
            <a:r>
              <a:rPr lang="en-US" sz="2400" b="0" i="0" u="none" baseline="30000">
                <a:solidFill>
                  <a:schemeClr val="dk1"/>
                </a:solidFill>
                <a:latin typeface="Times New Roman"/>
                <a:ea typeface="Times New Roman"/>
                <a:cs typeface="Times New Roman"/>
                <a:sym typeface="Times New Roman"/>
              </a:rPr>
              <a:t>rd</a:t>
            </a:r>
            <a:r>
              <a:rPr lang="en-US" sz="2400" b="0" i="0" u="none">
                <a:solidFill>
                  <a:schemeClr val="dk1"/>
                </a:solidFill>
                <a:latin typeface="Times New Roman"/>
                <a:ea typeface="Times New Roman"/>
                <a:cs typeface="Times New Roman"/>
                <a:sym typeface="Times New Roman"/>
              </a:rPr>
              <a:t> Edition. Avi Textbook Series.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Igbeka, J.C. 1991. Indigenous and modern methods of grain preservation and storage. An invited paper presented at the NSE course on design, construction and maintenance of food storage system.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Labuza, T.P. 1968. Sorption phenomena in food. Food Technology 22 (3): 15 – 24.</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Mohsenin, N. 1970. Physical Properties of Plant and Animal Materials. Vol.1. 1</a:t>
            </a:r>
            <a:r>
              <a:rPr lang="en-US" sz="2400" b="0" i="0" u="none" baseline="30000">
                <a:solidFill>
                  <a:schemeClr val="dk1"/>
                </a:solidFill>
                <a:latin typeface="Times New Roman"/>
                <a:ea typeface="Times New Roman"/>
                <a:cs typeface="Times New Roman"/>
                <a:sym typeface="Times New Roman"/>
              </a:rPr>
              <a:t>st</a:t>
            </a:r>
            <a:r>
              <a:rPr lang="en-US" sz="2400" b="0" i="0" u="none">
                <a:solidFill>
                  <a:schemeClr val="dk1"/>
                </a:solidFill>
                <a:latin typeface="Times New Roman"/>
                <a:ea typeface="Times New Roman"/>
                <a:cs typeface="Times New Roman"/>
                <a:sym typeface="Times New Roman"/>
              </a:rPr>
              <a:t> Ed. Gordon and Breach Science Publisher. </a:t>
            </a:r>
            <a:endParaRPr/>
          </a:p>
          <a:p>
            <a:pPr marL="342900" marR="0" lvl="0" indent="-342900" algn="l" rtl="0">
              <a:lnSpc>
                <a:spcPct val="100000"/>
              </a:lnSpc>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a:p>
            <a:pPr marL="342900" marR="0" lvl="0" indent="-190500" algn="l" rtl="0">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4995883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6" name="Google Shape;516;p85"/>
          <p:cNvSpPr txBox="1">
            <a:spLocks noGrp="1"/>
          </p:cNvSpPr>
          <p:nvPr>
            <p:ph type="title"/>
          </p:nvPr>
        </p:nvSpPr>
        <p:spPr>
          <a:xfrm>
            <a:off x="685800" y="228600"/>
            <a:ext cx="7772400" cy="838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Relevant Literatures (Contd.)</a:t>
            </a:r>
            <a:endParaRPr/>
          </a:p>
        </p:txBody>
      </p:sp>
      <p:sp>
        <p:nvSpPr>
          <p:cNvPr id="517" name="Google Shape;517;p85"/>
          <p:cNvSpPr txBox="1">
            <a:spLocks noGrp="1"/>
          </p:cNvSpPr>
          <p:nvPr>
            <p:ph type="body" idx="1"/>
          </p:nvPr>
        </p:nvSpPr>
        <p:spPr>
          <a:xfrm>
            <a:off x="228600" y="1066800"/>
            <a:ext cx="8686800" cy="5638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NAS. 1998. Post harvest losses in the developing countries Publication of the National Academy of Science, Washington, D.C, U.S.</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Okunola, A.A 1995. Equilibrium moisture content and relative humidity of source tropical root crops. Proceeding of the Agricultural Society of Nigeria Okunola, A.A. and J.C Igbeka. 2000. Water absorption characteristics of plantain and sweet potato. Proceeding of the Nigeria Institution of Agricultural Engineers, 22:20-25. </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Rudenko. Material Handling Equipment.  Peace Publisher, Moscow.</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Sinha, R.N &amp;Muir. Grain Storage: Part of a System. Avi Publisher.</a:t>
            </a:r>
            <a:endParaRPr/>
          </a:p>
          <a:p>
            <a:pPr marL="342900" marR="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Sinha, R.N 1971. Interrelations of physical ,chemical and biological variables in deterioration of stored grains. In: Grain storage Part of the system. </a:t>
            </a:r>
            <a:endParaRPr/>
          </a:p>
          <a:p>
            <a:pPr marL="342900" marR="0" lvl="0" indent="-190500" algn="l" rtl="0">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13451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title"/>
          </p:nvPr>
        </p:nvSpPr>
        <p:spPr>
          <a:xfrm>
            <a:off x="381000" y="228600"/>
            <a:ext cx="8382000" cy="1219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Basic Principles of Crop Storage &amp; Preservation (Contd.): Why Storage? </a:t>
            </a:r>
            <a:endParaRPr/>
          </a:p>
        </p:txBody>
      </p:sp>
      <p:sp>
        <p:nvSpPr>
          <p:cNvPr id="127" name="Google Shape;127;p20"/>
          <p:cNvSpPr txBox="1">
            <a:spLocks noGrp="1"/>
          </p:cNvSpPr>
          <p:nvPr>
            <p:ph type="body" idx="1"/>
          </p:nvPr>
        </p:nvSpPr>
        <p:spPr>
          <a:xfrm>
            <a:off x="685800" y="1905000"/>
            <a:ext cx="7772400" cy="4191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Optimization of farmers’ gain / financial empowerment of farmers</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Opportunity for export market, etc</a:t>
            </a:r>
            <a:endParaRPr/>
          </a:p>
        </p:txBody>
      </p:sp>
    </p:spTree>
    <p:extLst>
      <p:ext uri="{BB962C8B-B14F-4D97-AF65-F5344CB8AC3E}">
        <p14:creationId xmlns:p14="http://schemas.microsoft.com/office/powerpoint/2010/main" val="324751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title"/>
          </p:nvPr>
        </p:nvSpPr>
        <p:spPr>
          <a:xfrm>
            <a:off x="685800" y="228600"/>
            <a:ext cx="7772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Storage Types: Classifications </a:t>
            </a:r>
            <a:endParaRPr/>
          </a:p>
        </p:txBody>
      </p:sp>
      <p:sp>
        <p:nvSpPr>
          <p:cNvPr id="133" name="Google Shape;133;p21"/>
          <p:cNvSpPr txBox="1">
            <a:spLocks noGrp="1"/>
          </p:cNvSpPr>
          <p:nvPr>
            <p:ph type="body" idx="1"/>
          </p:nvPr>
        </p:nvSpPr>
        <p:spPr>
          <a:xfrm>
            <a:off x="685800" y="1447800"/>
            <a:ext cx="777240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600"/>
              <a:buFont typeface="Times New Roman"/>
              <a:buNone/>
            </a:pPr>
            <a:r>
              <a:rPr lang="en-US" sz="3600" b="0" i="0" u="none">
                <a:solidFill>
                  <a:schemeClr val="dk1"/>
                </a:solidFill>
                <a:latin typeface="Times New Roman"/>
                <a:ea typeface="Times New Roman"/>
                <a:cs typeface="Times New Roman"/>
                <a:sym typeface="Times New Roman"/>
              </a:rPr>
              <a:t>Classification of storage types can be based on the following factors:</a:t>
            </a:r>
            <a:endParaRPr/>
          </a:p>
          <a:p>
            <a:pPr marL="342900" lvl="0" indent="-342900"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Duration of Storage</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Size or Scale of Storage</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Principle of Storage</a:t>
            </a:r>
            <a:endParaRPr/>
          </a:p>
        </p:txBody>
      </p:sp>
    </p:spTree>
    <p:extLst>
      <p:ext uri="{BB962C8B-B14F-4D97-AF65-F5344CB8AC3E}">
        <p14:creationId xmlns:p14="http://schemas.microsoft.com/office/powerpoint/2010/main" val="51353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2"/>
          <p:cNvSpPr txBox="1">
            <a:spLocks noGrp="1"/>
          </p:cNvSpPr>
          <p:nvPr>
            <p:ph type="title"/>
          </p:nvPr>
        </p:nvSpPr>
        <p:spPr>
          <a:xfrm>
            <a:off x="381000" y="152400"/>
            <a:ext cx="83058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800"/>
              <a:buFont typeface="Times New Roman"/>
              <a:buNone/>
            </a:pPr>
            <a:r>
              <a:rPr lang="en-US" sz="3800" b="0" i="0" u="none">
                <a:solidFill>
                  <a:schemeClr val="dk2"/>
                </a:solidFill>
                <a:latin typeface="Times New Roman"/>
                <a:ea typeface="Times New Roman"/>
                <a:cs typeface="Times New Roman"/>
                <a:sym typeface="Times New Roman"/>
              </a:rPr>
              <a:t>Storage Types (Contd.): Classification Based on Duration of Storage</a:t>
            </a:r>
            <a:endParaRPr/>
          </a:p>
        </p:txBody>
      </p:sp>
      <p:sp>
        <p:nvSpPr>
          <p:cNvPr id="139" name="Google Shape;139;p22"/>
          <p:cNvSpPr txBox="1">
            <a:spLocks noGrp="1"/>
          </p:cNvSpPr>
          <p:nvPr>
            <p:ph type="body" idx="1"/>
          </p:nvPr>
        </p:nvSpPr>
        <p:spPr>
          <a:xfrm>
            <a:off x="685800" y="1447800"/>
            <a:ext cx="7772400" cy="4648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Storage systems are classified in terms of duration of storage as:</a:t>
            </a:r>
            <a:endParaRPr/>
          </a:p>
          <a:p>
            <a:pPr marL="342900" lvl="0" indent="-3429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Short Term Storage</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Medium Term Storage</a:t>
            </a:r>
            <a:endParaRPr/>
          </a:p>
          <a:p>
            <a:pPr marL="342900" lvl="0" indent="-139700" algn="l" rtl="0">
              <a:lnSpc>
                <a:spcPct val="100000"/>
              </a:lnSpc>
              <a:spcBef>
                <a:spcPts val="640"/>
              </a:spcBef>
              <a:spcAft>
                <a:spcPts val="0"/>
              </a:spcAft>
              <a:buClr>
                <a:schemeClr val="dk1"/>
              </a:buClr>
              <a:buSzPts val="3200"/>
              <a:buFont typeface="Times New Roman"/>
              <a:buNone/>
            </a:pPr>
            <a:endParaRPr sz="32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64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Long Term Storage</a:t>
            </a:r>
            <a:endParaRPr/>
          </a:p>
        </p:txBody>
      </p:sp>
    </p:spTree>
    <p:extLst>
      <p:ext uri="{BB962C8B-B14F-4D97-AF65-F5344CB8AC3E}">
        <p14:creationId xmlns:p14="http://schemas.microsoft.com/office/powerpoint/2010/main" val="398759060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3308</Words>
  <Application>Microsoft Office PowerPoint</Application>
  <PresentationFormat>On-screen Show (4:3)</PresentationFormat>
  <Paragraphs>423</Paragraphs>
  <Slides>64</Slides>
  <Notes>64</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سمة Office</vt:lpstr>
      <vt:lpstr>  DEPARTMENT OF FIELD CROP  COLLEGE OF AGRICULTURAL  ENGINEERING SCIENCE </vt:lpstr>
      <vt:lpstr>  </vt:lpstr>
      <vt:lpstr>Course Content</vt:lpstr>
      <vt:lpstr> Basic Principles of Crop Storage &amp; Preservation: What is Storage? </vt:lpstr>
      <vt:lpstr>Basic Principles of Crop Storage &amp; Preservation (Contd.) Why Storage? </vt:lpstr>
      <vt:lpstr>Basic Principles of Crop Storage &amp; Preservation (Contd.): Why Storage? </vt:lpstr>
      <vt:lpstr>Basic Principles of Crop Storage &amp; Preservation (Contd.): Why Storage? </vt:lpstr>
      <vt:lpstr>Storage Types: Classifications </vt:lpstr>
      <vt:lpstr>Storage Types (Contd.): Classification Based on Duration of Storage</vt:lpstr>
      <vt:lpstr>Storage Types (Contd.): Short Term Storage</vt:lpstr>
      <vt:lpstr>Storage Types (Contd.): Medium Term Storage</vt:lpstr>
      <vt:lpstr>Storage Types (Contd.): Long Term Storage</vt:lpstr>
      <vt:lpstr>Storage Types (Contd.): Classification Based on Size or Scale of Storage</vt:lpstr>
      <vt:lpstr>Storage Types (Contd.): Small Scale Storage</vt:lpstr>
      <vt:lpstr>Storage Types (Contd.): Medium Scale Storage</vt:lpstr>
      <vt:lpstr>Storage Types (Contd.): Large Scale Storage</vt:lpstr>
      <vt:lpstr>Storage Types (Contd.): Classification Based on Principle of Storage</vt:lpstr>
      <vt:lpstr>Storage Types (Contd.): Physical Storage</vt:lpstr>
      <vt:lpstr>Storage Types (Contd.): Chemical Storage</vt:lpstr>
      <vt:lpstr>Storage Types (Contd.): Biological Storage</vt:lpstr>
      <vt:lpstr>Factors affecting Crop Storage</vt:lpstr>
      <vt:lpstr>Factors affecting Crop Storage (Contd.): Micro organisms</vt:lpstr>
      <vt:lpstr>Factors affecting Crop Storage (Contd.): Micro Organisms</vt:lpstr>
      <vt:lpstr>Factors affecting Crop Storage (Contd.): Insects, Mite and Pests</vt:lpstr>
      <vt:lpstr>Factors affecting Crop Storage (Contd.): Rodents</vt:lpstr>
      <vt:lpstr>Factors affecting Crop Storage (Contd.): Environmental Factors</vt:lpstr>
      <vt:lpstr>Types of Storage Structures</vt:lpstr>
      <vt:lpstr>Types of Storage Structures (Contd.): Traditional Structures</vt:lpstr>
      <vt:lpstr>Traditional Storage Structures (Contd.)</vt:lpstr>
      <vt:lpstr>Traditional Storage Structures (Contd.): Rhombus and Crib</vt:lpstr>
      <vt:lpstr>Traditional Storage Structures (Contd.): Rhombus and Crib</vt:lpstr>
      <vt:lpstr>Traditional Storage Structures (Contd.): Barn, Shelf and Pit</vt:lpstr>
      <vt:lpstr>Traditional Storage Structures (Contd.): Others</vt:lpstr>
      <vt:lpstr>Modern Storage Structures (Contd.)</vt:lpstr>
      <vt:lpstr>Modern Storage Structures (Contd.): Improved Crib</vt:lpstr>
      <vt:lpstr>Modern Storage Structures (Contd.): Ware house</vt:lpstr>
      <vt:lpstr>Modern Storage Structures (Contd.): Silo</vt:lpstr>
      <vt:lpstr>Modern Storage Structures (Contd.): Silo Classification</vt:lpstr>
      <vt:lpstr>Modern Storage Structures (Contd.): Silo Classification</vt:lpstr>
      <vt:lpstr>Modern Storage Structures (Contd.): Silo Classification</vt:lpstr>
      <vt:lpstr>Modern Storage Structures (Contd.): Silo Classification</vt:lpstr>
      <vt:lpstr>Modern Storage Structures (Contd.): Silo Classification</vt:lpstr>
      <vt:lpstr> Modern Storage Structures (Contd.): Controlled Atmosphere (CA) Storage System </vt:lpstr>
      <vt:lpstr>Modern Storage Structures (Contd.): Refrigeration</vt:lpstr>
      <vt:lpstr>Modern Storage Structures (Contd.): Cold Storage</vt:lpstr>
      <vt:lpstr>Modern Storage Structures (Contd.): Cold Storage</vt:lpstr>
      <vt:lpstr>Modern Storage Structures (Contd.): Cold Storage</vt:lpstr>
      <vt:lpstr> Modern Storage Structures (Contd.): Evaporative Coolant System (ECS) </vt:lpstr>
      <vt:lpstr>Modern Storage Structures (Contd.):  Hermetic Storage Structure</vt:lpstr>
      <vt:lpstr>Modern Storage Structures (Contd.): Gas Storage Structure</vt:lpstr>
      <vt:lpstr>Modern Storage Structures (Contd.): Design Principles</vt:lpstr>
      <vt:lpstr>Nature of Agric./ Bio-materials in Relation to Storage </vt:lpstr>
      <vt:lpstr>Drying of Stored Product</vt:lpstr>
      <vt:lpstr>Major components of dryer</vt:lpstr>
      <vt:lpstr>Classification of dryers</vt:lpstr>
      <vt:lpstr>Air Properties and Psychometry</vt:lpstr>
      <vt:lpstr>Air Properties and Psychometry (Contd.)</vt:lpstr>
      <vt:lpstr>Heating and Cooling Processes</vt:lpstr>
      <vt:lpstr>Drying Rates</vt:lpstr>
      <vt:lpstr>Solar Dryers</vt:lpstr>
      <vt:lpstr>Relevant Literatures</vt:lpstr>
      <vt:lpstr>Relevant Literatures (Contd.)</vt:lpstr>
      <vt:lpstr>Relevant Literatures (Contd.)</vt:lpstr>
      <vt:lpstr>Relevant Literatures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Sketch Lecture Handout  DEPARTMENT OF AGRICULTURAL ENGINEERING  COLLEGE OF AGRICULTURAL  ENGINEERING SCIENCE </dc:title>
  <dc:creator>Lenovo.co</dc:creator>
  <cp:lastModifiedBy>Maher</cp:lastModifiedBy>
  <cp:revision>5</cp:revision>
  <dcterms:created xsi:type="dcterms:W3CDTF">2022-02-15T06:44:36Z</dcterms:created>
  <dcterms:modified xsi:type="dcterms:W3CDTF">2022-03-08T06:46:40Z</dcterms:modified>
</cp:coreProperties>
</file>