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7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48910-BEE2-49FF-8018-4DD14284C281}"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129900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48910-BEE2-49FF-8018-4DD14284C281}"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418337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48910-BEE2-49FF-8018-4DD14284C281}"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42526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48910-BEE2-49FF-8018-4DD14284C281}"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99662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048910-BEE2-49FF-8018-4DD14284C281}"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425829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48910-BEE2-49FF-8018-4DD14284C281}"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107748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48910-BEE2-49FF-8018-4DD14284C281}"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329676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48910-BEE2-49FF-8018-4DD14284C281}"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388099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48910-BEE2-49FF-8018-4DD14284C281}"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337597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048910-BEE2-49FF-8018-4DD14284C281}"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273574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048910-BEE2-49FF-8018-4DD14284C281}"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07311-64B4-435D-99F7-C0EAA952307F}" type="slidenum">
              <a:rPr lang="en-US" smtClean="0"/>
              <a:t>‹#›</a:t>
            </a:fld>
            <a:endParaRPr lang="en-US"/>
          </a:p>
        </p:txBody>
      </p:sp>
    </p:spTree>
    <p:extLst>
      <p:ext uri="{BB962C8B-B14F-4D97-AF65-F5344CB8AC3E}">
        <p14:creationId xmlns:p14="http://schemas.microsoft.com/office/powerpoint/2010/main" val="2417742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48910-BEE2-49FF-8018-4DD14284C281}" type="datetimeFigureOut">
              <a:rPr lang="en-US" smtClean="0"/>
              <a:t>11/28/2020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07311-64B4-435D-99F7-C0EAA952307F}" type="slidenum">
              <a:rPr lang="en-US" smtClean="0"/>
              <a:t>‹#›</a:t>
            </a:fld>
            <a:endParaRPr lang="en-US"/>
          </a:p>
        </p:txBody>
      </p:sp>
    </p:spTree>
    <p:extLst>
      <p:ext uri="{BB962C8B-B14F-4D97-AF65-F5344CB8AC3E}">
        <p14:creationId xmlns:p14="http://schemas.microsoft.com/office/powerpoint/2010/main" val="2327320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smtClean="0"/>
              <a:t>wind</a:t>
            </a:r>
            <a:endParaRPr lang="en-US" sz="8800" b="1" dirty="0"/>
          </a:p>
        </p:txBody>
      </p:sp>
      <p:sp>
        <p:nvSpPr>
          <p:cNvPr id="3" name="Subtitle 2"/>
          <p:cNvSpPr>
            <a:spLocks noGrp="1"/>
          </p:cNvSpPr>
          <p:nvPr>
            <p:ph type="subTitle" idx="1"/>
          </p:nvPr>
        </p:nvSpPr>
        <p:spPr/>
        <p:txBody>
          <a:bodyPr>
            <a:normAutofit/>
          </a:bodyPr>
          <a:lstStyle/>
          <a:p>
            <a:r>
              <a:rPr lang="en-US" sz="4800" dirty="0" smtClean="0"/>
              <a:t>Lab 5</a:t>
            </a:r>
            <a:endParaRPr lang="en-US" sz="4800" dirty="0"/>
          </a:p>
        </p:txBody>
      </p:sp>
    </p:spTree>
    <p:extLst>
      <p:ext uri="{BB962C8B-B14F-4D97-AF65-F5344CB8AC3E}">
        <p14:creationId xmlns:p14="http://schemas.microsoft.com/office/powerpoint/2010/main" val="591859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cstate="print">
            <a:lum/>
            <a:extLst>
              <a:ext uri="{28A0092B-C50C-407E-A947-70E740481C1C}">
                <a14:useLocalDpi xmlns:a14="http://schemas.microsoft.com/office/drawing/2010/main" val="0"/>
              </a:ext>
            </a:extLst>
          </a:blip>
          <a:srcRect l="2499" t="-1" r="9574" b="-2152"/>
          <a:stretch/>
        </p:blipFill>
        <p:spPr bwMode="auto">
          <a:xfrm>
            <a:off x="311727" y="249382"/>
            <a:ext cx="11513127" cy="6608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39291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2" y="0"/>
            <a:ext cx="11104418" cy="6442364"/>
          </a:xfrm>
        </p:spPr>
        <p:txBody>
          <a:bodyPr>
            <a:noAutofit/>
          </a:bodyPr>
          <a:lstStyle/>
          <a:p>
            <a:pPr marL="0" indent="0">
              <a:buNone/>
            </a:pPr>
            <a:r>
              <a:rPr lang="en-US" sz="2400" b="1" dirty="0">
                <a:cs typeface="+mj-cs"/>
              </a:rPr>
              <a:t>Wind</a:t>
            </a:r>
            <a:endParaRPr lang="en-US" sz="2400" dirty="0" smtClean="0">
              <a:effectLst/>
              <a:cs typeface="+mj-cs"/>
            </a:endParaRPr>
          </a:p>
          <a:p>
            <a:pPr marL="0" indent="0">
              <a:buNone/>
            </a:pPr>
            <a:r>
              <a:rPr lang="en-US" sz="2400" dirty="0">
                <a:cs typeface="+mj-cs"/>
              </a:rPr>
              <a:t> </a:t>
            </a:r>
            <a:endParaRPr lang="en-US" sz="2400" dirty="0" smtClean="0">
              <a:effectLst/>
              <a:cs typeface="+mj-cs"/>
            </a:endParaRPr>
          </a:p>
          <a:p>
            <a:pPr marL="0" indent="0">
              <a:buNone/>
            </a:pPr>
            <a:r>
              <a:rPr lang="en-US" sz="2400" dirty="0">
                <a:cs typeface="+mj-cs"/>
              </a:rPr>
              <a:t>If we listen to the weather forecasts, you will often hear the terms low pressure or high pressure. Wind is caused by air moving from areas of high pressure to areas of low pressure.</a:t>
            </a:r>
            <a:endParaRPr lang="en-US" sz="2400" dirty="0" smtClean="0">
              <a:effectLst/>
              <a:cs typeface="+mj-cs"/>
            </a:endParaRPr>
          </a:p>
          <a:p>
            <a:pPr marL="0" indent="0">
              <a:buNone/>
            </a:pPr>
            <a:r>
              <a:rPr lang="en-US" sz="2400" dirty="0">
                <a:cs typeface="+mj-cs"/>
              </a:rPr>
              <a:t> </a:t>
            </a:r>
            <a:endParaRPr lang="en-US" sz="2400" dirty="0" smtClean="0">
              <a:effectLst/>
              <a:cs typeface="+mj-cs"/>
            </a:endParaRPr>
          </a:p>
          <a:p>
            <a:pPr marL="0" indent="0" rtl="1">
              <a:buNone/>
            </a:pPr>
            <a:r>
              <a:rPr lang="en-US" sz="2400" b="1" dirty="0">
                <a:cs typeface="+mj-cs"/>
              </a:rPr>
              <a:t>Measurement of Wind</a:t>
            </a:r>
            <a:endParaRPr lang="en-US" sz="2400" dirty="0" smtClean="0">
              <a:effectLst/>
              <a:cs typeface="+mj-cs"/>
            </a:endParaRPr>
          </a:p>
          <a:p>
            <a:pPr marL="0" indent="0" rtl="1">
              <a:buNone/>
            </a:pPr>
            <a:r>
              <a:rPr lang="en-US" sz="2400" dirty="0">
                <a:cs typeface="+mj-cs"/>
              </a:rPr>
              <a:t>Wind speed measure by special equipment called Anemometer and the equipment record movement of wind m/min and has the ability to record wind speed to 900 miles/hour</a:t>
            </a:r>
            <a:r>
              <a:rPr lang="ar-IQ" sz="2400" dirty="0">
                <a:cs typeface="+mj-cs"/>
              </a:rPr>
              <a:t>. </a:t>
            </a:r>
            <a:endParaRPr lang="en-US" sz="2400" dirty="0" smtClean="0">
              <a:effectLst/>
              <a:cs typeface="+mj-cs"/>
            </a:endParaRPr>
          </a:p>
          <a:p>
            <a:pPr marL="0" indent="0">
              <a:buNone/>
            </a:pPr>
            <a:r>
              <a:rPr lang="en-US" sz="2400" dirty="0">
                <a:cs typeface="+mj-cs"/>
              </a:rPr>
              <a:t>The speed of wind in the upland areas measure by equipment called Radiosonde or by balloons.</a:t>
            </a:r>
            <a:endParaRPr lang="en-US" sz="2400" dirty="0" smtClean="0">
              <a:effectLst/>
              <a:cs typeface="+mj-cs"/>
            </a:endParaRPr>
          </a:p>
          <a:p>
            <a:pPr marL="0" indent="0">
              <a:buNone/>
            </a:pPr>
            <a:r>
              <a:rPr lang="en-US" sz="2400" dirty="0">
                <a:cs typeface="+mj-cs"/>
              </a:rPr>
              <a:t> </a:t>
            </a:r>
            <a:endParaRPr lang="en-US" sz="2400" dirty="0" smtClean="0">
              <a:effectLst/>
              <a:cs typeface="+mj-cs"/>
            </a:endParaRPr>
          </a:p>
          <a:p>
            <a:pPr marL="0" indent="0">
              <a:buNone/>
            </a:pPr>
            <a:r>
              <a:rPr lang="en-US" sz="2400" b="1" dirty="0">
                <a:cs typeface="+mj-cs"/>
              </a:rPr>
              <a:t>The Beaufort scale</a:t>
            </a:r>
            <a:endParaRPr lang="en-US" sz="2400" dirty="0" smtClean="0">
              <a:effectLst/>
              <a:cs typeface="+mj-cs"/>
            </a:endParaRPr>
          </a:p>
          <a:p>
            <a:pPr marL="0" indent="0">
              <a:buNone/>
            </a:pPr>
            <a:r>
              <a:rPr lang="en-US" sz="2400" dirty="0">
                <a:cs typeface="+mj-cs"/>
              </a:rPr>
              <a:t>It is easy to estimate the effect of wind speed by the looking at that the wind has on subject. This is given as a number between 0 to 12 on the beau-fort Scale, and the scale was created by the British naval commander Sir Francis Beaufort around 1806.  </a:t>
            </a:r>
            <a:endParaRPr lang="en-US" sz="2400" dirty="0" smtClean="0">
              <a:effectLst/>
              <a:cs typeface="+mj-cs"/>
            </a:endParaRPr>
          </a:p>
          <a:p>
            <a:pPr marL="0" indent="0">
              <a:buNone/>
            </a:pPr>
            <a:endParaRPr lang="en-US" sz="2400" dirty="0">
              <a:cs typeface="+mj-cs"/>
            </a:endParaRPr>
          </a:p>
        </p:txBody>
      </p:sp>
    </p:spTree>
    <p:extLst>
      <p:ext uri="{BB962C8B-B14F-4D97-AF65-F5344CB8AC3E}">
        <p14:creationId xmlns:p14="http://schemas.microsoft.com/office/powerpoint/2010/main" val="17690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5" y="353290"/>
            <a:ext cx="11554691" cy="6504709"/>
          </a:xfrm>
        </p:spPr>
        <p:txBody>
          <a:bodyPr>
            <a:normAutofit lnSpcReduction="10000"/>
          </a:bodyPr>
          <a:lstStyle/>
          <a:p>
            <a:pPr marL="0" indent="0">
              <a:buNone/>
            </a:pPr>
            <a:r>
              <a:rPr lang="en-US" b="1" dirty="0">
                <a:cs typeface="+mj-cs"/>
              </a:rPr>
              <a:t>Effects of wind on plant </a:t>
            </a:r>
            <a:r>
              <a:rPr lang="en-US" b="1" dirty="0" smtClean="0">
                <a:cs typeface="+mj-cs"/>
              </a:rPr>
              <a:t>productivity</a:t>
            </a:r>
            <a:endParaRPr lang="en-US" dirty="0" smtClean="0">
              <a:cs typeface="+mj-cs"/>
            </a:endParaRPr>
          </a:p>
          <a:p>
            <a:pPr marL="0" indent="0">
              <a:buNone/>
            </a:pPr>
            <a:r>
              <a:rPr lang="en-US" b="1" dirty="0">
                <a:cs typeface="+mj-cs"/>
              </a:rPr>
              <a:t> </a:t>
            </a:r>
            <a:r>
              <a:rPr lang="en-US" b="1" dirty="0" smtClean="0">
                <a:cs typeface="+mj-cs"/>
              </a:rPr>
              <a:t>    1. Structural damage</a:t>
            </a:r>
            <a:endParaRPr lang="en-US" dirty="0" smtClean="0">
              <a:cs typeface="+mj-cs"/>
            </a:endParaRPr>
          </a:p>
          <a:p>
            <a:pPr>
              <a:buFont typeface="Wingdings" panose="05000000000000000000" pitchFamily="2" charset="2"/>
              <a:buChar char="Ø"/>
            </a:pPr>
            <a:r>
              <a:rPr lang="en-US" dirty="0" smtClean="0">
                <a:cs typeface="+mj-cs"/>
              </a:rPr>
              <a:t>Cuticle </a:t>
            </a:r>
            <a:r>
              <a:rPr lang="en-US" dirty="0">
                <a:cs typeface="+mj-cs"/>
              </a:rPr>
              <a:t>damage on leaves – increases water  loss</a:t>
            </a:r>
          </a:p>
          <a:p>
            <a:pPr lvl="0">
              <a:buFont typeface="Wingdings" panose="05000000000000000000" pitchFamily="2" charset="2"/>
              <a:buChar char="Ø"/>
            </a:pPr>
            <a:r>
              <a:rPr lang="en-US" dirty="0">
                <a:cs typeface="+mj-cs"/>
              </a:rPr>
              <a:t>Broken branches</a:t>
            </a:r>
          </a:p>
          <a:p>
            <a:pPr lvl="0">
              <a:buFont typeface="Wingdings" panose="05000000000000000000" pitchFamily="2" charset="2"/>
              <a:buChar char="Ø"/>
            </a:pPr>
            <a:r>
              <a:rPr lang="en-US" dirty="0">
                <a:cs typeface="+mj-cs"/>
              </a:rPr>
              <a:t>Loss of petals on flowers</a:t>
            </a:r>
          </a:p>
          <a:p>
            <a:pPr lvl="0">
              <a:buFont typeface="Wingdings" panose="05000000000000000000" pitchFamily="2" charset="2"/>
              <a:buChar char="Ø"/>
            </a:pPr>
            <a:r>
              <a:rPr lang="en-US" dirty="0">
                <a:cs typeface="+mj-cs"/>
              </a:rPr>
              <a:t>Soil displacement causing soil erosion</a:t>
            </a:r>
          </a:p>
          <a:p>
            <a:pPr marL="0" lvl="0" indent="0">
              <a:buNone/>
            </a:pPr>
            <a:r>
              <a:rPr lang="en-US" b="1" dirty="0" smtClean="0">
                <a:cs typeface="+mj-cs"/>
              </a:rPr>
              <a:t>2. Increased </a:t>
            </a:r>
            <a:r>
              <a:rPr lang="en-US" b="1" dirty="0">
                <a:cs typeface="+mj-cs"/>
              </a:rPr>
              <a:t>erosion and removal of topsoil as dust</a:t>
            </a:r>
            <a:r>
              <a:rPr lang="ar-SA" b="1" dirty="0">
                <a:cs typeface="+mj-cs"/>
              </a:rPr>
              <a:t>.</a:t>
            </a:r>
            <a:endParaRPr lang="en-US" b="1" dirty="0">
              <a:cs typeface="+mj-cs"/>
            </a:endParaRPr>
          </a:p>
          <a:p>
            <a:pPr marL="0" lvl="0" indent="0">
              <a:buNone/>
            </a:pPr>
            <a:r>
              <a:rPr lang="en-US" b="1" dirty="0" smtClean="0">
                <a:cs typeface="+mj-cs"/>
              </a:rPr>
              <a:t>3. Wind </a:t>
            </a:r>
            <a:r>
              <a:rPr lang="en-US" b="1" dirty="0">
                <a:cs typeface="+mj-cs"/>
              </a:rPr>
              <a:t>may cause the spread of weeds and types of fungi that causes to diseases as rust in the Chestnut tree. meaning more costs of removal.</a:t>
            </a:r>
          </a:p>
          <a:p>
            <a:pPr marL="0" lvl="0" indent="0">
              <a:buNone/>
            </a:pPr>
            <a:r>
              <a:rPr lang="en-US" b="1" dirty="0" smtClean="0">
                <a:cs typeface="+mj-cs"/>
              </a:rPr>
              <a:t>4. Wind </a:t>
            </a:r>
            <a:r>
              <a:rPr lang="en-US" b="1" dirty="0">
                <a:cs typeface="+mj-cs"/>
              </a:rPr>
              <a:t>leads to damage in production when ridden fruits and buds of trees and other plants. Wind-damaged fruit does not store as well and is less marketable. </a:t>
            </a:r>
          </a:p>
          <a:p>
            <a:pPr marL="0" lvl="0" indent="0">
              <a:buNone/>
            </a:pPr>
            <a:r>
              <a:rPr lang="en-GB" b="1" dirty="0" smtClean="0">
                <a:cs typeface="+mj-cs"/>
              </a:rPr>
              <a:t>5. May </a:t>
            </a:r>
            <a:r>
              <a:rPr lang="en-GB" b="1" dirty="0">
                <a:cs typeface="+mj-cs"/>
              </a:rPr>
              <a:t>bring salt spray or cause spray drift</a:t>
            </a:r>
            <a:endParaRPr lang="en-US" b="1" dirty="0">
              <a:cs typeface="+mj-cs"/>
            </a:endParaRPr>
          </a:p>
          <a:p>
            <a:pPr marL="0" lvl="0" indent="0">
              <a:buNone/>
            </a:pPr>
            <a:r>
              <a:rPr lang="en-GB" b="1" dirty="0" smtClean="0">
                <a:cs typeface="+mj-cs"/>
              </a:rPr>
              <a:t>6.Wind </a:t>
            </a:r>
            <a:r>
              <a:rPr lang="en-GB" b="1" dirty="0">
                <a:cs typeface="+mj-cs"/>
              </a:rPr>
              <a:t>prevent insects from performance of their function between flowers. </a:t>
            </a:r>
            <a:endParaRPr lang="en-US" b="1" dirty="0">
              <a:cs typeface="+mj-cs"/>
            </a:endParaRPr>
          </a:p>
          <a:p>
            <a:pPr marL="514350" indent="-514350">
              <a:buFont typeface="+mj-lt"/>
              <a:buAutoNum type="arabicPeriod"/>
            </a:pPr>
            <a:endParaRPr lang="en-US" b="1" dirty="0">
              <a:cs typeface="+mj-cs"/>
            </a:endParaRPr>
          </a:p>
        </p:txBody>
      </p:sp>
    </p:spTree>
    <p:extLst>
      <p:ext uri="{BB962C8B-B14F-4D97-AF65-F5344CB8AC3E}">
        <p14:creationId xmlns:p14="http://schemas.microsoft.com/office/powerpoint/2010/main" val="3499030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lstStyle/>
          <a:p>
            <a:r>
              <a:rPr lang="en-US" b="1" dirty="0"/>
              <a:t>Physiological damage </a:t>
            </a:r>
            <a:endParaRPr lang="en-US" dirty="0"/>
          </a:p>
          <a:p>
            <a:r>
              <a:rPr lang="en-NZ" dirty="0"/>
              <a:t>Remove the layer of humid air around the leaves which forms a protective environment. This causes: </a:t>
            </a:r>
            <a:endParaRPr lang="en-US" dirty="0" smtClean="0">
              <a:effectLst/>
            </a:endParaRP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2119745"/>
            <a:ext cx="11388437" cy="4405746"/>
          </a:xfrm>
          <a:prstGeom prst="rect">
            <a:avLst/>
          </a:prstGeom>
          <a:noFill/>
          <a:ln w="12700">
            <a:solidFill>
              <a:schemeClr val="tx1"/>
            </a:solidFill>
          </a:ln>
        </p:spPr>
      </p:pic>
    </p:spTree>
    <p:extLst>
      <p:ext uri="{BB962C8B-B14F-4D97-AF65-F5344CB8AC3E}">
        <p14:creationId xmlns:p14="http://schemas.microsoft.com/office/powerpoint/2010/main" val="4237439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311727"/>
            <a:ext cx="11208327" cy="6172200"/>
          </a:xfrm>
        </p:spPr>
        <p:txBody>
          <a:bodyPr>
            <a:normAutofit/>
          </a:bodyPr>
          <a:lstStyle/>
          <a:p>
            <a:r>
              <a:rPr lang="en-GB" sz="4000" b="1" dirty="0"/>
              <a:t>Positive effects of the wind</a:t>
            </a:r>
            <a:endParaRPr lang="en-US" sz="4000" dirty="0" smtClean="0">
              <a:effectLst/>
            </a:endParaRPr>
          </a:p>
          <a:p>
            <a:pPr lvl="0"/>
            <a:r>
              <a:rPr lang="en-GB" sz="4000" dirty="0"/>
              <a:t>Reduced likelihood of frost</a:t>
            </a:r>
            <a:endParaRPr lang="en-US" sz="4000" dirty="0"/>
          </a:p>
          <a:p>
            <a:pPr lvl="0"/>
            <a:r>
              <a:rPr lang="en-GB" sz="4000" dirty="0"/>
              <a:t>Providing air movement that will dry the outer leaves of a plant and therefore prevent the growth of fungal diseases </a:t>
            </a:r>
            <a:endParaRPr lang="en-US" sz="4000" dirty="0"/>
          </a:p>
          <a:p>
            <a:pPr lvl="0"/>
            <a:r>
              <a:rPr lang="en-GB" sz="4000" dirty="0"/>
              <a:t>Assisting with the pollination of wind pollinated plants</a:t>
            </a:r>
            <a:endParaRPr lang="en-US" sz="4000" dirty="0"/>
          </a:p>
          <a:p>
            <a:pPr lvl="0"/>
            <a:r>
              <a:rPr lang="en-GB" sz="4000" dirty="0"/>
              <a:t>Aid the drying of hay or grains before harvest</a:t>
            </a:r>
            <a:endParaRPr lang="en-US" sz="4000" dirty="0"/>
          </a:p>
          <a:p>
            <a:endParaRPr lang="en-US" sz="4000" dirty="0"/>
          </a:p>
        </p:txBody>
      </p:sp>
    </p:spTree>
    <p:extLst>
      <p:ext uri="{BB962C8B-B14F-4D97-AF65-F5344CB8AC3E}">
        <p14:creationId xmlns:p14="http://schemas.microsoft.com/office/powerpoint/2010/main" val="2517315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53291"/>
            <a:ext cx="11125200" cy="5823672"/>
          </a:xfrm>
        </p:spPr>
        <p:txBody>
          <a:bodyPr>
            <a:normAutofit/>
          </a:bodyPr>
          <a:lstStyle/>
          <a:p>
            <a:pPr marL="0" indent="0">
              <a:buNone/>
            </a:pPr>
            <a:r>
              <a:rPr lang="en-GB" b="1" dirty="0"/>
              <a:t>The different effect of wind on trees and forests</a:t>
            </a:r>
            <a:endParaRPr lang="en-US" dirty="0" smtClean="0">
              <a:effectLst/>
            </a:endParaRPr>
          </a:p>
          <a:p>
            <a:pPr marL="0" lvl="0" indent="0">
              <a:buNone/>
            </a:pPr>
            <a:r>
              <a:rPr lang="en-GB" dirty="0"/>
              <a:t>Trees type seasons and age of tree, some of them resist the wind, while some of them irresistible the wind. </a:t>
            </a:r>
            <a:endParaRPr lang="en-US" dirty="0" smtClean="0">
              <a:effectLst/>
            </a:endParaRPr>
          </a:p>
          <a:p>
            <a:pPr marL="0" lvl="0" indent="0">
              <a:buNone/>
            </a:pPr>
            <a:r>
              <a:rPr lang="en-GB" dirty="0"/>
              <a:t>Small seedlings affect by wind more than perennial seedlings.</a:t>
            </a:r>
            <a:endParaRPr lang="en-US" dirty="0" smtClean="0">
              <a:effectLst/>
            </a:endParaRPr>
          </a:p>
          <a:p>
            <a:pPr marL="0" lvl="0" indent="0">
              <a:buNone/>
            </a:pPr>
            <a:r>
              <a:rPr lang="en-GB" dirty="0"/>
              <a:t>Effect of wind in spring and summer will be more than in other seasons</a:t>
            </a:r>
            <a:r>
              <a:rPr lang="ar-IQ" dirty="0"/>
              <a:t>.</a:t>
            </a:r>
            <a:endParaRPr lang="en-US" dirty="0" smtClean="0">
              <a:effectLst/>
            </a:endParaRPr>
          </a:p>
          <a:p>
            <a:pPr marL="0" indent="0">
              <a:buNone/>
            </a:pPr>
            <a:r>
              <a:rPr lang="en-US" dirty="0"/>
              <a:t> </a:t>
            </a:r>
            <a:endParaRPr lang="en-US" dirty="0" smtClean="0">
              <a:effectLst/>
            </a:endParaRPr>
          </a:p>
          <a:p>
            <a:pPr marL="0" indent="0">
              <a:buNone/>
            </a:pPr>
            <a:r>
              <a:rPr lang="en-GB" b="1" dirty="0"/>
              <a:t>Forest trees are different to their resistance to wind. Trees divide according to their effect to wind to six groups are</a:t>
            </a:r>
            <a:r>
              <a:rPr lang="ar-IQ" b="1" dirty="0"/>
              <a:t>:</a:t>
            </a:r>
            <a:endParaRPr lang="en-US" dirty="0" smtClean="0">
              <a:effectLst/>
            </a:endParaRPr>
          </a:p>
          <a:p>
            <a:pPr marL="0" indent="0">
              <a:buNone/>
            </a:pPr>
            <a:r>
              <a:rPr lang="en-GB" dirty="0"/>
              <a:t>1- Trees that affect by wind:</a:t>
            </a:r>
            <a:endParaRPr lang="en-US" dirty="0" smtClean="0">
              <a:effectLst/>
            </a:endParaRPr>
          </a:p>
          <a:p>
            <a:pPr marL="0" indent="0">
              <a:buNone/>
            </a:pPr>
            <a:r>
              <a:rPr lang="en-US" i="1" dirty="0"/>
              <a:t>   </a:t>
            </a:r>
            <a:r>
              <a:rPr lang="en-GB" i="1" dirty="0" err="1"/>
              <a:t>Larix</a:t>
            </a:r>
            <a:r>
              <a:rPr lang="en-GB" i="1" dirty="0"/>
              <a:t>   </a:t>
            </a:r>
            <a:r>
              <a:rPr lang="en-GB" i="1" dirty="0" err="1"/>
              <a:t>spp</a:t>
            </a:r>
            <a:r>
              <a:rPr lang="en-US" dirty="0"/>
              <a:t>, </a:t>
            </a:r>
            <a:r>
              <a:rPr lang="en-GB" i="1" dirty="0"/>
              <a:t>Fagus   </a:t>
            </a:r>
            <a:r>
              <a:rPr lang="en-GB" i="1" dirty="0" err="1"/>
              <a:t>spp</a:t>
            </a:r>
            <a:endParaRPr lang="en-US" dirty="0" smtClean="0">
              <a:effectLst/>
            </a:endParaRPr>
          </a:p>
          <a:p>
            <a:pPr marL="0" indent="0">
              <a:buNone/>
            </a:pPr>
            <a:endParaRPr lang="en-US" dirty="0"/>
          </a:p>
        </p:txBody>
      </p:sp>
    </p:spTree>
    <p:extLst>
      <p:ext uri="{BB962C8B-B14F-4D97-AF65-F5344CB8AC3E}">
        <p14:creationId xmlns:p14="http://schemas.microsoft.com/office/powerpoint/2010/main" val="143231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873" y="249381"/>
            <a:ext cx="10515600" cy="6322436"/>
          </a:xfrm>
        </p:spPr>
        <p:txBody>
          <a:bodyPr>
            <a:normAutofit/>
          </a:bodyPr>
          <a:lstStyle/>
          <a:p>
            <a:pPr marL="0" indent="0">
              <a:buNone/>
            </a:pPr>
            <a:r>
              <a:rPr lang="en-GB" dirty="0"/>
              <a:t>2- Trees that are not affect by wind:</a:t>
            </a:r>
            <a:endParaRPr lang="en-US" dirty="0" smtClean="0">
              <a:effectLst/>
            </a:endParaRPr>
          </a:p>
          <a:p>
            <a:pPr marL="0" indent="0">
              <a:buNone/>
            </a:pPr>
            <a:r>
              <a:rPr lang="en-GB" i="1" dirty="0" err="1"/>
              <a:t>Abies</a:t>
            </a:r>
            <a:r>
              <a:rPr lang="en-GB" i="1" dirty="0"/>
              <a:t>   </a:t>
            </a:r>
            <a:r>
              <a:rPr lang="en-GB" i="1" dirty="0" err="1"/>
              <a:t>spp</a:t>
            </a:r>
            <a:r>
              <a:rPr lang="en-US" dirty="0"/>
              <a:t>, </a:t>
            </a:r>
            <a:r>
              <a:rPr lang="en-GB" i="1" dirty="0" err="1"/>
              <a:t>Pinus</a:t>
            </a:r>
            <a:r>
              <a:rPr lang="en-GB" i="1" dirty="0"/>
              <a:t>   </a:t>
            </a:r>
            <a:r>
              <a:rPr lang="en-GB" i="1" dirty="0" err="1"/>
              <a:t>nigra</a:t>
            </a:r>
            <a:r>
              <a:rPr lang="en-US" dirty="0"/>
              <a:t>, </a:t>
            </a:r>
            <a:r>
              <a:rPr lang="en-GB" i="1" dirty="0" err="1"/>
              <a:t>Quercus</a:t>
            </a:r>
            <a:r>
              <a:rPr lang="en-GB" i="1" dirty="0"/>
              <a:t>   </a:t>
            </a:r>
            <a:r>
              <a:rPr lang="en-GB" i="1" dirty="0" err="1"/>
              <a:t>spp</a:t>
            </a:r>
            <a:r>
              <a:rPr lang="en-US" dirty="0"/>
              <a:t>, </a:t>
            </a:r>
            <a:r>
              <a:rPr lang="en-GB" i="1" dirty="0" err="1"/>
              <a:t>Alnus</a:t>
            </a:r>
            <a:r>
              <a:rPr lang="en-GB" i="1" dirty="0"/>
              <a:t>   </a:t>
            </a:r>
            <a:r>
              <a:rPr lang="en-GB" i="1" dirty="0" err="1"/>
              <a:t>spp</a:t>
            </a:r>
            <a:endParaRPr lang="en-US" dirty="0" smtClean="0">
              <a:effectLst/>
            </a:endParaRPr>
          </a:p>
          <a:p>
            <a:pPr marL="0" indent="0">
              <a:buNone/>
            </a:pPr>
            <a:r>
              <a:rPr lang="en-GB" dirty="0"/>
              <a:t>3- Trees affect by storm a little bit:</a:t>
            </a:r>
            <a:endParaRPr lang="en-US" dirty="0" smtClean="0">
              <a:effectLst/>
            </a:endParaRPr>
          </a:p>
          <a:p>
            <a:pPr marL="0" indent="0">
              <a:buNone/>
            </a:pPr>
            <a:r>
              <a:rPr lang="en-GB" i="1" dirty="0" err="1"/>
              <a:t>Castanea</a:t>
            </a:r>
            <a:r>
              <a:rPr lang="en-GB" i="1" dirty="0"/>
              <a:t>   spp., </a:t>
            </a:r>
            <a:r>
              <a:rPr lang="en-GB" i="1" dirty="0" err="1"/>
              <a:t>Populus</a:t>
            </a:r>
            <a:r>
              <a:rPr lang="en-GB" i="1" dirty="0"/>
              <a:t>   spp., </a:t>
            </a:r>
            <a:r>
              <a:rPr lang="en-GB" i="1" dirty="0" err="1"/>
              <a:t>Juglans</a:t>
            </a:r>
            <a:r>
              <a:rPr lang="en-GB" i="1" dirty="0"/>
              <a:t>   </a:t>
            </a:r>
            <a:r>
              <a:rPr lang="en-GB" i="1" dirty="0" err="1"/>
              <a:t>regia</a:t>
            </a:r>
            <a:r>
              <a:rPr lang="en-GB" i="1" dirty="0"/>
              <a:t>, </a:t>
            </a:r>
            <a:r>
              <a:rPr lang="en-GB" i="1" dirty="0" err="1"/>
              <a:t>Tilia</a:t>
            </a:r>
            <a:r>
              <a:rPr lang="en-GB" i="1" dirty="0"/>
              <a:t>   </a:t>
            </a:r>
            <a:r>
              <a:rPr lang="en-GB" i="1" dirty="0" err="1"/>
              <a:t>spp</a:t>
            </a:r>
            <a:endParaRPr lang="en-US" dirty="0" smtClean="0">
              <a:effectLst/>
            </a:endParaRPr>
          </a:p>
          <a:p>
            <a:pPr marL="0" indent="0">
              <a:buNone/>
            </a:pPr>
            <a:r>
              <a:rPr lang="en-GB" dirty="0"/>
              <a:t> </a:t>
            </a:r>
            <a:endParaRPr lang="en-US" dirty="0" smtClean="0">
              <a:effectLst/>
            </a:endParaRPr>
          </a:p>
          <a:p>
            <a:pPr marL="0" indent="0">
              <a:buNone/>
            </a:pPr>
            <a:r>
              <a:rPr lang="en-GB" dirty="0"/>
              <a:t>4- The trees affect by storms which effect on the economic:</a:t>
            </a:r>
            <a:endParaRPr lang="en-US" dirty="0" smtClean="0">
              <a:effectLst/>
            </a:endParaRPr>
          </a:p>
          <a:p>
            <a:pPr marL="0" indent="0">
              <a:buNone/>
            </a:pPr>
            <a:r>
              <a:rPr lang="en-GB" i="1" dirty="0" err="1"/>
              <a:t>Abies</a:t>
            </a:r>
            <a:r>
              <a:rPr lang="en-GB" i="1" dirty="0"/>
              <a:t>    alba, Fagus   </a:t>
            </a:r>
            <a:r>
              <a:rPr lang="en-GB" i="1" dirty="0" err="1"/>
              <a:t>silvatica</a:t>
            </a:r>
            <a:endParaRPr lang="en-US" dirty="0" smtClean="0">
              <a:effectLst/>
            </a:endParaRPr>
          </a:p>
          <a:p>
            <a:pPr marL="0" indent="0">
              <a:buNone/>
            </a:pPr>
            <a:r>
              <a:rPr lang="ar-SA" i="1" dirty="0"/>
              <a:t>5</a:t>
            </a:r>
            <a:r>
              <a:rPr lang="en-GB" i="1" dirty="0"/>
              <a:t>-Trees affect storms which are pulling from the root and affect on the economic</a:t>
            </a:r>
            <a:r>
              <a:rPr lang="ar-SA" i="1" dirty="0"/>
              <a:t>:</a:t>
            </a:r>
            <a:endParaRPr lang="en-US" dirty="0" smtClean="0">
              <a:effectLst/>
            </a:endParaRPr>
          </a:p>
          <a:p>
            <a:pPr marL="0" indent="0">
              <a:buNone/>
            </a:pPr>
            <a:r>
              <a:rPr lang="en-GB" i="1" dirty="0" err="1"/>
              <a:t>Picea</a:t>
            </a:r>
            <a:r>
              <a:rPr lang="en-GB" i="1" dirty="0"/>
              <a:t>   </a:t>
            </a:r>
            <a:r>
              <a:rPr lang="en-GB" i="1" dirty="0" err="1"/>
              <a:t>spp</a:t>
            </a:r>
            <a:endParaRPr lang="en-US" dirty="0" smtClean="0">
              <a:effectLst/>
            </a:endParaRPr>
          </a:p>
          <a:p>
            <a:pPr marL="0" indent="0">
              <a:buNone/>
            </a:pPr>
            <a:r>
              <a:rPr lang="ar-SA" i="1" dirty="0"/>
              <a:t> </a:t>
            </a:r>
            <a:r>
              <a:rPr lang="en-GB" i="1" dirty="0"/>
              <a:t>6-Trees that are not affect by storms</a:t>
            </a:r>
            <a:r>
              <a:rPr lang="ar-SA" i="1" dirty="0"/>
              <a:t>:</a:t>
            </a:r>
            <a:endParaRPr lang="en-US" dirty="0" smtClean="0">
              <a:effectLst/>
            </a:endParaRPr>
          </a:p>
          <a:p>
            <a:pPr marL="0" indent="0">
              <a:buNone/>
            </a:pPr>
            <a:r>
              <a:rPr lang="en-GB" i="1" dirty="0" err="1"/>
              <a:t>Fraxinus</a:t>
            </a:r>
            <a:r>
              <a:rPr lang="en-GB" i="1" dirty="0"/>
              <a:t>   </a:t>
            </a:r>
            <a:r>
              <a:rPr lang="en-GB" i="1" dirty="0" err="1"/>
              <a:t>spp</a:t>
            </a:r>
            <a:r>
              <a:rPr lang="en-GB" i="1" dirty="0"/>
              <a:t>, Acer   </a:t>
            </a:r>
            <a:r>
              <a:rPr lang="en-GB" i="1" dirty="0" err="1"/>
              <a:t>spp</a:t>
            </a:r>
            <a:r>
              <a:rPr lang="en-GB" i="1" dirty="0"/>
              <a:t>, </a:t>
            </a:r>
            <a:r>
              <a:rPr lang="en-GB" i="1" dirty="0" err="1"/>
              <a:t>Robinia</a:t>
            </a:r>
            <a:r>
              <a:rPr lang="en-GB" i="1" dirty="0"/>
              <a:t>   </a:t>
            </a:r>
            <a:r>
              <a:rPr lang="en-GB" i="1" dirty="0" err="1"/>
              <a:t>spp</a:t>
            </a:r>
            <a:r>
              <a:rPr lang="en-GB" i="1" dirty="0"/>
              <a:t>, </a:t>
            </a:r>
            <a:r>
              <a:rPr lang="en-GB" i="1" dirty="0" err="1"/>
              <a:t>Betula</a:t>
            </a:r>
            <a:r>
              <a:rPr lang="en-GB" i="1" dirty="0"/>
              <a:t>   </a:t>
            </a:r>
            <a:r>
              <a:rPr lang="en-GB" i="1" dirty="0" err="1"/>
              <a:t>spp</a:t>
            </a:r>
            <a:r>
              <a:rPr lang="en-GB" i="1" dirty="0"/>
              <a:t>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919124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353290"/>
            <a:ext cx="11762509" cy="6504709"/>
          </a:xfrm>
        </p:spPr>
        <p:txBody>
          <a:bodyPr>
            <a:normAutofit/>
          </a:bodyPr>
          <a:lstStyle/>
          <a:p>
            <a:pPr marL="0" indent="0">
              <a:buNone/>
            </a:pPr>
            <a:r>
              <a:rPr lang="en-US" sz="3600" b="1" dirty="0"/>
              <a:t>The effect of forest on wind</a:t>
            </a:r>
            <a:endParaRPr lang="en-US" sz="3600" dirty="0" smtClean="0">
              <a:effectLst/>
            </a:endParaRPr>
          </a:p>
          <a:p>
            <a:pPr marL="0" indent="0">
              <a:buNone/>
            </a:pPr>
            <a:r>
              <a:rPr lang="en-US" sz="3600" dirty="0"/>
              <a:t>Effect of forest (windbreak) substantially impact on the severity and speed of wind and can cause reducing of its speed and this impact different by difference of </a:t>
            </a:r>
          </a:p>
          <a:p>
            <a:pPr marL="742950" indent="-742950">
              <a:buFont typeface="+mj-lt"/>
              <a:buAutoNum type="alphaLcPeriod"/>
            </a:pPr>
            <a:r>
              <a:rPr lang="en-US" sz="3600" dirty="0"/>
              <a:t>Quality of trees (needle or deciduous trees),</a:t>
            </a:r>
          </a:p>
          <a:p>
            <a:pPr marL="742950" lvl="0" indent="-742950">
              <a:buFont typeface="+mj-lt"/>
              <a:buAutoNum type="alphaLcPeriod"/>
            </a:pPr>
            <a:r>
              <a:rPr lang="en-US" sz="3600" dirty="0"/>
              <a:t>Quality of the forest (mixed or pure)</a:t>
            </a:r>
          </a:p>
          <a:p>
            <a:pPr marL="742950" lvl="0" indent="-742950">
              <a:buFont typeface="+mj-lt"/>
              <a:buAutoNum type="alphaLcPeriod"/>
            </a:pPr>
            <a:r>
              <a:rPr lang="en-US" sz="3600" dirty="0"/>
              <a:t>Density of forest (permeable or impermeable)</a:t>
            </a:r>
          </a:p>
          <a:p>
            <a:pPr marL="742950" lvl="0" indent="-742950">
              <a:buFont typeface="+mj-lt"/>
              <a:buAutoNum type="alphaLcPeriod"/>
            </a:pPr>
            <a:r>
              <a:rPr lang="en-US" sz="3600" dirty="0"/>
              <a:t>Height of trees. This reduction of speed of wind may reach to more than half speed of the wind.</a:t>
            </a:r>
          </a:p>
          <a:p>
            <a:pPr marL="0" indent="0" rtl="1">
              <a:buNone/>
            </a:pPr>
            <a:r>
              <a:rPr lang="en-US" sz="3600" dirty="0"/>
              <a:t> </a:t>
            </a:r>
            <a:endParaRPr lang="en-US" sz="3600" dirty="0" smtClean="0">
              <a:effectLst/>
            </a:endParaRPr>
          </a:p>
          <a:p>
            <a:pPr marL="0" indent="0">
              <a:buNone/>
            </a:pPr>
            <a:endParaRPr lang="en-US" sz="3600" dirty="0"/>
          </a:p>
        </p:txBody>
      </p:sp>
    </p:spTree>
    <p:extLst>
      <p:ext uri="{BB962C8B-B14F-4D97-AF65-F5344CB8AC3E}">
        <p14:creationId xmlns:p14="http://schemas.microsoft.com/office/powerpoint/2010/main" val="1059827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a result of the impact of the forest on speed of wind, the mechanical and physiological of the wind effect reduce on seedlings, saplings, small trees and shrubs and this case lead to reduction of physiological effect for wind on the trees</a:t>
            </a:r>
            <a:r>
              <a:rPr lang="ar-SA" dirty="0"/>
              <a:t>. </a:t>
            </a:r>
            <a:r>
              <a:rPr lang="en-US" dirty="0"/>
              <a:t>. Studies have shown that windbreaks reduce speed of evaporation about 13% and increase proportion of relative humidity about 30%, in addition to its importance in maintaining soil fertility by prevent of soil erosion and add them to remnants that decompose after period of time and become fertilizer for trees.</a:t>
            </a:r>
            <a:endParaRPr lang="en-US" dirty="0" smtClean="0">
              <a:effectLst/>
            </a:endParaRPr>
          </a:p>
          <a:p>
            <a:endParaRPr lang="en-US" dirty="0"/>
          </a:p>
        </p:txBody>
      </p:sp>
    </p:spTree>
    <p:extLst>
      <p:ext uri="{BB962C8B-B14F-4D97-AF65-F5344CB8AC3E}">
        <p14:creationId xmlns:p14="http://schemas.microsoft.com/office/powerpoint/2010/main" val="2702437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712</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wind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dc:title>
  <dc:creator>MRT</dc:creator>
  <cp:lastModifiedBy>MRT</cp:lastModifiedBy>
  <cp:revision>6</cp:revision>
  <dcterms:created xsi:type="dcterms:W3CDTF">2020-11-28T05:04:32Z</dcterms:created>
  <dcterms:modified xsi:type="dcterms:W3CDTF">2020-11-28T06:29:56Z</dcterms:modified>
</cp:coreProperties>
</file>