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5"/>
  </p:handoutMasterIdLst>
  <p:sldIdLst>
    <p:sldId id="256" r:id="rId2"/>
    <p:sldId id="257" r:id="rId3"/>
    <p:sldId id="270" r:id="rId4"/>
    <p:sldId id="258" r:id="rId5"/>
    <p:sldId id="259" r:id="rId6"/>
    <p:sldId id="260" r:id="rId7"/>
    <p:sldId id="261" r:id="rId8"/>
    <p:sldId id="262" r:id="rId9"/>
    <p:sldId id="263" r:id="rId10"/>
    <p:sldId id="264" r:id="rId11"/>
    <p:sldId id="265" r:id="rId12"/>
    <p:sldId id="271" r:id="rId13"/>
    <p:sldId id="266" r:id="rId14"/>
  </p:sldIdLst>
  <p:sldSz cx="12192000" cy="6858000"/>
  <p:notesSz cx="6954838"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3074" autoAdjust="0"/>
  </p:normalViewPr>
  <p:slideViewPr>
    <p:cSldViewPr snapToGrid="0">
      <p:cViewPr varScale="1">
        <p:scale>
          <a:sx n="61" d="100"/>
          <a:sy n="61" d="100"/>
        </p:scale>
        <p:origin x="860" y="6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30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40175" y="0"/>
            <a:ext cx="3013075" cy="466725"/>
          </a:xfrm>
          <a:prstGeom prst="rect">
            <a:avLst/>
          </a:prstGeom>
        </p:spPr>
        <p:txBody>
          <a:bodyPr vert="horz" lIns="91440" tIns="45720" rIns="91440" bIns="45720" rtlCol="0"/>
          <a:lstStyle>
            <a:lvl1pPr algn="r">
              <a:defRPr sz="1200"/>
            </a:lvl1pPr>
          </a:lstStyle>
          <a:p>
            <a:fld id="{7A2DA586-0483-4E4D-91A7-F1F8114A70D3}" type="datetimeFigureOut">
              <a:rPr lang="en-US" smtClean="0"/>
              <a:t>2/10/2024</a:t>
            </a:fld>
            <a:endParaRPr lang="en-US"/>
          </a:p>
        </p:txBody>
      </p:sp>
      <p:sp>
        <p:nvSpPr>
          <p:cNvPr id="4" name="Footer Placeholder 3"/>
          <p:cNvSpPr>
            <a:spLocks noGrp="1"/>
          </p:cNvSpPr>
          <p:nvPr>
            <p:ph type="ftr" sz="quarter" idx="2"/>
          </p:nvPr>
        </p:nvSpPr>
        <p:spPr>
          <a:xfrm>
            <a:off x="0" y="8842375"/>
            <a:ext cx="30130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40175" y="8842375"/>
            <a:ext cx="3013075" cy="466725"/>
          </a:xfrm>
          <a:prstGeom prst="rect">
            <a:avLst/>
          </a:prstGeom>
        </p:spPr>
        <p:txBody>
          <a:bodyPr vert="horz" lIns="91440" tIns="45720" rIns="91440" bIns="45720" rtlCol="0" anchor="b"/>
          <a:lstStyle>
            <a:lvl1pPr algn="r">
              <a:defRPr sz="1200"/>
            </a:lvl1pPr>
          </a:lstStyle>
          <a:p>
            <a:fld id="{21DF415F-BE51-457F-B9D6-F589487BDEC1}" type="slidenum">
              <a:rPr lang="en-US" smtClean="0"/>
              <a:t>‹#›</a:t>
            </a:fld>
            <a:endParaRPr lang="en-US"/>
          </a:p>
        </p:txBody>
      </p:sp>
    </p:spTree>
    <p:extLst>
      <p:ext uri="{BB962C8B-B14F-4D97-AF65-F5344CB8AC3E}">
        <p14:creationId xmlns:p14="http://schemas.microsoft.com/office/powerpoint/2010/main" val="473790489"/>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40B8A21A-5D90-4E04-B4B6-2D82C08C0FF2}" type="datetimeFigureOut">
              <a:rPr lang="en-US" smtClean="0"/>
              <a:t>2/10/2024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7BF019-2283-4087-B9EA-DE305442CDF7}" type="slidenum">
              <a:rPr lang="en-US" smtClean="0"/>
              <a:t>‹#›</a:t>
            </a:fld>
            <a:endParaRPr lang="en-US"/>
          </a:p>
        </p:txBody>
      </p:sp>
    </p:spTree>
    <p:extLst>
      <p:ext uri="{BB962C8B-B14F-4D97-AF65-F5344CB8AC3E}">
        <p14:creationId xmlns:p14="http://schemas.microsoft.com/office/powerpoint/2010/main" val="940057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0B8A21A-5D90-4E04-B4B6-2D82C08C0FF2}" type="datetimeFigureOut">
              <a:rPr lang="en-US" smtClean="0"/>
              <a:t>2/10/2024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7BF019-2283-4087-B9EA-DE305442CDF7}" type="slidenum">
              <a:rPr lang="en-US" smtClean="0"/>
              <a:t>‹#›</a:t>
            </a:fld>
            <a:endParaRPr lang="en-US"/>
          </a:p>
        </p:txBody>
      </p:sp>
    </p:spTree>
    <p:extLst>
      <p:ext uri="{BB962C8B-B14F-4D97-AF65-F5344CB8AC3E}">
        <p14:creationId xmlns:p14="http://schemas.microsoft.com/office/powerpoint/2010/main" val="1913200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0B8A21A-5D90-4E04-B4B6-2D82C08C0FF2}" type="datetimeFigureOut">
              <a:rPr lang="en-US" smtClean="0"/>
              <a:t>2/10/2024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7BF019-2283-4087-B9EA-DE305442CDF7}" type="slidenum">
              <a:rPr lang="en-US" smtClean="0"/>
              <a:t>‹#›</a:t>
            </a:fld>
            <a:endParaRPr lang="en-US"/>
          </a:p>
        </p:txBody>
      </p:sp>
    </p:spTree>
    <p:extLst>
      <p:ext uri="{BB962C8B-B14F-4D97-AF65-F5344CB8AC3E}">
        <p14:creationId xmlns:p14="http://schemas.microsoft.com/office/powerpoint/2010/main" val="26291290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0B8A21A-5D90-4E04-B4B6-2D82C08C0FF2}" type="datetimeFigureOut">
              <a:rPr lang="en-US" smtClean="0"/>
              <a:t>2/10/2024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7BF019-2283-4087-B9EA-DE305442CDF7}" type="slidenum">
              <a:rPr lang="en-US" smtClean="0"/>
              <a:t>‹#›</a:t>
            </a:fld>
            <a:endParaRPr lang="en-US"/>
          </a:p>
        </p:txBody>
      </p:sp>
    </p:spTree>
    <p:extLst>
      <p:ext uri="{BB962C8B-B14F-4D97-AF65-F5344CB8AC3E}">
        <p14:creationId xmlns:p14="http://schemas.microsoft.com/office/powerpoint/2010/main" val="26803494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0B8A21A-5D90-4E04-B4B6-2D82C08C0FF2}" type="datetimeFigureOut">
              <a:rPr lang="en-US" smtClean="0"/>
              <a:t>2/10/2024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7BF019-2283-4087-B9EA-DE305442CDF7}" type="slidenum">
              <a:rPr lang="en-US" smtClean="0"/>
              <a:t>‹#›</a:t>
            </a:fld>
            <a:endParaRPr lang="en-US"/>
          </a:p>
        </p:txBody>
      </p:sp>
    </p:spTree>
    <p:extLst>
      <p:ext uri="{BB962C8B-B14F-4D97-AF65-F5344CB8AC3E}">
        <p14:creationId xmlns:p14="http://schemas.microsoft.com/office/powerpoint/2010/main" val="37096186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0B8A21A-5D90-4E04-B4B6-2D82C08C0FF2}" type="datetimeFigureOut">
              <a:rPr lang="en-US" smtClean="0"/>
              <a:t>2/10/2024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57BF019-2283-4087-B9EA-DE305442CDF7}" type="slidenum">
              <a:rPr lang="en-US" smtClean="0"/>
              <a:t>‹#›</a:t>
            </a:fld>
            <a:endParaRPr lang="en-US"/>
          </a:p>
        </p:txBody>
      </p:sp>
    </p:spTree>
    <p:extLst>
      <p:ext uri="{BB962C8B-B14F-4D97-AF65-F5344CB8AC3E}">
        <p14:creationId xmlns:p14="http://schemas.microsoft.com/office/powerpoint/2010/main" val="18943688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0B8A21A-5D90-4E04-B4B6-2D82C08C0FF2}" type="datetimeFigureOut">
              <a:rPr lang="en-US" smtClean="0"/>
              <a:t>2/10/2024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57BF019-2283-4087-B9EA-DE305442CDF7}" type="slidenum">
              <a:rPr lang="en-US" smtClean="0"/>
              <a:t>‹#›</a:t>
            </a:fld>
            <a:endParaRPr lang="en-US"/>
          </a:p>
        </p:txBody>
      </p:sp>
    </p:spTree>
    <p:extLst>
      <p:ext uri="{BB962C8B-B14F-4D97-AF65-F5344CB8AC3E}">
        <p14:creationId xmlns:p14="http://schemas.microsoft.com/office/powerpoint/2010/main" val="41835517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40B8A21A-5D90-4E04-B4B6-2D82C08C0FF2}" type="datetimeFigureOut">
              <a:rPr lang="en-US" smtClean="0"/>
              <a:t>2/10/2024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57BF019-2283-4087-B9EA-DE305442CDF7}" type="slidenum">
              <a:rPr lang="en-US" smtClean="0"/>
              <a:t>‹#›</a:t>
            </a:fld>
            <a:endParaRPr lang="en-US"/>
          </a:p>
        </p:txBody>
      </p:sp>
    </p:spTree>
    <p:extLst>
      <p:ext uri="{BB962C8B-B14F-4D97-AF65-F5344CB8AC3E}">
        <p14:creationId xmlns:p14="http://schemas.microsoft.com/office/powerpoint/2010/main" val="10123893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0B8A21A-5D90-4E04-B4B6-2D82C08C0FF2}" type="datetimeFigureOut">
              <a:rPr lang="en-US" smtClean="0"/>
              <a:t>2/10/2024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57BF019-2283-4087-B9EA-DE305442CDF7}" type="slidenum">
              <a:rPr lang="en-US" smtClean="0"/>
              <a:t>‹#›</a:t>
            </a:fld>
            <a:endParaRPr lang="en-US"/>
          </a:p>
        </p:txBody>
      </p:sp>
    </p:spTree>
    <p:extLst>
      <p:ext uri="{BB962C8B-B14F-4D97-AF65-F5344CB8AC3E}">
        <p14:creationId xmlns:p14="http://schemas.microsoft.com/office/powerpoint/2010/main" val="35910861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0B8A21A-5D90-4E04-B4B6-2D82C08C0FF2}" type="datetimeFigureOut">
              <a:rPr lang="en-US" smtClean="0"/>
              <a:t>2/10/2024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57BF019-2283-4087-B9EA-DE305442CDF7}" type="slidenum">
              <a:rPr lang="en-US" smtClean="0"/>
              <a:t>‹#›</a:t>
            </a:fld>
            <a:endParaRPr lang="en-US"/>
          </a:p>
        </p:txBody>
      </p:sp>
    </p:spTree>
    <p:extLst>
      <p:ext uri="{BB962C8B-B14F-4D97-AF65-F5344CB8AC3E}">
        <p14:creationId xmlns:p14="http://schemas.microsoft.com/office/powerpoint/2010/main" val="12508009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0B8A21A-5D90-4E04-B4B6-2D82C08C0FF2}" type="datetimeFigureOut">
              <a:rPr lang="en-US" smtClean="0"/>
              <a:t>2/10/2024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57BF019-2283-4087-B9EA-DE305442CDF7}" type="slidenum">
              <a:rPr lang="en-US" smtClean="0"/>
              <a:t>‹#›</a:t>
            </a:fld>
            <a:endParaRPr lang="en-US"/>
          </a:p>
        </p:txBody>
      </p:sp>
    </p:spTree>
    <p:extLst>
      <p:ext uri="{BB962C8B-B14F-4D97-AF65-F5344CB8AC3E}">
        <p14:creationId xmlns:p14="http://schemas.microsoft.com/office/powerpoint/2010/main" val="26516687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B8A21A-5D90-4E04-B4B6-2D82C08C0FF2}" type="datetimeFigureOut">
              <a:rPr lang="en-US" smtClean="0"/>
              <a:t>2/10/2024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57BF019-2283-4087-B9EA-DE305442CDF7}" type="slidenum">
              <a:rPr lang="en-US" smtClean="0"/>
              <a:t>‹#›</a:t>
            </a:fld>
            <a:endParaRPr lang="en-US"/>
          </a:p>
        </p:txBody>
      </p:sp>
    </p:spTree>
    <p:extLst>
      <p:ext uri="{BB962C8B-B14F-4D97-AF65-F5344CB8AC3E}">
        <p14:creationId xmlns:p14="http://schemas.microsoft.com/office/powerpoint/2010/main" val="290744864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8800" dirty="0">
                <a:solidFill>
                  <a:srgbClr val="FF0000"/>
                </a:solidFill>
                <a:latin typeface="Times New Roman" panose="02020603050405020304" pitchFamily="18" charset="0"/>
                <a:cs typeface="Times New Roman" panose="02020603050405020304" pitchFamily="18" charset="0"/>
              </a:rPr>
              <a:t>Moisture</a:t>
            </a:r>
          </a:p>
        </p:txBody>
      </p:sp>
      <p:sp>
        <p:nvSpPr>
          <p:cNvPr id="3" name="Subtitle 2"/>
          <p:cNvSpPr>
            <a:spLocks noGrp="1"/>
          </p:cNvSpPr>
          <p:nvPr>
            <p:ph type="subTitle" idx="1"/>
          </p:nvPr>
        </p:nvSpPr>
        <p:spPr/>
        <p:txBody>
          <a:bodyPr>
            <a:normAutofit/>
          </a:bodyPr>
          <a:lstStyle/>
          <a:p>
            <a:r>
              <a:rPr lang="en-US" sz="6600" b="1" dirty="0"/>
              <a:t>Lab 3</a:t>
            </a:r>
          </a:p>
        </p:txBody>
      </p:sp>
    </p:spTree>
    <p:extLst>
      <p:ext uri="{BB962C8B-B14F-4D97-AF65-F5344CB8AC3E}">
        <p14:creationId xmlns:p14="http://schemas.microsoft.com/office/powerpoint/2010/main" val="6638598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975020"/>
            <a:ext cx="11894288" cy="4351338"/>
          </a:xfrm>
        </p:spPr>
        <p:txBody>
          <a:bodyPr>
            <a:noAutofit/>
          </a:bodyPr>
          <a:lstStyle/>
          <a:p>
            <a:pPr marL="0" indent="0">
              <a:buNone/>
            </a:pPr>
            <a:r>
              <a:rPr lang="en-US" sz="4000" dirty="0">
                <a:solidFill>
                  <a:srgbClr val="C00000"/>
                </a:solidFill>
                <a:latin typeface="Times New Roman" panose="02020603050405020304" pitchFamily="18" charset="0"/>
                <a:cs typeface="Times New Roman" panose="02020603050405020304" pitchFamily="18" charset="0"/>
              </a:rPr>
              <a:t>The runoff that gets through stem affect by many factors, including:</a:t>
            </a:r>
          </a:p>
          <a:p>
            <a:pPr marL="0" indent="0">
              <a:buNone/>
            </a:pPr>
            <a:r>
              <a:rPr lang="en-US" sz="4000" dirty="0"/>
              <a:t>2- Tree form</a:t>
            </a:r>
          </a:p>
          <a:p>
            <a:pPr marL="0" indent="0">
              <a:buNone/>
            </a:pPr>
            <a:r>
              <a:rPr lang="en-US" sz="4000" dirty="0"/>
              <a:t>3- The relative height of the trees</a:t>
            </a:r>
          </a:p>
          <a:p>
            <a:pPr marL="0" indent="0">
              <a:buNone/>
            </a:pPr>
            <a:r>
              <a:rPr lang="en-US" sz="4000" dirty="0"/>
              <a:t>4- Trees age</a:t>
            </a:r>
          </a:p>
          <a:p>
            <a:pPr marL="0" indent="0">
              <a:buNone/>
            </a:pPr>
            <a:r>
              <a:rPr lang="en-US" sz="4000" dirty="0"/>
              <a:t>5- Type of Barks</a:t>
            </a:r>
          </a:p>
        </p:txBody>
      </p:sp>
    </p:spTree>
    <p:extLst>
      <p:ext uri="{BB962C8B-B14F-4D97-AF65-F5344CB8AC3E}">
        <p14:creationId xmlns:p14="http://schemas.microsoft.com/office/powerpoint/2010/main" val="8985681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49102" y="252007"/>
            <a:ext cx="10515600" cy="4351338"/>
          </a:xfrm>
        </p:spPr>
        <p:txBody>
          <a:bodyPr>
            <a:noAutofit/>
          </a:bodyPr>
          <a:lstStyle/>
          <a:p>
            <a:pPr marL="0" indent="0">
              <a:buNone/>
            </a:pPr>
            <a:r>
              <a:rPr lang="en-US" sz="3200" dirty="0"/>
              <a:t>Quantity and quality of water that reach into the land of forest different by difference of regions, the seasons, amount of rain, quality of the trees, ages of the trees, coronary density, quality of the forest (pure or mixed), quality of tree bark and form of tree.</a:t>
            </a:r>
          </a:p>
          <a:p>
            <a:pPr marL="0" indent="0">
              <a:buNone/>
            </a:pPr>
            <a:r>
              <a:rPr lang="en-US" sz="3200" dirty="0"/>
              <a:t>Amount of moisture in soils of forest is more than the amount of moisture in bare soils, as a result of the falling of retained precipitation, whether it is in the form of rain or snow or other through crowns, leaves and trunk into the land of forest.</a:t>
            </a:r>
          </a:p>
          <a:p>
            <a:pPr marL="0" indent="0">
              <a:buNone/>
            </a:pPr>
            <a:r>
              <a:rPr lang="en-US" sz="3200" dirty="0"/>
              <a:t>The impact of forests on the amount of retained snow differs by difference of trees species and ages of the trees. As the thickness of snow in the forest be as much as (2-3) times the thickness of the snow in bare forest</a:t>
            </a:r>
          </a:p>
        </p:txBody>
      </p:sp>
    </p:spTree>
    <p:extLst>
      <p:ext uri="{BB962C8B-B14F-4D97-AF65-F5344CB8AC3E}">
        <p14:creationId xmlns:p14="http://schemas.microsoft.com/office/powerpoint/2010/main" val="41922756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58800" y="372532"/>
            <a:ext cx="10701867" cy="6180667"/>
          </a:xfrm>
        </p:spPr>
      </p:pic>
    </p:spTree>
    <p:extLst>
      <p:ext uri="{BB962C8B-B14F-4D97-AF65-F5344CB8AC3E}">
        <p14:creationId xmlns:p14="http://schemas.microsoft.com/office/powerpoint/2010/main" val="123526335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69817" y="509451"/>
            <a:ext cx="11183983" cy="5667512"/>
          </a:xfrm>
        </p:spPr>
        <p:txBody>
          <a:bodyPr>
            <a:normAutofit/>
          </a:bodyPr>
          <a:lstStyle/>
          <a:p>
            <a:r>
              <a:rPr lang="en-US" sz="5400" dirty="0"/>
              <a:t>Practical part:-</a:t>
            </a:r>
          </a:p>
          <a:p>
            <a:pPr marL="0" indent="0">
              <a:buNone/>
            </a:pPr>
            <a:r>
              <a:rPr lang="en-US" sz="5400" dirty="0"/>
              <a:t>1-	We take three seedling of evergreen trees.</a:t>
            </a:r>
            <a:br>
              <a:rPr lang="en-US" sz="5400" dirty="0"/>
            </a:br>
            <a:r>
              <a:rPr lang="en-US" sz="5400" dirty="0"/>
              <a:t>2-	The one of seedling irrigated 100%</a:t>
            </a:r>
            <a:br>
              <a:rPr lang="en-US" sz="5400" dirty="0"/>
            </a:br>
            <a:r>
              <a:rPr lang="en-US" sz="5400" dirty="0"/>
              <a:t>3-	The second one irrigated 50% </a:t>
            </a:r>
            <a:br>
              <a:rPr lang="en-US" sz="5400" dirty="0"/>
            </a:br>
            <a:r>
              <a:rPr lang="en-US" sz="5400" dirty="0"/>
              <a:t>4-	The third one irrigated 0%</a:t>
            </a:r>
            <a:br>
              <a:rPr lang="en-US" sz="5400" dirty="0"/>
            </a:br>
            <a:r>
              <a:rPr lang="en-US" sz="5400" dirty="0"/>
              <a:t>some measurement were taken </a:t>
            </a:r>
          </a:p>
        </p:txBody>
      </p:sp>
    </p:spTree>
    <p:extLst>
      <p:ext uri="{BB962C8B-B14F-4D97-AF65-F5344CB8AC3E}">
        <p14:creationId xmlns:p14="http://schemas.microsoft.com/office/powerpoint/2010/main" val="34089801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26571"/>
            <a:ext cx="11353800" cy="5850392"/>
          </a:xfrm>
        </p:spPr>
        <p:txBody>
          <a:bodyPr>
            <a:normAutofit/>
          </a:bodyPr>
          <a:lstStyle/>
          <a:p>
            <a:pPr marL="0" indent="0">
              <a:lnSpc>
                <a:spcPct val="110000"/>
              </a:lnSpc>
              <a:buNone/>
            </a:pPr>
            <a:r>
              <a:rPr lang="en-US" dirty="0">
                <a:latin typeface="Times New Roman" panose="02020603050405020304" pitchFamily="18" charset="0"/>
                <a:cs typeface="Times New Roman" panose="02020603050405020304" pitchFamily="18" charset="0"/>
              </a:rPr>
              <a:t>    </a:t>
            </a:r>
            <a:r>
              <a:rPr lang="en-US" b="1" dirty="0">
                <a:latin typeface="Times New Roman" panose="02020603050405020304" pitchFamily="18" charset="0"/>
                <a:cs typeface="Times New Roman" panose="02020603050405020304" pitchFamily="18" charset="0"/>
              </a:rPr>
              <a:t>Moisture plays an important role in growth of trees and forests composition and distribution on the surface of the globe, and is the comes after temperature in influencing the spread of the trees on the surface of the globe, and the Precipitation (Rain, Snow and Hail) are the most important sources of moisture.  Rain, Snow and Hail are measuring by millimeter, and air humidity are measuring in percentage or in grams). </a:t>
            </a:r>
          </a:p>
          <a:p>
            <a:pPr marL="0" indent="0">
              <a:lnSpc>
                <a:spcPct val="110000"/>
              </a:lnSpc>
              <a:buNone/>
            </a:pPr>
            <a:endParaRPr lang="en-US" dirty="0">
              <a:latin typeface="Times New Roman" panose="02020603050405020304" pitchFamily="18" charset="0"/>
              <a:cs typeface="Times New Roman" panose="02020603050405020304" pitchFamily="18" charset="0"/>
            </a:endParaRP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69433" y="3403600"/>
            <a:ext cx="3805767" cy="3454399"/>
          </a:xfrm>
          <a:prstGeom prst="rect">
            <a:avLst/>
          </a:prstGeom>
        </p:spPr>
      </p:pic>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380037" y="3403599"/>
            <a:ext cx="4305830" cy="3569229"/>
          </a:xfrm>
          <a:prstGeom prst="rect">
            <a:avLst/>
          </a:prstGeom>
        </p:spPr>
      </p:pic>
      <p:sp>
        <p:nvSpPr>
          <p:cNvPr id="5" name="TextBox 4"/>
          <p:cNvSpPr txBox="1"/>
          <p:nvPr/>
        </p:nvSpPr>
        <p:spPr>
          <a:xfrm>
            <a:off x="10028237" y="4730689"/>
            <a:ext cx="1930400" cy="400110"/>
          </a:xfrm>
          <a:prstGeom prst="rect">
            <a:avLst/>
          </a:prstGeom>
          <a:noFill/>
        </p:spPr>
        <p:txBody>
          <a:bodyPr wrap="square" rtlCol="0">
            <a:spAutoFit/>
          </a:bodyPr>
          <a:lstStyle/>
          <a:p>
            <a:r>
              <a:rPr lang="en-US" sz="2000" b="1" dirty="0"/>
              <a:t>Rain  gauge</a:t>
            </a:r>
          </a:p>
        </p:txBody>
      </p:sp>
    </p:spTree>
    <p:extLst>
      <p:ext uri="{BB962C8B-B14F-4D97-AF65-F5344CB8AC3E}">
        <p14:creationId xmlns:p14="http://schemas.microsoft.com/office/powerpoint/2010/main" val="32765502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474133"/>
            <a:ext cx="11049000" cy="5702830"/>
          </a:xfrm>
        </p:spPr>
        <p:txBody>
          <a:bodyPr>
            <a:noAutofit/>
          </a:bodyPr>
          <a:lstStyle/>
          <a:p>
            <a:r>
              <a:rPr lang="en-US" sz="3600" dirty="0">
                <a:latin typeface="Times New Roman" panose="02020603050405020304" pitchFamily="18" charset="0"/>
                <a:cs typeface="Times New Roman" panose="02020603050405020304" pitchFamily="18" charset="0"/>
              </a:rPr>
              <a:t>Moisture find in the form of water in Protoplasm and the plants cells and without it can not be process of respiration, , transpiration and photosynthesis, so water is the fundamental  for growth of plants and can not survival without it for a long time. Plants utilize (0.1 - 0.3%) of the moisture that taken from ground in the construction processes and come out the remaining of the plant through evaporation and transpiration, so the loss of moisture is the most sensitive points of humidity, notice that the appropriate areas of temperature can not grow forests without the adequate of moisture and turn the region into the Steppe or Prairies or Desert.</a:t>
            </a:r>
            <a:endParaRPr lang="en-US" sz="3600" dirty="0"/>
          </a:p>
        </p:txBody>
      </p:sp>
    </p:spTree>
    <p:extLst>
      <p:ext uri="{BB962C8B-B14F-4D97-AF65-F5344CB8AC3E}">
        <p14:creationId xmlns:p14="http://schemas.microsoft.com/office/powerpoint/2010/main" val="23757372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1353800" cy="6176963"/>
          </a:xfrm>
        </p:spPr>
        <p:txBody>
          <a:bodyPr>
            <a:noAutofit/>
          </a:bodyPr>
          <a:lstStyle/>
          <a:p>
            <a:pPr marL="0" indent="0">
              <a:buNone/>
            </a:pPr>
            <a:r>
              <a:rPr lang="en-US" sz="4800" b="1" dirty="0">
                <a:solidFill>
                  <a:srgbClr val="C00000"/>
                </a:solidFill>
              </a:rPr>
              <a:t>There are three types of moisture are:</a:t>
            </a:r>
          </a:p>
          <a:p>
            <a:pPr marL="0" indent="0">
              <a:buNone/>
            </a:pPr>
            <a:endParaRPr lang="en-US" sz="4800" b="1" dirty="0"/>
          </a:p>
          <a:p>
            <a:pPr marL="0" indent="0">
              <a:buNone/>
            </a:pPr>
            <a:r>
              <a:rPr lang="en-US" sz="3600" u="sng" dirty="0"/>
              <a:t>Minimum moisture (Desert</a:t>
            </a:r>
            <a:r>
              <a:rPr lang="en-US" sz="3600" dirty="0"/>
              <a:t>) is very important for growth and development of trees and other plants. Decrease in amount of moisture </a:t>
            </a:r>
            <a:r>
              <a:rPr lang="en-US" sz="3600" u="sng" dirty="0"/>
              <a:t>under minimum moisture </a:t>
            </a:r>
            <a:r>
              <a:rPr lang="en-US" sz="3600" dirty="0"/>
              <a:t>of soil causes to change in leaves color into yellow or wilt, drought or death in trees and plants. As well as </a:t>
            </a:r>
            <a:r>
              <a:rPr lang="en-US" sz="3600" u="sng" dirty="0"/>
              <a:t>maximum moisture</a:t>
            </a:r>
            <a:r>
              <a:rPr lang="en-US" sz="3600" dirty="0"/>
              <a:t> is danger for trees and plants, because trees exposed to death due to lack of oxygen or roots unable to obtain the oxygen that need to growth.</a:t>
            </a:r>
          </a:p>
        </p:txBody>
      </p:sp>
    </p:spTree>
    <p:extLst>
      <p:ext uri="{BB962C8B-B14F-4D97-AF65-F5344CB8AC3E}">
        <p14:creationId xmlns:p14="http://schemas.microsoft.com/office/powerpoint/2010/main" val="12725536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48856"/>
            <a:ext cx="12192000" cy="6709144"/>
          </a:xfrm>
        </p:spPr>
        <p:txBody>
          <a:bodyPr>
            <a:normAutofit/>
          </a:bodyPr>
          <a:lstStyle/>
          <a:p>
            <a:pPr marL="0" indent="0">
              <a:buNone/>
            </a:pPr>
            <a:r>
              <a:rPr lang="en-US" sz="4000" dirty="0">
                <a:solidFill>
                  <a:srgbClr val="FF0000"/>
                </a:solidFill>
                <a:latin typeface="Times New Roman" panose="02020603050405020304" pitchFamily="18" charset="0"/>
                <a:cs typeface="Times New Roman" panose="02020603050405020304" pitchFamily="18" charset="0"/>
              </a:rPr>
              <a:t>Forest trees different to their requirements to moisture and divided into the following:</a:t>
            </a:r>
          </a:p>
          <a:p>
            <a:pPr marL="0" indent="0">
              <a:buNone/>
            </a:pPr>
            <a:endParaRPr lang="en-US" sz="4000" dirty="0">
              <a:solidFill>
                <a:srgbClr val="FF0000"/>
              </a:solidFill>
              <a:latin typeface="Times New Roman" panose="02020603050405020304" pitchFamily="18" charset="0"/>
              <a:cs typeface="Times New Roman" panose="02020603050405020304" pitchFamily="18" charset="0"/>
            </a:endParaRPr>
          </a:p>
          <a:p>
            <a:pPr marL="0" indent="0">
              <a:buNone/>
            </a:pPr>
            <a:r>
              <a:rPr lang="en-US" sz="3200" dirty="0">
                <a:solidFill>
                  <a:schemeClr val="accent6">
                    <a:lumMod val="75000"/>
                  </a:schemeClr>
                </a:solidFill>
                <a:latin typeface="Times New Roman" panose="02020603050405020304" pitchFamily="18" charset="0"/>
                <a:cs typeface="Times New Roman" panose="02020603050405020304" pitchFamily="18" charset="0"/>
              </a:rPr>
              <a:t>1- Trees that tolerant to low moisture (able to grow in dry soil)</a:t>
            </a:r>
          </a:p>
          <a:p>
            <a:pPr marL="0" indent="0">
              <a:buNone/>
            </a:pPr>
            <a:r>
              <a:rPr lang="en-US" sz="3200" dirty="0">
                <a:latin typeface="Times New Roman" panose="02020603050405020304" pitchFamily="18" charset="0"/>
                <a:cs typeface="Times New Roman" panose="02020603050405020304" pitchFamily="18" charset="0"/>
              </a:rPr>
              <a:t> </a:t>
            </a:r>
            <a:r>
              <a:rPr lang="en-US" sz="3200" u="sng" dirty="0" err="1">
                <a:latin typeface="Times New Roman" panose="02020603050405020304" pitchFamily="18" charset="0"/>
                <a:cs typeface="Times New Roman" panose="02020603050405020304" pitchFamily="18" charset="0"/>
              </a:rPr>
              <a:t>Pinus</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spp</a:t>
            </a:r>
            <a:endParaRPr lang="en-US" sz="3200" dirty="0">
              <a:latin typeface="Times New Roman" panose="02020603050405020304" pitchFamily="18" charset="0"/>
              <a:cs typeface="Times New Roman" panose="02020603050405020304" pitchFamily="18" charset="0"/>
            </a:endParaRPr>
          </a:p>
          <a:p>
            <a:pPr marL="0" indent="0">
              <a:buNone/>
            </a:pPr>
            <a:r>
              <a:rPr lang="en-US" sz="3200" dirty="0">
                <a:latin typeface="Times New Roman" panose="02020603050405020304" pitchFamily="18" charset="0"/>
                <a:cs typeface="Times New Roman" panose="02020603050405020304" pitchFamily="18" charset="0"/>
              </a:rPr>
              <a:t> </a:t>
            </a:r>
            <a:r>
              <a:rPr lang="en-US" sz="3200" u="sng" dirty="0" err="1">
                <a:latin typeface="Times New Roman" panose="02020603050405020304" pitchFamily="18" charset="0"/>
                <a:cs typeface="Times New Roman" panose="02020603050405020304" pitchFamily="18" charset="0"/>
              </a:rPr>
              <a:t>Juniperus</a:t>
            </a:r>
            <a:r>
              <a:rPr lang="en-US" sz="3200" u="sng"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spp</a:t>
            </a:r>
            <a:endParaRPr lang="en-US" sz="3200" dirty="0">
              <a:latin typeface="Times New Roman" panose="02020603050405020304" pitchFamily="18" charset="0"/>
              <a:cs typeface="Times New Roman" panose="02020603050405020304" pitchFamily="18" charset="0"/>
            </a:endParaRPr>
          </a:p>
          <a:p>
            <a:pPr marL="0" indent="0">
              <a:buNone/>
            </a:pPr>
            <a:r>
              <a:rPr lang="en-US" sz="3200" dirty="0">
                <a:latin typeface="Times New Roman" panose="02020603050405020304" pitchFamily="18" charset="0"/>
                <a:cs typeface="Times New Roman" panose="02020603050405020304" pitchFamily="18" charset="0"/>
              </a:rPr>
              <a:t> </a:t>
            </a:r>
            <a:r>
              <a:rPr lang="en-US" sz="3200" u="sng" dirty="0">
                <a:latin typeface="Times New Roman" panose="02020603050405020304" pitchFamily="18" charset="0"/>
                <a:cs typeface="Times New Roman" panose="02020603050405020304" pitchFamily="18" charset="0"/>
              </a:rPr>
              <a:t>Eucalyptus</a:t>
            </a:r>
            <a:r>
              <a:rPr lang="en-US" sz="3200" dirty="0">
                <a:latin typeface="Times New Roman" panose="02020603050405020304" pitchFamily="18" charset="0"/>
                <a:cs typeface="Times New Roman" panose="02020603050405020304" pitchFamily="18" charset="0"/>
              </a:rPr>
              <a:t> </a:t>
            </a:r>
            <a:r>
              <a:rPr lang="en-US" sz="3200" u="sng" dirty="0" err="1">
                <a:latin typeface="Times New Roman" panose="02020603050405020304" pitchFamily="18" charset="0"/>
                <a:cs typeface="Times New Roman" panose="02020603050405020304" pitchFamily="18" charset="0"/>
              </a:rPr>
              <a:t>camaldulensis</a:t>
            </a:r>
            <a:endParaRPr lang="en-US" sz="3200" u="sng" dirty="0">
              <a:latin typeface="Times New Roman" panose="02020603050405020304" pitchFamily="18" charset="0"/>
              <a:cs typeface="Times New Roman" panose="02020603050405020304" pitchFamily="18" charset="0"/>
            </a:endParaRPr>
          </a:p>
          <a:p>
            <a:pPr marL="0" indent="0">
              <a:buNone/>
            </a:pPr>
            <a:r>
              <a:rPr lang="en-US" sz="3200" dirty="0">
                <a:solidFill>
                  <a:schemeClr val="accent6">
                    <a:lumMod val="75000"/>
                  </a:schemeClr>
                </a:solidFill>
                <a:latin typeface="Times New Roman" panose="02020603050405020304" pitchFamily="18" charset="0"/>
                <a:cs typeface="Times New Roman" panose="02020603050405020304" pitchFamily="18" charset="0"/>
              </a:rPr>
              <a:t>2- Trees that tolerant semi-moisture:</a:t>
            </a:r>
          </a:p>
          <a:p>
            <a:pPr marL="0" indent="0">
              <a:buNone/>
            </a:pPr>
            <a:r>
              <a:rPr lang="en-US" sz="3200" dirty="0">
                <a:latin typeface="Times New Roman" panose="02020603050405020304" pitchFamily="18" charset="0"/>
                <a:cs typeface="Times New Roman" panose="02020603050405020304" pitchFamily="18" charset="0"/>
              </a:rPr>
              <a:t> </a:t>
            </a:r>
            <a:r>
              <a:rPr lang="en-US" sz="3200" u="sng" dirty="0">
                <a:latin typeface="Times New Roman" panose="02020603050405020304" pitchFamily="18" charset="0"/>
                <a:cs typeface="Times New Roman" panose="02020603050405020304" pitchFamily="18" charset="0"/>
              </a:rPr>
              <a:t>Casuarinas</a:t>
            </a:r>
            <a:r>
              <a:rPr lang="en-US" sz="3200" dirty="0">
                <a:latin typeface="Times New Roman" panose="02020603050405020304" pitchFamily="18" charset="0"/>
                <a:cs typeface="Times New Roman" panose="02020603050405020304" pitchFamily="18" charset="0"/>
              </a:rPr>
              <a:t> </a:t>
            </a:r>
            <a:r>
              <a:rPr lang="en-US" sz="3200" u="sng" dirty="0" err="1">
                <a:latin typeface="Times New Roman" panose="02020603050405020304" pitchFamily="18" charset="0"/>
                <a:cs typeface="Times New Roman" panose="02020603050405020304" pitchFamily="18" charset="0"/>
              </a:rPr>
              <a:t>equisetifolia</a:t>
            </a:r>
            <a:endParaRPr lang="en-US" sz="3200" u="sng" dirty="0">
              <a:latin typeface="Times New Roman" panose="02020603050405020304" pitchFamily="18" charset="0"/>
              <a:cs typeface="Times New Roman" panose="02020603050405020304" pitchFamily="18" charset="0"/>
            </a:endParaRPr>
          </a:p>
          <a:p>
            <a:pPr marL="0" indent="0">
              <a:buNone/>
            </a:pPr>
            <a:r>
              <a:rPr lang="en-US" sz="3200" dirty="0">
                <a:latin typeface="Times New Roman" panose="02020603050405020304" pitchFamily="18" charset="0"/>
                <a:cs typeface="Times New Roman" panose="02020603050405020304" pitchFamily="18" charset="0"/>
              </a:rPr>
              <a:t> </a:t>
            </a:r>
            <a:r>
              <a:rPr lang="en-US" sz="3200" u="sng" dirty="0" err="1">
                <a:latin typeface="Times New Roman" panose="02020603050405020304" pitchFamily="18" charset="0"/>
                <a:cs typeface="Times New Roman" panose="02020603050405020304" pitchFamily="18" charset="0"/>
              </a:rPr>
              <a:t>Melia</a:t>
            </a:r>
            <a:r>
              <a:rPr lang="en-US" sz="3200" dirty="0">
                <a:latin typeface="Times New Roman" panose="02020603050405020304" pitchFamily="18" charset="0"/>
                <a:cs typeface="Times New Roman" panose="02020603050405020304" pitchFamily="18" charset="0"/>
              </a:rPr>
              <a:t> </a:t>
            </a:r>
            <a:r>
              <a:rPr lang="en-US" sz="3200" u="sng" dirty="0" err="1">
                <a:latin typeface="Times New Roman" panose="02020603050405020304" pitchFamily="18" charset="0"/>
                <a:cs typeface="Times New Roman" panose="02020603050405020304" pitchFamily="18" charset="0"/>
              </a:rPr>
              <a:t>azedarch</a:t>
            </a:r>
            <a:endParaRPr lang="en-US" sz="3200" u="sng" dirty="0">
              <a:latin typeface="Times New Roman" panose="02020603050405020304" pitchFamily="18" charset="0"/>
              <a:cs typeface="Times New Roman" panose="02020603050405020304" pitchFamily="18" charset="0"/>
            </a:endParaRPr>
          </a:p>
          <a:p>
            <a:pPr marL="0" indent="0">
              <a:buNone/>
            </a:pPr>
            <a:endParaRPr lang="en-US" sz="3200" dirty="0">
              <a:latin typeface="Times New Roman" panose="02020603050405020304" pitchFamily="18" charset="0"/>
              <a:cs typeface="Times New Roman" panose="02020603050405020304" pitchFamily="18" charset="0"/>
            </a:endParaRPr>
          </a:p>
          <a:p>
            <a:pPr marL="0" indent="0">
              <a:buNone/>
            </a:pP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401690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233916"/>
            <a:ext cx="11162414" cy="6176963"/>
          </a:xfrm>
        </p:spPr>
        <p:txBody>
          <a:bodyPr>
            <a:normAutofit/>
          </a:bodyPr>
          <a:lstStyle/>
          <a:p>
            <a:pPr marL="0" indent="0">
              <a:buNone/>
            </a:pPr>
            <a:r>
              <a:rPr lang="en-US" b="1" dirty="0">
                <a:latin typeface="Times New Roman" panose="02020603050405020304" pitchFamily="18" charset="0"/>
                <a:cs typeface="Times New Roman" panose="02020603050405020304" pitchFamily="18" charset="0"/>
              </a:rPr>
              <a:t>3- </a:t>
            </a:r>
            <a:r>
              <a:rPr lang="en-US" sz="3200" b="1" dirty="0">
                <a:solidFill>
                  <a:schemeClr val="accent6">
                    <a:lumMod val="75000"/>
                  </a:schemeClr>
                </a:solidFill>
                <a:latin typeface="Times New Roman" panose="02020603050405020304" pitchFamily="18" charset="0"/>
                <a:cs typeface="Times New Roman" panose="02020603050405020304" pitchFamily="18" charset="0"/>
              </a:rPr>
              <a:t>Trees that require high moisture:</a:t>
            </a:r>
          </a:p>
          <a:p>
            <a:pPr marL="0" indent="0">
              <a:buNone/>
            </a:pPr>
            <a:r>
              <a:rPr lang="en-US" b="1" dirty="0">
                <a:latin typeface="Times New Roman" panose="02020603050405020304" pitchFamily="18" charset="0"/>
                <a:cs typeface="Times New Roman" panose="02020603050405020304" pitchFamily="18" charset="0"/>
              </a:rPr>
              <a:t></a:t>
            </a:r>
            <a:r>
              <a:rPr lang="en-US" b="1" u="sng" dirty="0">
                <a:latin typeface="Times New Roman" panose="02020603050405020304" pitchFamily="18" charset="0"/>
                <a:cs typeface="Times New Roman" panose="02020603050405020304" pitchFamily="18" charset="0"/>
              </a:rPr>
              <a:t> </a:t>
            </a:r>
            <a:r>
              <a:rPr lang="en-US" b="1" u="sng" dirty="0" err="1">
                <a:latin typeface="Times New Roman" panose="02020603050405020304" pitchFamily="18" charset="0"/>
                <a:cs typeface="Times New Roman" panose="02020603050405020304" pitchFamily="18" charset="0"/>
              </a:rPr>
              <a:t>Alnus</a:t>
            </a:r>
            <a:r>
              <a:rPr lang="en-US" b="1" u="sng" dirty="0">
                <a:latin typeface="Times New Roman" panose="02020603050405020304" pitchFamily="18" charset="0"/>
                <a:cs typeface="Times New Roman" panose="02020603050405020304" pitchFamily="18" charset="0"/>
              </a:rPr>
              <a:t> </a:t>
            </a:r>
            <a:r>
              <a:rPr lang="en-US" b="1" u="sng" dirty="0" err="1">
                <a:latin typeface="Times New Roman" panose="02020603050405020304" pitchFamily="18" charset="0"/>
                <a:cs typeface="Times New Roman" panose="02020603050405020304" pitchFamily="18" charset="0"/>
              </a:rPr>
              <a:t>glutinosa</a:t>
            </a:r>
            <a:endParaRPr lang="en-US" b="1" u="sng" dirty="0">
              <a:latin typeface="Times New Roman" panose="02020603050405020304" pitchFamily="18" charset="0"/>
              <a:cs typeface="Times New Roman" panose="02020603050405020304" pitchFamily="18" charset="0"/>
            </a:endParaRPr>
          </a:p>
          <a:p>
            <a:pPr marL="0" indent="0">
              <a:buNone/>
            </a:pPr>
            <a:r>
              <a:rPr lang="en-US" b="1" dirty="0">
                <a:latin typeface="Times New Roman" panose="02020603050405020304" pitchFamily="18" charset="0"/>
                <a:cs typeface="Times New Roman" panose="02020603050405020304" pitchFamily="18" charset="0"/>
              </a:rPr>
              <a:t> </a:t>
            </a:r>
            <a:r>
              <a:rPr lang="en-US" b="1" u="sng" dirty="0" err="1">
                <a:latin typeface="Times New Roman" panose="02020603050405020304" pitchFamily="18" charset="0"/>
                <a:cs typeface="Times New Roman" panose="02020603050405020304" pitchFamily="18" charset="0"/>
              </a:rPr>
              <a:t>Populus</a:t>
            </a:r>
            <a:r>
              <a:rPr lang="en-US" b="1" dirty="0">
                <a:latin typeface="Times New Roman" panose="02020603050405020304" pitchFamily="18" charset="0"/>
                <a:cs typeface="Times New Roman" panose="02020603050405020304" pitchFamily="18" charset="0"/>
              </a:rPr>
              <a:t> </a:t>
            </a:r>
            <a:r>
              <a:rPr lang="en-US" b="1" u="sng" dirty="0" err="1">
                <a:latin typeface="Times New Roman" panose="02020603050405020304" pitchFamily="18" charset="0"/>
                <a:cs typeface="Times New Roman" panose="02020603050405020304" pitchFamily="18" charset="0"/>
              </a:rPr>
              <a:t>nigra</a:t>
            </a:r>
            <a:endParaRPr lang="en-US" b="1" u="sng" dirty="0">
              <a:latin typeface="Times New Roman" panose="02020603050405020304" pitchFamily="18" charset="0"/>
              <a:cs typeface="Times New Roman" panose="02020603050405020304" pitchFamily="18" charset="0"/>
            </a:endParaRPr>
          </a:p>
          <a:p>
            <a:pPr marL="0" indent="0">
              <a:buNone/>
            </a:pPr>
            <a:r>
              <a:rPr lang="en-US" b="1" dirty="0">
                <a:latin typeface="Times New Roman" panose="02020603050405020304" pitchFamily="18" charset="0"/>
                <a:cs typeface="Times New Roman" panose="02020603050405020304" pitchFamily="18" charset="0"/>
              </a:rPr>
              <a:t> </a:t>
            </a:r>
            <a:r>
              <a:rPr lang="en-US" b="1" u="sng" dirty="0" err="1">
                <a:latin typeface="Times New Roman" panose="02020603050405020304" pitchFamily="18" charset="0"/>
                <a:cs typeface="Times New Roman" panose="02020603050405020304" pitchFamily="18" charset="0"/>
              </a:rPr>
              <a:t>Populus</a:t>
            </a:r>
            <a:r>
              <a:rPr lang="en-US" b="1" dirty="0">
                <a:latin typeface="Times New Roman" panose="02020603050405020304" pitchFamily="18" charset="0"/>
                <a:cs typeface="Times New Roman" panose="02020603050405020304" pitchFamily="18" charset="0"/>
              </a:rPr>
              <a:t> </a:t>
            </a:r>
            <a:r>
              <a:rPr lang="en-US" b="1" u="sng" dirty="0" err="1">
                <a:latin typeface="Times New Roman" panose="02020603050405020304" pitchFamily="18" charset="0"/>
                <a:cs typeface="Times New Roman" panose="02020603050405020304" pitchFamily="18" charset="0"/>
              </a:rPr>
              <a:t>euphratica</a:t>
            </a:r>
            <a:endParaRPr lang="en-US" b="1" u="sng" dirty="0">
              <a:latin typeface="Times New Roman" panose="02020603050405020304" pitchFamily="18" charset="0"/>
              <a:cs typeface="Times New Roman" panose="02020603050405020304" pitchFamily="18" charset="0"/>
            </a:endParaRPr>
          </a:p>
          <a:p>
            <a:pPr marL="0" indent="0">
              <a:buNone/>
            </a:pPr>
            <a:r>
              <a:rPr lang="en-US" b="1" dirty="0">
                <a:latin typeface="Times New Roman" panose="02020603050405020304" pitchFamily="18" charset="0"/>
                <a:cs typeface="Times New Roman" panose="02020603050405020304" pitchFamily="18" charset="0"/>
              </a:rPr>
              <a:t>  </a:t>
            </a:r>
            <a:r>
              <a:rPr lang="en-US" b="1" u="sng" dirty="0">
                <a:latin typeface="Times New Roman" panose="02020603050405020304" pitchFamily="18" charset="0"/>
                <a:cs typeface="Times New Roman" panose="02020603050405020304" pitchFamily="18" charset="0"/>
              </a:rPr>
              <a:t>Salix</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spp</a:t>
            </a:r>
            <a:endParaRPr lang="en-US" b="1" dirty="0">
              <a:latin typeface="Times New Roman" panose="02020603050405020304" pitchFamily="18" charset="0"/>
              <a:cs typeface="Times New Roman" panose="02020603050405020304" pitchFamily="18" charset="0"/>
            </a:endParaRPr>
          </a:p>
          <a:p>
            <a:pPr>
              <a:buFont typeface="Wingdings" panose="05000000000000000000" pitchFamily="2" charset="2"/>
              <a:buChar char="q"/>
            </a:pPr>
            <a:r>
              <a:rPr lang="en-US" b="1" dirty="0">
                <a:latin typeface="Times New Roman" panose="02020603050405020304" pitchFamily="18" charset="0"/>
                <a:cs typeface="Times New Roman" panose="02020603050405020304" pitchFamily="18" charset="0"/>
              </a:rPr>
              <a:t> </a:t>
            </a:r>
            <a:r>
              <a:rPr lang="en-US" b="1" u="sng" dirty="0" err="1">
                <a:latin typeface="Times New Roman" panose="02020603050405020304" pitchFamily="18" charset="0"/>
                <a:cs typeface="Times New Roman" panose="02020603050405020304" pitchFamily="18" charset="0"/>
              </a:rPr>
              <a:t>Platanus</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spp</a:t>
            </a:r>
            <a:endParaRPr lang="en-US" b="1" dirty="0">
              <a:latin typeface="Times New Roman" panose="02020603050405020304" pitchFamily="18" charset="0"/>
              <a:cs typeface="Times New Roman" panose="02020603050405020304" pitchFamily="18" charset="0"/>
            </a:endParaRPr>
          </a:p>
          <a:p>
            <a:pPr>
              <a:buFont typeface="Wingdings" panose="05000000000000000000" pitchFamily="2" charset="2"/>
              <a:buChar char="q"/>
            </a:pPr>
            <a:r>
              <a:rPr lang="en-US" b="1" u="sng" dirty="0" err="1">
                <a:latin typeface="Times New Roman" panose="02020603050405020304" pitchFamily="18" charset="0"/>
                <a:cs typeface="Times New Roman" panose="02020603050405020304" pitchFamily="18" charset="0"/>
              </a:rPr>
              <a:t>Fraxinus</a:t>
            </a:r>
            <a:r>
              <a:rPr lang="en-US" b="1" dirty="0">
                <a:latin typeface="Times New Roman" panose="02020603050405020304" pitchFamily="18" charset="0"/>
                <a:cs typeface="Times New Roman" panose="02020603050405020304" pitchFamily="18" charset="0"/>
              </a:rPr>
              <a:t> </a:t>
            </a:r>
            <a:r>
              <a:rPr lang="en-US" b="1" u="sng" dirty="0" err="1">
                <a:latin typeface="Times New Roman" panose="02020603050405020304" pitchFamily="18" charset="0"/>
                <a:cs typeface="Times New Roman" panose="02020603050405020304" pitchFamily="18" charset="0"/>
              </a:rPr>
              <a:t>rotundifolia</a:t>
            </a:r>
            <a:r>
              <a:rPr lang="en-US" b="1" u="sng" dirty="0">
                <a:latin typeface="Times New Roman" panose="02020603050405020304" pitchFamily="18" charset="0"/>
                <a:cs typeface="Times New Roman" panose="02020603050405020304" pitchFamily="18" charset="0"/>
              </a:rPr>
              <a:t> (Ash)</a:t>
            </a:r>
            <a:endParaRPr lang="en-US" u="sng"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219265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1353800" cy="6858000"/>
          </a:xfrm>
        </p:spPr>
        <p:txBody>
          <a:bodyPr>
            <a:normAutofit/>
          </a:bodyPr>
          <a:lstStyle/>
          <a:p>
            <a:r>
              <a:rPr lang="en-US" sz="3600" dirty="0">
                <a:solidFill>
                  <a:srgbClr val="C00000"/>
                </a:solidFill>
                <a:latin typeface="Times New Roman" panose="02020603050405020304" pitchFamily="18" charset="0"/>
                <a:cs typeface="Times New Roman" panose="02020603050405020304" pitchFamily="18" charset="0"/>
              </a:rPr>
              <a:t>Precipitation Resources</a:t>
            </a:r>
          </a:p>
          <a:p>
            <a:r>
              <a:rPr lang="en-US" sz="3600" dirty="0">
                <a:latin typeface="Times New Roman" panose="02020603050405020304" pitchFamily="18" charset="0"/>
                <a:cs typeface="Times New Roman" panose="02020603050405020304" pitchFamily="18" charset="0"/>
              </a:rPr>
              <a:t>Precipitation (Rain, Snow and Hail) are the most important sources of moisture.</a:t>
            </a:r>
          </a:p>
          <a:p>
            <a:r>
              <a:rPr lang="en-US" sz="3600" dirty="0">
                <a:solidFill>
                  <a:srgbClr val="C00000"/>
                </a:solidFill>
                <a:latin typeface="Times New Roman" panose="02020603050405020304" pitchFamily="18" charset="0"/>
                <a:cs typeface="Times New Roman" panose="02020603050405020304" pitchFamily="18" charset="0"/>
              </a:rPr>
              <a:t>Rains</a:t>
            </a:r>
          </a:p>
          <a:p>
            <a:r>
              <a:rPr lang="en-US" sz="3600" dirty="0">
                <a:latin typeface="Times New Roman" panose="02020603050405020304" pitchFamily="18" charset="0"/>
                <a:cs typeface="Times New Roman" panose="02020603050405020304" pitchFamily="18" charset="0"/>
              </a:rPr>
              <a:t>Rain is an evaporation that gets from rivers, seas, oceans and vegetation. The ground moisture be through condensation of water vapor that comes from oceans, seas and rivers by the wind in the upland areas to the regular water droplets with diameter about (2.5 to 5.5) mm and drops down to the earth's surface in forms (rain).</a:t>
            </a:r>
          </a:p>
        </p:txBody>
      </p:sp>
    </p:spTree>
    <p:extLst>
      <p:ext uri="{BB962C8B-B14F-4D97-AF65-F5344CB8AC3E}">
        <p14:creationId xmlns:p14="http://schemas.microsoft.com/office/powerpoint/2010/main" val="4722241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209477"/>
            <a:ext cx="12192000" cy="4351338"/>
          </a:xfrm>
        </p:spPr>
        <p:txBody>
          <a:bodyPr>
            <a:noAutofit/>
          </a:bodyPr>
          <a:lstStyle/>
          <a:p>
            <a:r>
              <a:rPr lang="en-US" sz="3200" b="1" dirty="0">
                <a:solidFill>
                  <a:srgbClr val="C00000"/>
                </a:solidFill>
                <a:latin typeface="Times New Roman" panose="02020603050405020304" pitchFamily="18" charset="0"/>
                <a:cs typeface="Times New Roman" panose="02020603050405020304" pitchFamily="18" charset="0"/>
              </a:rPr>
              <a:t>Snow</a:t>
            </a:r>
          </a:p>
          <a:p>
            <a:pPr marL="0" indent="0">
              <a:buNone/>
            </a:pPr>
            <a:r>
              <a:rPr lang="en-US" b="1" dirty="0">
                <a:latin typeface="Times New Roman" panose="02020603050405020304" pitchFamily="18" charset="0"/>
                <a:cs typeface="Times New Roman" panose="02020603050405020304" pitchFamily="18" charset="0"/>
              </a:rPr>
              <a:t>The moisture condensation in the atmosphere as a result to its exposition to waves of low heat air, in the form of small hexagonal crystals, cohere the crystals with each other as a result air movements and fall down on the form of crystals of snow. This crystals may be in the form of powdery dust is called Powder snow, or in the form of icy crystals with surface of water has not been completed to freezing is called wet snow, but the icy crystals that occur with the very strong winds from the hail and snow waves is called snow Storms.</a:t>
            </a:r>
          </a:p>
          <a:p>
            <a:pPr marL="0" indent="0">
              <a:buNone/>
            </a:pPr>
            <a:r>
              <a:rPr lang="en-US" b="1" dirty="0">
                <a:solidFill>
                  <a:schemeClr val="accent6">
                    <a:lumMod val="75000"/>
                  </a:schemeClr>
                </a:solidFill>
                <a:latin typeface="Times New Roman" panose="02020603050405020304" pitchFamily="18" charset="0"/>
                <a:cs typeface="Times New Roman" panose="02020603050405020304" pitchFamily="18" charset="0"/>
              </a:rPr>
              <a:t>Snow has many damages which are different according to</a:t>
            </a:r>
          </a:p>
          <a:p>
            <a:r>
              <a:rPr lang="en-US" b="1" dirty="0">
                <a:latin typeface="Times New Roman" panose="02020603050405020304" pitchFamily="18" charset="0"/>
                <a:cs typeface="Times New Roman" panose="02020603050405020304" pitchFamily="18" charset="0"/>
              </a:rPr>
              <a:t>Trees species as conifers (needle trees) or deciduous</a:t>
            </a:r>
          </a:p>
          <a:p>
            <a:r>
              <a:rPr lang="en-US" b="1" dirty="0">
                <a:latin typeface="Times New Roman" panose="02020603050405020304" pitchFamily="18" charset="0"/>
                <a:cs typeface="Times New Roman" panose="02020603050405020304" pitchFamily="18" charset="0"/>
              </a:rPr>
              <a:t>Trees age and forest quality (pure or mixed )</a:t>
            </a:r>
          </a:p>
          <a:p>
            <a:r>
              <a:rPr lang="en-US" b="1" dirty="0">
                <a:latin typeface="Times New Roman" panose="02020603050405020304" pitchFamily="18" charset="0"/>
                <a:cs typeface="Times New Roman" panose="02020603050405020304" pitchFamily="18" charset="0"/>
              </a:rPr>
              <a:t>The density of forest</a:t>
            </a:r>
          </a:p>
          <a:p>
            <a:r>
              <a:rPr lang="en-US" b="1" dirty="0">
                <a:latin typeface="Times New Roman" panose="02020603050405020304" pitchFamily="18" charset="0"/>
                <a:cs typeface="Times New Roman" panose="02020603050405020304" pitchFamily="18" charset="0"/>
              </a:rPr>
              <a:t>Crown form</a:t>
            </a:r>
          </a:p>
          <a:p>
            <a:r>
              <a:rPr lang="en-US" b="1" dirty="0">
                <a:latin typeface="Times New Roman" panose="02020603050405020304" pitchFamily="18" charset="0"/>
                <a:cs typeface="Times New Roman" panose="02020603050405020304" pitchFamily="18" charset="0"/>
              </a:rPr>
              <a:t>Quality of snow falling in the region, and wind</a:t>
            </a:r>
          </a:p>
        </p:txBody>
      </p:sp>
    </p:spTree>
    <p:extLst>
      <p:ext uri="{BB962C8B-B14F-4D97-AF65-F5344CB8AC3E}">
        <p14:creationId xmlns:p14="http://schemas.microsoft.com/office/powerpoint/2010/main" val="29434130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8856" y="443392"/>
            <a:ext cx="10928498" cy="4351338"/>
          </a:xfrm>
        </p:spPr>
        <p:txBody>
          <a:bodyPr>
            <a:noAutofit/>
          </a:bodyPr>
          <a:lstStyle/>
          <a:p>
            <a:r>
              <a:rPr lang="en-US" b="1" dirty="0">
                <a:solidFill>
                  <a:srgbClr val="C00000"/>
                </a:solidFill>
                <a:latin typeface="Times New Roman" panose="02020603050405020304" pitchFamily="18" charset="0"/>
                <a:cs typeface="Times New Roman" panose="02020603050405020304" pitchFamily="18" charset="0"/>
              </a:rPr>
              <a:t>Hail</a:t>
            </a:r>
          </a:p>
          <a:p>
            <a:r>
              <a:rPr lang="en-US" b="1" dirty="0">
                <a:latin typeface="Times New Roman" panose="02020603050405020304" pitchFamily="18" charset="0"/>
                <a:cs typeface="Times New Roman" panose="02020603050405020304" pitchFamily="18" charset="0"/>
              </a:rPr>
              <a:t>Hail is blocks of fragile ice in diameter (5-50) mm. The hail becomes harmful to plants by severity and direction of wind and causes to wounds in the bark of branches and stem, then lead to deterioration of wood economic value after their infection to insects and fungi. Hail also leads to break tops of seedlings and killing of small seedlings.</a:t>
            </a:r>
          </a:p>
          <a:p>
            <a:pPr marL="0" indent="0">
              <a:buNone/>
            </a:pPr>
            <a:r>
              <a:rPr lang="en-US" b="1" dirty="0">
                <a:solidFill>
                  <a:srgbClr val="C00000"/>
                </a:solidFill>
                <a:latin typeface="Times New Roman" panose="02020603050405020304" pitchFamily="18" charset="0"/>
                <a:cs typeface="Times New Roman" panose="02020603050405020304" pitchFamily="18" charset="0"/>
              </a:rPr>
              <a:t>The effect of forest on moisture</a:t>
            </a:r>
            <a:r>
              <a:rPr lang="en-US" b="1" dirty="0">
                <a:latin typeface="Times New Roman" panose="02020603050405020304" pitchFamily="18" charset="0"/>
                <a:cs typeface="Times New Roman" panose="02020603050405020304" pitchFamily="18" charset="0"/>
              </a:rPr>
              <a:t>:</a:t>
            </a:r>
          </a:p>
          <a:p>
            <a:pPr marL="0" indent="0">
              <a:buNone/>
            </a:pPr>
            <a:r>
              <a:rPr lang="en-US" b="1" dirty="0">
                <a:latin typeface="Times New Roman" panose="02020603050405020304" pitchFamily="18" charset="0"/>
                <a:cs typeface="Times New Roman" panose="02020603050405020304" pitchFamily="18" charset="0"/>
              </a:rPr>
              <a:t> Part of precipitation remains relates to parts of tree such as crown, twigs and leaves, and after a period of time come down to the land of forest in the form of drops of water called</a:t>
            </a:r>
          </a:p>
          <a:p>
            <a:pPr marL="0" indent="0">
              <a:buNone/>
            </a:pPr>
            <a:r>
              <a:rPr lang="en-US" b="1" u="sng" dirty="0">
                <a:latin typeface="Times New Roman" panose="02020603050405020304" pitchFamily="18" charset="0"/>
                <a:cs typeface="Times New Roman" panose="02020603050405020304" pitchFamily="18" charset="0"/>
              </a:rPr>
              <a:t>through full </a:t>
            </a:r>
            <a:r>
              <a:rPr lang="en-US" b="1" dirty="0">
                <a:latin typeface="Times New Roman" panose="02020603050405020304" pitchFamily="18" charset="0"/>
                <a:cs typeface="Times New Roman" panose="02020603050405020304" pitchFamily="18" charset="0"/>
              </a:rPr>
              <a:t>from the trunks of trees to the land of forest and called </a:t>
            </a:r>
            <a:r>
              <a:rPr lang="en-US" b="1" u="sng" dirty="0">
                <a:latin typeface="Times New Roman" panose="02020603050405020304" pitchFamily="18" charset="0"/>
                <a:cs typeface="Times New Roman" panose="02020603050405020304" pitchFamily="18" charset="0"/>
              </a:rPr>
              <a:t>stem flow </a:t>
            </a:r>
            <a:r>
              <a:rPr lang="en-US" b="1" dirty="0">
                <a:latin typeface="Times New Roman" panose="02020603050405020304" pitchFamily="18" charset="0"/>
                <a:cs typeface="Times New Roman" panose="02020603050405020304" pitchFamily="18" charset="0"/>
              </a:rPr>
              <a:t>and parts of it evaporates by the leaves or crown coronary before coming to the surface of soil.</a:t>
            </a:r>
          </a:p>
        </p:txBody>
      </p:sp>
    </p:spTree>
    <p:extLst>
      <p:ext uri="{BB962C8B-B14F-4D97-AF65-F5344CB8AC3E}">
        <p14:creationId xmlns:p14="http://schemas.microsoft.com/office/powerpoint/2010/main" val="219093210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1594</TotalTime>
  <Words>990</Words>
  <Application>Microsoft Office PowerPoint</Application>
  <PresentationFormat>Widescreen</PresentationFormat>
  <Paragraphs>51</Paragraphs>
  <Slides>13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Arial</vt:lpstr>
      <vt:lpstr>Calibri</vt:lpstr>
      <vt:lpstr>Calibri Light</vt:lpstr>
      <vt:lpstr>Times New Roman</vt:lpstr>
      <vt:lpstr>Wingdings</vt:lpstr>
      <vt:lpstr>Office Theme</vt:lpstr>
      <vt:lpstr>Moisture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SACC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Moisture</dc:title>
  <dc:creator>KM</dc:creator>
  <cp:lastModifiedBy>S I N O</cp:lastModifiedBy>
  <cp:revision>23</cp:revision>
  <cp:lastPrinted>2021-03-03T21:11:12Z</cp:lastPrinted>
  <dcterms:created xsi:type="dcterms:W3CDTF">2020-11-14T07:11:24Z</dcterms:created>
  <dcterms:modified xsi:type="dcterms:W3CDTF">2024-02-10T14:16:36Z</dcterms:modified>
</cp:coreProperties>
</file>