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14"/>
  </p:notesMasterIdLst>
  <p:handoutMasterIdLst>
    <p:handoutMasterId r:id="rId15"/>
  </p:handoutMasterIdLst>
  <p:sldIdLst>
    <p:sldId id="317" r:id="rId3"/>
    <p:sldId id="331" r:id="rId4"/>
    <p:sldId id="318" r:id="rId5"/>
    <p:sldId id="319" r:id="rId6"/>
    <p:sldId id="330" r:id="rId7"/>
    <p:sldId id="333" r:id="rId8"/>
    <p:sldId id="329" r:id="rId9"/>
    <p:sldId id="325" r:id="rId10"/>
    <p:sldId id="326" r:id="rId11"/>
    <p:sldId id="328" r:id="rId12"/>
    <p:sldId id="327" r:id="rId13"/>
  </p:sldIdLst>
  <p:sldSz cx="9144000" cy="6858000" type="screen4x3"/>
  <p:notesSz cx="9309100" cy="6954838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21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022" cy="3486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953" y="0"/>
            <a:ext cx="4033022" cy="3486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D3457-3285-4709-AD10-FF8D83193F57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6148"/>
            <a:ext cx="4033022" cy="348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953" y="6606148"/>
            <a:ext cx="4033022" cy="348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F7176-102D-4CCE-9852-B46D341AE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24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275158" y="0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156" y="0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1"/>
          <a:lstStyle>
            <a:lvl1pPr algn="l">
              <a:defRPr sz="1200"/>
            </a:lvl1pPr>
          </a:lstStyle>
          <a:p>
            <a:fld id="{0C84B461-7C6A-4826-9416-A5FA2777B90F}" type="datetimeFigureOut">
              <a:rPr lang="ar-IQ" smtClean="0"/>
              <a:t>05/01/1430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522288"/>
            <a:ext cx="3476625" cy="2608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1" y="3303549"/>
            <a:ext cx="7447279" cy="3129677"/>
          </a:xfrm>
          <a:prstGeom prst="rect">
            <a:avLst/>
          </a:prstGeom>
        </p:spPr>
        <p:txBody>
          <a:bodyPr vert="horz" lIns="92930" tIns="46465" rIns="92930" bIns="46465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275158" y="6605889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156" y="6605889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1" anchor="b"/>
          <a:lstStyle>
            <a:lvl1pPr algn="l">
              <a:defRPr sz="1200"/>
            </a:lvl1pPr>
          </a:lstStyle>
          <a:p>
            <a:fld id="{9C6A2C00-E1A4-4798-9759-5C5836F299C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7494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A2C00-E1A4-4798-9759-5C5836F299C9}" type="slidenum">
              <a:rPr lang="ar-IQ" smtClean="0"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80280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C029-5244-49F8-8A1D-86C1D8D76BE9}" type="datetime9">
              <a:rPr lang="en-US" smtClean="0"/>
              <a:t>1/1/2009 1:41:04 AM</a:t>
            </a:fld>
            <a:endParaRPr lang="ar-IQ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Pracical Medicinal Plants</a:t>
            </a:r>
            <a:endParaRPr lang="ar-IQ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074F-8AB5-4020-976A-2663C79F2429}" type="slidenum">
              <a:rPr lang="ar-IQ" smtClean="0"/>
              <a:t>‹#›</a:t>
            </a:fld>
            <a:endParaRPr lang="ar-IQ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8371-EAF7-4B4C-867D-08F3E66055AC}" type="datetime9">
              <a:rPr lang="en-US" smtClean="0"/>
              <a:t>1/1/2009 1:41:05 AM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Pracical Medicinal Plants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074F-8AB5-4020-976A-2663C79F242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08FA-E63D-4DE3-BE42-4137C35E8E17}" type="datetime9">
              <a:rPr lang="en-US" smtClean="0"/>
              <a:t>1/1/2009 1:41:05 AM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Pracical Medicinal Plants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074F-8AB5-4020-976A-2663C79F242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5B5249"/>
              </a:solidFill>
            </a:endParaRPr>
          </a:p>
        </p:txBody>
      </p:sp>
      <p:pic>
        <p:nvPicPr>
          <p:cNvPr id="5" name="Picture 1027" descr="ANABN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28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5B5249"/>
              </a:solidFill>
            </a:endParaRPr>
          </a:p>
        </p:txBody>
      </p:sp>
      <p:sp>
        <p:nvSpPr>
          <p:cNvPr id="15365" name="Rectangle 1029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按一下以編輯母片標題樣式</a:t>
            </a:r>
          </a:p>
        </p:txBody>
      </p:sp>
      <p:sp>
        <p:nvSpPr>
          <p:cNvPr id="15366" name="Rectangle 1030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按一下以編輯母片副標題樣式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8143F-5420-45FD-B654-89E638EA42E7}" type="datetime9">
              <a:rPr lang="en-US" smtClean="0">
                <a:solidFill>
                  <a:srgbClr val="2A3D7A"/>
                </a:solidFill>
              </a:rPr>
              <a:t>1/1/2009 1:41:05 AM</a:t>
            </a:fld>
            <a:endParaRPr lang="en-US">
              <a:solidFill>
                <a:srgbClr val="2A3D7A"/>
              </a:solidFill>
            </a:endParaRPr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3D7A"/>
                </a:solidFill>
              </a:rPr>
              <a:t>Pracical Medicinal Plants</a:t>
            </a:r>
            <a:endParaRPr lang="en-US">
              <a:solidFill>
                <a:srgbClr val="2A3D7A"/>
              </a:solidFill>
            </a:endParaRPr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26942930-24D1-49F5-817C-56751DB4CA32}" type="slidenum">
              <a:rPr lang="ar-SA" alt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77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46DAC-74DB-4D94-AFFE-2DC5BA3C0F34}" type="datetime9">
              <a:rPr lang="en-US" smtClean="0">
                <a:solidFill>
                  <a:srgbClr val="2A3D7A"/>
                </a:solidFill>
              </a:rPr>
              <a:t>1/1/2009 1:41:05 AM</a:t>
            </a:fld>
            <a:endParaRPr lang="en-US">
              <a:solidFill>
                <a:srgbClr val="2A3D7A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3D7A"/>
                </a:solidFill>
              </a:rPr>
              <a:t>Pracical Medicinal Plants</a:t>
            </a:r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4BB82-D9B5-436B-BD3E-9699FA34C97C}" type="slidenum">
              <a:rPr lang="ar-SA" alt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en-US" sz="105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29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1AFE6-0B89-419A-B3DC-A5069ED527FB}" type="datetime9">
              <a:rPr lang="en-US" smtClean="0">
                <a:solidFill>
                  <a:srgbClr val="2A3D7A"/>
                </a:solidFill>
              </a:rPr>
              <a:t>1/1/2009 1:41:05 AM</a:t>
            </a:fld>
            <a:endParaRPr lang="en-US">
              <a:solidFill>
                <a:srgbClr val="2A3D7A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3D7A"/>
                </a:solidFill>
              </a:rPr>
              <a:t>Pracical Medicinal Plants</a:t>
            </a:r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2478A-9033-4422-A084-28961CBC1D95}" type="slidenum">
              <a:rPr lang="ar-SA" alt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en-US" sz="105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49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0B141-9236-4594-9BDD-A849CD2B344C}" type="datetime9">
              <a:rPr lang="en-US" smtClean="0">
                <a:solidFill>
                  <a:srgbClr val="2A3D7A"/>
                </a:solidFill>
              </a:rPr>
              <a:t>1/1/2009 1:41:05 AM</a:t>
            </a:fld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3D7A"/>
                </a:solidFill>
              </a:rPr>
              <a:t>Pracical Medicinal Plants</a:t>
            </a:r>
            <a:endParaRPr lang="en-US">
              <a:solidFill>
                <a:srgbClr val="2A3D7A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33846-5525-485C-A3C0-7C193EB2523D}" type="slidenum">
              <a:rPr lang="ar-SA" alt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en-US" sz="105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2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FE0D0-4680-4CB7-BF11-EF6294F75D31}" type="datetime9">
              <a:rPr lang="en-US" smtClean="0">
                <a:solidFill>
                  <a:srgbClr val="2A3D7A"/>
                </a:solidFill>
              </a:rPr>
              <a:t>1/1/2009 1:41:05 AM</a:t>
            </a:fld>
            <a:endParaRPr lang="en-US">
              <a:solidFill>
                <a:srgbClr val="2A3D7A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3D7A"/>
                </a:solidFill>
              </a:rPr>
              <a:t>Pracical Medicinal Plants</a:t>
            </a:r>
            <a:endParaRPr lang="en-US">
              <a:solidFill>
                <a:srgbClr val="2A3D7A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5FFF6-43A7-4170-8153-78806712B078}" type="slidenum">
              <a:rPr lang="ar-SA" alt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en-US" sz="105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20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29547-2C9C-4D0A-805C-014471FE98E8}" type="datetime9">
              <a:rPr lang="en-US" smtClean="0">
                <a:solidFill>
                  <a:srgbClr val="2A3D7A"/>
                </a:solidFill>
              </a:rPr>
              <a:t>1/1/2009 1:41:05 AM</a:t>
            </a:fld>
            <a:endParaRPr lang="en-US">
              <a:solidFill>
                <a:srgbClr val="2A3D7A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3D7A"/>
                </a:solidFill>
              </a:rPr>
              <a:t>Pracical Medicinal Plants</a:t>
            </a:r>
            <a:endParaRPr lang="en-US">
              <a:solidFill>
                <a:srgbClr val="2A3D7A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CDFE4-1FF3-4147-A464-E7134727AE55}" type="slidenum">
              <a:rPr lang="ar-SA" alt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en-US" sz="105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44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AFB65-8FDE-4BF0-A4D2-3A6631CCA6D5}" type="datetime9">
              <a:rPr lang="en-US" smtClean="0">
                <a:solidFill>
                  <a:srgbClr val="2A3D7A"/>
                </a:solidFill>
              </a:rPr>
              <a:t>1/1/2009 1:41:05 AM</a:t>
            </a:fld>
            <a:endParaRPr lang="en-US">
              <a:solidFill>
                <a:srgbClr val="2A3D7A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3D7A"/>
                </a:solidFill>
              </a:rPr>
              <a:t>Pracical Medicinal Plants</a:t>
            </a:r>
            <a:endParaRPr lang="en-US">
              <a:solidFill>
                <a:srgbClr val="2A3D7A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41770-9617-4C33-85CA-CE5955B75217}" type="slidenum">
              <a:rPr lang="ar-SA" alt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en-US" sz="105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19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A559B-71C2-41FE-A825-9B2F11AD843B}" type="datetime9">
              <a:rPr lang="en-US" smtClean="0">
                <a:solidFill>
                  <a:srgbClr val="2A3D7A"/>
                </a:solidFill>
              </a:rPr>
              <a:t>1/1/2009 1:41:05 AM</a:t>
            </a:fld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3D7A"/>
                </a:solidFill>
              </a:rPr>
              <a:t>Pracical Medicinal Plants</a:t>
            </a:r>
            <a:endParaRPr lang="en-US">
              <a:solidFill>
                <a:srgbClr val="2A3D7A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84796-80C0-45F4-9BB3-B668FE390C07}" type="slidenum">
              <a:rPr lang="ar-SA" alt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en-US" sz="105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4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A927-9264-4559-954D-72D45D22DCD4}" type="datetime9">
              <a:rPr lang="en-US" smtClean="0"/>
              <a:t>1/1/2009 1:41:04 AM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Pracical Medicinal Plants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074F-8AB5-4020-976A-2663C79F242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0F257-B627-408E-B73D-C670CCA939F4}" type="datetime9">
              <a:rPr lang="en-US" smtClean="0">
                <a:solidFill>
                  <a:srgbClr val="2A3D7A"/>
                </a:solidFill>
              </a:rPr>
              <a:t>1/1/2009 1:41:05 AM</a:t>
            </a:fld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3D7A"/>
                </a:solidFill>
              </a:rPr>
              <a:t>Pracical Medicinal Plants</a:t>
            </a:r>
            <a:endParaRPr lang="en-US">
              <a:solidFill>
                <a:srgbClr val="2A3D7A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5CAA9-8C87-408B-B5F3-5D952E6953B2}" type="slidenum">
              <a:rPr lang="ar-SA" alt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en-US" sz="105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7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FC87B-2C78-4C46-A59B-08052A34269A}" type="datetime9">
              <a:rPr lang="en-US" smtClean="0">
                <a:solidFill>
                  <a:srgbClr val="2A3D7A"/>
                </a:solidFill>
              </a:rPr>
              <a:t>1/1/2009 1:41:05 AM</a:t>
            </a:fld>
            <a:endParaRPr lang="en-US">
              <a:solidFill>
                <a:srgbClr val="2A3D7A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3D7A"/>
                </a:solidFill>
              </a:rPr>
              <a:t>Pracical Medicinal Plants</a:t>
            </a:r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0F91C-41E6-4A5A-A400-7FDAC4556385}" type="slidenum">
              <a:rPr lang="ar-SA" alt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en-US" sz="105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33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B9D4E-2B8B-47E6-864A-B8F6F6576184}" type="datetime9">
              <a:rPr lang="en-US" smtClean="0">
                <a:solidFill>
                  <a:srgbClr val="2A3D7A"/>
                </a:solidFill>
              </a:rPr>
              <a:t>1/1/2009 1:41:05 AM</a:t>
            </a:fld>
            <a:endParaRPr lang="en-US">
              <a:solidFill>
                <a:srgbClr val="2A3D7A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A3D7A"/>
                </a:solidFill>
              </a:rPr>
              <a:t>Pracical Medicinal Plants</a:t>
            </a:r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C5546-D691-46EE-BAD9-A28A0C2BD808}" type="slidenum">
              <a:rPr lang="ar-SA" alt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en-US" sz="105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5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9706-A7F3-42D6-BDDA-B52C7CD358C0}" type="datetime9">
              <a:rPr lang="en-US" smtClean="0"/>
              <a:t>1/1/2009 1:41:04 AM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Pracical Medicinal Plants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074F-8AB5-4020-976A-2663C79F2429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0C5E-3978-4789-90D8-909463662092}" type="datetime9">
              <a:rPr lang="en-US" smtClean="0"/>
              <a:t>1/1/2009 1:41:05 AM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Pracical Medicinal Plants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074F-8AB5-4020-976A-2663C79F242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D806-80DB-49C2-B2A4-DE80E20B4DA5}" type="datetime9">
              <a:rPr lang="en-US" smtClean="0"/>
              <a:t>1/1/2009 1:41:05 AM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Pracical Medicinal Plants</a:t>
            </a:r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074F-8AB5-4020-976A-2663C79F242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87B6-D37B-4B23-97E5-5E23264E33AD}" type="datetime9">
              <a:rPr lang="en-US" smtClean="0"/>
              <a:t>1/1/2009 1:41:05 AM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Pracical Medicinal Plants</a:t>
            </a:r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074F-8AB5-4020-976A-2663C79F242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E4B8-9F9C-464F-BAC7-7A48693EB04F}" type="datetime9">
              <a:rPr lang="en-US" smtClean="0"/>
              <a:t>1/1/2009 1:41:05 AM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Pracical Medicinal Plants</a:t>
            </a:r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074F-8AB5-4020-976A-2663C79F2429}" type="slidenum">
              <a:rPr lang="ar-IQ" smtClean="0"/>
              <a:t>‹#›</a:t>
            </a:fld>
            <a:endParaRPr lang="ar-IQ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D400-2044-44E6-87B0-B37CD4B4F475}" type="datetime9">
              <a:rPr lang="en-US" smtClean="0"/>
              <a:t>1/1/2009 1:41:05 AM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Pracical Medicinal Plants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074F-8AB5-4020-976A-2663C79F242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AB68-1AD8-4243-ADE8-BFEF9642FE78}" type="datetime9">
              <a:rPr lang="en-US" smtClean="0"/>
              <a:t>1/1/2009 1:41:05 AM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Pracical Medicinal Plants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074F-8AB5-4020-976A-2663C79F2429}" type="slidenum">
              <a:rPr lang="ar-IQ" smtClean="0"/>
              <a:t>‹#›</a:t>
            </a:fld>
            <a:endParaRPr lang="ar-IQ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E955A81-342E-4E52-97CA-7FE8B1C6D2DF}" type="datetime9">
              <a:rPr lang="en-US" smtClean="0"/>
              <a:t>1/1/2009 1:41:04 AM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Pracical Medicinal Plants</a:t>
            </a:r>
            <a:endParaRPr lang="ar-IQ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B02074F-8AB5-4020-976A-2663C79F2429}" type="slidenum">
              <a:rPr lang="ar-IQ" smtClean="0"/>
              <a:t>‹#›</a:t>
            </a:fld>
            <a:endParaRPr lang="ar-IQ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5B5249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5B5249"/>
              </a:solidFill>
            </a:endParaRPr>
          </a:p>
        </p:txBody>
      </p:sp>
      <p:sp>
        <p:nvSpPr>
          <p:cNvPr id="1028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5B5249"/>
              </a:solidFill>
            </a:endParaRPr>
          </a:p>
        </p:txBody>
      </p:sp>
      <p:sp>
        <p:nvSpPr>
          <p:cNvPr id="1029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5B5249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按一下以編輯母片標題樣式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050">
                <a:solidFill>
                  <a:schemeClr val="tx2"/>
                </a:solidFill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43AD39F4-0202-4DFB-A7BB-B4AB9DD5E59D}" type="datetime9">
              <a:rPr lang="en-US" smtClean="0">
                <a:solidFill>
                  <a:srgbClr val="2A3D7A"/>
                </a:solidFill>
              </a:rPr>
              <a:t>1/1/2009 1:41:05 AM</a:t>
            </a:fld>
            <a:endParaRPr lang="en-US">
              <a:solidFill>
                <a:srgbClr val="2A3D7A"/>
              </a:solidFill>
            </a:endParaRP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050">
                <a:solidFill>
                  <a:schemeClr val="tx2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2A3D7A"/>
                </a:solidFill>
              </a:rPr>
              <a:t>Pracical Medicinal Plants</a:t>
            </a:r>
            <a:endParaRPr lang="en-US">
              <a:solidFill>
                <a:srgbClr val="2A3D7A"/>
              </a:solidFill>
            </a:endParaRPr>
          </a:p>
        </p:txBody>
      </p:sp>
      <p:pic>
        <p:nvPicPr>
          <p:cNvPr id="1033" name="Picture 9" descr="anabnr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6" y="2"/>
            <a:ext cx="79152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5B5249"/>
              </a:solidFill>
            </a:endParaRP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>
                <a:solidFill>
                  <a:schemeClr val="tx2"/>
                </a:solidFill>
                <a:cs typeface="Times New Roman" panose="02020603050405020304" pitchFamily="18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E0864C57-A2FA-4450-BB77-D595DD663316}" type="slidenum">
              <a:rPr lang="ar-SA" altLang="en-US" sz="1800">
                <a:solidFill>
                  <a:srgbClr val="2A3D7A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50">
              <a:solidFill>
                <a:srgbClr val="2A3D7A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按一下以編輯母片</a:t>
            </a:r>
          </a:p>
          <a:p>
            <a:pPr lvl="1"/>
            <a:r>
              <a:rPr lang="en-US" altLang="en-US" smtClean="0"/>
              <a:t>第二層</a:t>
            </a:r>
          </a:p>
          <a:p>
            <a:pPr lvl="2"/>
            <a:r>
              <a:rPr lang="en-US" altLang="en-US" smtClean="0"/>
              <a:t>第三層</a:t>
            </a:r>
          </a:p>
          <a:p>
            <a:pPr lvl="3"/>
            <a:r>
              <a:rPr lang="en-US" altLang="en-US" smtClean="0"/>
              <a:t>第四層</a:t>
            </a:r>
          </a:p>
          <a:p>
            <a:pPr lvl="4"/>
            <a:r>
              <a:rPr lang="en-US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890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70335" indent="-34171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100">
          <a:solidFill>
            <a:schemeClr val="tx1"/>
          </a:solidFill>
          <a:latin typeface="+mn-lt"/>
        </a:defRPr>
      </a:lvl2pPr>
      <a:lvl3pPr marL="1027510" indent="-17145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anose="05000000000000000000" pitchFamily="2" charset="2"/>
        <a:buChar char="n"/>
        <a:defRPr sz="1800">
          <a:solidFill>
            <a:schemeClr val="tx1"/>
          </a:solidFill>
          <a:latin typeface="+mn-lt"/>
        </a:defRPr>
      </a:lvl3pPr>
      <a:lvl4pPr marL="1284685" indent="-17145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s.usda.gov/java/profile?symbol=ALLI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salahaddin university erbil hd"/>
          <p:cNvSpPr>
            <a:spLocks noGrp="1" noChangeAspect="1" noChangeArrowheads="1"/>
          </p:cNvSpPr>
          <p:nvPr>
            <p:ph type="ctrTitle"/>
          </p:nvPr>
        </p:nvSpPr>
        <p:spPr>
          <a:xfrm>
            <a:off x="836613" y="2009775"/>
            <a:ext cx="7772400" cy="1987550"/>
          </a:xfrm>
        </p:spPr>
        <p:txBody>
          <a:bodyPr lIns="68580" tIns="34290" rIns="68580" bIns="34290" anchor="ctr"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0070C0"/>
                </a:solidFill>
              </a:rPr>
              <a:t>Environmental Science and Health Department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77813" y="3997325"/>
            <a:ext cx="8620918" cy="1366838"/>
          </a:xfrm>
        </p:spPr>
        <p:txBody>
          <a:bodyPr anchor="ctr"/>
          <a:lstStyle/>
          <a:p>
            <a:pPr algn="ctr">
              <a:lnSpc>
                <a:spcPct val="115000"/>
              </a:lnSpc>
            </a:pPr>
            <a:r>
              <a:rPr lang="en-GB" sz="3600" b="1" dirty="0" smtClean="0">
                <a:solidFill>
                  <a:srgbClr val="C00000"/>
                </a:solidFill>
                <a:cs typeface="Calibri" panose="020F0502020204030204" pitchFamily="34" charset="0"/>
              </a:rPr>
              <a:t>Lab. </a:t>
            </a:r>
            <a:r>
              <a:rPr lang="en-GB" sz="3600" b="1" dirty="0">
                <a:solidFill>
                  <a:srgbClr val="C00000"/>
                </a:solidFill>
                <a:cs typeface="Calibri" panose="020F0502020204030204" pitchFamily="34" charset="0"/>
              </a:rPr>
              <a:t>3 Plant </a:t>
            </a:r>
            <a:r>
              <a:rPr lang="en-GB" sz="3600" b="1" dirty="0" smtClean="0">
                <a:solidFill>
                  <a:srgbClr val="C00000"/>
                </a:solidFill>
                <a:cs typeface="Calibri" panose="020F0502020204030204" pitchFamily="34" charset="0"/>
              </a:rPr>
              <a:t>Identification and Classification</a:t>
            </a:r>
            <a:endParaRPr lang="en-GB" sz="3600" b="1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813" y="558924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2700" b="1" i="1" kern="0" dirty="0">
                <a:solidFill>
                  <a:srgbClr val="000000"/>
                </a:solidFill>
                <a:latin typeface="Times New Roman"/>
              </a:rPr>
              <a:t>Dr. Badr Qader </a:t>
            </a:r>
            <a:r>
              <a:rPr kumimoji="0" lang="en-US" sz="2700" b="1" i="1" kern="0" dirty="0" smtClean="0">
                <a:solidFill>
                  <a:srgbClr val="000000"/>
                </a:solidFill>
                <a:latin typeface="Times New Roman"/>
              </a:rPr>
              <a:t>Surchi </a:t>
            </a:r>
            <a:r>
              <a:rPr lang="en-US" sz="2700" b="1" i="1" kern="0" dirty="0">
                <a:solidFill>
                  <a:srgbClr val="000000"/>
                </a:solidFill>
                <a:latin typeface="Times New Roman"/>
              </a:rPr>
              <a:t>and  </a:t>
            </a:r>
            <a:r>
              <a:rPr lang="en-US" sz="2700" b="1" i="1" kern="0" dirty="0" smtClean="0">
                <a:solidFill>
                  <a:srgbClr val="000000"/>
                </a:solidFill>
                <a:latin typeface="Times New Roman"/>
              </a:rPr>
              <a:t>M. </a:t>
            </a:r>
            <a:r>
              <a:rPr lang="en-US" sz="2700" b="1" i="1" kern="0" dirty="0" err="1" smtClean="0">
                <a:solidFill>
                  <a:srgbClr val="000000"/>
                </a:solidFill>
                <a:latin typeface="Times New Roman"/>
              </a:rPr>
              <a:t>Sakar</a:t>
            </a:r>
            <a:r>
              <a:rPr lang="en-US" sz="2700" b="1" i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700" b="1" i="1" kern="0" dirty="0" err="1">
                <a:solidFill>
                  <a:srgbClr val="000000"/>
                </a:solidFill>
                <a:latin typeface="Times New Roman"/>
              </a:rPr>
              <a:t>Abdulqadr</a:t>
            </a:r>
            <a:r>
              <a:rPr lang="en-US" sz="2700" b="1" i="1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700" b="1" i="1" kern="0" dirty="0" err="1">
                <a:solidFill>
                  <a:srgbClr val="000000"/>
                </a:solidFill>
                <a:latin typeface="Times New Roman"/>
              </a:rPr>
              <a:t>Saheed</a:t>
            </a:r>
            <a:endParaRPr kumimoji="0" lang="en-US" sz="2700" b="1" i="1" kern="0" dirty="0">
              <a:solidFill>
                <a:srgbClr val="000000"/>
              </a:solidFill>
              <a:latin typeface="Times New Roman"/>
            </a:endParaRPr>
          </a:p>
          <a:p>
            <a:pPr algn="l" rtl="0">
              <a:defRPr/>
            </a:pPr>
            <a:r>
              <a:rPr kumimoji="0" lang="en-US" sz="2700" b="1" i="1" kern="0" dirty="0" smtClean="0">
                <a:solidFill>
                  <a:srgbClr val="000000"/>
                </a:solidFill>
                <a:latin typeface="Times New Roman"/>
              </a:rPr>
              <a:t>           Assist</a:t>
            </a:r>
            <a:r>
              <a:rPr kumimoji="0" lang="en-US" sz="2700" b="1" i="1" kern="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en-US" sz="2700" b="1" i="1" kern="0" dirty="0">
                <a:solidFill>
                  <a:srgbClr val="000000"/>
                </a:solidFill>
                <a:latin typeface="Times New Roman"/>
              </a:rPr>
              <a:t>Professor  	</a:t>
            </a:r>
            <a:r>
              <a:rPr lang="en-US" sz="2700" b="1" i="1" kern="0" dirty="0" smtClean="0">
                <a:solidFill>
                  <a:srgbClr val="000000"/>
                </a:solidFill>
                <a:latin typeface="Times New Roman"/>
              </a:rPr>
              <a:t>                            Lecturer</a:t>
            </a:r>
            <a:endParaRPr kumimoji="0" lang="en-US" sz="1350" b="1" i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36525"/>
            <a:ext cx="14398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73025"/>
            <a:ext cx="1531937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2"/>
          <p:cNvSpPr>
            <a:spLocks noChangeArrowheads="1"/>
          </p:cNvSpPr>
          <p:nvPr/>
        </p:nvSpPr>
        <p:spPr bwMode="auto">
          <a:xfrm>
            <a:off x="1804988" y="550863"/>
            <a:ext cx="58340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0" lang="en-US" sz="3300" b="1" dirty="0">
                <a:solidFill>
                  <a:srgbClr val="2E2925"/>
                </a:solidFill>
              </a:rPr>
              <a:t>Lord increase our knowledge</a:t>
            </a:r>
          </a:p>
        </p:txBody>
      </p:sp>
    </p:spTree>
    <p:extLst>
      <p:ext uri="{BB962C8B-B14F-4D97-AF65-F5344CB8AC3E}">
        <p14:creationId xmlns:p14="http://schemas.microsoft.com/office/powerpoint/2010/main" val="250584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84D725-4B6F-41A9-8016-3FB7C872EAAD}" type="datetime9">
              <a:rPr lang="en-US" smtClean="0">
                <a:solidFill>
                  <a:srgbClr val="2A3D7A"/>
                </a:solidFill>
              </a:rPr>
              <a:t>1/1/2009 1:41:19 AM</a:t>
            </a:fld>
            <a:endParaRPr lang="en-US">
              <a:solidFill>
                <a:srgbClr val="2A3D7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A3D7A"/>
                </a:solidFill>
              </a:rPr>
              <a:t>Pracical Medicinal Plants</a:t>
            </a:r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BB82-D9B5-436B-BD3E-9699FA34C97C}" type="slidenum">
              <a:rPr lang="ar-SA" altLang="en-US" smtClean="0">
                <a:solidFill>
                  <a:srgbClr val="2A3D7A"/>
                </a:solidFill>
              </a:rPr>
              <a:pPr>
                <a:defRPr/>
              </a:pPr>
              <a:t>10</a:t>
            </a:fld>
            <a:endParaRPr lang="en-US" altLang="en-US" sz="1050">
              <a:solidFill>
                <a:srgbClr val="2A3D7A"/>
              </a:solidFill>
            </a:endParaRPr>
          </a:p>
        </p:txBody>
      </p:sp>
      <p:pic>
        <p:nvPicPr>
          <p:cNvPr id="3076" name="Picture 4" descr="SU L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36" y="39256"/>
            <a:ext cx="6962472" cy="358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 splitting headache: a herbarium specimen conservation project - The Plant  Pres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68" y="3625949"/>
            <a:ext cx="6892632" cy="300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0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16" y="116632"/>
            <a:ext cx="8317432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Importance of herbarium </a:t>
            </a:r>
            <a:r>
              <a:rPr lang="en-US" sz="2800" b="1" dirty="0" smtClean="0"/>
              <a:t>: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It provides detailed scientific information about the plants for research and exhibition and thus acts as a quick referral system in taxonomic studies.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It can be used for the identification and classification of unknown flora (plants).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It provides safety to the important specimens.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Compilation of Flora, Manuals and Monographs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C8BF99-35B7-4DD1-9665-0141C54A7B8F}" type="datetime9">
              <a:rPr lang="en-US" smtClean="0">
                <a:solidFill>
                  <a:srgbClr val="2A3D7A"/>
                </a:solidFill>
              </a:rPr>
              <a:t>1/1/2009 1:41:19 AM</a:t>
            </a:fld>
            <a:endParaRPr lang="en-US">
              <a:solidFill>
                <a:srgbClr val="2A3D7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A3D7A"/>
                </a:solidFill>
              </a:rPr>
              <a:t>Pracical Medicinal Plants</a:t>
            </a:r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BB82-D9B5-436B-BD3E-9699FA34C97C}" type="slidenum">
              <a:rPr lang="ar-SA" altLang="en-US" smtClean="0">
                <a:solidFill>
                  <a:srgbClr val="2A3D7A"/>
                </a:solidFill>
              </a:rPr>
              <a:pPr>
                <a:defRPr/>
              </a:pPr>
              <a:t>11</a:t>
            </a:fld>
            <a:endParaRPr lang="en-US" altLang="en-US" sz="105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48" y="260648"/>
            <a:ext cx="8793032" cy="6044902"/>
          </a:xfrm>
        </p:spPr>
        <p:txBody>
          <a:bodyPr>
            <a:normAutofit/>
          </a:bodyPr>
          <a:lstStyle/>
          <a:p>
            <a:pPr marL="82296" indent="0" algn="just" rtl="0">
              <a:buNone/>
            </a:pPr>
            <a:r>
              <a:rPr lang="en-US" b="1" dirty="0"/>
              <a:t>Identification</a:t>
            </a:r>
            <a:r>
              <a:rPr lang="en-US" dirty="0"/>
              <a:t> is a basic activity and one of the primary objectives of systematics. Although identification is a separate activity or process, in practice it involves both classification and nomenclature</a:t>
            </a:r>
            <a:r>
              <a:rPr lang="en-US" dirty="0" smtClean="0"/>
              <a:t>.</a:t>
            </a:r>
          </a:p>
          <a:p>
            <a:pPr marL="82296" indent="0" algn="just" rtl="0">
              <a:buNone/>
            </a:pPr>
            <a:r>
              <a:rPr lang="en-US" dirty="0" smtClean="0"/>
              <a:t>Identification </a:t>
            </a:r>
            <a:r>
              <a:rPr lang="en-US" dirty="0"/>
              <a:t>is simply the determination of the similarities or differences between two elements, i.e., two elements are the same or they are different. The comparison of an unknown plant with a named specimen and the determination that the two elements are the same also involves </a:t>
            </a:r>
            <a:r>
              <a:rPr lang="en-US" dirty="0" smtClean="0"/>
              <a:t>classification.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A927-9264-4559-954D-72D45D22DCD4}" type="datetime9">
              <a:rPr lang="en-US" smtClean="0"/>
              <a:t>1/1/2009 1:41:11 AM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Pracical Medicinal Plants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074F-8AB5-4020-976A-2663C79F2429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2970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332656"/>
            <a:ext cx="864096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b="1" dirty="0">
                <a:solidFill>
                  <a:srgbClr val="000000"/>
                </a:solidFill>
                <a:latin typeface="+mj-lt"/>
              </a:rPr>
              <a:t>Plant Classification</a:t>
            </a:r>
          </a:p>
          <a:p>
            <a:pPr marL="0" lvl="0" indent="0" algn="just">
              <a:buNone/>
            </a:pPr>
            <a:r>
              <a:rPr lang="en-US" sz="2800" b="1" dirty="0">
                <a:solidFill>
                  <a:srgbClr val="000000"/>
                </a:solidFill>
              </a:rPr>
              <a:t>Taxonomy</a:t>
            </a:r>
            <a:r>
              <a:rPr lang="en-US" sz="2800" dirty="0">
                <a:solidFill>
                  <a:srgbClr val="000000"/>
                </a:solidFill>
              </a:rPr>
              <a:t>: the study of the principles and methods of classification.</a:t>
            </a:r>
          </a:p>
          <a:p>
            <a:pPr marL="0" lvl="0" indent="0" algn="just">
              <a:buNone/>
            </a:pPr>
            <a:r>
              <a:rPr lang="en-US" sz="2800" b="1" dirty="0">
                <a:solidFill>
                  <a:srgbClr val="000000"/>
                </a:solidFill>
              </a:rPr>
              <a:t>Systematics</a:t>
            </a:r>
            <a:r>
              <a:rPr lang="en-US" sz="2800" dirty="0">
                <a:solidFill>
                  <a:srgbClr val="000000"/>
                </a:solidFill>
              </a:rPr>
              <a:t>: The study of the kinds and diversity of organisms and any and all relationships among them. </a:t>
            </a:r>
            <a:endParaRPr lang="en-US" sz="2800" b="1" dirty="0" smtClean="0">
              <a:solidFill>
                <a:srgbClr val="00000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en-US" sz="2800" b="1" dirty="0" smtClean="0">
                <a:latin typeface="+mj-lt"/>
              </a:rPr>
              <a:t>Classification: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is the science of naming organisms and placing them in a hierarchical structure, each level being given a name (e.g., kingdom, division (phylum), class, order, family, genus, species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).</a:t>
            </a:r>
          </a:p>
          <a:p>
            <a:pPr marL="0" indent="0" algn="just">
              <a:buNone/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Plant taxonomy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 is the science that finds, identifies, describes, classifies, and names plants. </a:t>
            </a:r>
            <a:endParaRPr lang="en-US" sz="28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1228C-A946-4DCD-81DB-218DCB2E07A0}" type="datetime9">
              <a:rPr lang="en-US" smtClean="0">
                <a:solidFill>
                  <a:srgbClr val="2A3D7A"/>
                </a:solidFill>
              </a:rPr>
              <a:t>1/1/2009 1:41:11 AM</a:t>
            </a:fld>
            <a:endParaRPr lang="en-US">
              <a:solidFill>
                <a:srgbClr val="2A3D7A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A3D7A"/>
                </a:solidFill>
              </a:rPr>
              <a:t>Pracical Medicinal Plants</a:t>
            </a:r>
            <a:endParaRPr lang="en-US">
              <a:solidFill>
                <a:srgbClr val="2A3D7A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BB82-D9B5-436B-BD3E-9699FA34C97C}" type="slidenum">
              <a:rPr lang="ar-SA" altLang="en-US" smtClean="0">
                <a:solidFill>
                  <a:srgbClr val="2A3D7A"/>
                </a:solidFill>
              </a:rPr>
              <a:pPr>
                <a:defRPr/>
              </a:pPr>
              <a:t>3</a:t>
            </a:fld>
            <a:endParaRPr lang="en-US" altLang="en-US" sz="105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 Ecology - King's General Scie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4" t="5539" r="3425" b="4463"/>
          <a:stretch/>
        </p:blipFill>
        <p:spPr bwMode="auto">
          <a:xfrm>
            <a:off x="251520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FFDF7A-9647-4228-BC81-EF74D1645B8F}" type="datetime9">
              <a:rPr lang="en-US" smtClean="0">
                <a:solidFill>
                  <a:srgbClr val="2A3D7A"/>
                </a:solidFill>
              </a:rPr>
              <a:t>1/1/2009 1:41:11 AM</a:t>
            </a:fld>
            <a:endParaRPr lang="en-US">
              <a:solidFill>
                <a:srgbClr val="2A3D7A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A3D7A"/>
                </a:solidFill>
              </a:rPr>
              <a:t>Pracical Medicinal Plants</a:t>
            </a:r>
            <a:endParaRPr lang="en-US">
              <a:solidFill>
                <a:srgbClr val="2A3D7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BB82-D9B5-436B-BD3E-9699FA34C97C}" type="slidenum">
              <a:rPr lang="ar-SA" altLang="en-US" smtClean="0">
                <a:solidFill>
                  <a:srgbClr val="2A3D7A"/>
                </a:solidFill>
              </a:rPr>
              <a:pPr>
                <a:defRPr/>
              </a:pPr>
              <a:t>4</a:t>
            </a:fld>
            <a:endParaRPr lang="en-US" altLang="en-US" sz="105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.912.L.14.7 Plant Structure - Welcome to Dr. Suris Science Class!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1251520"/>
            <a:ext cx="12025336" cy="82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3B2A8C-B712-4106-90E8-D80DFBD02DE1}" type="datetime9">
              <a:rPr lang="en-US" smtClean="0">
                <a:solidFill>
                  <a:srgbClr val="2A3D7A"/>
                </a:solidFill>
              </a:rPr>
              <a:t>1/1/2009 1:41:11 AM</a:t>
            </a:fld>
            <a:endParaRPr lang="en-US">
              <a:solidFill>
                <a:srgbClr val="2A3D7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A3D7A"/>
                </a:solidFill>
              </a:rPr>
              <a:t>Pracical Medicinal Plants</a:t>
            </a:r>
            <a:endParaRPr lang="en-US">
              <a:solidFill>
                <a:srgbClr val="2A3D7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BB82-D9B5-436B-BD3E-9699FA34C97C}" type="slidenum">
              <a:rPr lang="ar-SA" altLang="en-US" smtClean="0">
                <a:solidFill>
                  <a:srgbClr val="2A3D7A"/>
                </a:solidFill>
              </a:rPr>
              <a:pPr>
                <a:defRPr/>
              </a:pPr>
              <a:t>5</a:t>
            </a:fld>
            <a:endParaRPr lang="en-US" altLang="en-US" sz="105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9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8" y="0"/>
            <a:ext cx="10934872" cy="91896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46DAC-74DB-4D94-AFFE-2DC5BA3C0F34}" type="datetime9">
              <a:rPr lang="en-US" smtClean="0">
                <a:solidFill>
                  <a:srgbClr val="2A3D7A"/>
                </a:solidFill>
              </a:rPr>
              <a:t>1/1/2009 1:41:18 AM</a:t>
            </a:fld>
            <a:endParaRPr lang="en-US">
              <a:solidFill>
                <a:srgbClr val="2A3D7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A3D7A"/>
                </a:solidFill>
              </a:rPr>
              <a:t>Pracical Medicinal Plants</a:t>
            </a:r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BB82-D9B5-436B-BD3E-9699FA34C97C}" type="slidenum">
              <a:rPr lang="ar-SA" altLang="en-US" smtClean="0">
                <a:solidFill>
                  <a:srgbClr val="2A3D7A"/>
                </a:solidFill>
              </a:rPr>
              <a:pPr>
                <a:defRPr/>
              </a:pPr>
              <a:t>6</a:t>
            </a:fld>
            <a:endParaRPr lang="en-US" altLang="en-US" sz="105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2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D609EC-370E-4486-8B9F-8E7C88FE96F5}" type="datetime9">
              <a:rPr lang="en-US" smtClean="0">
                <a:solidFill>
                  <a:srgbClr val="2A3D7A"/>
                </a:solidFill>
              </a:rPr>
              <a:t>1/1/2009 1:41:18 AM</a:t>
            </a:fld>
            <a:endParaRPr lang="en-US">
              <a:solidFill>
                <a:srgbClr val="2A3D7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A3D7A"/>
                </a:solidFill>
              </a:rPr>
              <a:t>Pracical Medicinal Plants</a:t>
            </a:r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BB82-D9B5-436B-BD3E-9699FA34C97C}" type="slidenum">
              <a:rPr lang="ar-SA" altLang="en-US" smtClean="0">
                <a:solidFill>
                  <a:srgbClr val="2A3D7A"/>
                </a:solidFill>
              </a:rPr>
              <a:pPr>
                <a:defRPr/>
              </a:pPr>
              <a:t>7</a:t>
            </a:fld>
            <a:endParaRPr lang="en-US" altLang="en-US" sz="1050">
              <a:solidFill>
                <a:srgbClr val="2A3D7A"/>
              </a:solidFill>
            </a:endParaRPr>
          </a:p>
        </p:txBody>
      </p:sp>
      <p:pic>
        <p:nvPicPr>
          <p:cNvPr id="4098" name="Picture 2" descr="Classification - Biology | Mrs. McCom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76"/>
            <a:ext cx="4536504" cy="575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013144"/>
              </p:ext>
            </p:extLst>
          </p:nvPr>
        </p:nvGraphicFramePr>
        <p:xfrm>
          <a:off x="3429000" y="692696"/>
          <a:ext cx="5103440" cy="5184574"/>
        </p:xfrm>
        <a:graphic>
          <a:graphicData uri="http://schemas.openxmlformats.org/drawingml/2006/table">
            <a:tbl>
              <a:tblPr/>
              <a:tblGrid>
                <a:gridCol w="510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739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Kingdom  </a:t>
                      </a:r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Plantae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– Plants</a:t>
                      </a:r>
                    </a:p>
                  </a:txBody>
                  <a:tcPr marL="11346" marR="11346" marT="11346" marB="113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56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Subkingdom  </a:t>
                      </a:r>
                      <a:r>
                        <a:rPr lang="en-US" sz="14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Tracheobionta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– Vascular plants</a:t>
                      </a:r>
                    </a:p>
                  </a:txBody>
                  <a:tcPr marL="56730" marR="11346" marT="11346" marB="113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565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Superdivision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 </a:t>
                      </a:r>
                      <a:r>
                        <a:rPr lang="en-US" sz="14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Spermatophyta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– Seed plants</a:t>
                      </a:r>
                    </a:p>
                  </a:txBody>
                  <a:tcPr marL="113459" marR="11346" marT="11346" marB="113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56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Division  </a:t>
                      </a:r>
                      <a:r>
                        <a:rPr lang="en-US" sz="14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Magnoliophyta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– Flowering plants</a:t>
                      </a:r>
                    </a:p>
                  </a:txBody>
                  <a:tcPr marL="170189" marR="11346" marT="11346" marB="113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9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Class  </a:t>
                      </a:r>
                      <a:r>
                        <a:rPr lang="en-US" sz="14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Liliopsida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– Monocotyledons</a:t>
                      </a:r>
                    </a:p>
                  </a:txBody>
                  <a:tcPr marL="226919" marR="11346" marT="11346" marB="113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  Subclass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 </a:t>
                      </a:r>
                      <a:r>
                        <a:rPr lang="en-US" sz="14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Liliidae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83649" marR="11346" marT="11346" marB="113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      Order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 </a:t>
                      </a:r>
                      <a:r>
                        <a:rPr lang="en-US" sz="14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Liliales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340379" marR="11346" marT="11346" marB="113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3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         Family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 </a:t>
                      </a:r>
                      <a:r>
                        <a:rPr lang="en-US" sz="14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Liliaceae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– Lily family</a:t>
                      </a:r>
                    </a:p>
                  </a:txBody>
                  <a:tcPr marL="397109" marR="11346" marT="11346" marB="113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3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            Genus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 </a:t>
                      </a:r>
                      <a:r>
                        <a:rPr lang="en-US" sz="1400" i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Allium</a:t>
                      </a:r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 L.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– onion</a:t>
                      </a:r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hlinkClick r:id="rId3" tooltip="View the Profile Page for Allium"/>
                        </a:rPr>
                        <a:t> 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53839" marR="11346" marT="11346" marB="113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753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               Species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 </a:t>
                      </a:r>
                      <a:r>
                        <a:rPr lang="en-US" sz="1400" i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Allium</a:t>
                      </a:r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i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cepa</a:t>
                      </a:r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 L.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– garden </a:t>
                      </a:r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onion</a:t>
                      </a:r>
                    </a:p>
                    <a:p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510568" marR="11346" marT="11346" marB="113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31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260648"/>
            <a:ext cx="8784976" cy="619268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Herbarium:</a:t>
            </a:r>
          </a:p>
          <a:p>
            <a:pPr marL="0" indent="0">
              <a:buNone/>
            </a:pPr>
            <a:r>
              <a:rPr lang="en-US" sz="2800" dirty="0" smtClean="0"/>
              <a:t>Herbarium is a kind of repository or storehouse of collected specimens of plants that are usually dried, pressed and preserved on sheets.</a:t>
            </a:r>
          </a:p>
          <a:p>
            <a:pPr marL="0" indent="0">
              <a:buNone/>
            </a:pPr>
            <a:r>
              <a:rPr lang="en-US" sz="2800" b="1" dirty="0"/>
              <a:t>Herbarium technique:-</a:t>
            </a:r>
          </a:p>
          <a:p>
            <a:pPr marL="0" indent="0">
              <a:buNone/>
            </a:pPr>
            <a:r>
              <a:rPr lang="en-US" sz="2800" dirty="0"/>
              <a:t>(a). Collection of the specimen (plants).</a:t>
            </a:r>
          </a:p>
          <a:p>
            <a:pPr marL="0" indent="0">
              <a:buNone/>
            </a:pPr>
            <a:r>
              <a:rPr lang="en-US" sz="2800" dirty="0"/>
              <a:t>(b). Pressing and drying of the specimen.</a:t>
            </a:r>
          </a:p>
          <a:p>
            <a:pPr marL="0" indent="0">
              <a:buNone/>
            </a:pPr>
            <a:r>
              <a:rPr lang="en-US" sz="2800" dirty="0"/>
              <a:t>c). Poisoning of specimens or protection of plants from insects or pests.</a:t>
            </a:r>
          </a:p>
          <a:p>
            <a:pPr marL="0" indent="0">
              <a:buNone/>
            </a:pPr>
            <a:r>
              <a:rPr lang="en-US" sz="2800" dirty="0"/>
              <a:t>(d). Mounting and labelling of </a:t>
            </a:r>
            <a:r>
              <a:rPr lang="en-US" sz="2800" dirty="0" smtClean="0"/>
              <a:t>specimen</a:t>
            </a:r>
          </a:p>
          <a:p>
            <a:pPr marL="0" indent="0">
              <a:buNone/>
            </a:pPr>
            <a:r>
              <a:rPr lang="en-US" sz="2800" dirty="0"/>
              <a:t>After drying, the specimens are mounted on the herbarium sheets of size 41×29cm.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F43C59-FC0A-484E-9C9A-537A6046A2D0}" type="datetime9">
              <a:rPr lang="en-US" smtClean="0">
                <a:solidFill>
                  <a:srgbClr val="2A3D7A"/>
                </a:solidFill>
              </a:rPr>
              <a:t>1/1/2009 1:41:19 AM</a:t>
            </a:fld>
            <a:endParaRPr lang="en-US">
              <a:solidFill>
                <a:srgbClr val="2A3D7A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A3D7A"/>
                </a:solidFill>
              </a:rPr>
              <a:t>Pracical Medicinal Plants</a:t>
            </a:r>
            <a:endParaRPr lang="en-US">
              <a:solidFill>
                <a:srgbClr val="2A3D7A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BB82-D9B5-436B-BD3E-9699FA34C97C}" type="slidenum">
              <a:rPr lang="ar-SA" altLang="en-US" smtClean="0">
                <a:solidFill>
                  <a:srgbClr val="2A3D7A"/>
                </a:solidFill>
              </a:rPr>
              <a:pPr>
                <a:defRPr/>
              </a:pPr>
              <a:t>8</a:t>
            </a:fld>
            <a:endParaRPr lang="en-US" altLang="en-US" sz="105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05396"/>
            <a:ext cx="8784976" cy="6336704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 smtClean="0">
                <a:solidFill>
                  <a:srgbClr val="5B5249"/>
                </a:solidFill>
              </a:rPr>
              <a:t>Labelling </a:t>
            </a:r>
            <a:r>
              <a:rPr lang="en-US" sz="2800" dirty="0">
                <a:solidFill>
                  <a:srgbClr val="5B5249"/>
                </a:solidFill>
              </a:rPr>
              <a:t>should be done on the right hand side lower corner of the herbarium sheet. Generally the size of the label is 7×12 cm.</a:t>
            </a:r>
          </a:p>
          <a:p>
            <a:pPr marL="0" lvl="0" indent="0">
              <a:buNone/>
            </a:pPr>
            <a:r>
              <a:rPr lang="en-US" sz="2800" dirty="0">
                <a:solidFill>
                  <a:srgbClr val="5B5249"/>
                </a:solidFill>
              </a:rPr>
              <a:t>The sheets are properly labelled and arranged accordingly with the accepted system of classification 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Labelling </a:t>
            </a:r>
            <a:r>
              <a:rPr lang="en-US" sz="2800" b="1" dirty="0"/>
              <a:t>includes information like</a:t>
            </a:r>
          </a:p>
          <a:p>
            <a:pPr marL="0" indent="0">
              <a:buNone/>
            </a:pPr>
            <a:r>
              <a:rPr lang="en-US" sz="2800" dirty="0"/>
              <a:t>Date of </a:t>
            </a:r>
            <a:r>
              <a:rPr lang="en-US" sz="2800" dirty="0" smtClean="0"/>
              <a:t>collection, Vernacular </a:t>
            </a:r>
            <a:r>
              <a:rPr lang="en-US" sz="2800" dirty="0"/>
              <a:t>names (local </a:t>
            </a:r>
            <a:r>
              <a:rPr lang="en-US" sz="2800" dirty="0" smtClean="0"/>
              <a:t>names), Scientific name, Family, Habitat, Collector’s </a:t>
            </a:r>
            <a:r>
              <a:rPr lang="en-US" sz="2800" dirty="0"/>
              <a:t>name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>(e). Storing of herbarium sheets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 sheets are now stored in the </a:t>
            </a:r>
            <a:r>
              <a:rPr lang="en-US" sz="2800" dirty="0" err="1"/>
              <a:t>almirahs</a:t>
            </a:r>
            <a:r>
              <a:rPr lang="en-US" sz="2800" dirty="0"/>
              <a:t> (steel) to protect them from fire.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838AF0-8B0F-4579-A0A7-9C860C455F3B}" type="datetime9">
              <a:rPr lang="en-US" smtClean="0">
                <a:solidFill>
                  <a:srgbClr val="2A3D7A"/>
                </a:solidFill>
              </a:rPr>
              <a:t>1/1/2009 1:41:19 AM</a:t>
            </a:fld>
            <a:endParaRPr lang="en-US">
              <a:solidFill>
                <a:srgbClr val="2A3D7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A3D7A"/>
                </a:solidFill>
              </a:rPr>
              <a:t>Pracical Medicinal Plants</a:t>
            </a:r>
            <a:endParaRPr lang="en-US" dirty="0">
              <a:solidFill>
                <a:srgbClr val="2A3D7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BB82-D9B5-436B-BD3E-9699FA34C97C}" type="slidenum">
              <a:rPr lang="ar-SA" altLang="en-US" smtClean="0">
                <a:solidFill>
                  <a:srgbClr val="2A3D7A"/>
                </a:solidFill>
              </a:rPr>
              <a:pPr>
                <a:defRPr/>
              </a:pPr>
              <a:t>9</a:t>
            </a:fld>
            <a:endParaRPr lang="en-US" altLang="en-US" sz="105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950</TotalTime>
  <Words>577</Words>
  <Application>Microsoft Office PowerPoint</Application>
  <PresentationFormat>On-screen Show (4:3)</PresentationFormat>
  <Paragraphs>72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Gill Sans MT</vt:lpstr>
      <vt:lpstr>Majalla UI</vt:lpstr>
      <vt:lpstr>Times New Roman</vt:lpstr>
      <vt:lpstr>Verdana</vt:lpstr>
      <vt:lpstr>Wingdings</vt:lpstr>
      <vt:lpstr>Wingdings 2</vt:lpstr>
      <vt:lpstr>Solstice</vt:lpstr>
      <vt:lpstr>1_Nature</vt:lpstr>
      <vt:lpstr>Environmental Science and Health Department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IB_2</dc:creator>
  <cp:lastModifiedBy>MRT</cp:lastModifiedBy>
  <cp:revision>90</cp:revision>
  <cp:lastPrinted>2008-12-31T21:04:00Z</cp:lastPrinted>
  <dcterms:created xsi:type="dcterms:W3CDTF">2014-02-21T13:13:56Z</dcterms:created>
  <dcterms:modified xsi:type="dcterms:W3CDTF">2008-12-31T21:07:36Z</dcterms:modified>
</cp:coreProperties>
</file>