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2" r:id="rId7"/>
    <p:sldId id="261" r:id="rId8"/>
    <p:sldId id="266"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D08D-A4BE-42EA-86D0-655CD63B1B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518523-2FD2-4BF9-B3D9-3B543B47A9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1F1081-D426-47F0-8244-7E04BB88DBDA}"/>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50877206-1DE2-4EB7-A39E-FE2488EFA1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45020-AF07-4133-BB8B-D02E03C2B036}"/>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404069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0B50-A69C-4DD4-BE1B-6CBFE4877C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EE7534-E7AA-4AB2-8285-5ECFE934EA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6C92B-5D70-48E1-A7F5-DE051574AF96}"/>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5F9EBA17-9FA6-4435-9D6D-8215F4933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F69ED-F138-46FF-9015-41EFE7D7635F}"/>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197711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26B91C-9D91-4D2D-80F3-D37376B28E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ABC55B-1541-445D-B42E-70CC963D05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0D53D-6B0C-4072-B589-EFDDD4C8C8C4}"/>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9D59A61C-1605-470A-9C85-9F044E287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87595-439A-4E76-BA3D-EF753D1D73D0}"/>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272902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F4903-3F3A-4AC3-8AE5-779749832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B2EB9A-D847-49A8-89C8-0E25E9C844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5C9DD-1718-4A09-91CB-733E76D97C39}"/>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FBD668DC-4F07-4D9C-90C4-A3B0B7AC0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D817F-0E12-4071-B051-F8275B4F9DD6}"/>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429360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FE83-F87E-4AAF-8491-6D499159D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42F3AC-9DA5-4609-89D4-52A1EE9FAE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34E9EE-A758-4F58-8146-A38AE7BD0B8D}"/>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CB17BF94-75C1-49B7-968D-A4883D29B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04042-5289-4DEF-90B5-D676AC60E835}"/>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85031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7E7F8-EDB5-40E6-9EEA-07147E2DFC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877662-E2D8-4453-88E7-EF7A3F34E4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33B833-BC85-492F-BCEF-9E5E0D3A7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19CA64-DE8A-4D41-83BB-836D517BE0F1}"/>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6" name="Footer Placeholder 5">
            <a:extLst>
              <a:ext uri="{FF2B5EF4-FFF2-40B4-BE49-F238E27FC236}">
                <a16:creationId xmlns:a16="http://schemas.microsoft.com/office/drawing/2014/main" id="{2BA1C7BE-66B3-4305-8870-9BE0EBC63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07797-0A08-42BB-ACD2-3F0CF2433194}"/>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54090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55ED-796D-4AD8-BAF4-EF46FC7858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AE5F69-3619-4EC7-A9F5-1109A80132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A015C-D469-48F3-9741-28F7C664D1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B62397-DD07-4023-9FF6-EB84BB2D2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5C36B8-0A85-4CD5-A612-A933881075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0B7A9C-FAE6-4C40-B412-5315F0FA6934}"/>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8" name="Footer Placeholder 7">
            <a:extLst>
              <a:ext uri="{FF2B5EF4-FFF2-40B4-BE49-F238E27FC236}">
                <a16:creationId xmlns:a16="http://schemas.microsoft.com/office/drawing/2014/main" id="{FC3B5DC8-F45D-448D-A7DB-74B081285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7CA9D1-5B66-4081-B776-FD2F37190964}"/>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39608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9A09C-DC2F-4DCD-96A5-3465622E1A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B7ADE6-826B-41C4-B623-C6FA67D90360}"/>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4" name="Footer Placeholder 3">
            <a:extLst>
              <a:ext uri="{FF2B5EF4-FFF2-40B4-BE49-F238E27FC236}">
                <a16:creationId xmlns:a16="http://schemas.microsoft.com/office/drawing/2014/main" id="{A364E8A9-CB78-46BF-9184-604632D7B4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C109F9-F838-42BF-83CA-F4EFDA33FE42}"/>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315470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89E88-8E35-4B61-B227-F66A45C7576E}"/>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3" name="Footer Placeholder 2">
            <a:extLst>
              <a:ext uri="{FF2B5EF4-FFF2-40B4-BE49-F238E27FC236}">
                <a16:creationId xmlns:a16="http://schemas.microsoft.com/office/drawing/2014/main" id="{53501F13-ADFA-4036-9541-3A1AA85CE8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BB4249-C083-41A8-994F-15EEFB3A6BB6}"/>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394676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B98C-71D3-488C-BEE7-F2F4EC4A4D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E9E3D7-3DD7-4DBD-A56C-0517610119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67023F-A84F-473B-BA63-E832C5B96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1A971C-7ED4-4737-AAB4-3FEC1805910E}"/>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6" name="Footer Placeholder 5">
            <a:extLst>
              <a:ext uri="{FF2B5EF4-FFF2-40B4-BE49-F238E27FC236}">
                <a16:creationId xmlns:a16="http://schemas.microsoft.com/office/drawing/2014/main" id="{E1283F36-EB68-4F6C-A68F-7AFA6CDC9B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7F282-E0B8-4333-B99D-5C75BFFEFD7A}"/>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344933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9588-6F83-48E9-8E33-77E0279CD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98E53-8E7A-47FC-A52E-92A7A83733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64AAF8-65D5-420C-A782-1A97DB3A6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6F895E-38E9-48B1-A3CD-07438D7889CD}"/>
              </a:ext>
            </a:extLst>
          </p:cNvPr>
          <p:cNvSpPr>
            <a:spLocks noGrp="1"/>
          </p:cNvSpPr>
          <p:nvPr>
            <p:ph type="dt" sz="half" idx="10"/>
          </p:nvPr>
        </p:nvSpPr>
        <p:spPr/>
        <p:txBody>
          <a:bodyPr/>
          <a:lstStyle/>
          <a:p>
            <a:fld id="{CDFB674A-E095-435C-9B4D-879CF1D55897}" type="datetimeFigureOut">
              <a:rPr lang="en-US" smtClean="0"/>
              <a:t>2/3/2023</a:t>
            </a:fld>
            <a:endParaRPr lang="en-US"/>
          </a:p>
        </p:txBody>
      </p:sp>
      <p:sp>
        <p:nvSpPr>
          <p:cNvPr id="6" name="Footer Placeholder 5">
            <a:extLst>
              <a:ext uri="{FF2B5EF4-FFF2-40B4-BE49-F238E27FC236}">
                <a16:creationId xmlns:a16="http://schemas.microsoft.com/office/drawing/2014/main" id="{F0A0FEC2-8F43-4A1F-8226-C85EFCF03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948E4A-483C-468A-9FC6-39D7A94AD881}"/>
              </a:ext>
            </a:extLst>
          </p:cNvPr>
          <p:cNvSpPr>
            <a:spLocks noGrp="1"/>
          </p:cNvSpPr>
          <p:nvPr>
            <p:ph type="sldNum" sz="quarter" idx="12"/>
          </p:nvPr>
        </p:nvSpPr>
        <p:spPr/>
        <p:txBody>
          <a:bodyPr/>
          <a:lstStyle/>
          <a:p>
            <a:fld id="{B94D8320-F72C-44BA-8E69-77874F0B6A70}" type="slidenum">
              <a:rPr lang="en-US" smtClean="0"/>
              <a:t>‹#›</a:t>
            </a:fld>
            <a:endParaRPr lang="en-US"/>
          </a:p>
        </p:txBody>
      </p:sp>
    </p:spTree>
    <p:extLst>
      <p:ext uri="{BB962C8B-B14F-4D97-AF65-F5344CB8AC3E}">
        <p14:creationId xmlns:p14="http://schemas.microsoft.com/office/powerpoint/2010/main" val="234930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8E62EA-9ED3-42DD-A561-4FBFFA05DB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8F863D-CDBF-40CD-B3B6-D371338EA7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6F760-E392-4E7C-9381-102CCBEEA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B674A-E095-435C-9B4D-879CF1D55897}" type="datetimeFigureOut">
              <a:rPr lang="en-US" smtClean="0"/>
              <a:t>2/3/2023</a:t>
            </a:fld>
            <a:endParaRPr lang="en-US"/>
          </a:p>
        </p:txBody>
      </p:sp>
      <p:sp>
        <p:nvSpPr>
          <p:cNvPr id="5" name="Footer Placeholder 4">
            <a:extLst>
              <a:ext uri="{FF2B5EF4-FFF2-40B4-BE49-F238E27FC236}">
                <a16:creationId xmlns:a16="http://schemas.microsoft.com/office/drawing/2014/main" id="{755739A6-7A1C-4009-8EDB-6E07BC753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0DE21A-CCE4-4EB9-91CA-B46C15AF1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D8320-F72C-44BA-8E69-77874F0B6A70}" type="slidenum">
              <a:rPr lang="en-US" smtClean="0"/>
              <a:t>‹#›</a:t>
            </a:fld>
            <a:endParaRPr lang="en-US"/>
          </a:p>
        </p:txBody>
      </p:sp>
    </p:spTree>
    <p:extLst>
      <p:ext uri="{BB962C8B-B14F-4D97-AF65-F5344CB8AC3E}">
        <p14:creationId xmlns:p14="http://schemas.microsoft.com/office/powerpoint/2010/main" val="2707898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210F-9F77-4005-BB80-83E02737CBD3}"/>
              </a:ext>
            </a:extLst>
          </p:cNvPr>
          <p:cNvSpPr>
            <a:spLocks noGrp="1"/>
          </p:cNvSpPr>
          <p:nvPr>
            <p:ph type="ctrTitle"/>
          </p:nvPr>
        </p:nvSpPr>
        <p:spPr/>
        <p:txBody>
          <a:bodyPr/>
          <a:lstStyle/>
          <a:p>
            <a:r>
              <a:rPr lang="en-US" dirty="0"/>
              <a:t>Determination of available  nitrogen in soil</a:t>
            </a:r>
          </a:p>
        </p:txBody>
      </p:sp>
      <p:sp>
        <p:nvSpPr>
          <p:cNvPr id="3" name="Subtitle 2">
            <a:extLst>
              <a:ext uri="{FF2B5EF4-FFF2-40B4-BE49-F238E27FC236}">
                <a16:creationId xmlns:a16="http://schemas.microsoft.com/office/drawing/2014/main" id="{9DC24ACA-CCE8-43EE-8D62-39235A0BE718}"/>
              </a:ext>
            </a:extLst>
          </p:cNvPr>
          <p:cNvSpPr>
            <a:spLocks noGrp="1"/>
          </p:cNvSpPr>
          <p:nvPr>
            <p:ph type="subTitle" idx="1"/>
          </p:nvPr>
        </p:nvSpPr>
        <p:spPr/>
        <p:txBody>
          <a:bodyPr/>
          <a:lstStyle/>
          <a:p>
            <a:r>
              <a:rPr lang="en-US" dirty="0"/>
              <a:t>Lab 4 </a:t>
            </a:r>
          </a:p>
        </p:txBody>
      </p:sp>
    </p:spTree>
    <p:extLst>
      <p:ext uri="{BB962C8B-B14F-4D97-AF65-F5344CB8AC3E}">
        <p14:creationId xmlns:p14="http://schemas.microsoft.com/office/powerpoint/2010/main" val="872182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90CB8-C737-4901-A81E-3C07CD83247E}"/>
              </a:ext>
            </a:extLst>
          </p:cNvPr>
          <p:cNvSpPr>
            <a:spLocks noGrp="1"/>
          </p:cNvSpPr>
          <p:nvPr>
            <p:ph idx="1"/>
          </p:nvPr>
        </p:nvSpPr>
        <p:spPr/>
        <p:txBody>
          <a:bodyPr/>
          <a:lstStyle/>
          <a:p>
            <a:r>
              <a:rPr lang="en-US" dirty="0"/>
              <a:t>Calculation:-</a:t>
            </a:r>
          </a:p>
          <a:p>
            <a:endParaRPr lang="en-US" dirty="0"/>
          </a:p>
          <a:p>
            <a:r>
              <a:rPr lang="en-US" dirty="0"/>
              <a:t>Y=Ab220-Ab275</a:t>
            </a:r>
          </a:p>
          <a:p>
            <a:endParaRPr lang="en-US" dirty="0"/>
          </a:p>
          <a:p>
            <a:r>
              <a:rPr lang="en-US" dirty="0"/>
              <a:t>NO3concentration= Y/N</a:t>
            </a:r>
          </a:p>
        </p:txBody>
      </p:sp>
    </p:spTree>
    <p:extLst>
      <p:ext uri="{BB962C8B-B14F-4D97-AF65-F5344CB8AC3E}">
        <p14:creationId xmlns:p14="http://schemas.microsoft.com/office/powerpoint/2010/main" val="195732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55B2A4-FE74-4774-9A33-09B770D8AE3F}"/>
              </a:ext>
            </a:extLst>
          </p:cNvPr>
          <p:cNvSpPr>
            <a:spLocks noGrp="1"/>
          </p:cNvSpPr>
          <p:nvPr>
            <p:ph idx="1"/>
          </p:nvPr>
        </p:nvSpPr>
        <p:spPr>
          <a:xfrm>
            <a:off x="345440" y="497840"/>
            <a:ext cx="11008360" cy="5679123"/>
          </a:xfrm>
        </p:spPr>
        <p:txBody>
          <a:bodyPr/>
          <a:lstStyle/>
          <a:p>
            <a:endParaRPr lang="en-US" dirty="0"/>
          </a:p>
          <a:p>
            <a:r>
              <a:rPr lang="en-US" dirty="0"/>
              <a:t>Nitrogen, or N, using its scientific abbreviation, is a colorless, odorless element. Nitrogen is in the soil under our feet, in the water we drink, and in the air we breathe. In fact, nitrogen is the most abundant element in Earth's atmosphere: approximately 78% of the atmosphere is nitrogen</a:t>
            </a:r>
          </a:p>
          <a:p>
            <a:r>
              <a:rPr lang="en-US" dirty="0"/>
              <a:t>In the atmosphere, the predominant form of nitrogen is dinitrogen gas (N2 ), which is relatively inert and must be converted into different forms to be utilized by most organisms. There are several avenues for these conversion processes, collectively called nitrogen fixation, in which N2 gas is converted to ammonium (NH4 +). A small amount of nitrate (NO3 -) is produced by high voltage electrical discharged in the atmosphere during lightning storms</a:t>
            </a:r>
          </a:p>
        </p:txBody>
      </p:sp>
    </p:spTree>
    <p:extLst>
      <p:ext uri="{BB962C8B-B14F-4D97-AF65-F5344CB8AC3E}">
        <p14:creationId xmlns:p14="http://schemas.microsoft.com/office/powerpoint/2010/main" val="194627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0AB8-3A8C-497B-A64D-9D60B7B8D51B}"/>
              </a:ext>
            </a:extLst>
          </p:cNvPr>
          <p:cNvSpPr>
            <a:spLocks noGrp="1"/>
          </p:cNvSpPr>
          <p:nvPr>
            <p:ph type="title"/>
          </p:nvPr>
        </p:nvSpPr>
        <p:spPr/>
        <p:txBody>
          <a:bodyPr/>
          <a:lstStyle/>
          <a:p>
            <a:r>
              <a:rPr lang="en-US" b="0" i="0" dirty="0">
                <a:solidFill>
                  <a:srgbClr val="FF0000"/>
                </a:solidFill>
                <a:effectLst/>
                <a:latin typeface="proxima-nova"/>
              </a:rPr>
              <a:t>Nitrate (NO3 -):-</a:t>
            </a:r>
            <a:endParaRPr lang="en-US" dirty="0">
              <a:solidFill>
                <a:srgbClr val="FF0000"/>
              </a:solidFill>
            </a:endParaRPr>
          </a:p>
        </p:txBody>
      </p:sp>
      <p:sp>
        <p:nvSpPr>
          <p:cNvPr id="3" name="Content Placeholder 2">
            <a:extLst>
              <a:ext uri="{FF2B5EF4-FFF2-40B4-BE49-F238E27FC236}">
                <a16:creationId xmlns:a16="http://schemas.microsoft.com/office/drawing/2014/main" id="{943608AE-623E-4A0C-B47B-972F8C51800C}"/>
              </a:ext>
            </a:extLst>
          </p:cNvPr>
          <p:cNvSpPr>
            <a:spLocks noGrp="1"/>
          </p:cNvSpPr>
          <p:nvPr>
            <p:ph idx="1"/>
          </p:nvPr>
        </p:nvSpPr>
        <p:spPr>
          <a:xfrm>
            <a:off x="381000" y="1490345"/>
            <a:ext cx="10515600" cy="4351338"/>
          </a:xfrm>
        </p:spPr>
        <p:txBody>
          <a:bodyPr>
            <a:noAutofit/>
          </a:bodyPr>
          <a:lstStyle/>
          <a:p>
            <a:pPr marL="0" indent="0">
              <a:buNone/>
            </a:pPr>
            <a:r>
              <a:rPr lang="en-US" sz="3200" b="0" i="0" dirty="0">
                <a:solidFill>
                  <a:srgbClr val="4E4039"/>
                </a:solidFill>
                <a:effectLst/>
                <a:latin typeface="Times New Roman" panose="02020603050405020304" pitchFamily="18" charset="0"/>
                <a:cs typeface="Times New Roman" panose="02020603050405020304" pitchFamily="18" charset="0"/>
              </a:rPr>
              <a:t>Nitrate (NO3 -) is a form of inorganic nitrogen (N) naturally occurring in soils. Sources of soil NO3 – include decomposing plant residues and animal manure/compost, chemical fertilizers, exudates from living plants, rainfall, and lightning. Eventually, nitrate ions immobilized by microorganisms (nitrate taken up by microorganisms) are converted into organic forms and released back to the soil in plant-available forms when dead soil organisms are fed upon or decompose. In well drained soils, ammonium (NH4 +) and ammonia (NH3) are converted into NO3 by very specific populations of aerobic bacteria. This process is known as nitrification.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3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1B134-879A-4FF5-BB2F-92F587CA9843}"/>
              </a:ext>
            </a:extLst>
          </p:cNvPr>
          <p:cNvSpPr>
            <a:spLocks noGrp="1"/>
          </p:cNvSpPr>
          <p:nvPr>
            <p:ph idx="1"/>
          </p:nvPr>
        </p:nvSpPr>
        <p:spPr>
          <a:xfrm>
            <a:off x="838200" y="264160"/>
            <a:ext cx="10515600" cy="5912803"/>
          </a:xfrm>
        </p:spPr>
        <p:txBody>
          <a:bodyPr>
            <a:normAutofit/>
          </a:bodyPr>
          <a:lstStyle/>
          <a:p>
            <a:r>
              <a:rPr lang="en-US" sz="3600" b="0" i="0" dirty="0">
                <a:solidFill>
                  <a:srgbClr val="4E4039"/>
                </a:solidFill>
                <a:effectLst/>
                <a:latin typeface="Times New Roman" panose="02020603050405020304" pitchFamily="18" charset="0"/>
                <a:cs typeface="Times New Roman" panose="02020603050405020304" pitchFamily="18" charset="0"/>
              </a:rPr>
              <a:t>Another biological N transformation is denitrification, which is the conversion of NO3 – into nitrous oxide (N2O), nitrogen dioxide (NO2), and nitrogen gas (N2) that often occurs in anaerobic soils, such as waterlogged soils and wetlands. Even when nitrifying bacteria are very active in the outer parts of aggregates in well aerated soils, denitrification may still occur in anaerobic microsites inside the aggregates. Nitrate is very soluble in water and can be easily transported by runoff and other surface and subsurface flows to rivers and lakes or moved downward to ground water.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10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F958E0-CDA3-415B-9A11-193589E0EFEC}"/>
              </a:ext>
            </a:extLst>
          </p:cNvPr>
          <p:cNvSpPr>
            <a:spLocks noGrp="1"/>
          </p:cNvSpPr>
          <p:nvPr>
            <p:ph idx="1"/>
          </p:nvPr>
        </p:nvSpPr>
        <p:spPr>
          <a:xfrm>
            <a:off x="314960" y="579278"/>
            <a:ext cx="11099800" cy="5699443"/>
          </a:xfrm>
        </p:spPr>
        <p:txBody>
          <a:bodyPr>
            <a:noAutofit/>
          </a:bodyPr>
          <a:lstStyle/>
          <a:p>
            <a:pPr marL="0" indent="0" algn="l" fontAlgn="base">
              <a:buNone/>
            </a:pPr>
            <a:r>
              <a:rPr lang="en-US" sz="4000" b="1" i="0" dirty="0">
                <a:solidFill>
                  <a:srgbClr val="FF0000"/>
                </a:solidFill>
                <a:effectLst/>
                <a:latin typeface="proxima-nova"/>
              </a:rPr>
              <a:t>Relationship to Soil Function</a:t>
            </a:r>
          </a:p>
          <a:p>
            <a:pPr marL="0" indent="0" algn="l" fontAlgn="base">
              <a:buNone/>
            </a:pPr>
            <a:r>
              <a:rPr lang="en-US" sz="3200" b="0" i="0" dirty="0">
                <a:solidFill>
                  <a:srgbClr val="4E4039"/>
                </a:solidFill>
                <a:effectLst/>
                <a:latin typeface="proxima-nova"/>
              </a:rPr>
              <a:t>The primary function of NO3 – is to serve as a source of nitrogen for the nutrition and growth of plants and soil microorganisms.</a:t>
            </a:r>
          </a:p>
          <a:p>
            <a:pPr marL="0" indent="0" algn="l" fontAlgn="base">
              <a:buNone/>
            </a:pPr>
            <a:endParaRPr lang="en-US" sz="3600" b="1" i="0" dirty="0">
              <a:solidFill>
                <a:srgbClr val="FF0000"/>
              </a:solidFill>
              <a:effectLst/>
              <a:latin typeface="proxima-nova"/>
            </a:endParaRPr>
          </a:p>
          <a:p>
            <a:pPr marL="0" indent="0" algn="l" fontAlgn="base">
              <a:buNone/>
            </a:pPr>
            <a:r>
              <a:rPr lang="en-US" sz="3600" b="1" i="0" dirty="0">
                <a:solidFill>
                  <a:srgbClr val="FF0000"/>
                </a:solidFill>
                <a:effectLst/>
                <a:latin typeface="proxima-nova"/>
              </a:rPr>
              <a:t>Problems with Poor Activity</a:t>
            </a:r>
          </a:p>
          <a:p>
            <a:pPr marL="0" indent="0" fontAlgn="base">
              <a:buNone/>
            </a:pPr>
            <a:r>
              <a:rPr lang="en-US" sz="3200" b="0" i="0" dirty="0">
                <a:solidFill>
                  <a:srgbClr val="4E4039"/>
                </a:solidFill>
                <a:effectLst/>
                <a:latin typeface="proxima-nova"/>
              </a:rPr>
              <a:t>Denitrification results in nitrogen loss from soil and produces some forms of intermediate gaseous nitrogen (e.g., N2O) that are harmful to the environment. Problems associated with high NO3 – concentration include the pollution of ground water and surface water and an increased risk of eutrophication that threatens the survival of aquatic life. Nitrification can potentially result in soil acidification by hydrogen ions (H+) released during the process.</a:t>
            </a:r>
          </a:p>
          <a:p>
            <a:pPr marL="0" indent="0">
              <a:buNone/>
            </a:pPr>
            <a:endParaRPr lang="en-US" sz="3200" dirty="0"/>
          </a:p>
        </p:txBody>
      </p:sp>
    </p:spTree>
    <p:extLst>
      <p:ext uri="{BB962C8B-B14F-4D97-AF65-F5344CB8AC3E}">
        <p14:creationId xmlns:p14="http://schemas.microsoft.com/office/powerpoint/2010/main" val="99238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11E1EF-8923-4C5F-A6D1-AB8573716291}"/>
              </a:ext>
            </a:extLst>
          </p:cNvPr>
          <p:cNvPicPr>
            <a:picLocks noChangeAspect="1"/>
          </p:cNvPicPr>
          <p:nvPr/>
        </p:nvPicPr>
        <p:blipFill>
          <a:blip r:embed="rId2"/>
          <a:stretch>
            <a:fillRect/>
          </a:stretch>
        </p:blipFill>
        <p:spPr>
          <a:xfrm>
            <a:off x="406400" y="375921"/>
            <a:ext cx="11003280" cy="6482080"/>
          </a:xfrm>
          <a:prstGeom prst="rect">
            <a:avLst/>
          </a:prstGeom>
        </p:spPr>
      </p:pic>
    </p:spTree>
    <p:extLst>
      <p:ext uri="{BB962C8B-B14F-4D97-AF65-F5344CB8AC3E}">
        <p14:creationId xmlns:p14="http://schemas.microsoft.com/office/powerpoint/2010/main" val="426183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Nitrogen Cycle – Definition, Steps, Importance with Diagram">
            <a:extLst>
              <a:ext uri="{FF2B5EF4-FFF2-40B4-BE49-F238E27FC236}">
                <a16:creationId xmlns:a16="http://schemas.microsoft.com/office/drawing/2014/main" id="{5B23124D-8B43-4240-86C2-0D2775FEBD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0400" y="447040"/>
            <a:ext cx="11460480" cy="6492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26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CBBCB78-66B0-4A75-A428-29CF6C3AE0F3}"/>
              </a:ext>
            </a:extLst>
          </p:cNvPr>
          <p:cNvSpPr>
            <a:spLocks noGrp="1" noChangeArrowheads="1"/>
          </p:cNvSpPr>
          <p:nvPr>
            <p:ph type="title"/>
          </p:nvPr>
        </p:nvSpPr>
        <p:spPr/>
        <p:txBody>
          <a:bodyPr/>
          <a:lstStyle/>
          <a:p>
            <a:r>
              <a:rPr lang="en-US" altLang="en-US" sz="3600" b="1" dirty="0">
                <a:solidFill>
                  <a:srgbClr val="FF0000"/>
                </a:solidFill>
              </a:rPr>
              <a:t>Factor effects on rate nitrogen in soil</a:t>
            </a:r>
          </a:p>
        </p:txBody>
      </p:sp>
      <p:sp>
        <p:nvSpPr>
          <p:cNvPr id="9219" name="Content Placeholder 2">
            <a:extLst>
              <a:ext uri="{FF2B5EF4-FFF2-40B4-BE49-F238E27FC236}">
                <a16:creationId xmlns:a16="http://schemas.microsoft.com/office/drawing/2014/main" id="{E524FF33-36F8-490A-BC5F-182B8C30B2FA}"/>
              </a:ext>
            </a:extLst>
          </p:cNvPr>
          <p:cNvSpPr>
            <a:spLocks noGrp="1" noChangeArrowheads="1"/>
          </p:cNvSpPr>
          <p:nvPr>
            <p:ph idx="1"/>
          </p:nvPr>
        </p:nvSpPr>
        <p:spPr/>
        <p:txBody>
          <a:bodyPr/>
          <a:lstStyle/>
          <a:p>
            <a:pPr marL="0" indent="0" algn="l" rtl="0">
              <a:buNone/>
            </a:pPr>
            <a:r>
              <a:rPr lang="en-US" altLang="en-US" sz="2400" dirty="0"/>
              <a:t>1. Nature of Organic Materials </a:t>
            </a:r>
          </a:p>
          <a:p>
            <a:pPr marL="0" indent="0" algn="l" rtl="0">
              <a:buNone/>
            </a:pPr>
            <a:r>
              <a:rPr lang="en-US" altLang="en-US" sz="2400" dirty="0"/>
              <a:t>2. Soil Moisture </a:t>
            </a:r>
          </a:p>
          <a:p>
            <a:pPr marL="0" indent="0" algn="l" rtl="0">
              <a:buNone/>
            </a:pPr>
            <a:r>
              <a:rPr lang="en-US" altLang="en-US" sz="2400" dirty="0"/>
              <a:t>3. Temperature</a:t>
            </a:r>
          </a:p>
          <a:p>
            <a:pPr marL="0" indent="0" algn="l" rtl="0">
              <a:buNone/>
            </a:pPr>
            <a:r>
              <a:rPr lang="en-US" altLang="en-US" sz="2400" dirty="0"/>
              <a:t> 4. Alternate Wetting and Drying</a:t>
            </a:r>
          </a:p>
          <a:p>
            <a:pPr marL="0" indent="0" algn="l" rtl="0">
              <a:buNone/>
            </a:pPr>
            <a:r>
              <a:rPr lang="en-US" altLang="en-US" sz="2400" dirty="0"/>
              <a:t> 5. Amount and Sources of Applied Nitrogen</a:t>
            </a:r>
          </a:p>
          <a:p>
            <a:pPr marL="0" indent="0" algn="l" rtl="0">
              <a:buNone/>
            </a:pPr>
            <a:r>
              <a:rPr lang="en-US" altLang="en-US" sz="2400" dirty="0"/>
              <a:t> 6. Soil Reaction </a:t>
            </a:r>
          </a:p>
          <a:p>
            <a:pPr marL="0" indent="0" algn="l" rtl="0">
              <a:buNone/>
            </a:pPr>
            <a:r>
              <a:rPr lang="en-US" altLang="en-US" sz="2400" dirty="0"/>
              <a:t>7. Amount of Nitrogen in Soil </a:t>
            </a:r>
          </a:p>
          <a:p>
            <a:pPr marL="0" indent="0">
              <a:buNone/>
            </a:pPr>
            <a:r>
              <a:rPr lang="en-US" altLang="en-US" sz="2400" dirty="0"/>
              <a:t>8. Aeration </a:t>
            </a:r>
          </a:p>
          <a:p>
            <a:pPr marL="0" indent="0" algn="l" rtl="0">
              <a:buNone/>
            </a:pPr>
            <a:r>
              <a:rPr lang="en-US" altLang="en-US" sz="2400" dirty="0"/>
              <a:t>9.</a:t>
            </a:r>
            <a:r>
              <a:rPr lang="en-US" altLang="en-US" dirty="0"/>
              <a:t> </a:t>
            </a:r>
            <a:r>
              <a:rPr lang="en-US" altLang="en-US" sz="2400" dirty="0"/>
              <a:t>Soil-Plant Interactions</a:t>
            </a:r>
          </a:p>
        </p:txBody>
      </p:sp>
    </p:spTree>
  </p:cSld>
  <p:clrMapOvr>
    <a:masterClrMapping/>
  </p:clrMapOvr>
  <p:transition spd="slow" advTm="2984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15EB7-3C05-4942-BBE1-7725AE70A9E0}"/>
              </a:ext>
            </a:extLst>
          </p:cNvPr>
          <p:cNvSpPr>
            <a:spLocks noGrp="1"/>
          </p:cNvSpPr>
          <p:nvPr>
            <p:ph type="title"/>
          </p:nvPr>
        </p:nvSpPr>
        <p:spPr/>
        <p:txBody>
          <a:bodyPr/>
          <a:lstStyle/>
          <a:p>
            <a:r>
              <a:rPr lang="en-US" dirty="0"/>
              <a:t>Procedure for determination NO3</a:t>
            </a:r>
          </a:p>
        </p:txBody>
      </p:sp>
      <p:sp>
        <p:nvSpPr>
          <p:cNvPr id="3" name="Content Placeholder 2">
            <a:extLst>
              <a:ext uri="{FF2B5EF4-FFF2-40B4-BE49-F238E27FC236}">
                <a16:creationId xmlns:a16="http://schemas.microsoft.com/office/drawing/2014/main" id="{CB91229F-8245-4EFE-A487-55C849A64BDB}"/>
              </a:ext>
            </a:extLst>
          </p:cNvPr>
          <p:cNvSpPr>
            <a:spLocks noGrp="1"/>
          </p:cNvSpPr>
          <p:nvPr>
            <p:ph idx="1"/>
          </p:nvPr>
        </p:nvSpPr>
        <p:spPr/>
        <p:txBody>
          <a:bodyPr>
            <a:normAutofit lnSpcReduction="10000"/>
          </a:bodyPr>
          <a:lstStyle/>
          <a:p>
            <a:r>
              <a:rPr lang="en-US" dirty="0"/>
              <a:t>Reagents</a:t>
            </a:r>
          </a:p>
          <a:p>
            <a:r>
              <a:rPr lang="en-US" dirty="0"/>
              <a:t>0.02N of (CUSO4.5H2O)</a:t>
            </a:r>
          </a:p>
          <a:p>
            <a:r>
              <a:rPr lang="en-US" dirty="0"/>
              <a:t>1N HCl</a:t>
            </a:r>
          </a:p>
          <a:p>
            <a:pPr marL="0" indent="0">
              <a:buNone/>
            </a:pPr>
            <a:r>
              <a:rPr lang="en-US" dirty="0"/>
              <a:t>1- Put 10 g 0f soil add 50 ml of 0.02N(CUSO4.5H20) .</a:t>
            </a:r>
          </a:p>
          <a:p>
            <a:pPr marL="0" indent="0">
              <a:buNone/>
            </a:pPr>
            <a:r>
              <a:rPr lang="en-US" dirty="0"/>
              <a:t>2- Shake solution for 15 minute.</a:t>
            </a:r>
          </a:p>
          <a:p>
            <a:pPr marL="0" indent="0">
              <a:buNone/>
            </a:pPr>
            <a:r>
              <a:rPr lang="en-US" dirty="0"/>
              <a:t>3- Filtrate solution throw </a:t>
            </a:r>
            <a:r>
              <a:rPr lang="en-US" dirty="0" err="1"/>
              <a:t>filterpaper</a:t>
            </a:r>
            <a:r>
              <a:rPr lang="en-US" dirty="0"/>
              <a:t>.</a:t>
            </a:r>
          </a:p>
          <a:p>
            <a:pPr marL="0" indent="0">
              <a:buNone/>
            </a:pPr>
            <a:r>
              <a:rPr lang="en-US" dirty="0"/>
              <a:t>4- after </a:t>
            </a:r>
            <a:r>
              <a:rPr lang="en-US" dirty="0" err="1"/>
              <a:t>filteration</a:t>
            </a:r>
            <a:r>
              <a:rPr lang="en-US" dirty="0"/>
              <a:t> 50 ml of sample add 1ml of 1NHcl to extract.</a:t>
            </a:r>
          </a:p>
          <a:p>
            <a:pPr marL="0" indent="0">
              <a:buNone/>
            </a:pPr>
            <a:r>
              <a:rPr lang="en-US" dirty="0"/>
              <a:t>5- read the absorbance by spectrophotometer.in two wave length 220nm and 275nm.</a:t>
            </a:r>
          </a:p>
          <a:p>
            <a:pPr marL="0" indent="0">
              <a:buNone/>
            </a:pPr>
            <a:endParaRPr lang="en-US" dirty="0"/>
          </a:p>
        </p:txBody>
      </p:sp>
    </p:spTree>
    <p:extLst>
      <p:ext uri="{BB962C8B-B14F-4D97-AF65-F5344CB8AC3E}">
        <p14:creationId xmlns:p14="http://schemas.microsoft.com/office/powerpoint/2010/main" val="3146960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616</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proxima-nova</vt:lpstr>
      <vt:lpstr>Times New Roman</vt:lpstr>
      <vt:lpstr>Office Theme</vt:lpstr>
      <vt:lpstr>Determination of available  nitrogen in soil</vt:lpstr>
      <vt:lpstr>PowerPoint Presentation</vt:lpstr>
      <vt:lpstr>Nitrate (NO3 -):-</vt:lpstr>
      <vt:lpstr>PowerPoint Presentation</vt:lpstr>
      <vt:lpstr>PowerPoint Presentation</vt:lpstr>
      <vt:lpstr>PowerPoint Presentation</vt:lpstr>
      <vt:lpstr>PowerPoint Presentation</vt:lpstr>
      <vt:lpstr>Factor effects on rate nitrogen in soil</vt:lpstr>
      <vt:lpstr>Procedure for determination NO3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I N O</dc:creator>
  <cp:lastModifiedBy>S I N O</cp:lastModifiedBy>
  <cp:revision>3</cp:revision>
  <dcterms:created xsi:type="dcterms:W3CDTF">2023-02-01T19:49:18Z</dcterms:created>
  <dcterms:modified xsi:type="dcterms:W3CDTF">2023-02-03T21:09:19Z</dcterms:modified>
</cp:coreProperties>
</file>