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30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05315" y="2796139"/>
            <a:ext cx="5882769" cy="909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2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2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2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9734" y="1667107"/>
            <a:ext cx="9853930" cy="3574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2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7300" y="2022603"/>
            <a:ext cx="8638799" cy="3942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86789" rIns="0" bIns="0" rtlCol="0">
            <a:spAutoFit/>
          </a:bodyPr>
          <a:lstStyle/>
          <a:p>
            <a:pPr marL="696595" algn="ctr">
              <a:lnSpc>
                <a:spcPts val="7100"/>
              </a:lnSpc>
              <a:spcBef>
                <a:spcPts val="100"/>
              </a:spcBef>
            </a:pPr>
            <a:r>
              <a:rPr sz="6100" spc="-360" dirty="0">
                <a:solidFill>
                  <a:srgbClr val="000000"/>
                </a:solidFill>
              </a:rPr>
              <a:t>Design</a:t>
            </a:r>
            <a:r>
              <a:rPr sz="6100" spc="-25" dirty="0">
                <a:solidFill>
                  <a:srgbClr val="000000"/>
                </a:solidFill>
              </a:rPr>
              <a:t> </a:t>
            </a:r>
            <a:r>
              <a:rPr sz="6100" spc="-355" dirty="0">
                <a:solidFill>
                  <a:srgbClr val="000000"/>
                </a:solidFill>
              </a:rPr>
              <a:t>Strategy</a:t>
            </a:r>
            <a:endParaRPr sz="6100" dirty="0"/>
          </a:p>
          <a:p>
            <a:pPr marL="696595" algn="ctr">
              <a:lnSpc>
                <a:spcPts val="4460"/>
              </a:lnSpc>
            </a:pPr>
            <a:r>
              <a:rPr sz="3900" spc="65" dirty="0">
                <a:solidFill>
                  <a:srgbClr val="000000"/>
                </a:solidFill>
              </a:rPr>
              <a:t>Clarity Guidance</a:t>
            </a:r>
            <a:r>
              <a:rPr sz="3900" spc="-114" dirty="0">
                <a:solidFill>
                  <a:srgbClr val="000000"/>
                </a:solidFill>
              </a:rPr>
              <a:t> </a:t>
            </a:r>
            <a:r>
              <a:rPr sz="3900" spc="80" dirty="0">
                <a:solidFill>
                  <a:srgbClr val="000000"/>
                </a:solidFill>
              </a:rPr>
              <a:t>Direction</a:t>
            </a:r>
            <a:endParaRPr sz="3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0"/>
            <a:ext cx="3572566" cy="1274174"/>
          </a:xfrm>
          <a:prstGeom prst="rect">
            <a:avLst/>
          </a:prstGeom>
        </p:spPr>
      </p:pic>
      <p:sp>
        <p:nvSpPr>
          <p:cNvPr id="5" name="object 3"/>
          <p:cNvSpPr/>
          <p:nvPr/>
        </p:nvSpPr>
        <p:spPr>
          <a:xfrm>
            <a:off x="2222500" y="6143625"/>
            <a:ext cx="6705600" cy="1143000"/>
          </a:xfrm>
          <a:custGeom>
            <a:avLst/>
            <a:gdLst/>
            <a:ahLst/>
            <a:cxnLst/>
            <a:rect l="l" t="t" r="r" b="b"/>
            <a:pathLst>
              <a:path w="6705600" h="1143000">
                <a:moveTo>
                  <a:pt x="0" y="1143000"/>
                </a:moveTo>
                <a:lnTo>
                  <a:pt x="6705600" y="1143000"/>
                </a:lnTo>
                <a:lnTo>
                  <a:pt x="6705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BD4B5"/>
          </a:solidFill>
        </p:spPr>
        <p:txBody>
          <a:bodyPr wrap="square" lIns="0" tIns="0" rIns="0" bIns="0" rtlCol="0"/>
          <a:lstStyle/>
          <a:p>
            <a:pPr algn="ctr"/>
            <a:r>
              <a:rPr lang="en-US" sz="3200" dirty="0" smtClean="0"/>
              <a:t>3rd Lecture </a:t>
            </a:r>
            <a:r>
              <a:rPr lang="en-US" sz="3200" dirty="0" smtClean="0"/>
              <a:t>theory of Architecture </a:t>
            </a:r>
          </a:p>
          <a:p>
            <a:pPr algn="ctr"/>
            <a:r>
              <a:rPr lang="en-US" sz="3200" dirty="0" smtClean="0"/>
              <a:t>Master </a:t>
            </a:r>
            <a:r>
              <a:rPr lang="en-US" sz="3200" dirty="0" smtClean="0"/>
              <a:t>program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900" y="5241522"/>
            <a:ext cx="5572227" cy="76206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659" y="3107739"/>
            <a:ext cx="212852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835" marR="5080" indent="-318770">
              <a:lnSpc>
                <a:spcPct val="100000"/>
              </a:lnSpc>
              <a:spcBef>
                <a:spcPts val="100"/>
              </a:spcBef>
            </a:pPr>
            <a:r>
              <a:rPr sz="3600" spc="-185" dirty="0">
                <a:solidFill>
                  <a:srgbClr val="000000"/>
                </a:solidFill>
              </a:rPr>
              <a:t>BUSINESS  </a:t>
            </a:r>
            <a:r>
              <a:rPr sz="3600" spc="-175" dirty="0">
                <a:solidFill>
                  <a:srgbClr val="000000"/>
                </a:solidFill>
              </a:rPr>
              <a:t>GOALS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920911" y="3107739"/>
            <a:ext cx="243268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2135" marR="5080" indent="-560070">
              <a:lnSpc>
                <a:spcPct val="100000"/>
              </a:lnSpc>
              <a:spcBef>
                <a:spcPts val="100"/>
              </a:spcBef>
            </a:pPr>
            <a:r>
              <a:rPr sz="3600" spc="-185" dirty="0">
                <a:latin typeface="Arial"/>
                <a:cs typeface="Arial"/>
              </a:rPr>
              <a:t>COSTUMER  </a:t>
            </a:r>
            <a:r>
              <a:rPr sz="3600" spc="-254" dirty="0">
                <a:latin typeface="Arial"/>
                <a:cs typeface="Arial"/>
              </a:rPr>
              <a:t>NEEDS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0700" y="3360015"/>
            <a:ext cx="3956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60" dirty="0">
                <a:latin typeface="Arial"/>
                <a:cs typeface="Arial"/>
              </a:rPr>
              <a:t>Vision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56788" y="4057653"/>
            <a:ext cx="4605020" cy="0"/>
          </a:xfrm>
          <a:custGeom>
            <a:avLst/>
            <a:gdLst/>
            <a:ahLst/>
            <a:cxnLst/>
            <a:rect l="l" t="t" r="r" b="b"/>
            <a:pathLst>
              <a:path w="4605020">
                <a:moveTo>
                  <a:pt x="4604461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56788" y="3600453"/>
            <a:ext cx="4605020" cy="0"/>
          </a:xfrm>
          <a:custGeom>
            <a:avLst/>
            <a:gdLst/>
            <a:ahLst/>
            <a:cxnLst/>
            <a:rect l="l" t="t" r="r" b="b"/>
            <a:pathLst>
              <a:path w="4605020">
                <a:moveTo>
                  <a:pt x="4604461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44850" y="2985644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182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97562" y="3236603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4" h="51435">
                <a:moveTo>
                  <a:pt x="94576" y="0"/>
                </a:moveTo>
                <a:lnTo>
                  <a:pt x="47282" y="50863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93640" y="4022525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30182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6350" y="4022529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4" h="51435">
                <a:moveTo>
                  <a:pt x="0" y="50863"/>
                </a:moveTo>
                <a:lnTo>
                  <a:pt x="47294" y="0"/>
                </a:lnTo>
                <a:lnTo>
                  <a:pt x="94576" y="508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16140" y="2990852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182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68853" y="3241813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4" h="51435">
                <a:moveTo>
                  <a:pt x="94576" y="0"/>
                </a:moveTo>
                <a:lnTo>
                  <a:pt x="47282" y="50863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21780" y="4289225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30182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74490" y="4289229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4" h="51435">
                <a:moveTo>
                  <a:pt x="0" y="50863"/>
                </a:moveTo>
                <a:lnTo>
                  <a:pt x="47294" y="0"/>
                </a:lnTo>
                <a:lnTo>
                  <a:pt x="94576" y="508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95640" y="4022525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30182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48350" y="4022529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5" h="51435">
                <a:moveTo>
                  <a:pt x="0" y="50863"/>
                </a:moveTo>
                <a:lnTo>
                  <a:pt x="47294" y="0"/>
                </a:lnTo>
                <a:lnTo>
                  <a:pt x="94576" y="508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50840" y="3181352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182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03550" y="3432313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4" h="51435">
                <a:moveTo>
                  <a:pt x="0" y="0"/>
                </a:moveTo>
                <a:lnTo>
                  <a:pt x="47294" y="50863"/>
                </a:lnTo>
                <a:lnTo>
                  <a:pt x="9457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953250" y="2996063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182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05960" y="3247022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5" h="51435">
                <a:moveTo>
                  <a:pt x="0" y="0"/>
                </a:moveTo>
                <a:lnTo>
                  <a:pt x="47294" y="50863"/>
                </a:lnTo>
                <a:lnTo>
                  <a:pt x="9457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41440" y="3257552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182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894150" y="3508513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4" h="51435">
                <a:moveTo>
                  <a:pt x="0" y="0"/>
                </a:moveTo>
                <a:lnTo>
                  <a:pt x="47294" y="50863"/>
                </a:lnTo>
                <a:lnTo>
                  <a:pt x="9457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49950" y="4091235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30182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02662" y="4091239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4" h="51435">
                <a:moveTo>
                  <a:pt x="94576" y="50863"/>
                </a:moveTo>
                <a:lnTo>
                  <a:pt x="47282" y="0"/>
                </a:lnTo>
                <a:lnTo>
                  <a:pt x="0" y="5086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515559" y="3296463"/>
            <a:ext cx="364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80" dirty="0">
                <a:latin typeface="Arial"/>
                <a:cs typeface="Arial"/>
              </a:rPr>
              <a:t>V</a:t>
            </a:r>
            <a:r>
              <a:rPr sz="1200" spc="-60" dirty="0">
                <a:latin typeface="Arial"/>
                <a:cs typeface="Arial"/>
              </a:rPr>
              <a:t>alue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49749" y="4058463"/>
            <a:ext cx="6972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latin typeface="Arial"/>
                <a:cs typeface="Arial"/>
              </a:rPr>
              <a:t>Processes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07352" y="3804413"/>
            <a:ext cx="466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latin typeface="Arial"/>
                <a:cs typeface="Arial"/>
              </a:rPr>
              <a:t>Identity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89300" y="3538932"/>
            <a:ext cx="946150" cy="448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3365">
              <a:lnSpc>
                <a:spcPct val="115700"/>
              </a:lnSpc>
              <a:spcBef>
                <a:spcPts val="100"/>
              </a:spcBef>
            </a:pPr>
            <a:r>
              <a:rPr sz="1200" spc="-35" dirty="0">
                <a:latin typeface="Arial"/>
                <a:cs typeface="Arial"/>
              </a:rPr>
              <a:t>Objectives  </a:t>
            </a:r>
            <a:r>
              <a:rPr sz="1200" spc="-45" dirty="0">
                <a:latin typeface="Arial"/>
                <a:cs typeface="Arial"/>
              </a:rPr>
              <a:t>Goals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56247" y="3359862"/>
            <a:ext cx="466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5" dirty="0">
                <a:latin typeface="Arial"/>
                <a:cs typeface="Arial"/>
              </a:rPr>
              <a:t>Design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81600" y="3588462"/>
            <a:ext cx="4038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5" dirty="0">
                <a:latin typeface="Arial"/>
                <a:cs typeface="Arial"/>
              </a:rPr>
              <a:t>Brand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64149" y="3817062"/>
            <a:ext cx="629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latin typeface="Arial"/>
                <a:cs typeface="Arial"/>
              </a:rPr>
              <a:t>Research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333177" y="7200820"/>
            <a:ext cx="252221" cy="2274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68227"/>
            <a:ext cx="57867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35" dirty="0">
                <a:solidFill>
                  <a:srgbClr val="000000"/>
                </a:solidFill>
              </a:rPr>
              <a:t>Strategy </a:t>
            </a:r>
            <a:r>
              <a:rPr sz="2100" spc="50" dirty="0">
                <a:solidFill>
                  <a:srgbClr val="000000"/>
                </a:solidFill>
              </a:rPr>
              <a:t>should </a:t>
            </a:r>
            <a:r>
              <a:rPr sz="2100" spc="55" dirty="0">
                <a:solidFill>
                  <a:srgbClr val="000000"/>
                </a:solidFill>
              </a:rPr>
              <a:t>bring </a:t>
            </a:r>
            <a:r>
              <a:rPr sz="2100" spc="50" dirty="0">
                <a:solidFill>
                  <a:srgbClr val="000000"/>
                </a:solidFill>
              </a:rPr>
              <a:t>clarity </a:t>
            </a:r>
            <a:r>
              <a:rPr sz="2100" spc="90" dirty="0">
                <a:solidFill>
                  <a:srgbClr val="000000"/>
                </a:solidFill>
              </a:rPr>
              <a:t>to </a:t>
            </a:r>
            <a:r>
              <a:rPr sz="2100" spc="10" dirty="0">
                <a:solidFill>
                  <a:srgbClr val="000000"/>
                </a:solidFill>
              </a:rPr>
              <a:t>an</a:t>
            </a:r>
            <a:r>
              <a:rPr sz="2100" spc="-335" dirty="0">
                <a:solidFill>
                  <a:srgbClr val="000000"/>
                </a:solidFill>
              </a:rPr>
              <a:t> </a:t>
            </a:r>
            <a:r>
              <a:rPr sz="2100" spc="40" dirty="0">
                <a:solidFill>
                  <a:srgbClr val="000000"/>
                </a:solidFill>
              </a:rPr>
              <a:t>organization</a:t>
            </a:r>
            <a:endParaRPr sz="2100"/>
          </a:p>
        </p:txBody>
      </p:sp>
      <p:sp>
        <p:nvSpPr>
          <p:cNvPr id="3" name="object 3"/>
          <p:cNvSpPr txBox="1"/>
          <p:nvPr/>
        </p:nvSpPr>
        <p:spPr>
          <a:xfrm>
            <a:off x="2188632" y="2585425"/>
            <a:ext cx="5993765" cy="194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Char char="-"/>
              <a:tabLst>
                <a:tab pos="156845" algn="l"/>
              </a:tabLst>
            </a:pPr>
            <a:r>
              <a:rPr sz="1800" spc="-45" dirty="0">
                <a:latin typeface="Arial"/>
                <a:cs typeface="Arial"/>
              </a:rPr>
              <a:t>Product/service design: </a:t>
            </a:r>
            <a:r>
              <a:rPr sz="1800" spc="-35" dirty="0">
                <a:latin typeface="Arial"/>
                <a:cs typeface="Arial"/>
              </a:rPr>
              <a:t>decide </a:t>
            </a:r>
            <a:r>
              <a:rPr sz="1800" spc="-45" dirty="0">
                <a:latin typeface="Arial"/>
                <a:cs typeface="Arial"/>
              </a:rPr>
              <a:t>how </a:t>
            </a:r>
            <a:r>
              <a:rPr sz="1800" spc="-35" dirty="0">
                <a:latin typeface="Arial"/>
                <a:cs typeface="Arial"/>
              </a:rPr>
              <a:t>to </a:t>
            </a:r>
            <a:r>
              <a:rPr sz="1800" spc="-60" dirty="0">
                <a:latin typeface="Arial"/>
                <a:cs typeface="Arial"/>
              </a:rPr>
              <a:t>create</a:t>
            </a:r>
            <a:r>
              <a:rPr sz="1800" spc="210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something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-"/>
            </a:pPr>
            <a:endParaRPr sz="1850">
              <a:latin typeface="Times New Roman"/>
              <a:cs typeface="Times New Roman"/>
            </a:endParaRPr>
          </a:p>
          <a:p>
            <a:pPr marL="12700" marR="250190">
              <a:lnSpc>
                <a:spcPct val="100000"/>
              </a:lnSpc>
              <a:buChar char="-"/>
              <a:tabLst>
                <a:tab pos="219710" algn="l"/>
                <a:tab pos="220345" algn="l"/>
              </a:tabLst>
            </a:pPr>
            <a:r>
              <a:rPr sz="1800" spc="-70" dirty="0">
                <a:latin typeface="Arial"/>
                <a:cs typeface="Arial"/>
              </a:rPr>
              <a:t>Design </a:t>
            </a:r>
            <a:r>
              <a:rPr sz="1800" spc="-60" dirty="0">
                <a:latin typeface="Arial"/>
                <a:cs typeface="Arial"/>
              </a:rPr>
              <a:t>strategy: </a:t>
            </a:r>
            <a:r>
              <a:rPr sz="1800" spc="-35" dirty="0">
                <a:latin typeface="Arial"/>
                <a:cs typeface="Arial"/>
              </a:rPr>
              <a:t>decide </a:t>
            </a:r>
            <a:r>
              <a:rPr sz="1800" spc="-60" dirty="0">
                <a:latin typeface="Arial"/>
                <a:cs typeface="Arial"/>
              </a:rPr>
              <a:t>what </a:t>
            </a:r>
            <a:r>
              <a:rPr sz="1800" spc="-35" dirty="0">
                <a:latin typeface="Arial"/>
                <a:cs typeface="Arial"/>
              </a:rPr>
              <a:t>to </a:t>
            </a:r>
            <a:r>
              <a:rPr sz="1800" spc="-50" dirty="0">
                <a:latin typeface="Arial"/>
                <a:cs typeface="Arial"/>
              </a:rPr>
              <a:t>create, </a:t>
            </a:r>
            <a:r>
              <a:rPr sz="1800" spc="-60" dirty="0">
                <a:latin typeface="Arial"/>
                <a:cs typeface="Arial"/>
              </a:rPr>
              <a:t>with </a:t>
            </a:r>
            <a:r>
              <a:rPr sz="1800" spc="-105" dirty="0">
                <a:latin typeface="Arial"/>
                <a:cs typeface="Arial"/>
              </a:rPr>
              <a:t>a </a:t>
            </a:r>
            <a:r>
              <a:rPr sz="1800" spc="-50" dirty="0">
                <a:latin typeface="Arial"/>
                <a:cs typeface="Arial"/>
              </a:rPr>
              <a:t>perspective  </a:t>
            </a:r>
            <a:r>
              <a:rPr sz="1800" spc="-45" dirty="0">
                <a:latin typeface="Arial"/>
                <a:cs typeface="Arial"/>
              </a:rPr>
              <a:t>beyond </a:t>
            </a:r>
            <a:r>
              <a:rPr sz="1800" spc="-60" dirty="0">
                <a:latin typeface="Arial"/>
                <a:cs typeface="Arial"/>
              </a:rPr>
              <a:t>the current </a:t>
            </a:r>
            <a:r>
              <a:rPr sz="1800" spc="-40" dirty="0">
                <a:latin typeface="Arial"/>
                <a:cs typeface="Arial"/>
              </a:rPr>
              <a:t>cycle </a:t>
            </a:r>
            <a:r>
              <a:rPr sz="1800" spc="-55" dirty="0">
                <a:latin typeface="Arial"/>
                <a:cs typeface="Arial"/>
              </a:rPr>
              <a:t>(e.g. </a:t>
            </a:r>
            <a:r>
              <a:rPr sz="1800" spc="5" dirty="0">
                <a:latin typeface="Arial"/>
                <a:cs typeface="Arial"/>
              </a:rPr>
              <a:t>3-5</a:t>
            </a:r>
            <a:r>
              <a:rPr sz="1800" spc="250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years)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-"/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219710" algn="l"/>
                <a:tab pos="220345" algn="l"/>
              </a:tabLst>
            </a:pPr>
            <a:r>
              <a:rPr sz="1800" spc="-60" dirty="0">
                <a:latin typeface="Arial"/>
                <a:cs typeface="Arial"/>
              </a:rPr>
              <a:t>Business strategy: </a:t>
            </a:r>
            <a:r>
              <a:rPr sz="1800" spc="-35" dirty="0">
                <a:latin typeface="Arial"/>
                <a:cs typeface="Arial"/>
              </a:rPr>
              <a:t>decide </a:t>
            </a:r>
            <a:r>
              <a:rPr sz="1800" spc="-60" dirty="0">
                <a:latin typeface="Arial"/>
                <a:cs typeface="Arial"/>
              </a:rPr>
              <a:t>what </a:t>
            </a:r>
            <a:r>
              <a:rPr sz="1800" spc="-105" dirty="0">
                <a:latin typeface="Arial"/>
                <a:cs typeface="Arial"/>
              </a:rPr>
              <a:t>a </a:t>
            </a:r>
            <a:r>
              <a:rPr sz="1800" spc="-55" dirty="0">
                <a:latin typeface="Arial"/>
                <a:cs typeface="Arial"/>
              </a:rPr>
              <a:t>business should </a:t>
            </a:r>
            <a:r>
              <a:rPr sz="1800" spc="-15" dirty="0">
                <a:latin typeface="Arial"/>
                <a:cs typeface="Arial"/>
              </a:rPr>
              <a:t>do, </a:t>
            </a:r>
            <a:r>
              <a:rPr sz="1800" spc="-60" dirty="0">
                <a:latin typeface="Arial"/>
                <a:cs typeface="Arial"/>
              </a:rPr>
              <a:t>with </a:t>
            </a:r>
            <a:r>
              <a:rPr sz="1800" spc="-105" dirty="0">
                <a:latin typeface="Arial"/>
                <a:cs typeface="Arial"/>
              </a:rPr>
              <a:t>a  </a:t>
            </a:r>
            <a:r>
              <a:rPr sz="1800" spc="-50" dirty="0">
                <a:latin typeface="Arial"/>
                <a:cs typeface="Arial"/>
              </a:rPr>
              <a:t>perspective </a:t>
            </a:r>
            <a:r>
              <a:rPr sz="1800" spc="-45" dirty="0">
                <a:latin typeface="Arial"/>
                <a:cs typeface="Arial"/>
              </a:rPr>
              <a:t>beyond </a:t>
            </a:r>
            <a:r>
              <a:rPr sz="1800" spc="-60" dirty="0">
                <a:latin typeface="Arial"/>
                <a:cs typeface="Arial"/>
              </a:rPr>
              <a:t>the current </a:t>
            </a:r>
            <a:r>
              <a:rPr sz="1800" spc="-40" dirty="0">
                <a:latin typeface="Arial"/>
                <a:cs typeface="Arial"/>
              </a:rPr>
              <a:t>cycle </a:t>
            </a:r>
            <a:r>
              <a:rPr sz="1800" spc="-55" dirty="0">
                <a:latin typeface="Arial"/>
                <a:cs typeface="Arial"/>
              </a:rPr>
              <a:t>(e.g. </a:t>
            </a:r>
            <a:r>
              <a:rPr sz="1800" spc="5" dirty="0">
                <a:latin typeface="Arial"/>
                <a:cs typeface="Arial"/>
              </a:rPr>
              <a:t>3-5</a:t>
            </a:r>
            <a:r>
              <a:rPr sz="1800" spc="300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years)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2233" y="1687780"/>
            <a:ext cx="6038850" cy="2121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7299"/>
              </a:lnSpc>
              <a:spcBef>
                <a:spcPts val="100"/>
              </a:spcBef>
            </a:pPr>
            <a:r>
              <a:rPr sz="3600" b="1" spc="135" dirty="0">
                <a:solidFill>
                  <a:srgbClr val="000000"/>
                </a:solidFill>
                <a:latin typeface="Arial"/>
                <a:cs typeface="Arial"/>
              </a:rPr>
              <a:t>Design </a:t>
            </a:r>
            <a:r>
              <a:rPr sz="3600" b="1" spc="125" dirty="0">
                <a:solidFill>
                  <a:srgbClr val="000000"/>
                </a:solidFill>
                <a:latin typeface="Arial"/>
                <a:cs typeface="Arial"/>
              </a:rPr>
              <a:t>drives innovation,  </a:t>
            </a:r>
            <a:r>
              <a:rPr sz="3600" spc="-160" dirty="0">
                <a:solidFill>
                  <a:srgbClr val="000000"/>
                </a:solidFill>
              </a:rPr>
              <a:t>Innovation </a:t>
            </a:r>
            <a:r>
              <a:rPr sz="3600" spc="-90" dirty="0">
                <a:solidFill>
                  <a:srgbClr val="000000"/>
                </a:solidFill>
              </a:rPr>
              <a:t>powers brands,  </a:t>
            </a:r>
            <a:r>
              <a:rPr sz="3600" spc="-105" dirty="0">
                <a:solidFill>
                  <a:srgbClr val="000000"/>
                </a:solidFill>
              </a:rPr>
              <a:t>brands build</a:t>
            </a:r>
            <a:r>
              <a:rPr sz="3600" spc="100" dirty="0">
                <a:solidFill>
                  <a:srgbClr val="000000"/>
                </a:solidFill>
              </a:rPr>
              <a:t> </a:t>
            </a:r>
            <a:r>
              <a:rPr sz="3600" spc="-180" dirty="0">
                <a:solidFill>
                  <a:srgbClr val="000000"/>
                </a:solidFill>
              </a:rPr>
              <a:t>loyalty,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12233" y="3933546"/>
            <a:ext cx="5265420" cy="1351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14" dirty="0">
                <a:latin typeface="Arial"/>
                <a:cs typeface="Arial"/>
              </a:rPr>
              <a:t>and </a:t>
            </a:r>
            <a:r>
              <a:rPr sz="3600" spc="-165" dirty="0">
                <a:latin typeface="Arial"/>
                <a:cs typeface="Arial"/>
              </a:rPr>
              <a:t>loyalty </a:t>
            </a:r>
            <a:r>
              <a:rPr sz="3600" spc="-120" dirty="0">
                <a:latin typeface="Arial"/>
                <a:cs typeface="Arial"/>
              </a:rPr>
              <a:t>sustains</a:t>
            </a:r>
            <a:r>
              <a:rPr sz="3600" spc="265" dirty="0">
                <a:latin typeface="Arial"/>
                <a:cs typeface="Arial"/>
              </a:rPr>
              <a:t> </a:t>
            </a:r>
            <a:r>
              <a:rPr sz="3600" spc="-105" dirty="0">
                <a:latin typeface="Arial"/>
                <a:cs typeface="Arial"/>
              </a:rPr>
              <a:t>profits.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95"/>
              </a:spcBef>
            </a:pPr>
            <a:r>
              <a:rPr sz="1800" spc="-135" dirty="0">
                <a:latin typeface="Arial"/>
                <a:cs typeface="Arial"/>
              </a:rPr>
              <a:t>If </a:t>
            </a:r>
            <a:r>
              <a:rPr sz="1800" spc="-70" dirty="0">
                <a:latin typeface="Arial"/>
                <a:cs typeface="Arial"/>
              </a:rPr>
              <a:t>you </a:t>
            </a:r>
            <a:r>
              <a:rPr sz="1800" spc="-60" dirty="0">
                <a:latin typeface="Arial"/>
                <a:cs typeface="Arial"/>
              </a:rPr>
              <a:t>want </a:t>
            </a:r>
            <a:r>
              <a:rPr sz="1800" spc="-55" dirty="0">
                <a:latin typeface="Arial"/>
                <a:cs typeface="Arial"/>
              </a:rPr>
              <a:t>long-term profits, </a:t>
            </a:r>
            <a:r>
              <a:rPr sz="1800" spc="-35" dirty="0">
                <a:latin typeface="Arial"/>
                <a:cs typeface="Arial"/>
              </a:rPr>
              <a:t>don’t </a:t>
            </a:r>
            <a:r>
              <a:rPr sz="1800" spc="-65" dirty="0">
                <a:latin typeface="Arial"/>
                <a:cs typeface="Arial"/>
              </a:rPr>
              <a:t>start </a:t>
            </a:r>
            <a:r>
              <a:rPr sz="1800" spc="-60" dirty="0">
                <a:latin typeface="Arial"/>
                <a:cs typeface="Arial"/>
              </a:rPr>
              <a:t>with</a:t>
            </a:r>
            <a:r>
              <a:rPr sz="1800" spc="180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technology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60" dirty="0">
                <a:latin typeface="Arial"/>
                <a:cs typeface="Arial"/>
              </a:rPr>
              <a:t>—Start with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design.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3242007"/>
            <a:ext cx="904240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spc="125" dirty="0">
                <a:solidFill>
                  <a:srgbClr val="000000"/>
                </a:solidFill>
                <a:latin typeface="Arial"/>
                <a:cs typeface="Arial"/>
              </a:rPr>
              <a:t>Innovation </a:t>
            </a:r>
            <a:r>
              <a:rPr sz="3400" b="1" spc="50" dirty="0">
                <a:solidFill>
                  <a:srgbClr val="000000"/>
                </a:solidFill>
                <a:latin typeface="Arial"/>
                <a:cs typeface="Arial"/>
              </a:rPr>
              <a:t>= </a:t>
            </a:r>
            <a:r>
              <a:rPr sz="3400" b="1" spc="135" dirty="0">
                <a:solidFill>
                  <a:srgbClr val="000000"/>
                </a:solidFill>
                <a:latin typeface="Arial"/>
                <a:cs typeface="Arial"/>
              </a:rPr>
              <a:t>Invention </a:t>
            </a:r>
            <a:r>
              <a:rPr sz="3400" b="1" spc="-5" dirty="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sz="3400" b="1" spc="4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400" b="1" spc="175" dirty="0">
                <a:solidFill>
                  <a:srgbClr val="000000"/>
                </a:solidFill>
                <a:latin typeface="Arial"/>
                <a:cs typeface="Arial"/>
              </a:rPr>
              <a:t>Implementation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50"/>
            <a:ext cx="10679430" cy="7547609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305"/>
                </a:moveTo>
                <a:lnTo>
                  <a:pt x="10679303" y="7547305"/>
                </a:lnTo>
                <a:lnTo>
                  <a:pt x="10679303" y="0"/>
                </a:lnTo>
                <a:lnTo>
                  <a:pt x="0" y="0"/>
                </a:lnTo>
                <a:lnTo>
                  <a:pt x="0" y="7547305"/>
                </a:lnTo>
                <a:close/>
              </a:path>
            </a:pathLst>
          </a:custGeom>
          <a:solidFill>
            <a:srgbClr val="EC8B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500" y="1717733"/>
            <a:ext cx="9803765" cy="41656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7150" spc="5" dirty="0">
                <a:solidFill>
                  <a:srgbClr val="FFFFFF"/>
                </a:solidFill>
                <a:latin typeface="Arial"/>
                <a:cs typeface="Arial"/>
              </a:rPr>
              <a:t>WH</a:t>
            </a:r>
            <a:r>
              <a:rPr sz="27150" spc="-24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7150" spc="-47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7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7461" y="6109803"/>
            <a:ext cx="712724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2465" marR="5080" indent="-6604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000" spc="55" dirty="0">
                <a:solidFill>
                  <a:srgbClr val="FFFFFF"/>
                </a:solidFill>
                <a:latin typeface="Arial"/>
                <a:cs typeface="Arial"/>
              </a:rPr>
              <a:t>difference </a:t>
            </a:r>
            <a:r>
              <a:rPr sz="3000" spc="75" dirty="0">
                <a:solidFill>
                  <a:srgbClr val="FFFFFF"/>
                </a:solidFill>
                <a:latin typeface="Arial"/>
                <a:cs typeface="Arial"/>
              </a:rPr>
              <a:t>between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000" spc="40" dirty="0">
                <a:solidFill>
                  <a:srgbClr val="FFFFFF"/>
                </a:solidFill>
                <a:latin typeface="Arial"/>
                <a:cs typeface="Arial"/>
              </a:rPr>
              <a:t>dreamer </a:t>
            </a:r>
            <a:r>
              <a:rPr sz="3000" spc="6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0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3000" spc="55" dirty="0">
                <a:solidFill>
                  <a:srgbClr val="FFFFFF"/>
                </a:solidFill>
                <a:latin typeface="Arial"/>
                <a:cs typeface="Arial"/>
              </a:rPr>
              <a:t>pioneer </a:t>
            </a:r>
            <a:r>
              <a:rPr sz="3000" spc="5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3000" spc="75" dirty="0">
                <a:solidFill>
                  <a:srgbClr val="FFFFFF"/>
                </a:solidFill>
                <a:latin typeface="Arial"/>
                <a:cs typeface="Arial"/>
              </a:rPr>
              <a:t>discipline </a:t>
            </a:r>
            <a:r>
              <a:rPr sz="3000" spc="6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0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75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78432" y="2224730"/>
            <a:ext cx="1544320" cy="1799589"/>
          </a:xfrm>
          <a:custGeom>
            <a:avLst/>
            <a:gdLst/>
            <a:ahLst/>
            <a:cxnLst/>
            <a:rect l="l" t="t" r="r" b="b"/>
            <a:pathLst>
              <a:path w="1544320" h="1799589">
                <a:moveTo>
                  <a:pt x="257378" y="1124699"/>
                </a:moveTo>
                <a:lnTo>
                  <a:pt x="302521" y="1140470"/>
                </a:lnTo>
                <a:lnTo>
                  <a:pt x="346823" y="1158574"/>
                </a:lnTo>
                <a:lnTo>
                  <a:pt x="390185" y="1178984"/>
                </a:lnTo>
                <a:lnTo>
                  <a:pt x="432504" y="1201672"/>
                </a:lnTo>
                <a:lnTo>
                  <a:pt x="473680" y="1226611"/>
                </a:lnTo>
                <a:lnTo>
                  <a:pt x="513613" y="1253774"/>
                </a:lnTo>
                <a:lnTo>
                  <a:pt x="552200" y="1283133"/>
                </a:lnTo>
                <a:lnTo>
                  <a:pt x="589342" y="1314661"/>
                </a:lnTo>
                <a:lnTo>
                  <a:pt x="624938" y="1348330"/>
                </a:lnTo>
                <a:lnTo>
                  <a:pt x="658886" y="1384113"/>
                </a:lnTo>
                <a:lnTo>
                  <a:pt x="691085" y="1421983"/>
                </a:lnTo>
                <a:lnTo>
                  <a:pt x="721436" y="1461912"/>
                </a:lnTo>
                <a:lnTo>
                  <a:pt x="749836" y="1503873"/>
                </a:lnTo>
                <a:lnTo>
                  <a:pt x="776185" y="1547838"/>
                </a:lnTo>
                <a:lnTo>
                  <a:pt x="801833" y="1596799"/>
                </a:lnTo>
                <a:lnTo>
                  <a:pt x="824235" y="1646582"/>
                </a:lnTo>
                <a:lnTo>
                  <a:pt x="843440" y="1697059"/>
                </a:lnTo>
                <a:lnTo>
                  <a:pt x="859495" y="1748104"/>
                </a:lnTo>
                <a:lnTo>
                  <a:pt x="872451" y="1799590"/>
                </a:lnTo>
                <a:lnTo>
                  <a:pt x="924519" y="1783436"/>
                </a:lnTo>
                <a:lnTo>
                  <a:pt x="976007" y="1764050"/>
                </a:lnTo>
                <a:lnTo>
                  <a:pt x="1026781" y="1741352"/>
                </a:lnTo>
                <a:lnTo>
                  <a:pt x="1076706" y="1715262"/>
                </a:lnTo>
                <a:lnTo>
                  <a:pt x="1118500" y="1690292"/>
                </a:lnTo>
                <a:lnTo>
                  <a:pt x="1158492" y="1663470"/>
                </a:lnTo>
                <a:lnTo>
                  <a:pt x="1196659" y="1634881"/>
                </a:lnTo>
                <a:lnTo>
                  <a:pt x="1232976" y="1604611"/>
                </a:lnTo>
                <a:lnTo>
                  <a:pt x="1267420" y="1572748"/>
                </a:lnTo>
                <a:lnTo>
                  <a:pt x="1299965" y="1539376"/>
                </a:lnTo>
                <a:lnTo>
                  <a:pt x="1330588" y="1504582"/>
                </a:lnTo>
                <a:lnTo>
                  <a:pt x="1359264" y="1468453"/>
                </a:lnTo>
                <a:lnTo>
                  <a:pt x="1385971" y="1431075"/>
                </a:lnTo>
                <a:lnTo>
                  <a:pt x="1410682" y="1392534"/>
                </a:lnTo>
                <a:lnTo>
                  <a:pt x="1433375" y="1352916"/>
                </a:lnTo>
                <a:lnTo>
                  <a:pt x="1454025" y="1312307"/>
                </a:lnTo>
                <a:lnTo>
                  <a:pt x="1472608" y="1270795"/>
                </a:lnTo>
                <a:lnTo>
                  <a:pt x="1489099" y="1228464"/>
                </a:lnTo>
                <a:lnTo>
                  <a:pt x="1503475" y="1185401"/>
                </a:lnTo>
                <a:lnTo>
                  <a:pt x="1515712" y="1141694"/>
                </a:lnTo>
                <a:lnTo>
                  <a:pt x="1525785" y="1097427"/>
                </a:lnTo>
                <a:lnTo>
                  <a:pt x="1533671" y="1052686"/>
                </a:lnTo>
                <a:lnTo>
                  <a:pt x="1539344" y="1007560"/>
                </a:lnTo>
                <a:lnTo>
                  <a:pt x="1542782" y="962132"/>
                </a:lnTo>
                <a:lnTo>
                  <a:pt x="1543959" y="916491"/>
                </a:lnTo>
                <a:lnTo>
                  <a:pt x="1542852" y="870722"/>
                </a:lnTo>
                <a:lnTo>
                  <a:pt x="1539436" y="824911"/>
                </a:lnTo>
                <a:lnTo>
                  <a:pt x="1533688" y="779144"/>
                </a:lnTo>
                <a:lnTo>
                  <a:pt x="1525583" y="733508"/>
                </a:lnTo>
                <a:lnTo>
                  <a:pt x="1515097" y="688090"/>
                </a:lnTo>
                <a:lnTo>
                  <a:pt x="1502206" y="642974"/>
                </a:lnTo>
                <a:lnTo>
                  <a:pt x="1486885" y="598248"/>
                </a:lnTo>
                <a:lnTo>
                  <a:pt x="1469112" y="553998"/>
                </a:lnTo>
                <a:lnTo>
                  <a:pt x="1448861" y="510310"/>
                </a:lnTo>
                <a:lnTo>
                  <a:pt x="1426108" y="467271"/>
                </a:lnTo>
                <a:lnTo>
                  <a:pt x="1401139" y="425475"/>
                </a:lnTo>
                <a:lnTo>
                  <a:pt x="1374316" y="385482"/>
                </a:lnTo>
                <a:lnTo>
                  <a:pt x="1345728" y="347313"/>
                </a:lnTo>
                <a:lnTo>
                  <a:pt x="1315458" y="310995"/>
                </a:lnTo>
                <a:lnTo>
                  <a:pt x="1283595" y="276551"/>
                </a:lnTo>
                <a:lnTo>
                  <a:pt x="1250223" y="244004"/>
                </a:lnTo>
                <a:lnTo>
                  <a:pt x="1215430" y="213380"/>
                </a:lnTo>
                <a:lnTo>
                  <a:pt x="1179302" y="184702"/>
                </a:lnTo>
                <a:lnTo>
                  <a:pt x="1141924" y="157995"/>
                </a:lnTo>
                <a:lnTo>
                  <a:pt x="1103383" y="133283"/>
                </a:lnTo>
                <a:lnTo>
                  <a:pt x="1063766" y="110589"/>
                </a:lnTo>
                <a:lnTo>
                  <a:pt x="1023158" y="89938"/>
                </a:lnTo>
                <a:lnTo>
                  <a:pt x="981646" y="71354"/>
                </a:lnTo>
                <a:lnTo>
                  <a:pt x="939316" y="54862"/>
                </a:lnTo>
                <a:lnTo>
                  <a:pt x="896254" y="40485"/>
                </a:lnTo>
                <a:lnTo>
                  <a:pt x="852547" y="28248"/>
                </a:lnTo>
                <a:lnTo>
                  <a:pt x="808280" y="18174"/>
                </a:lnTo>
                <a:lnTo>
                  <a:pt x="763541" y="10288"/>
                </a:lnTo>
                <a:lnTo>
                  <a:pt x="718414" y="4614"/>
                </a:lnTo>
                <a:lnTo>
                  <a:pt x="672988" y="1177"/>
                </a:lnTo>
                <a:lnTo>
                  <a:pt x="627347" y="0"/>
                </a:lnTo>
                <a:lnTo>
                  <a:pt x="581578" y="1107"/>
                </a:lnTo>
                <a:lnTo>
                  <a:pt x="535767" y="4522"/>
                </a:lnTo>
                <a:lnTo>
                  <a:pt x="490001" y="10271"/>
                </a:lnTo>
                <a:lnTo>
                  <a:pt x="444366" y="18376"/>
                </a:lnTo>
                <a:lnTo>
                  <a:pt x="398948" y="28863"/>
                </a:lnTo>
                <a:lnTo>
                  <a:pt x="353833" y="41754"/>
                </a:lnTo>
                <a:lnTo>
                  <a:pt x="309107" y="57075"/>
                </a:lnTo>
                <a:lnTo>
                  <a:pt x="264857" y="74850"/>
                </a:lnTo>
                <a:lnTo>
                  <a:pt x="221169" y="95102"/>
                </a:lnTo>
                <a:lnTo>
                  <a:pt x="178130" y="117856"/>
                </a:lnTo>
                <a:lnTo>
                  <a:pt x="129909" y="146966"/>
                </a:lnTo>
                <a:lnTo>
                  <a:pt x="84140" y="178566"/>
                </a:lnTo>
                <a:lnTo>
                  <a:pt x="40834" y="212498"/>
                </a:lnTo>
                <a:lnTo>
                  <a:pt x="0" y="248602"/>
                </a:lnTo>
                <a:lnTo>
                  <a:pt x="37266" y="286412"/>
                </a:lnTo>
                <a:lnTo>
                  <a:pt x="72549" y="326641"/>
                </a:lnTo>
                <a:lnTo>
                  <a:pt x="105713" y="369266"/>
                </a:lnTo>
                <a:lnTo>
                  <a:pt x="136625" y="414263"/>
                </a:lnTo>
                <a:lnTo>
                  <a:pt x="165150" y="461607"/>
                </a:lnTo>
                <a:lnTo>
                  <a:pt x="189042" y="506954"/>
                </a:lnTo>
                <a:lnTo>
                  <a:pt x="210155" y="553014"/>
                </a:lnTo>
                <a:lnTo>
                  <a:pt x="228520" y="599685"/>
                </a:lnTo>
                <a:lnTo>
                  <a:pt x="244165" y="646867"/>
                </a:lnTo>
                <a:lnTo>
                  <a:pt x="257118" y="694460"/>
                </a:lnTo>
                <a:lnTo>
                  <a:pt x="267409" y="742363"/>
                </a:lnTo>
                <a:lnTo>
                  <a:pt x="275067" y="790476"/>
                </a:lnTo>
                <a:lnTo>
                  <a:pt x="280121" y="838698"/>
                </a:lnTo>
                <a:lnTo>
                  <a:pt x="282600" y="886929"/>
                </a:lnTo>
                <a:lnTo>
                  <a:pt x="282532" y="935068"/>
                </a:lnTo>
                <a:lnTo>
                  <a:pt x="279947" y="983015"/>
                </a:lnTo>
                <a:lnTo>
                  <a:pt x="274874" y="1030670"/>
                </a:lnTo>
                <a:lnTo>
                  <a:pt x="267341" y="1077931"/>
                </a:lnTo>
                <a:lnTo>
                  <a:pt x="257378" y="1124699"/>
                </a:lnTo>
                <a:close/>
              </a:path>
            </a:pathLst>
          </a:custGeom>
          <a:ln w="73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39774" y="3803559"/>
            <a:ext cx="1832610" cy="1335405"/>
          </a:xfrm>
          <a:custGeom>
            <a:avLst/>
            <a:gdLst/>
            <a:ahLst/>
            <a:cxnLst/>
            <a:rect l="l" t="t" r="r" b="b"/>
            <a:pathLst>
              <a:path w="1832610" h="1335404">
                <a:moveTo>
                  <a:pt x="1811103" y="220764"/>
                </a:moveTo>
                <a:lnTo>
                  <a:pt x="1761752" y="233025"/>
                </a:lnTo>
                <a:lnTo>
                  <a:pt x="1712118" y="242457"/>
                </a:lnTo>
                <a:lnTo>
                  <a:pt x="1662310" y="249090"/>
                </a:lnTo>
                <a:lnTo>
                  <a:pt x="1612440" y="252957"/>
                </a:lnTo>
                <a:lnTo>
                  <a:pt x="1562619" y="254088"/>
                </a:lnTo>
                <a:lnTo>
                  <a:pt x="1512959" y="252513"/>
                </a:lnTo>
                <a:lnTo>
                  <a:pt x="1463570" y="248265"/>
                </a:lnTo>
                <a:lnTo>
                  <a:pt x="1414564" y="241373"/>
                </a:lnTo>
                <a:lnTo>
                  <a:pt x="1366051" y="231870"/>
                </a:lnTo>
                <a:lnTo>
                  <a:pt x="1318144" y="219786"/>
                </a:lnTo>
                <a:lnTo>
                  <a:pt x="1270954" y="205151"/>
                </a:lnTo>
                <a:lnTo>
                  <a:pt x="1224590" y="187998"/>
                </a:lnTo>
                <a:lnTo>
                  <a:pt x="1179165" y="168357"/>
                </a:lnTo>
                <a:lnTo>
                  <a:pt x="1134790" y="146258"/>
                </a:lnTo>
                <a:lnTo>
                  <a:pt x="1091577" y="121734"/>
                </a:lnTo>
                <a:lnTo>
                  <a:pt x="1049635" y="94815"/>
                </a:lnTo>
                <a:lnTo>
                  <a:pt x="1009076" y="65533"/>
                </a:lnTo>
                <a:lnTo>
                  <a:pt x="970013" y="33917"/>
                </a:lnTo>
                <a:lnTo>
                  <a:pt x="932555" y="0"/>
                </a:lnTo>
                <a:lnTo>
                  <a:pt x="891700" y="36106"/>
                </a:lnTo>
                <a:lnTo>
                  <a:pt x="848389" y="70042"/>
                </a:lnTo>
                <a:lnTo>
                  <a:pt x="802624" y="101646"/>
                </a:lnTo>
                <a:lnTo>
                  <a:pt x="754412" y="130759"/>
                </a:lnTo>
                <a:lnTo>
                  <a:pt x="707736" y="155303"/>
                </a:lnTo>
                <a:lnTo>
                  <a:pt x="660309" y="176907"/>
                </a:lnTo>
                <a:lnTo>
                  <a:pt x="612240" y="195603"/>
                </a:lnTo>
                <a:lnTo>
                  <a:pt x="563639" y="211421"/>
                </a:lnTo>
                <a:lnTo>
                  <a:pt x="514615" y="224393"/>
                </a:lnTo>
                <a:lnTo>
                  <a:pt x="465277" y="234550"/>
                </a:lnTo>
                <a:lnTo>
                  <a:pt x="415736" y="241925"/>
                </a:lnTo>
                <a:lnTo>
                  <a:pt x="366101" y="246547"/>
                </a:lnTo>
                <a:lnTo>
                  <a:pt x="316481" y="248448"/>
                </a:lnTo>
                <a:lnTo>
                  <a:pt x="266986" y="247661"/>
                </a:lnTo>
                <a:lnTo>
                  <a:pt x="217725" y="244215"/>
                </a:lnTo>
                <a:lnTo>
                  <a:pt x="168808" y="238143"/>
                </a:lnTo>
                <a:lnTo>
                  <a:pt x="120345" y="229476"/>
                </a:lnTo>
                <a:lnTo>
                  <a:pt x="72444" y="218245"/>
                </a:lnTo>
                <a:lnTo>
                  <a:pt x="25216" y="204482"/>
                </a:lnTo>
                <a:lnTo>
                  <a:pt x="15255" y="251248"/>
                </a:lnTo>
                <a:lnTo>
                  <a:pt x="7724" y="298508"/>
                </a:lnTo>
                <a:lnTo>
                  <a:pt x="2652" y="346162"/>
                </a:lnTo>
                <a:lnTo>
                  <a:pt x="67" y="394110"/>
                </a:lnTo>
                <a:lnTo>
                  <a:pt x="0" y="442250"/>
                </a:lnTo>
                <a:lnTo>
                  <a:pt x="2478" y="490482"/>
                </a:lnTo>
                <a:lnTo>
                  <a:pt x="7531" y="538707"/>
                </a:lnTo>
                <a:lnTo>
                  <a:pt x="15188" y="586822"/>
                </a:lnTo>
                <a:lnTo>
                  <a:pt x="25479" y="634727"/>
                </a:lnTo>
                <a:lnTo>
                  <a:pt x="38431" y="682322"/>
                </a:lnTo>
                <a:lnTo>
                  <a:pt x="54075" y="729506"/>
                </a:lnTo>
                <a:lnTo>
                  <a:pt x="72439" y="776179"/>
                </a:lnTo>
                <a:lnTo>
                  <a:pt x="93552" y="822239"/>
                </a:lnTo>
                <a:lnTo>
                  <a:pt x="117443" y="867587"/>
                </a:lnTo>
                <a:lnTo>
                  <a:pt x="142410" y="909380"/>
                </a:lnTo>
                <a:lnTo>
                  <a:pt x="169231" y="949372"/>
                </a:lnTo>
                <a:lnTo>
                  <a:pt x="197818" y="987538"/>
                </a:lnTo>
                <a:lnTo>
                  <a:pt x="228086" y="1023855"/>
                </a:lnTo>
                <a:lnTo>
                  <a:pt x="259949" y="1058298"/>
                </a:lnTo>
                <a:lnTo>
                  <a:pt x="293319" y="1090843"/>
                </a:lnTo>
                <a:lnTo>
                  <a:pt x="328112" y="1121466"/>
                </a:lnTo>
                <a:lnTo>
                  <a:pt x="364241" y="1150143"/>
                </a:lnTo>
                <a:lnTo>
                  <a:pt x="401619" y="1176849"/>
                </a:lnTo>
                <a:lnTo>
                  <a:pt x="440160" y="1201561"/>
                </a:lnTo>
                <a:lnTo>
                  <a:pt x="479777" y="1224254"/>
                </a:lnTo>
                <a:lnTo>
                  <a:pt x="520386" y="1244905"/>
                </a:lnTo>
                <a:lnTo>
                  <a:pt x="561899" y="1263488"/>
                </a:lnTo>
                <a:lnTo>
                  <a:pt x="604229" y="1279980"/>
                </a:lnTo>
                <a:lnTo>
                  <a:pt x="647292" y="1294357"/>
                </a:lnTo>
                <a:lnTo>
                  <a:pt x="691000" y="1306594"/>
                </a:lnTo>
                <a:lnTo>
                  <a:pt x="735268" y="1316668"/>
                </a:lnTo>
                <a:lnTo>
                  <a:pt x="780008" y="1324554"/>
                </a:lnTo>
                <a:lnTo>
                  <a:pt x="825135" y="1330228"/>
                </a:lnTo>
                <a:lnTo>
                  <a:pt x="870563" y="1333666"/>
                </a:lnTo>
                <a:lnTo>
                  <a:pt x="916204" y="1334844"/>
                </a:lnTo>
                <a:lnTo>
                  <a:pt x="961974" y="1333737"/>
                </a:lnTo>
                <a:lnTo>
                  <a:pt x="1007785" y="1330321"/>
                </a:lnTo>
                <a:lnTo>
                  <a:pt x="1053552" y="1324573"/>
                </a:lnTo>
                <a:lnTo>
                  <a:pt x="1099188" y="1316468"/>
                </a:lnTo>
                <a:lnTo>
                  <a:pt x="1144606" y="1305982"/>
                </a:lnTo>
                <a:lnTo>
                  <a:pt x="1189721" y="1293091"/>
                </a:lnTo>
                <a:lnTo>
                  <a:pt x="1234446" y="1277770"/>
                </a:lnTo>
                <a:lnTo>
                  <a:pt x="1278696" y="1259996"/>
                </a:lnTo>
                <a:lnTo>
                  <a:pt x="1322383" y="1239744"/>
                </a:lnTo>
                <a:lnTo>
                  <a:pt x="1365421" y="1216990"/>
                </a:lnTo>
                <a:lnTo>
                  <a:pt x="1407738" y="1191692"/>
                </a:lnTo>
                <a:lnTo>
                  <a:pt x="1448205" y="1164494"/>
                </a:lnTo>
                <a:lnTo>
                  <a:pt x="1486798" y="1135486"/>
                </a:lnTo>
                <a:lnTo>
                  <a:pt x="1523491" y="1104759"/>
                </a:lnTo>
                <a:lnTo>
                  <a:pt x="1558260" y="1072400"/>
                </a:lnTo>
                <a:lnTo>
                  <a:pt x="1591080" y="1038500"/>
                </a:lnTo>
                <a:lnTo>
                  <a:pt x="1621926" y="1003149"/>
                </a:lnTo>
                <a:lnTo>
                  <a:pt x="1650773" y="966436"/>
                </a:lnTo>
                <a:lnTo>
                  <a:pt x="1677595" y="928451"/>
                </a:lnTo>
                <a:lnTo>
                  <a:pt x="1702369" y="889282"/>
                </a:lnTo>
                <a:lnTo>
                  <a:pt x="1725068" y="849021"/>
                </a:lnTo>
                <a:lnTo>
                  <a:pt x="1745668" y="807756"/>
                </a:lnTo>
                <a:lnTo>
                  <a:pt x="1764144" y="765578"/>
                </a:lnTo>
                <a:lnTo>
                  <a:pt x="1780472" y="722575"/>
                </a:lnTo>
                <a:lnTo>
                  <a:pt x="1794625" y="678837"/>
                </a:lnTo>
                <a:lnTo>
                  <a:pt x="1806580" y="634454"/>
                </a:lnTo>
                <a:lnTo>
                  <a:pt x="1816311" y="589516"/>
                </a:lnTo>
                <a:lnTo>
                  <a:pt x="1823793" y="544112"/>
                </a:lnTo>
                <a:lnTo>
                  <a:pt x="1829001" y="498331"/>
                </a:lnTo>
                <a:lnTo>
                  <a:pt x="1831910" y="452264"/>
                </a:lnTo>
                <a:lnTo>
                  <a:pt x="1832496" y="406000"/>
                </a:lnTo>
                <a:lnTo>
                  <a:pt x="1830733" y="359628"/>
                </a:lnTo>
                <a:lnTo>
                  <a:pt x="1826596" y="313238"/>
                </a:lnTo>
                <a:lnTo>
                  <a:pt x="1820061" y="266920"/>
                </a:lnTo>
                <a:lnTo>
                  <a:pt x="1811103" y="220764"/>
                </a:lnTo>
                <a:close/>
              </a:path>
            </a:pathLst>
          </a:custGeom>
          <a:ln w="73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72337" y="3349429"/>
            <a:ext cx="878840" cy="708660"/>
          </a:xfrm>
          <a:custGeom>
            <a:avLst/>
            <a:gdLst/>
            <a:ahLst/>
            <a:cxnLst/>
            <a:rect l="l" t="t" r="r" b="b"/>
            <a:pathLst>
              <a:path w="878839" h="708660">
                <a:moveTo>
                  <a:pt x="263474" y="0"/>
                </a:moveTo>
                <a:lnTo>
                  <a:pt x="251063" y="46325"/>
                </a:lnTo>
                <a:lnTo>
                  <a:pt x="236259" y="91945"/>
                </a:lnTo>
                <a:lnTo>
                  <a:pt x="219090" y="136759"/>
                </a:lnTo>
                <a:lnTo>
                  <a:pt x="199585" y="180666"/>
                </a:lnTo>
                <a:lnTo>
                  <a:pt x="177771" y="223564"/>
                </a:lnTo>
                <a:lnTo>
                  <a:pt x="153678" y="265353"/>
                </a:lnTo>
                <a:lnTo>
                  <a:pt x="127332" y="305931"/>
                </a:lnTo>
                <a:lnTo>
                  <a:pt x="98763" y="345199"/>
                </a:lnTo>
                <a:lnTo>
                  <a:pt x="68000" y="383055"/>
                </a:lnTo>
                <a:lnTo>
                  <a:pt x="35069" y="419397"/>
                </a:lnTo>
                <a:lnTo>
                  <a:pt x="0" y="454126"/>
                </a:lnTo>
                <a:lnTo>
                  <a:pt x="37458" y="488044"/>
                </a:lnTo>
                <a:lnTo>
                  <a:pt x="76521" y="519659"/>
                </a:lnTo>
                <a:lnTo>
                  <a:pt x="117080" y="548942"/>
                </a:lnTo>
                <a:lnTo>
                  <a:pt x="159021" y="575861"/>
                </a:lnTo>
                <a:lnTo>
                  <a:pt x="202235" y="600385"/>
                </a:lnTo>
                <a:lnTo>
                  <a:pt x="246610" y="622483"/>
                </a:lnTo>
                <a:lnTo>
                  <a:pt x="292035" y="642124"/>
                </a:lnTo>
                <a:lnTo>
                  <a:pt x="338398" y="659278"/>
                </a:lnTo>
                <a:lnTo>
                  <a:pt x="385589" y="673912"/>
                </a:lnTo>
                <a:lnTo>
                  <a:pt x="433496" y="685997"/>
                </a:lnTo>
                <a:lnTo>
                  <a:pt x="482009" y="695500"/>
                </a:lnTo>
                <a:lnTo>
                  <a:pt x="531015" y="702391"/>
                </a:lnTo>
                <a:lnTo>
                  <a:pt x="580404" y="706640"/>
                </a:lnTo>
                <a:lnTo>
                  <a:pt x="630064" y="708214"/>
                </a:lnTo>
                <a:lnTo>
                  <a:pt x="679885" y="707084"/>
                </a:lnTo>
                <a:lnTo>
                  <a:pt x="729755" y="703217"/>
                </a:lnTo>
                <a:lnTo>
                  <a:pt x="779562" y="696583"/>
                </a:lnTo>
                <a:lnTo>
                  <a:pt x="829197" y="687151"/>
                </a:lnTo>
                <a:lnTo>
                  <a:pt x="878547" y="674890"/>
                </a:lnTo>
                <a:lnTo>
                  <a:pt x="865591" y="623405"/>
                </a:lnTo>
                <a:lnTo>
                  <a:pt x="849536" y="572360"/>
                </a:lnTo>
                <a:lnTo>
                  <a:pt x="830331" y="521883"/>
                </a:lnTo>
                <a:lnTo>
                  <a:pt x="807929" y="472100"/>
                </a:lnTo>
                <a:lnTo>
                  <a:pt x="782281" y="423138"/>
                </a:lnTo>
                <a:lnTo>
                  <a:pt x="755932" y="379173"/>
                </a:lnTo>
                <a:lnTo>
                  <a:pt x="727532" y="337212"/>
                </a:lnTo>
                <a:lnTo>
                  <a:pt x="697181" y="297284"/>
                </a:lnTo>
                <a:lnTo>
                  <a:pt x="664982" y="259414"/>
                </a:lnTo>
                <a:lnTo>
                  <a:pt x="631034" y="223631"/>
                </a:lnTo>
                <a:lnTo>
                  <a:pt x="595438" y="189961"/>
                </a:lnTo>
                <a:lnTo>
                  <a:pt x="558296" y="158434"/>
                </a:lnTo>
                <a:lnTo>
                  <a:pt x="519709" y="129075"/>
                </a:lnTo>
                <a:lnTo>
                  <a:pt x="479776" y="101912"/>
                </a:lnTo>
                <a:lnTo>
                  <a:pt x="438600" y="76972"/>
                </a:lnTo>
                <a:lnTo>
                  <a:pt x="396281" y="54284"/>
                </a:lnTo>
                <a:lnTo>
                  <a:pt x="352919" y="33874"/>
                </a:lnTo>
                <a:lnTo>
                  <a:pt x="308617" y="15770"/>
                </a:lnTo>
                <a:lnTo>
                  <a:pt x="263474" y="0"/>
                </a:lnTo>
                <a:close/>
              </a:path>
            </a:pathLst>
          </a:custGeom>
          <a:ln w="73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28337" y="2219121"/>
            <a:ext cx="1550670" cy="1789430"/>
          </a:xfrm>
          <a:custGeom>
            <a:avLst/>
            <a:gdLst/>
            <a:ahLst/>
            <a:cxnLst/>
            <a:rect l="l" t="t" r="r" b="b"/>
            <a:pathLst>
              <a:path w="1550670" h="1789429">
                <a:moveTo>
                  <a:pt x="1078300" y="1204025"/>
                </a:moveTo>
                <a:lnTo>
                  <a:pt x="1128219" y="1177931"/>
                </a:lnTo>
                <a:lnTo>
                  <a:pt x="1178992" y="1155225"/>
                </a:lnTo>
                <a:lnTo>
                  <a:pt x="1230480" y="1135834"/>
                </a:lnTo>
                <a:lnTo>
                  <a:pt x="1282541" y="1119684"/>
                </a:lnTo>
                <a:lnTo>
                  <a:pt x="1273008" y="1070055"/>
                </a:lnTo>
                <a:lnTo>
                  <a:pt x="1266274" y="1020250"/>
                </a:lnTo>
                <a:lnTo>
                  <a:pt x="1262311" y="970380"/>
                </a:lnTo>
                <a:lnTo>
                  <a:pt x="1261086" y="920556"/>
                </a:lnTo>
                <a:lnTo>
                  <a:pt x="1262568" y="870889"/>
                </a:lnTo>
                <a:lnTo>
                  <a:pt x="1266726" y="821490"/>
                </a:lnTo>
                <a:lnTo>
                  <a:pt x="1273529" y="772471"/>
                </a:lnTo>
                <a:lnTo>
                  <a:pt x="1282945" y="723941"/>
                </a:lnTo>
                <a:lnTo>
                  <a:pt x="1294943" y="676012"/>
                </a:lnTo>
                <a:lnTo>
                  <a:pt x="1309493" y="628796"/>
                </a:lnTo>
                <a:lnTo>
                  <a:pt x="1326562" y="582403"/>
                </a:lnTo>
                <a:lnTo>
                  <a:pt x="1346119" y="536944"/>
                </a:lnTo>
                <a:lnTo>
                  <a:pt x="1368135" y="492531"/>
                </a:lnTo>
                <a:lnTo>
                  <a:pt x="1392576" y="449273"/>
                </a:lnTo>
                <a:lnTo>
                  <a:pt x="1419412" y="407283"/>
                </a:lnTo>
                <a:lnTo>
                  <a:pt x="1448611" y="366672"/>
                </a:lnTo>
                <a:lnTo>
                  <a:pt x="1480143" y="327550"/>
                </a:lnTo>
                <a:lnTo>
                  <a:pt x="1513976" y="290028"/>
                </a:lnTo>
                <a:lnTo>
                  <a:pt x="1550080" y="254217"/>
                </a:lnTo>
                <a:lnTo>
                  <a:pt x="1515284" y="222591"/>
                </a:lnTo>
                <a:lnTo>
                  <a:pt x="1479093" y="192952"/>
                </a:lnTo>
                <a:lnTo>
                  <a:pt x="1441595" y="165327"/>
                </a:lnTo>
                <a:lnTo>
                  <a:pt x="1402880" y="139740"/>
                </a:lnTo>
                <a:lnTo>
                  <a:pt x="1363037" y="116216"/>
                </a:lnTo>
                <a:lnTo>
                  <a:pt x="1322157" y="94781"/>
                </a:lnTo>
                <a:lnTo>
                  <a:pt x="1280328" y="75459"/>
                </a:lnTo>
                <a:lnTo>
                  <a:pt x="1237640" y="58277"/>
                </a:lnTo>
                <a:lnTo>
                  <a:pt x="1194183" y="43258"/>
                </a:lnTo>
                <a:lnTo>
                  <a:pt x="1150045" y="30428"/>
                </a:lnTo>
                <a:lnTo>
                  <a:pt x="1105318" y="19813"/>
                </a:lnTo>
                <a:lnTo>
                  <a:pt x="1060090" y="11438"/>
                </a:lnTo>
                <a:lnTo>
                  <a:pt x="1014450" y="5327"/>
                </a:lnTo>
                <a:lnTo>
                  <a:pt x="968488" y="1506"/>
                </a:lnTo>
                <a:lnTo>
                  <a:pt x="922295" y="0"/>
                </a:lnTo>
                <a:lnTo>
                  <a:pt x="875958" y="833"/>
                </a:lnTo>
                <a:lnTo>
                  <a:pt x="829568" y="4033"/>
                </a:lnTo>
                <a:lnTo>
                  <a:pt x="783215" y="9622"/>
                </a:lnTo>
                <a:lnTo>
                  <a:pt x="736987" y="17627"/>
                </a:lnTo>
                <a:lnTo>
                  <a:pt x="690975" y="28073"/>
                </a:lnTo>
                <a:lnTo>
                  <a:pt x="645268" y="40985"/>
                </a:lnTo>
                <a:lnTo>
                  <a:pt x="599955" y="56388"/>
                </a:lnTo>
                <a:lnTo>
                  <a:pt x="555126" y="74307"/>
                </a:lnTo>
                <a:lnTo>
                  <a:pt x="510870" y="94767"/>
                </a:lnTo>
                <a:lnTo>
                  <a:pt x="467278" y="117794"/>
                </a:lnTo>
                <a:lnTo>
                  <a:pt x="425483" y="142763"/>
                </a:lnTo>
                <a:lnTo>
                  <a:pt x="385491" y="169585"/>
                </a:lnTo>
                <a:lnTo>
                  <a:pt x="347323" y="198174"/>
                </a:lnTo>
                <a:lnTo>
                  <a:pt x="311005" y="228444"/>
                </a:lnTo>
                <a:lnTo>
                  <a:pt x="276561" y="260307"/>
                </a:lnTo>
                <a:lnTo>
                  <a:pt x="244015" y="293679"/>
                </a:lnTo>
                <a:lnTo>
                  <a:pt x="213391" y="328472"/>
                </a:lnTo>
                <a:lnTo>
                  <a:pt x="184713" y="364600"/>
                </a:lnTo>
                <a:lnTo>
                  <a:pt x="158005" y="401978"/>
                </a:lnTo>
                <a:lnTo>
                  <a:pt x="133292" y="440519"/>
                </a:lnTo>
                <a:lnTo>
                  <a:pt x="110598" y="480137"/>
                </a:lnTo>
                <a:lnTo>
                  <a:pt x="89946" y="520745"/>
                </a:lnTo>
                <a:lnTo>
                  <a:pt x="71362" y="562257"/>
                </a:lnTo>
                <a:lnTo>
                  <a:pt x="54869" y="604587"/>
                </a:lnTo>
                <a:lnTo>
                  <a:pt x="40491" y="647649"/>
                </a:lnTo>
                <a:lnTo>
                  <a:pt x="28253" y="691357"/>
                </a:lnTo>
                <a:lnTo>
                  <a:pt x="18178" y="735624"/>
                </a:lnTo>
                <a:lnTo>
                  <a:pt x="10291" y="780364"/>
                </a:lnTo>
                <a:lnTo>
                  <a:pt x="4616" y="825490"/>
                </a:lnTo>
                <a:lnTo>
                  <a:pt x="1178" y="870917"/>
                </a:lnTo>
                <a:lnTo>
                  <a:pt x="0" y="916559"/>
                </a:lnTo>
                <a:lnTo>
                  <a:pt x="1106" y="962328"/>
                </a:lnTo>
                <a:lnTo>
                  <a:pt x="4521" y="1008140"/>
                </a:lnTo>
                <a:lnTo>
                  <a:pt x="10268" y="1053906"/>
                </a:lnTo>
                <a:lnTo>
                  <a:pt x="18373" y="1099542"/>
                </a:lnTo>
                <a:lnTo>
                  <a:pt x="28859" y="1144962"/>
                </a:lnTo>
                <a:lnTo>
                  <a:pt x="41750" y="1190078"/>
                </a:lnTo>
                <a:lnTo>
                  <a:pt x="57070" y="1234804"/>
                </a:lnTo>
                <a:lnTo>
                  <a:pt x="74844" y="1279055"/>
                </a:lnTo>
                <a:lnTo>
                  <a:pt x="95096" y="1322744"/>
                </a:lnTo>
                <a:lnTo>
                  <a:pt x="117850" y="1365785"/>
                </a:lnTo>
                <a:lnTo>
                  <a:pt x="144200" y="1409747"/>
                </a:lnTo>
                <a:lnTo>
                  <a:pt x="172601" y="1451706"/>
                </a:lnTo>
                <a:lnTo>
                  <a:pt x="202953" y="1491633"/>
                </a:lnTo>
                <a:lnTo>
                  <a:pt x="235154" y="1529501"/>
                </a:lnTo>
                <a:lnTo>
                  <a:pt x="269104" y="1565283"/>
                </a:lnTo>
                <a:lnTo>
                  <a:pt x="304701" y="1598951"/>
                </a:lnTo>
                <a:lnTo>
                  <a:pt x="341844" y="1630478"/>
                </a:lnTo>
                <a:lnTo>
                  <a:pt x="380433" y="1659837"/>
                </a:lnTo>
                <a:lnTo>
                  <a:pt x="420366" y="1686999"/>
                </a:lnTo>
                <a:lnTo>
                  <a:pt x="461542" y="1711938"/>
                </a:lnTo>
                <a:lnTo>
                  <a:pt x="503861" y="1734626"/>
                </a:lnTo>
                <a:lnTo>
                  <a:pt x="547220" y="1755036"/>
                </a:lnTo>
                <a:lnTo>
                  <a:pt x="591519" y="1773140"/>
                </a:lnTo>
                <a:lnTo>
                  <a:pt x="636658" y="1788911"/>
                </a:lnTo>
                <a:lnTo>
                  <a:pt x="649418" y="1741403"/>
                </a:lnTo>
                <a:lnTo>
                  <a:pt x="664692" y="1694636"/>
                </a:lnTo>
                <a:lnTo>
                  <a:pt x="682449" y="1648719"/>
                </a:lnTo>
                <a:lnTo>
                  <a:pt x="702660" y="1603762"/>
                </a:lnTo>
                <a:lnTo>
                  <a:pt x="725295" y="1559874"/>
                </a:lnTo>
                <a:lnTo>
                  <a:pt x="750322" y="1517167"/>
                </a:lnTo>
                <a:lnTo>
                  <a:pt x="777713" y="1475749"/>
                </a:lnTo>
                <a:lnTo>
                  <a:pt x="807437" y="1435731"/>
                </a:lnTo>
                <a:lnTo>
                  <a:pt x="839463" y="1397222"/>
                </a:lnTo>
                <a:lnTo>
                  <a:pt x="873763" y="1360333"/>
                </a:lnTo>
                <a:lnTo>
                  <a:pt x="910305" y="1325173"/>
                </a:lnTo>
                <a:lnTo>
                  <a:pt x="949060" y="1291852"/>
                </a:lnTo>
                <a:lnTo>
                  <a:pt x="989998" y="1260481"/>
                </a:lnTo>
                <a:lnTo>
                  <a:pt x="1033088" y="1231168"/>
                </a:lnTo>
                <a:lnTo>
                  <a:pt x="1078300" y="1204025"/>
                </a:lnTo>
                <a:close/>
              </a:path>
            </a:pathLst>
          </a:custGeom>
          <a:ln w="73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89425" y="2473331"/>
            <a:ext cx="572135" cy="876300"/>
          </a:xfrm>
          <a:custGeom>
            <a:avLst/>
            <a:gdLst/>
            <a:ahLst/>
            <a:cxnLst/>
            <a:rect l="l" t="t" r="r" b="b"/>
            <a:pathLst>
              <a:path w="572135" h="876300">
                <a:moveTo>
                  <a:pt x="21455" y="865466"/>
                </a:moveTo>
                <a:lnTo>
                  <a:pt x="69346" y="853529"/>
                </a:lnTo>
                <a:lnTo>
                  <a:pt x="117506" y="844258"/>
                </a:lnTo>
                <a:lnTo>
                  <a:pt x="165835" y="837623"/>
                </a:lnTo>
                <a:lnTo>
                  <a:pt x="214231" y="833598"/>
                </a:lnTo>
                <a:lnTo>
                  <a:pt x="262593" y="832154"/>
                </a:lnTo>
                <a:lnTo>
                  <a:pt x="310820" y="833262"/>
                </a:lnTo>
                <a:lnTo>
                  <a:pt x="358810" y="836894"/>
                </a:lnTo>
                <a:lnTo>
                  <a:pt x="406463" y="843022"/>
                </a:lnTo>
                <a:lnTo>
                  <a:pt x="453677" y="851617"/>
                </a:lnTo>
                <a:lnTo>
                  <a:pt x="500351" y="862651"/>
                </a:lnTo>
                <a:lnTo>
                  <a:pt x="546384" y="876096"/>
                </a:lnTo>
                <a:lnTo>
                  <a:pt x="556347" y="829329"/>
                </a:lnTo>
                <a:lnTo>
                  <a:pt x="563880" y="782067"/>
                </a:lnTo>
                <a:lnTo>
                  <a:pt x="568953" y="734413"/>
                </a:lnTo>
                <a:lnTo>
                  <a:pt x="571538" y="686466"/>
                </a:lnTo>
                <a:lnTo>
                  <a:pt x="571606" y="638327"/>
                </a:lnTo>
                <a:lnTo>
                  <a:pt x="569127" y="590096"/>
                </a:lnTo>
                <a:lnTo>
                  <a:pt x="564074" y="541874"/>
                </a:lnTo>
                <a:lnTo>
                  <a:pt x="556416" y="493761"/>
                </a:lnTo>
                <a:lnTo>
                  <a:pt x="546124" y="445858"/>
                </a:lnTo>
                <a:lnTo>
                  <a:pt x="533171" y="398265"/>
                </a:lnTo>
                <a:lnTo>
                  <a:pt x="517526" y="351082"/>
                </a:lnTo>
                <a:lnTo>
                  <a:pt x="499162" y="304411"/>
                </a:lnTo>
                <a:lnTo>
                  <a:pt x="478048" y="258351"/>
                </a:lnTo>
                <a:lnTo>
                  <a:pt x="454157" y="213004"/>
                </a:lnTo>
                <a:lnTo>
                  <a:pt x="425631" y="165660"/>
                </a:lnTo>
                <a:lnTo>
                  <a:pt x="394719" y="120664"/>
                </a:lnTo>
                <a:lnTo>
                  <a:pt x="361553" y="78038"/>
                </a:lnTo>
                <a:lnTo>
                  <a:pt x="326266" y="37809"/>
                </a:lnTo>
                <a:lnTo>
                  <a:pt x="288993" y="0"/>
                </a:lnTo>
                <a:lnTo>
                  <a:pt x="252890" y="35810"/>
                </a:lnTo>
                <a:lnTo>
                  <a:pt x="219057" y="73332"/>
                </a:lnTo>
                <a:lnTo>
                  <a:pt x="187525" y="112455"/>
                </a:lnTo>
                <a:lnTo>
                  <a:pt x="158325" y="153067"/>
                </a:lnTo>
                <a:lnTo>
                  <a:pt x="131489" y="195057"/>
                </a:lnTo>
                <a:lnTo>
                  <a:pt x="107048" y="238315"/>
                </a:lnTo>
                <a:lnTo>
                  <a:pt x="85033" y="282730"/>
                </a:lnTo>
                <a:lnTo>
                  <a:pt x="65475" y="328189"/>
                </a:lnTo>
                <a:lnTo>
                  <a:pt x="48406" y="374583"/>
                </a:lnTo>
                <a:lnTo>
                  <a:pt x="33857" y="421800"/>
                </a:lnTo>
                <a:lnTo>
                  <a:pt x="21858" y="469729"/>
                </a:lnTo>
                <a:lnTo>
                  <a:pt x="12442" y="518258"/>
                </a:lnTo>
                <a:lnTo>
                  <a:pt x="5640" y="567278"/>
                </a:lnTo>
                <a:lnTo>
                  <a:pt x="1482" y="616677"/>
                </a:lnTo>
                <a:lnTo>
                  <a:pt x="0" y="666343"/>
                </a:lnTo>
                <a:lnTo>
                  <a:pt x="1225" y="716167"/>
                </a:lnTo>
                <a:lnTo>
                  <a:pt x="5188" y="766036"/>
                </a:lnTo>
                <a:lnTo>
                  <a:pt x="11921" y="815839"/>
                </a:lnTo>
                <a:lnTo>
                  <a:pt x="21455" y="865466"/>
                </a:lnTo>
                <a:close/>
              </a:path>
            </a:pathLst>
          </a:custGeom>
          <a:ln w="73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65008" y="3338804"/>
            <a:ext cx="907415" cy="713740"/>
          </a:xfrm>
          <a:custGeom>
            <a:avLst/>
            <a:gdLst/>
            <a:ahLst/>
            <a:cxnLst/>
            <a:rect l="l" t="t" r="r" b="b"/>
            <a:pathLst>
              <a:path w="907414" h="713739">
                <a:moveTo>
                  <a:pt x="729170" y="595515"/>
                </a:moveTo>
                <a:lnTo>
                  <a:pt x="777390" y="566404"/>
                </a:lnTo>
                <a:lnTo>
                  <a:pt x="823156" y="534803"/>
                </a:lnTo>
                <a:lnTo>
                  <a:pt x="866466" y="500868"/>
                </a:lnTo>
                <a:lnTo>
                  <a:pt x="907313" y="464756"/>
                </a:lnTo>
                <a:lnTo>
                  <a:pt x="870033" y="426952"/>
                </a:lnTo>
                <a:lnTo>
                  <a:pt x="834741" y="386724"/>
                </a:lnTo>
                <a:lnTo>
                  <a:pt x="801573" y="344101"/>
                </a:lnTo>
                <a:lnTo>
                  <a:pt x="770664" y="299109"/>
                </a:lnTo>
                <a:lnTo>
                  <a:pt x="742149" y="251777"/>
                </a:lnTo>
                <a:lnTo>
                  <a:pt x="716494" y="202809"/>
                </a:lnTo>
                <a:lnTo>
                  <a:pt x="694086" y="153022"/>
                </a:lnTo>
                <a:lnTo>
                  <a:pt x="674878" y="102541"/>
                </a:lnTo>
                <a:lnTo>
                  <a:pt x="658822" y="51491"/>
                </a:lnTo>
                <a:lnTo>
                  <a:pt x="645871" y="0"/>
                </a:lnTo>
                <a:lnTo>
                  <a:pt x="593809" y="16155"/>
                </a:lnTo>
                <a:lnTo>
                  <a:pt x="542321" y="35545"/>
                </a:lnTo>
                <a:lnTo>
                  <a:pt x="491548" y="58248"/>
                </a:lnTo>
                <a:lnTo>
                  <a:pt x="441629" y="84340"/>
                </a:lnTo>
                <a:lnTo>
                  <a:pt x="396417" y="111484"/>
                </a:lnTo>
                <a:lnTo>
                  <a:pt x="353327" y="140796"/>
                </a:lnTo>
                <a:lnTo>
                  <a:pt x="312389" y="172168"/>
                </a:lnTo>
                <a:lnTo>
                  <a:pt x="273635" y="205488"/>
                </a:lnTo>
                <a:lnTo>
                  <a:pt x="237093" y="240648"/>
                </a:lnTo>
                <a:lnTo>
                  <a:pt x="202793" y="277537"/>
                </a:lnTo>
                <a:lnTo>
                  <a:pt x="170767" y="316046"/>
                </a:lnTo>
                <a:lnTo>
                  <a:pt x="141044" y="356064"/>
                </a:lnTo>
                <a:lnTo>
                  <a:pt x="113654" y="397482"/>
                </a:lnTo>
                <a:lnTo>
                  <a:pt x="88628" y="440189"/>
                </a:lnTo>
                <a:lnTo>
                  <a:pt x="65995" y="484077"/>
                </a:lnTo>
                <a:lnTo>
                  <a:pt x="45785" y="529034"/>
                </a:lnTo>
                <a:lnTo>
                  <a:pt x="28029" y="574951"/>
                </a:lnTo>
                <a:lnTo>
                  <a:pt x="12757" y="621719"/>
                </a:lnTo>
                <a:lnTo>
                  <a:pt x="0" y="669226"/>
                </a:lnTo>
                <a:lnTo>
                  <a:pt x="47225" y="682989"/>
                </a:lnTo>
                <a:lnTo>
                  <a:pt x="95123" y="694220"/>
                </a:lnTo>
                <a:lnTo>
                  <a:pt x="143584" y="702887"/>
                </a:lnTo>
                <a:lnTo>
                  <a:pt x="192499" y="708959"/>
                </a:lnTo>
                <a:lnTo>
                  <a:pt x="241757" y="712405"/>
                </a:lnTo>
                <a:lnTo>
                  <a:pt x="291250" y="713193"/>
                </a:lnTo>
                <a:lnTo>
                  <a:pt x="340868" y="711292"/>
                </a:lnTo>
                <a:lnTo>
                  <a:pt x="390501" y="706670"/>
                </a:lnTo>
                <a:lnTo>
                  <a:pt x="440041" y="699297"/>
                </a:lnTo>
                <a:lnTo>
                  <a:pt x="489377" y="689141"/>
                </a:lnTo>
                <a:lnTo>
                  <a:pt x="538399" y="676170"/>
                </a:lnTo>
                <a:lnTo>
                  <a:pt x="587000" y="660353"/>
                </a:lnTo>
                <a:lnTo>
                  <a:pt x="635068" y="641659"/>
                </a:lnTo>
                <a:lnTo>
                  <a:pt x="682494" y="620057"/>
                </a:lnTo>
                <a:lnTo>
                  <a:pt x="729170" y="595515"/>
                </a:lnTo>
                <a:close/>
              </a:path>
            </a:pathLst>
          </a:custGeom>
          <a:ln w="73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10882" y="3305483"/>
            <a:ext cx="525145" cy="498475"/>
          </a:xfrm>
          <a:custGeom>
            <a:avLst/>
            <a:gdLst/>
            <a:ahLst/>
            <a:cxnLst/>
            <a:rect l="l" t="t" r="r" b="b"/>
            <a:pathLst>
              <a:path w="525145" h="498475">
                <a:moveTo>
                  <a:pt x="241137" y="0"/>
                </a:moveTo>
                <a:lnTo>
                  <a:pt x="192775" y="1445"/>
                </a:lnTo>
                <a:lnTo>
                  <a:pt x="144379" y="5471"/>
                </a:lnTo>
                <a:lnTo>
                  <a:pt x="96050" y="12106"/>
                </a:lnTo>
                <a:lnTo>
                  <a:pt x="47890" y="21379"/>
                </a:lnTo>
                <a:lnTo>
                  <a:pt x="0" y="33316"/>
                </a:lnTo>
                <a:lnTo>
                  <a:pt x="12954" y="84809"/>
                </a:lnTo>
                <a:lnTo>
                  <a:pt x="29020" y="135892"/>
                </a:lnTo>
                <a:lnTo>
                  <a:pt x="48210" y="186344"/>
                </a:lnTo>
                <a:lnTo>
                  <a:pt x="70613" y="236130"/>
                </a:lnTo>
                <a:lnTo>
                  <a:pt x="96265" y="285094"/>
                </a:lnTo>
                <a:lnTo>
                  <a:pt x="124786" y="332431"/>
                </a:lnTo>
                <a:lnTo>
                  <a:pt x="155699" y="377423"/>
                </a:lnTo>
                <a:lnTo>
                  <a:pt x="188871" y="420044"/>
                </a:lnTo>
                <a:lnTo>
                  <a:pt x="224168" y="460269"/>
                </a:lnTo>
                <a:lnTo>
                  <a:pt x="261454" y="498073"/>
                </a:lnTo>
                <a:lnTo>
                  <a:pt x="296521" y="463344"/>
                </a:lnTo>
                <a:lnTo>
                  <a:pt x="329450" y="427001"/>
                </a:lnTo>
                <a:lnTo>
                  <a:pt x="360213" y="389145"/>
                </a:lnTo>
                <a:lnTo>
                  <a:pt x="388781" y="349878"/>
                </a:lnTo>
                <a:lnTo>
                  <a:pt x="415127" y="309299"/>
                </a:lnTo>
                <a:lnTo>
                  <a:pt x="439222" y="267510"/>
                </a:lnTo>
                <a:lnTo>
                  <a:pt x="461036" y="224612"/>
                </a:lnTo>
                <a:lnTo>
                  <a:pt x="480543" y="180706"/>
                </a:lnTo>
                <a:lnTo>
                  <a:pt x="497723" y="135861"/>
                </a:lnTo>
                <a:lnTo>
                  <a:pt x="512517" y="90272"/>
                </a:lnTo>
                <a:lnTo>
                  <a:pt x="524929" y="43946"/>
                </a:lnTo>
                <a:lnTo>
                  <a:pt x="478896" y="30498"/>
                </a:lnTo>
                <a:lnTo>
                  <a:pt x="432222" y="19462"/>
                </a:lnTo>
                <a:lnTo>
                  <a:pt x="385008" y="10866"/>
                </a:lnTo>
                <a:lnTo>
                  <a:pt x="337355" y="4738"/>
                </a:lnTo>
                <a:lnTo>
                  <a:pt x="289364" y="1107"/>
                </a:lnTo>
                <a:lnTo>
                  <a:pt x="241137" y="0"/>
                </a:lnTo>
                <a:close/>
              </a:path>
            </a:pathLst>
          </a:custGeom>
          <a:solidFill>
            <a:srgbClr val="B226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10882" y="3305483"/>
            <a:ext cx="525145" cy="498475"/>
          </a:xfrm>
          <a:custGeom>
            <a:avLst/>
            <a:gdLst/>
            <a:ahLst/>
            <a:cxnLst/>
            <a:rect l="l" t="t" r="r" b="b"/>
            <a:pathLst>
              <a:path w="525145" h="498475">
                <a:moveTo>
                  <a:pt x="524929" y="43946"/>
                </a:moveTo>
                <a:lnTo>
                  <a:pt x="478896" y="30498"/>
                </a:lnTo>
                <a:lnTo>
                  <a:pt x="432222" y="19462"/>
                </a:lnTo>
                <a:lnTo>
                  <a:pt x="385008" y="10866"/>
                </a:lnTo>
                <a:lnTo>
                  <a:pt x="337355" y="4738"/>
                </a:lnTo>
                <a:lnTo>
                  <a:pt x="289364" y="1107"/>
                </a:lnTo>
                <a:lnTo>
                  <a:pt x="241137" y="0"/>
                </a:lnTo>
                <a:lnTo>
                  <a:pt x="192775" y="1445"/>
                </a:lnTo>
                <a:lnTo>
                  <a:pt x="144379" y="5471"/>
                </a:lnTo>
                <a:lnTo>
                  <a:pt x="96050" y="12106"/>
                </a:lnTo>
                <a:lnTo>
                  <a:pt x="47890" y="21379"/>
                </a:lnTo>
                <a:lnTo>
                  <a:pt x="0" y="33316"/>
                </a:lnTo>
                <a:lnTo>
                  <a:pt x="12954" y="84809"/>
                </a:lnTo>
                <a:lnTo>
                  <a:pt x="29008" y="135861"/>
                </a:lnTo>
                <a:lnTo>
                  <a:pt x="48210" y="186344"/>
                </a:lnTo>
                <a:lnTo>
                  <a:pt x="70613" y="236130"/>
                </a:lnTo>
                <a:lnTo>
                  <a:pt x="96265" y="285094"/>
                </a:lnTo>
                <a:lnTo>
                  <a:pt x="124786" y="332431"/>
                </a:lnTo>
                <a:lnTo>
                  <a:pt x="155699" y="377423"/>
                </a:lnTo>
                <a:lnTo>
                  <a:pt x="188871" y="420044"/>
                </a:lnTo>
                <a:lnTo>
                  <a:pt x="224168" y="460269"/>
                </a:lnTo>
                <a:lnTo>
                  <a:pt x="261454" y="498073"/>
                </a:lnTo>
                <a:lnTo>
                  <a:pt x="296524" y="463344"/>
                </a:lnTo>
                <a:lnTo>
                  <a:pt x="329454" y="427001"/>
                </a:lnTo>
                <a:lnTo>
                  <a:pt x="360218" y="389145"/>
                </a:lnTo>
                <a:lnTo>
                  <a:pt x="388787" y="349878"/>
                </a:lnTo>
                <a:lnTo>
                  <a:pt x="415132" y="309299"/>
                </a:lnTo>
                <a:lnTo>
                  <a:pt x="439226" y="267510"/>
                </a:lnTo>
                <a:lnTo>
                  <a:pt x="461040" y="224612"/>
                </a:lnTo>
                <a:lnTo>
                  <a:pt x="480545" y="180706"/>
                </a:lnTo>
                <a:lnTo>
                  <a:pt x="497714" y="135892"/>
                </a:lnTo>
                <a:lnTo>
                  <a:pt x="512518" y="90272"/>
                </a:lnTo>
                <a:lnTo>
                  <a:pt x="524929" y="43946"/>
                </a:lnTo>
                <a:close/>
              </a:path>
            </a:pathLst>
          </a:custGeom>
          <a:ln w="73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616347" y="2609932"/>
            <a:ext cx="1098550" cy="4718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295"/>
              </a:lnSpc>
              <a:spcBef>
                <a:spcPts val="105"/>
              </a:spcBef>
            </a:pPr>
            <a:r>
              <a:rPr sz="1150" b="1" spc="25" dirty="0">
                <a:latin typeface="Arial"/>
                <a:cs typeface="Arial"/>
              </a:rPr>
              <a:t>TECHNOLOGY</a:t>
            </a:r>
            <a:endParaRPr sz="1150">
              <a:latin typeface="Arial"/>
              <a:cs typeface="Arial"/>
            </a:endParaRPr>
          </a:p>
          <a:p>
            <a:pPr marL="36195">
              <a:lnSpc>
                <a:spcPts val="1055"/>
              </a:lnSpc>
            </a:pPr>
            <a:r>
              <a:rPr sz="950" spc="-70" dirty="0">
                <a:latin typeface="Arial"/>
                <a:cs typeface="Arial"/>
              </a:rPr>
              <a:t>Feasibility</a:t>
            </a:r>
            <a:endParaRPr sz="950">
              <a:latin typeface="Arial"/>
              <a:cs typeface="Arial"/>
            </a:endParaRPr>
          </a:p>
          <a:p>
            <a:pPr marL="36195">
              <a:lnSpc>
                <a:spcPct val="100000"/>
              </a:lnSpc>
              <a:spcBef>
                <a:spcPts val="15"/>
              </a:spcBef>
            </a:pPr>
            <a:r>
              <a:rPr sz="950" spc="-60" dirty="0">
                <a:latin typeface="Arial"/>
                <a:cs typeface="Arial"/>
              </a:rPr>
              <a:t>Engineers </a:t>
            </a:r>
            <a:r>
              <a:rPr sz="950" spc="-80" dirty="0">
                <a:latin typeface="Arial"/>
                <a:cs typeface="Arial"/>
              </a:rPr>
              <a:t>EE,</a:t>
            </a:r>
            <a:r>
              <a:rPr sz="950" spc="35" dirty="0">
                <a:latin typeface="Arial"/>
                <a:cs typeface="Arial"/>
              </a:rPr>
              <a:t> </a:t>
            </a:r>
            <a:r>
              <a:rPr sz="950" spc="-80" dirty="0">
                <a:latin typeface="Arial"/>
                <a:cs typeface="Arial"/>
              </a:rPr>
              <a:t>ME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15980" y="2609932"/>
            <a:ext cx="840740" cy="482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340"/>
              </a:lnSpc>
              <a:spcBef>
                <a:spcPts val="105"/>
              </a:spcBef>
            </a:pPr>
            <a:r>
              <a:rPr sz="1150" b="1" spc="25" dirty="0">
                <a:latin typeface="Arial"/>
                <a:cs typeface="Arial"/>
              </a:rPr>
              <a:t>BUSINESS</a:t>
            </a:r>
            <a:endParaRPr sz="1150">
              <a:latin typeface="Arial"/>
              <a:cs typeface="Arial"/>
            </a:endParaRPr>
          </a:p>
          <a:p>
            <a:pPr marL="21590">
              <a:lnSpc>
                <a:spcPts val="1100"/>
              </a:lnSpc>
            </a:pPr>
            <a:r>
              <a:rPr sz="950" spc="-75" dirty="0">
                <a:latin typeface="Arial"/>
                <a:cs typeface="Arial"/>
              </a:rPr>
              <a:t>Viability</a:t>
            </a:r>
            <a:endParaRPr sz="95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15"/>
              </a:spcBef>
            </a:pPr>
            <a:r>
              <a:rPr sz="950" spc="-50" dirty="0">
                <a:latin typeface="Arial"/>
                <a:cs typeface="Arial"/>
              </a:rPr>
              <a:t>Sales,</a:t>
            </a:r>
            <a:r>
              <a:rPr sz="950" spc="-30" dirty="0">
                <a:latin typeface="Arial"/>
                <a:cs typeface="Arial"/>
              </a:rPr>
              <a:t> </a:t>
            </a:r>
            <a:r>
              <a:rPr sz="950" spc="-55" dirty="0">
                <a:latin typeface="Arial"/>
                <a:cs typeface="Arial"/>
              </a:rPr>
              <a:t>Marketing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43443" y="4206494"/>
            <a:ext cx="1326515" cy="335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340"/>
              </a:lnSpc>
              <a:spcBef>
                <a:spcPts val="105"/>
              </a:spcBef>
            </a:pPr>
            <a:r>
              <a:rPr sz="1150" b="1" spc="50" dirty="0">
                <a:latin typeface="Arial"/>
                <a:cs typeface="Arial"/>
              </a:rPr>
              <a:t>HUMAN</a:t>
            </a:r>
            <a:r>
              <a:rPr sz="1150" b="1" spc="35" dirty="0">
                <a:latin typeface="Arial"/>
                <a:cs typeface="Arial"/>
              </a:rPr>
              <a:t> </a:t>
            </a:r>
            <a:r>
              <a:rPr sz="1150" b="1" spc="0" dirty="0">
                <a:latin typeface="Arial"/>
                <a:cs typeface="Arial"/>
              </a:rPr>
              <a:t>VALUES</a:t>
            </a:r>
            <a:endParaRPr sz="1150">
              <a:latin typeface="Arial"/>
              <a:cs typeface="Arial"/>
            </a:endParaRPr>
          </a:p>
          <a:p>
            <a:pPr marL="27305">
              <a:lnSpc>
                <a:spcPts val="1100"/>
              </a:lnSpc>
            </a:pPr>
            <a:r>
              <a:rPr sz="950" spc="-60" dirty="0">
                <a:latin typeface="Arial"/>
                <a:cs typeface="Arial"/>
              </a:rPr>
              <a:t>Usability, Desirebility,</a:t>
            </a:r>
            <a:r>
              <a:rPr sz="950" spc="-135" dirty="0">
                <a:latin typeface="Arial"/>
                <a:cs typeface="Arial"/>
              </a:rPr>
              <a:t> </a:t>
            </a:r>
            <a:r>
              <a:rPr sz="950" spc="-45" dirty="0">
                <a:latin typeface="Arial"/>
                <a:cs typeface="Arial"/>
              </a:rPr>
              <a:t>Need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91400" y="3873644"/>
            <a:ext cx="1399540" cy="836294"/>
          </a:xfrm>
          <a:custGeom>
            <a:avLst/>
            <a:gdLst/>
            <a:ahLst/>
            <a:cxnLst/>
            <a:rect l="l" t="t" r="r" b="b"/>
            <a:pathLst>
              <a:path w="1399540" h="836295">
                <a:moveTo>
                  <a:pt x="0" y="0"/>
                </a:moveTo>
                <a:lnTo>
                  <a:pt x="1399476" y="836193"/>
                </a:lnTo>
              </a:path>
            </a:pathLst>
          </a:custGeom>
          <a:ln w="12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45893" y="3828139"/>
            <a:ext cx="91004" cy="910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94182" y="3875613"/>
            <a:ext cx="1406525" cy="791210"/>
          </a:xfrm>
          <a:custGeom>
            <a:avLst/>
            <a:gdLst/>
            <a:ahLst/>
            <a:cxnLst/>
            <a:rect l="l" t="t" r="r" b="b"/>
            <a:pathLst>
              <a:path w="1406525" h="791210">
                <a:moveTo>
                  <a:pt x="1406220" y="0"/>
                </a:moveTo>
                <a:lnTo>
                  <a:pt x="0" y="791032"/>
                </a:lnTo>
              </a:path>
            </a:pathLst>
          </a:custGeom>
          <a:ln w="12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54746" y="3829960"/>
            <a:ext cx="91320" cy="913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969790" y="904070"/>
            <a:ext cx="1122680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50" spc="-55" dirty="0">
                <a:latin typeface="Arial"/>
                <a:cs typeface="Arial"/>
              </a:rPr>
              <a:t>Process</a:t>
            </a:r>
            <a:r>
              <a:rPr sz="1150" spc="-60" dirty="0">
                <a:latin typeface="Arial"/>
                <a:cs typeface="Arial"/>
              </a:rPr>
              <a:t> </a:t>
            </a:r>
            <a:r>
              <a:rPr sz="1150" spc="-80" dirty="0">
                <a:latin typeface="Arial"/>
                <a:cs typeface="Arial"/>
              </a:rPr>
              <a:t>Innovation  </a:t>
            </a:r>
            <a:r>
              <a:rPr sz="1150" spc="-85" dirty="0">
                <a:latin typeface="Arial"/>
                <a:cs typeface="Arial"/>
              </a:rPr>
              <a:t>PM</a:t>
            </a:r>
            <a:endParaRPr sz="11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73369" y="4655088"/>
            <a:ext cx="1203960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70" dirty="0">
                <a:latin typeface="Arial"/>
                <a:cs typeface="Arial"/>
              </a:rPr>
              <a:t>Strategy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50" spc="-80" dirty="0">
                <a:latin typeface="Arial"/>
                <a:cs typeface="Arial"/>
              </a:rPr>
              <a:t>Emotional</a:t>
            </a:r>
            <a:r>
              <a:rPr sz="1150" spc="-35" dirty="0">
                <a:latin typeface="Arial"/>
                <a:cs typeface="Arial"/>
              </a:rPr>
              <a:t> </a:t>
            </a:r>
            <a:r>
              <a:rPr sz="1150" spc="-80" dirty="0">
                <a:latin typeface="Arial"/>
                <a:cs typeface="Arial"/>
              </a:rPr>
              <a:t>Innovation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64648" y="4655088"/>
            <a:ext cx="1225550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50" spc="-70" dirty="0">
                <a:latin typeface="Arial"/>
                <a:cs typeface="Arial"/>
              </a:rPr>
              <a:t>Design </a:t>
            </a:r>
            <a:r>
              <a:rPr sz="1150" spc="-105" dirty="0">
                <a:latin typeface="Arial"/>
                <a:cs typeface="Arial"/>
              </a:rPr>
              <a:t>&amp; </a:t>
            </a:r>
            <a:r>
              <a:rPr sz="1150" spc="-70" dirty="0">
                <a:latin typeface="Arial"/>
                <a:cs typeface="Arial"/>
              </a:rPr>
              <a:t>Interaction  </a:t>
            </a:r>
            <a:r>
              <a:rPr sz="1150" spc="-75" dirty="0">
                <a:latin typeface="Arial"/>
                <a:cs typeface="Arial"/>
              </a:rPr>
              <a:t>Functional</a:t>
            </a:r>
            <a:r>
              <a:rPr sz="1150" spc="-35" dirty="0">
                <a:latin typeface="Arial"/>
                <a:cs typeface="Arial"/>
              </a:rPr>
              <a:t> </a:t>
            </a:r>
            <a:r>
              <a:rPr sz="1150" spc="-80" dirty="0">
                <a:latin typeface="Arial"/>
                <a:cs typeface="Arial"/>
              </a:rPr>
              <a:t>Innovation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978422" y="1319987"/>
            <a:ext cx="0" cy="1454150"/>
          </a:xfrm>
          <a:custGeom>
            <a:avLst/>
            <a:gdLst/>
            <a:ahLst/>
            <a:cxnLst/>
            <a:rect l="l" t="t" r="r" b="b"/>
            <a:pathLst>
              <a:path h="1454150">
                <a:moveTo>
                  <a:pt x="0" y="1453984"/>
                </a:moveTo>
                <a:lnTo>
                  <a:pt x="0" y="0"/>
                </a:lnTo>
              </a:path>
            </a:pathLst>
          </a:custGeom>
          <a:ln w="122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32484" y="2728048"/>
            <a:ext cx="91884" cy="918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18252" y="3461151"/>
            <a:ext cx="91871" cy="91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951488" y="3355916"/>
            <a:ext cx="3653154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60600" algn="l"/>
              </a:tabLst>
            </a:pPr>
            <a:r>
              <a:rPr sz="115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150" dirty="0">
                <a:latin typeface="Arial"/>
                <a:cs typeface="Arial"/>
              </a:rPr>
              <a:t>  </a:t>
            </a:r>
            <a:r>
              <a:rPr sz="1150" spc="-75" dirty="0">
                <a:latin typeface="Arial"/>
                <a:cs typeface="Arial"/>
              </a:rPr>
              <a:t>Experience</a:t>
            </a:r>
            <a:r>
              <a:rPr sz="1150" spc="40" dirty="0">
                <a:latin typeface="Arial"/>
                <a:cs typeface="Arial"/>
              </a:rPr>
              <a:t> </a:t>
            </a:r>
            <a:r>
              <a:rPr sz="1150" spc="-80" dirty="0">
                <a:latin typeface="Arial"/>
                <a:cs typeface="Arial"/>
              </a:rPr>
              <a:t>Innovation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4500" y="6209248"/>
            <a:ext cx="77997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65" dirty="0">
                <a:latin typeface="Arial"/>
                <a:cs typeface="Arial"/>
              </a:rPr>
              <a:t>Design </a:t>
            </a:r>
            <a:r>
              <a:rPr sz="1800" b="1" spc="80" dirty="0">
                <a:latin typeface="Arial"/>
                <a:cs typeface="Arial"/>
              </a:rPr>
              <a:t>Strategist </a:t>
            </a:r>
            <a:r>
              <a:rPr sz="1800" spc="-35" dirty="0">
                <a:latin typeface="Arial"/>
                <a:cs typeface="Arial"/>
              </a:rPr>
              <a:t>acts </a:t>
            </a:r>
            <a:r>
              <a:rPr sz="1800" spc="-85" dirty="0">
                <a:latin typeface="Arial"/>
                <a:cs typeface="Arial"/>
              </a:rPr>
              <a:t>in </a:t>
            </a:r>
            <a:r>
              <a:rPr sz="1800" spc="-60" dirty="0">
                <a:latin typeface="Arial"/>
                <a:cs typeface="Arial"/>
              </a:rPr>
              <a:t>the </a:t>
            </a:r>
            <a:r>
              <a:rPr sz="1800" spc="-45" dirty="0">
                <a:latin typeface="Arial"/>
                <a:cs typeface="Arial"/>
              </a:rPr>
              <a:t>crossroads </a:t>
            </a:r>
            <a:r>
              <a:rPr sz="1800" spc="-55" dirty="0">
                <a:latin typeface="Arial"/>
                <a:cs typeface="Arial"/>
              </a:rPr>
              <a:t>of </a:t>
            </a:r>
            <a:r>
              <a:rPr sz="1800" spc="-45" dirty="0">
                <a:latin typeface="Arial"/>
                <a:cs typeface="Arial"/>
              </a:rPr>
              <a:t>design, </a:t>
            </a:r>
            <a:r>
              <a:rPr sz="1800" spc="-65" dirty="0">
                <a:latin typeface="Arial"/>
                <a:cs typeface="Arial"/>
              </a:rPr>
              <a:t>research insight </a:t>
            </a:r>
            <a:r>
              <a:rPr sz="1800" spc="-60" dirty="0">
                <a:latin typeface="Arial"/>
                <a:cs typeface="Arial"/>
              </a:rPr>
              <a:t>and  </a:t>
            </a:r>
            <a:r>
              <a:rPr sz="1800" spc="-55" dirty="0">
                <a:latin typeface="Arial"/>
                <a:cs typeface="Arial"/>
              </a:rPr>
              <a:t>business </a:t>
            </a:r>
            <a:r>
              <a:rPr sz="1800" spc="-75" dirty="0">
                <a:latin typeface="Arial"/>
                <a:cs typeface="Arial"/>
              </a:rPr>
              <a:t>strategy, </a:t>
            </a:r>
            <a:r>
              <a:rPr sz="1800" spc="-70" dirty="0">
                <a:latin typeface="Arial"/>
                <a:cs typeface="Arial"/>
              </a:rPr>
              <a:t>where </a:t>
            </a:r>
            <a:r>
              <a:rPr sz="1800" spc="-55" dirty="0">
                <a:latin typeface="Arial"/>
                <a:cs typeface="Arial"/>
              </a:rPr>
              <a:t>design </a:t>
            </a:r>
            <a:r>
              <a:rPr sz="1800" spc="-45" dirty="0">
                <a:latin typeface="Arial"/>
                <a:cs typeface="Arial"/>
              </a:rPr>
              <a:t>methods </a:t>
            </a:r>
            <a:r>
              <a:rPr sz="1800" spc="-90" dirty="0">
                <a:latin typeface="Arial"/>
                <a:cs typeface="Arial"/>
              </a:rPr>
              <a:t>are </a:t>
            </a:r>
            <a:r>
              <a:rPr sz="1800" spc="-45" dirty="0">
                <a:latin typeface="Arial"/>
                <a:cs typeface="Arial"/>
              </a:rPr>
              <a:t>used </a:t>
            </a:r>
            <a:r>
              <a:rPr sz="1800" spc="-35" dirty="0">
                <a:latin typeface="Arial"/>
                <a:cs typeface="Arial"/>
              </a:rPr>
              <a:t>to </a:t>
            </a:r>
            <a:r>
              <a:rPr sz="1800" spc="-70" dirty="0">
                <a:latin typeface="Arial"/>
                <a:cs typeface="Arial"/>
              </a:rPr>
              <a:t>generate furthermore  </a:t>
            </a:r>
            <a:r>
              <a:rPr sz="1800" spc="-75" dirty="0">
                <a:latin typeface="Arial"/>
                <a:cs typeface="Arial"/>
              </a:rPr>
              <a:t>illustrate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strategies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as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well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as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tactics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for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planning,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implementation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and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businesses.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4633" y="2142548"/>
            <a:ext cx="6676390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1" spc="135" dirty="0">
                <a:solidFill>
                  <a:srgbClr val="000000"/>
                </a:solidFill>
                <a:latin typeface="Arial"/>
                <a:cs typeface="Arial"/>
              </a:rPr>
              <a:t>Design </a:t>
            </a:r>
            <a:r>
              <a:rPr sz="3600" b="1" spc="160" dirty="0">
                <a:solidFill>
                  <a:srgbClr val="000000"/>
                </a:solidFill>
                <a:latin typeface="Arial"/>
                <a:cs typeface="Arial"/>
              </a:rPr>
              <a:t>strategy </a:t>
            </a:r>
            <a:r>
              <a:rPr sz="3600" spc="-135" dirty="0">
                <a:solidFill>
                  <a:srgbClr val="000000"/>
                </a:solidFill>
              </a:rPr>
              <a:t>is </a:t>
            </a:r>
            <a:r>
              <a:rPr sz="3600" spc="-204" dirty="0">
                <a:solidFill>
                  <a:srgbClr val="000000"/>
                </a:solidFill>
              </a:rPr>
              <a:t>a </a:t>
            </a:r>
            <a:r>
              <a:rPr sz="3600" spc="-105" dirty="0">
                <a:solidFill>
                  <a:srgbClr val="000000"/>
                </a:solidFill>
              </a:rPr>
              <a:t>discipline  </a:t>
            </a:r>
            <a:r>
              <a:rPr sz="3600" spc="-95" dirty="0">
                <a:solidFill>
                  <a:srgbClr val="000000"/>
                </a:solidFill>
              </a:rPr>
              <a:t>which </a:t>
            </a:r>
            <a:r>
              <a:rPr sz="3600" spc="-110" dirty="0">
                <a:solidFill>
                  <a:srgbClr val="000000"/>
                </a:solidFill>
              </a:rPr>
              <a:t>helps </a:t>
            </a:r>
            <a:r>
              <a:rPr sz="3600" spc="-160" dirty="0">
                <a:solidFill>
                  <a:srgbClr val="000000"/>
                </a:solidFill>
              </a:rPr>
              <a:t>firms </a:t>
            </a:r>
            <a:r>
              <a:rPr sz="3600" spc="-130" dirty="0">
                <a:solidFill>
                  <a:srgbClr val="000000"/>
                </a:solidFill>
              </a:rPr>
              <a:t>determine </a:t>
            </a:r>
            <a:r>
              <a:rPr sz="3600" spc="-120" dirty="0">
                <a:solidFill>
                  <a:srgbClr val="000000"/>
                </a:solidFill>
              </a:rPr>
              <a:t>what  </a:t>
            </a:r>
            <a:r>
              <a:rPr sz="3600" spc="-70" dirty="0">
                <a:solidFill>
                  <a:srgbClr val="000000"/>
                </a:solidFill>
              </a:rPr>
              <a:t>to </a:t>
            </a:r>
            <a:r>
              <a:rPr sz="3600" spc="-155" dirty="0">
                <a:solidFill>
                  <a:srgbClr val="000000"/>
                </a:solidFill>
              </a:rPr>
              <a:t>make </a:t>
            </a:r>
            <a:r>
              <a:rPr sz="3600" spc="-114" dirty="0">
                <a:solidFill>
                  <a:srgbClr val="000000"/>
                </a:solidFill>
              </a:rPr>
              <a:t>and </a:t>
            </a:r>
            <a:r>
              <a:rPr sz="3600" spc="-25" dirty="0">
                <a:solidFill>
                  <a:srgbClr val="000000"/>
                </a:solidFill>
              </a:rPr>
              <a:t>do, </a:t>
            </a:r>
            <a:r>
              <a:rPr sz="3600" spc="-135" dirty="0">
                <a:solidFill>
                  <a:srgbClr val="000000"/>
                </a:solidFill>
              </a:rPr>
              <a:t>why </a:t>
            </a:r>
            <a:r>
              <a:rPr sz="3600" spc="-35" dirty="0">
                <a:solidFill>
                  <a:srgbClr val="000000"/>
                </a:solidFill>
              </a:rPr>
              <a:t>do </a:t>
            </a:r>
            <a:r>
              <a:rPr sz="3600" spc="-135" dirty="0">
                <a:solidFill>
                  <a:srgbClr val="000000"/>
                </a:solidFill>
              </a:rPr>
              <a:t>it </a:t>
            </a:r>
            <a:r>
              <a:rPr sz="3600" spc="-114" dirty="0">
                <a:solidFill>
                  <a:srgbClr val="000000"/>
                </a:solidFill>
              </a:rPr>
              <a:t>and  </a:t>
            </a:r>
            <a:r>
              <a:rPr sz="3600" spc="-90" dirty="0">
                <a:solidFill>
                  <a:srgbClr val="000000"/>
                </a:solidFill>
              </a:rPr>
              <a:t>how </a:t>
            </a:r>
            <a:r>
              <a:rPr sz="3600" spc="-70" dirty="0">
                <a:solidFill>
                  <a:srgbClr val="000000"/>
                </a:solidFill>
              </a:rPr>
              <a:t>to </a:t>
            </a:r>
            <a:r>
              <a:rPr sz="3600" spc="-145" dirty="0">
                <a:solidFill>
                  <a:srgbClr val="000000"/>
                </a:solidFill>
              </a:rPr>
              <a:t>innovate </a:t>
            </a:r>
            <a:r>
              <a:rPr sz="3600" spc="-140" dirty="0">
                <a:solidFill>
                  <a:srgbClr val="000000"/>
                </a:solidFill>
              </a:rPr>
              <a:t>contextually, </a:t>
            </a:r>
            <a:r>
              <a:rPr sz="3600" spc="-70" dirty="0">
                <a:solidFill>
                  <a:srgbClr val="000000"/>
                </a:solidFill>
              </a:rPr>
              <a:t>both  </a:t>
            </a:r>
            <a:r>
              <a:rPr sz="3600" spc="-145" dirty="0">
                <a:solidFill>
                  <a:srgbClr val="000000"/>
                </a:solidFill>
              </a:rPr>
              <a:t>immediately </a:t>
            </a:r>
            <a:r>
              <a:rPr sz="3600" spc="-114" dirty="0">
                <a:solidFill>
                  <a:srgbClr val="000000"/>
                </a:solidFill>
              </a:rPr>
              <a:t>and </a:t>
            </a:r>
            <a:r>
              <a:rPr sz="3600" spc="-155" dirty="0">
                <a:solidFill>
                  <a:srgbClr val="000000"/>
                </a:solidFill>
              </a:rPr>
              <a:t>over </a:t>
            </a:r>
            <a:r>
              <a:rPr sz="3600" spc="-114" dirty="0">
                <a:solidFill>
                  <a:srgbClr val="000000"/>
                </a:solidFill>
              </a:rPr>
              <a:t>the </a:t>
            </a:r>
            <a:r>
              <a:rPr sz="3600" spc="-120" dirty="0">
                <a:solidFill>
                  <a:srgbClr val="000000"/>
                </a:solidFill>
              </a:rPr>
              <a:t>long</a:t>
            </a:r>
            <a:r>
              <a:rPr sz="3600" spc="484" dirty="0">
                <a:solidFill>
                  <a:srgbClr val="000000"/>
                </a:solidFill>
              </a:rPr>
              <a:t> </a:t>
            </a:r>
            <a:r>
              <a:rPr sz="3600" spc="-135" dirty="0">
                <a:solidFill>
                  <a:srgbClr val="000000"/>
                </a:solidFill>
              </a:rPr>
              <a:t>term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5779" y="3024616"/>
            <a:ext cx="9308465" cy="241871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3770"/>
              </a:lnSpc>
              <a:spcBef>
                <a:spcPts val="225"/>
              </a:spcBef>
            </a:pPr>
            <a:r>
              <a:rPr sz="3150" b="1" spc="114" dirty="0">
                <a:latin typeface="Arial"/>
                <a:cs typeface="Arial"/>
              </a:rPr>
              <a:t>Design </a:t>
            </a:r>
            <a:r>
              <a:rPr sz="3150" b="1" spc="140" dirty="0">
                <a:latin typeface="Arial"/>
                <a:cs typeface="Arial"/>
              </a:rPr>
              <a:t>Strategist </a:t>
            </a:r>
            <a:r>
              <a:rPr sz="3150" spc="-65" dirty="0">
                <a:latin typeface="Arial"/>
                <a:cs typeface="Arial"/>
              </a:rPr>
              <a:t>acts </a:t>
            </a:r>
            <a:r>
              <a:rPr sz="3150" spc="-150" dirty="0">
                <a:latin typeface="Arial"/>
                <a:cs typeface="Arial"/>
              </a:rPr>
              <a:t>in </a:t>
            </a:r>
            <a:r>
              <a:rPr sz="3150" spc="-105" dirty="0">
                <a:latin typeface="Arial"/>
                <a:cs typeface="Arial"/>
              </a:rPr>
              <a:t>the </a:t>
            </a:r>
            <a:r>
              <a:rPr sz="3150" spc="-85" dirty="0">
                <a:latin typeface="Arial"/>
                <a:cs typeface="Arial"/>
              </a:rPr>
              <a:t>crossroads </a:t>
            </a:r>
            <a:r>
              <a:rPr sz="3150" spc="-95" dirty="0">
                <a:latin typeface="Arial"/>
                <a:cs typeface="Arial"/>
              </a:rPr>
              <a:t>of </a:t>
            </a:r>
            <a:r>
              <a:rPr sz="3150" spc="-80" dirty="0">
                <a:latin typeface="Arial"/>
                <a:cs typeface="Arial"/>
              </a:rPr>
              <a:t>design,  </a:t>
            </a:r>
            <a:r>
              <a:rPr sz="3150" spc="-114" dirty="0">
                <a:latin typeface="Arial"/>
                <a:cs typeface="Arial"/>
              </a:rPr>
              <a:t>research insight </a:t>
            </a:r>
            <a:r>
              <a:rPr sz="3150" spc="-105" dirty="0">
                <a:latin typeface="Arial"/>
                <a:cs typeface="Arial"/>
              </a:rPr>
              <a:t>and </a:t>
            </a:r>
            <a:r>
              <a:rPr sz="3150" spc="-95" dirty="0">
                <a:latin typeface="Arial"/>
                <a:cs typeface="Arial"/>
              </a:rPr>
              <a:t>business </a:t>
            </a:r>
            <a:r>
              <a:rPr sz="3150" spc="-130" dirty="0">
                <a:latin typeface="Arial"/>
                <a:cs typeface="Arial"/>
              </a:rPr>
              <a:t>strategy, </a:t>
            </a:r>
            <a:r>
              <a:rPr sz="3150" spc="-125" dirty="0">
                <a:latin typeface="Arial"/>
                <a:cs typeface="Arial"/>
              </a:rPr>
              <a:t>where </a:t>
            </a:r>
            <a:r>
              <a:rPr sz="3150" spc="-95" dirty="0">
                <a:latin typeface="Arial"/>
                <a:cs typeface="Arial"/>
              </a:rPr>
              <a:t>design  </a:t>
            </a:r>
            <a:r>
              <a:rPr sz="3150" spc="-85" dirty="0">
                <a:latin typeface="Arial"/>
                <a:cs typeface="Arial"/>
              </a:rPr>
              <a:t>methods </a:t>
            </a:r>
            <a:r>
              <a:rPr sz="3150" spc="-160" dirty="0">
                <a:latin typeface="Arial"/>
                <a:cs typeface="Arial"/>
              </a:rPr>
              <a:t>are </a:t>
            </a:r>
            <a:r>
              <a:rPr sz="3150" spc="-80" dirty="0">
                <a:latin typeface="Arial"/>
                <a:cs typeface="Arial"/>
              </a:rPr>
              <a:t>used </a:t>
            </a:r>
            <a:r>
              <a:rPr sz="3150" spc="-65" dirty="0">
                <a:latin typeface="Arial"/>
                <a:cs typeface="Arial"/>
              </a:rPr>
              <a:t>to </a:t>
            </a:r>
            <a:r>
              <a:rPr sz="3150" spc="-125" dirty="0">
                <a:latin typeface="Arial"/>
                <a:cs typeface="Arial"/>
              </a:rPr>
              <a:t>generate </a:t>
            </a:r>
            <a:r>
              <a:rPr sz="3150" spc="-130" dirty="0">
                <a:latin typeface="Arial"/>
                <a:cs typeface="Arial"/>
              </a:rPr>
              <a:t>furthermore </a:t>
            </a:r>
            <a:r>
              <a:rPr sz="3150" spc="-135" dirty="0">
                <a:latin typeface="Arial"/>
                <a:cs typeface="Arial"/>
              </a:rPr>
              <a:t>illustrate  </a:t>
            </a:r>
            <a:r>
              <a:rPr sz="3150" spc="-110" dirty="0">
                <a:latin typeface="Arial"/>
                <a:cs typeface="Arial"/>
              </a:rPr>
              <a:t>strategies </a:t>
            </a:r>
            <a:r>
              <a:rPr sz="3150" spc="-125" dirty="0">
                <a:latin typeface="Arial"/>
                <a:cs typeface="Arial"/>
              </a:rPr>
              <a:t>as </a:t>
            </a:r>
            <a:r>
              <a:rPr sz="3150" spc="-135" dirty="0">
                <a:latin typeface="Arial"/>
                <a:cs typeface="Arial"/>
              </a:rPr>
              <a:t>well </a:t>
            </a:r>
            <a:r>
              <a:rPr sz="3150" spc="-125" dirty="0">
                <a:latin typeface="Arial"/>
                <a:cs typeface="Arial"/>
              </a:rPr>
              <a:t>as </a:t>
            </a:r>
            <a:r>
              <a:rPr sz="3150" spc="-65" dirty="0">
                <a:latin typeface="Arial"/>
                <a:cs typeface="Arial"/>
              </a:rPr>
              <a:t>tactics </a:t>
            </a:r>
            <a:r>
              <a:rPr sz="3150" spc="-120" dirty="0">
                <a:latin typeface="Arial"/>
                <a:cs typeface="Arial"/>
              </a:rPr>
              <a:t>for </a:t>
            </a:r>
            <a:r>
              <a:rPr sz="3150" spc="-110" dirty="0">
                <a:latin typeface="Arial"/>
                <a:cs typeface="Arial"/>
              </a:rPr>
              <a:t>planning, </a:t>
            </a:r>
            <a:r>
              <a:rPr sz="3150" spc="-120" dirty="0">
                <a:latin typeface="Arial"/>
                <a:cs typeface="Arial"/>
              </a:rPr>
              <a:t>implementation  </a:t>
            </a:r>
            <a:r>
              <a:rPr sz="3150" spc="-105" dirty="0">
                <a:latin typeface="Arial"/>
                <a:cs typeface="Arial"/>
              </a:rPr>
              <a:t>and</a:t>
            </a:r>
            <a:r>
              <a:rPr sz="3150" spc="-10" dirty="0">
                <a:latin typeface="Arial"/>
                <a:cs typeface="Arial"/>
              </a:rPr>
              <a:t> </a:t>
            </a:r>
            <a:r>
              <a:rPr sz="3150" spc="-85" dirty="0">
                <a:latin typeface="Arial"/>
                <a:cs typeface="Arial"/>
              </a:rPr>
              <a:t>businesses.</a:t>
            </a:r>
            <a:endParaRPr sz="3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23334" rIns="0" bIns="0" rtlCol="0">
            <a:spAutoFit/>
          </a:bodyPr>
          <a:lstStyle/>
          <a:p>
            <a:pPr marL="226060" marR="5080">
              <a:lnSpc>
                <a:spcPct val="100000"/>
              </a:lnSpc>
              <a:spcBef>
                <a:spcPts val="100"/>
              </a:spcBef>
            </a:pPr>
            <a:r>
              <a:rPr sz="3600" b="1" spc="175" dirty="0">
                <a:solidFill>
                  <a:srgbClr val="000000"/>
                </a:solidFill>
                <a:latin typeface="Arial"/>
                <a:cs typeface="Arial"/>
              </a:rPr>
              <a:t>Strategic </a:t>
            </a:r>
            <a:r>
              <a:rPr sz="3600" b="1" spc="150" dirty="0">
                <a:solidFill>
                  <a:srgbClr val="000000"/>
                </a:solidFill>
                <a:latin typeface="Arial"/>
                <a:cs typeface="Arial"/>
              </a:rPr>
              <a:t>thinking </a:t>
            </a:r>
            <a:r>
              <a:rPr sz="3600" spc="-105" dirty="0">
                <a:solidFill>
                  <a:srgbClr val="000000"/>
                </a:solidFill>
              </a:rPr>
              <a:t>stresses </a:t>
            </a:r>
            <a:r>
              <a:rPr sz="3600" spc="-204" dirty="0">
                <a:solidFill>
                  <a:srgbClr val="000000"/>
                </a:solidFill>
              </a:rPr>
              <a:t>a </a:t>
            </a:r>
            <a:r>
              <a:rPr sz="3600" spc="-100" dirty="0">
                <a:solidFill>
                  <a:srgbClr val="000000"/>
                </a:solidFill>
              </a:rPr>
              <a:t>systemic  perspective </a:t>
            </a:r>
            <a:r>
              <a:rPr sz="3600" spc="-105" dirty="0">
                <a:solidFill>
                  <a:srgbClr val="000000"/>
                </a:solidFill>
              </a:rPr>
              <a:t>of </a:t>
            </a:r>
            <a:r>
              <a:rPr sz="3600" spc="-145" dirty="0">
                <a:solidFill>
                  <a:srgbClr val="000000"/>
                </a:solidFill>
              </a:rPr>
              <a:t>interrelations </a:t>
            </a:r>
            <a:r>
              <a:rPr sz="3600" spc="-114" dirty="0">
                <a:solidFill>
                  <a:srgbClr val="000000"/>
                </a:solidFill>
              </a:rPr>
              <a:t>and</a:t>
            </a:r>
            <a:r>
              <a:rPr sz="3600" spc="375" dirty="0">
                <a:solidFill>
                  <a:srgbClr val="000000"/>
                </a:solidFill>
              </a:rPr>
              <a:t> </a:t>
            </a:r>
            <a:r>
              <a:rPr sz="3600" spc="-100" dirty="0">
                <a:solidFill>
                  <a:srgbClr val="000000"/>
                </a:solidFill>
              </a:rPr>
              <a:t>interdependence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76199" y="2675942"/>
            <a:ext cx="767524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75" dirty="0">
                <a:latin typeface="Arial"/>
                <a:cs typeface="Arial"/>
              </a:rPr>
              <a:t>Strategic</a:t>
            </a:r>
            <a:r>
              <a:rPr sz="3600" b="1" spc="190" dirty="0">
                <a:latin typeface="Arial"/>
                <a:cs typeface="Arial"/>
              </a:rPr>
              <a:t> </a:t>
            </a:r>
            <a:r>
              <a:rPr sz="3600" b="1" spc="150" dirty="0">
                <a:latin typeface="Arial"/>
                <a:cs typeface="Arial"/>
              </a:rPr>
              <a:t>thinking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3600" spc="-170" dirty="0">
                <a:latin typeface="Arial"/>
                <a:cs typeface="Arial"/>
              </a:rPr>
              <a:t>Over </a:t>
            </a:r>
            <a:r>
              <a:rPr sz="3600" spc="-120" dirty="0">
                <a:latin typeface="Arial"/>
                <a:cs typeface="Arial"/>
              </a:rPr>
              <a:t>look </a:t>
            </a:r>
            <a:r>
              <a:rPr sz="3600" spc="-114" dirty="0">
                <a:latin typeface="Arial"/>
                <a:cs typeface="Arial"/>
              </a:rPr>
              <a:t>the </a:t>
            </a:r>
            <a:r>
              <a:rPr sz="3600" spc="-90" dirty="0">
                <a:latin typeface="Arial"/>
                <a:cs typeface="Arial"/>
              </a:rPr>
              <a:t>big </a:t>
            </a:r>
            <a:r>
              <a:rPr sz="3600" spc="-95" dirty="0">
                <a:latin typeface="Arial"/>
                <a:cs typeface="Arial"/>
              </a:rPr>
              <a:t>picture </a:t>
            </a:r>
            <a:r>
              <a:rPr sz="3600" spc="-70" dirty="0">
                <a:latin typeface="Arial"/>
                <a:cs typeface="Arial"/>
              </a:rPr>
              <a:t>to </a:t>
            </a:r>
            <a:r>
              <a:rPr sz="3600" spc="-125" dirty="0">
                <a:latin typeface="Arial"/>
                <a:cs typeface="Arial"/>
              </a:rPr>
              <a:t>increase </a:t>
            </a:r>
            <a:r>
              <a:rPr sz="3600" spc="-114" dirty="0">
                <a:latin typeface="Arial"/>
                <a:cs typeface="Arial"/>
              </a:rPr>
              <a:t>the  </a:t>
            </a:r>
            <a:r>
              <a:rPr sz="3600" spc="-85" dirty="0">
                <a:latin typeface="Arial"/>
                <a:cs typeface="Arial"/>
              </a:rPr>
              <a:t>projects </a:t>
            </a:r>
            <a:r>
              <a:rPr sz="3600" spc="-135" dirty="0">
                <a:latin typeface="Arial"/>
                <a:cs typeface="Arial"/>
              </a:rPr>
              <a:t>hit </a:t>
            </a:r>
            <a:r>
              <a:rPr sz="3600" spc="-155" dirty="0">
                <a:latin typeface="Arial"/>
                <a:cs typeface="Arial"/>
              </a:rPr>
              <a:t>rate </a:t>
            </a:r>
            <a:r>
              <a:rPr sz="3600" spc="-114" dirty="0">
                <a:latin typeface="Arial"/>
                <a:cs typeface="Arial"/>
              </a:rPr>
              <a:t>and </a:t>
            </a:r>
            <a:r>
              <a:rPr sz="3600" spc="-105" dirty="0">
                <a:latin typeface="Arial"/>
                <a:cs typeface="Arial"/>
              </a:rPr>
              <a:t>decrease </a:t>
            </a:r>
            <a:r>
              <a:rPr sz="3600" spc="-120" dirty="0">
                <a:latin typeface="Arial"/>
                <a:cs typeface="Arial"/>
              </a:rPr>
              <a:t>sunk</a:t>
            </a:r>
            <a:r>
              <a:rPr sz="3600" spc="590" dirty="0">
                <a:latin typeface="Arial"/>
                <a:cs typeface="Arial"/>
              </a:rPr>
              <a:t> </a:t>
            </a:r>
            <a:r>
              <a:rPr sz="3600" spc="-35" dirty="0">
                <a:latin typeface="Arial"/>
                <a:cs typeface="Arial"/>
              </a:rPr>
              <a:t>cost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4999" y="2870644"/>
            <a:ext cx="1819275" cy="1819275"/>
          </a:xfrm>
          <a:prstGeom prst="rect">
            <a:avLst/>
          </a:prstGeom>
          <a:solidFill>
            <a:srgbClr val="003278"/>
          </a:solidFill>
        </p:spPr>
        <p:txBody>
          <a:bodyPr vert="horz" wrap="square" lIns="0" tIns="490220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3860"/>
              </a:spcBef>
            </a:pPr>
            <a:r>
              <a:rPr sz="5000" spc="-35" dirty="0">
                <a:solidFill>
                  <a:srgbClr val="FFFFFF"/>
                </a:solidFill>
                <a:latin typeface="Arial"/>
                <a:cs typeface="Arial"/>
              </a:rPr>
              <a:t>WHY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52761" y="2870644"/>
            <a:ext cx="1819275" cy="1819275"/>
          </a:xfrm>
          <a:prstGeom prst="rect">
            <a:avLst/>
          </a:prstGeom>
          <a:solidFill>
            <a:srgbClr val="EC8B10"/>
          </a:solidFill>
        </p:spPr>
        <p:txBody>
          <a:bodyPr vert="horz" wrap="square" lIns="0" tIns="500380" rIns="0" bIns="0" rtlCol="0">
            <a:spAutoFit/>
          </a:bodyPr>
          <a:lstStyle/>
          <a:p>
            <a:pPr marL="1905">
              <a:lnSpc>
                <a:spcPct val="100000"/>
              </a:lnSpc>
              <a:spcBef>
                <a:spcPts val="3940"/>
              </a:spcBef>
            </a:pPr>
            <a:r>
              <a:rPr sz="5000" spc="-140" dirty="0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endParaRPr sz="5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20524" y="2870644"/>
            <a:ext cx="1819275" cy="1819275"/>
          </a:xfrm>
          <a:prstGeom prst="rect">
            <a:avLst/>
          </a:prstGeom>
          <a:solidFill>
            <a:srgbClr val="9FC734"/>
          </a:solidFill>
        </p:spPr>
        <p:txBody>
          <a:bodyPr vert="horz" wrap="square" lIns="0" tIns="484505" rIns="0" bIns="0" rtlCol="0">
            <a:spAutoFit/>
          </a:bodyPr>
          <a:lstStyle/>
          <a:p>
            <a:pPr marL="138430">
              <a:lnSpc>
                <a:spcPct val="100000"/>
              </a:lnSpc>
              <a:spcBef>
                <a:spcPts val="3815"/>
              </a:spcBef>
            </a:pPr>
            <a:r>
              <a:rPr sz="5000" spc="-30" dirty="0">
                <a:solidFill>
                  <a:srgbClr val="FFFFFF"/>
                </a:solidFill>
                <a:latin typeface="Arial"/>
                <a:cs typeface="Arial"/>
              </a:rPr>
              <a:t>HOW</a:t>
            </a:r>
            <a:endParaRPr sz="5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88287" y="2870644"/>
            <a:ext cx="1819275" cy="1819275"/>
          </a:xfrm>
          <a:prstGeom prst="rect">
            <a:avLst/>
          </a:prstGeom>
          <a:solidFill>
            <a:srgbClr val="DA0000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3950">
              <a:latin typeface="Times New Roman"/>
              <a:cs typeface="Times New Roman"/>
            </a:endParaRPr>
          </a:p>
          <a:p>
            <a:pPr marL="48260">
              <a:lnSpc>
                <a:spcPct val="100000"/>
              </a:lnSpc>
            </a:pPr>
            <a:r>
              <a:rPr sz="4050" spc="-35" dirty="0">
                <a:solidFill>
                  <a:srgbClr val="FFFFFF"/>
                </a:solidFill>
                <a:latin typeface="Arial"/>
                <a:cs typeface="Arial"/>
              </a:rPr>
              <a:t>CASES</a:t>
            </a:r>
            <a:endParaRPr sz="4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55950" y="3090652"/>
            <a:ext cx="738060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50" dirty="0">
                <a:latin typeface="Arial"/>
                <a:cs typeface="Arial"/>
              </a:rPr>
              <a:t>Strategy </a:t>
            </a:r>
            <a:r>
              <a:rPr sz="3600" spc="-135" dirty="0">
                <a:latin typeface="Arial"/>
                <a:cs typeface="Arial"/>
              </a:rPr>
              <a:t>is </a:t>
            </a:r>
            <a:r>
              <a:rPr sz="3600" spc="-95" dirty="0">
                <a:latin typeface="Arial"/>
                <a:cs typeface="Arial"/>
              </a:rPr>
              <a:t>about</a:t>
            </a:r>
            <a:r>
              <a:rPr sz="3600" spc="-30" dirty="0">
                <a:latin typeface="Arial"/>
                <a:cs typeface="Arial"/>
              </a:rPr>
              <a:t> </a:t>
            </a:r>
            <a:r>
              <a:rPr sz="3600" spc="-70" dirty="0">
                <a:latin typeface="Arial"/>
                <a:cs typeface="Arial"/>
              </a:rPr>
              <a:t>choice</a:t>
            </a:r>
            <a:endParaRPr sz="3600">
              <a:latin typeface="Arial"/>
              <a:cs typeface="Arial"/>
            </a:endParaRPr>
          </a:p>
          <a:p>
            <a:pPr marL="2115820">
              <a:lnSpc>
                <a:spcPct val="100000"/>
              </a:lnSpc>
            </a:pPr>
            <a:r>
              <a:rPr sz="3600" spc="-95" dirty="0">
                <a:latin typeface="Arial"/>
                <a:cs typeface="Arial"/>
              </a:rPr>
              <a:t>which </a:t>
            </a:r>
            <a:r>
              <a:rPr sz="3600" spc="-100" dirty="0">
                <a:latin typeface="Arial"/>
                <a:cs typeface="Arial"/>
              </a:rPr>
              <a:t>affects </a:t>
            </a:r>
            <a:r>
              <a:rPr sz="3600" spc="-114" dirty="0">
                <a:latin typeface="Arial"/>
                <a:cs typeface="Arial"/>
              </a:rPr>
              <a:t>the</a:t>
            </a:r>
            <a:r>
              <a:rPr sz="3600" spc="180" dirty="0">
                <a:latin typeface="Arial"/>
                <a:cs typeface="Arial"/>
              </a:rPr>
              <a:t> </a:t>
            </a:r>
            <a:r>
              <a:rPr sz="3600" spc="-80" dirty="0">
                <a:latin typeface="Arial"/>
                <a:cs typeface="Arial"/>
              </a:rPr>
              <a:t>outcomes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44302" rIns="0" bIns="0" rtlCol="0">
            <a:spAutoFit/>
          </a:bodyPr>
          <a:lstStyle/>
          <a:p>
            <a:pPr marL="1062990" marR="5080">
              <a:lnSpc>
                <a:spcPct val="100000"/>
              </a:lnSpc>
              <a:spcBef>
                <a:spcPts val="100"/>
              </a:spcBef>
            </a:pPr>
            <a:r>
              <a:rPr sz="3600" spc="-270" dirty="0">
                <a:solidFill>
                  <a:srgbClr val="000000"/>
                </a:solidFill>
              </a:rPr>
              <a:t>A </a:t>
            </a:r>
            <a:r>
              <a:rPr sz="3600" b="1" spc="150" dirty="0">
                <a:solidFill>
                  <a:srgbClr val="000000"/>
                </a:solidFill>
                <a:latin typeface="Arial"/>
                <a:cs typeface="Arial"/>
              </a:rPr>
              <a:t>Strategy </a:t>
            </a:r>
            <a:r>
              <a:rPr sz="3600" spc="-135" dirty="0">
                <a:solidFill>
                  <a:srgbClr val="000000"/>
                </a:solidFill>
              </a:rPr>
              <a:t>is </a:t>
            </a:r>
            <a:r>
              <a:rPr sz="3600" spc="-204" dirty="0">
                <a:solidFill>
                  <a:srgbClr val="000000"/>
                </a:solidFill>
              </a:rPr>
              <a:t>a </a:t>
            </a:r>
            <a:r>
              <a:rPr sz="3600" spc="-120" dirty="0">
                <a:solidFill>
                  <a:srgbClr val="000000"/>
                </a:solidFill>
              </a:rPr>
              <a:t>long </a:t>
            </a:r>
            <a:r>
              <a:rPr sz="3600" spc="-135" dirty="0">
                <a:solidFill>
                  <a:srgbClr val="000000"/>
                </a:solidFill>
              </a:rPr>
              <a:t>term plan </a:t>
            </a:r>
            <a:r>
              <a:rPr sz="3600" spc="-105" dirty="0">
                <a:solidFill>
                  <a:srgbClr val="000000"/>
                </a:solidFill>
              </a:rPr>
              <a:t>of </a:t>
            </a:r>
            <a:r>
              <a:rPr sz="3600" spc="-100" dirty="0">
                <a:solidFill>
                  <a:srgbClr val="000000"/>
                </a:solidFill>
              </a:rPr>
              <a:t>action  </a:t>
            </a:r>
            <a:r>
              <a:rPr sz="3600" spc="-95" dirty="0">
                <a:solidFill>
                  <a:srgbClr val="000000"/>
                </a:solidFill>
              </a:rPr>
              <a:t>designed </a:t>
            </a:r>
            <a:r>
              <a:rPr sz="3600" spc="-70" dirty="0">
                <a:solidFill>
                  <a:srgbClr val="000000"/>
                </a:solidFill>
              </a:rPr>
              <a:t>to </a:t>
            </a:r>
            <a:r>
              <a:rPr sz="3600" spc="-135" dirty="0">
                <a:solidFill>
                  <a:srgbClr val="000000"/>
                </a:solidFill>
              </a:rPr>
              <a:t>achieve </a:t>
            </a:r>
            <a:r>
              <a:rPr sz="3600" spc="-204" dirty="0">
                <a:solidFill>
                  <a:srgbClr val="000000"/>
                </a:solidFill>
              </a:rPr>
              <a:t>a </a:t>
            </a:r>
            <a:r>
              <a:rPr sz="3600" spc="-135" dirty="0">
                <a:solidFill>
                  <a:srgbClr val="000000"/>
                </a:solidFill>
              </a:rPr>
              <a:t>particular</a:t>
            </a:r>
            <a:r>
              <a:rPr sz="3600" spc="484" dirty="0">
                <a:solidFill>
                  <a:srgbClr val="000000"/>
                </a:solidFill>
              </a:rPr>
              <a:t> </a:t>
            </a:r>
            <a:r>
              <a:rPr sz="3600" spc="-135" dirty="0">
                <a:solidFill>
                  <a:srgbClr val="000000"/>
                </a:solidFill>
              </a:rPr>
              <a:t>goal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7572" rIns="0" bIns="0" rtlCol="0">
            <a:spAutoFit/>
          </a:bodyPr>
          <a:lstStyle/>
          <a:p>
            <a:pPr marL="746760" marR="5080">
              <a:lnSpc>
                <a:spcPct val="100000"/>
              </a:lnSpc>
              <a:spcBef>
                <a:spcPts val="100"/>
              </a:spcBef>
            </a:pPr>
            <a:r>
              <a:rPr sz="3600" b="1" spc="165" dirty="0">
                <a:solidFill>
                  <a:srgbClr val="000000"/>
                </a:solidFill>
                <a:latin typeface="Arial"/>
                <a:cs typeface="Arial"/>
              </a:rPr>
              <a:t>Strategies </a:t>
            </a:r>
            <a:r>
              <a:rPr sz="3600" spc="-180" dirty="0">
                <a:solidFill>
                  <a:srgbClr val="000000"/>
                </a:solidFill>
              </a:rPr>
              <a:t>are </a:t>
            </a:r>
            <a:r>
              <a:rPr sz="3600" spc="-85" dirty="0">
                <a:solidFill>
                  <a:srgbClr val="000000"/>
                </a:solidFill>
              </a:rPr>
              <a:t>used </a:t>
            </a:r>
            <a:r>
              <a:rPr sz="3600" spc="-70" dirty="0">
                <a:solidFill>
                  <a:srgbClr val="000000"/>
                </a:solidFill>
              </a:rPr>
              <a:t>to </a:t>
            </a:r>
            <a:r>
              <a:rPr sz="3600" spc="-155" dirty="0">
                <a:solidFill>
                  <a:srgbClr val="000000"/>
                </a:solidFill>
              </a:rPr>
              <a:t>make </a:t>
            </a:r>
            <a:r>
              <a:rPr sz="3600" spc="-114" dirty="0">
                <a:solidFill>
                  <a:srgbClr val="000000"/>
                </a:solidFill>
              </a:rPr>
              <a:t>the </a:t>
            </a:r>
            <a:r>
              <a:rPr sz="3600" spc="-105" dirty="0">
                <a:solidFill>
                  <a:srgbClr val="000000"/>
                </a:solidFill>
              </a:rPr>
              <a:t>problem  </a:t>
            </a:r>
            <a:r>
              <a:rPr sz="3600" spc="-160" dirty="0">
                <a:solidFill>
                  <a:srgbClr val="000000"/>
                </a:solidFill>
              </a:rPr>
              <a:t>easier </a:t>
            </a:r>
            <a:r>
              <a:rPr sz="3600" spc="-70" dirty="0">
                <a:solidFill>
                  <a:srgbClr val="000000"/>
                </a:solidFill>
              </a:rPr>
              <a:t>to </a:t>
            </a:r>
            <a:r>
              <a:rPr sz="3600" spc="-110" dirty="0">
                <a:solidFill>
                  <a:srgbClr val="000000"/>
                </a:solidFill>
              </a:rPr>
              <a:t>understand </a:t>
            </a:r>
            <a:r>
              <a:rPr sz="3600" spc="-114" dirty="0">
                <a:solidFill>
                  <a:srgbClr val="000000"/>
                </a:solidFill>
              </a:rPr>
              <a:t>and</a:t>
            </a:r>
            <a:r>
              <a:rPr sz="3600" spc="330" dirty="0">
                <a:solidFill>
                  <a:srgbClr val="000000"/>
                </a:solidFill>
              </a:rPr>
              <a:t> </a:t>
            </a:r>
            <a:r>
              <a:rPr sz="3600" spc="-114" dirty="0">
                <a:solidFill>
                  <a:srgbClr val="000000"/>
                </a:solidFill>
              </a:rPr>
              <a:t>solve.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50"/>
            <a:ext cx="10679430" cy="7547609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305"/>
                </a:moveTo>
                <a:lnTo>
                  <a:pt x="10679303" y="7547305"/>
                </a:lnTo>
                <a:lnTo>
                  <a:pt x="10679303" y="0"/>
                </a:lnTo>
                <a:lnTo>
                  <a:pt x="0" y="0"/>
                </a:lnTo>
                <a:lnTo>
                  <a:pt x="0" y="7547305"/>
                </a:lnTo>
                <a:close/>
              </a:path>
            </a:pathLst>
          </a:custGeom>
          <a:solidFill>
            <a:srgbClr val="9FC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990" y="982187"/>
            <a:ext cx="9810750" cy="4866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1750" spc="-185" dirty="0">
                <a:solidFill>
                  <a:srgbClr val="FFFFFF"/>
                </a:solidFill>
                <a:latin typeface="Arial"/>
                <a:cs typeface="Arial"/>
              </a:rPr>
              <a:t>HOW</a:t>
            </a:r>
            <a:endParaRPr sz="31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0524" y="6117536"/>
            <a:ext cx="667448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5" dirty="0">
                <a:solidFill>
                  <a:srgbClr val="FFFFFF"/>
                </a:solidFill>
                <a:latin typeface="Arial"/>
                <a:cs typeface="Arial"/>
              </a:rPr>
              <a:t>“We </a:t>
            </a:r>
            <a:r>
              <a:rPr sz="3000" spc="75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3000" spc="10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3000" spc="85" dirty="0">
                <a:solidFill>
                  <a:srgbClr val="FFFFFF"/>
                </a:solidFill>
                <a:latin typeface="Arial"/>
                <a:cs typeface="Arial"/>
              </a:rPr>
              <a:t>win </a:t>
            </a:r>
            <a:r>
              <a:rPr sz="3000" spc="7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3000" spc="80" dirty="0">
                <a:solidFill>
                  <a:srgbClr val="FFFFFF"/>
                </a:solidFill>
                <a:latin typeface="Arial"/>
                <a:cs typeface="Arial"/>
              </a:rPr>
              <a:t>technology</a:t>
            </a:r>
            <a:r>
              <a:rPr sz="3000" spc="-4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85" dirty="0">
                <a:solidFill>
                  <a:srgbClr val="FFFFFF"/>
                </a:solidFill>
                <a:latin typeface="Arial"/>
                <a:cs typeface="Arial"/>
              </a:rPr>
              <a:t>alone”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12167" y="6529016"/>
            <a:ext cx="3111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9785" marR="5080" indent="-807720">
              <a:lnSpc>
                <a:spcPct val="100000"/>
              </a:lnSpc>
              <a:spcBef>
                <a:spcPts val="100"/>
              </a:spcBef>
            </a:pPr>
            <a:r>
              <a:rPr sz="1200" spc="-80" dirty="0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sz="1200" spc="-85" dirty="0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200" spc="-70" dirty="0">
                <a:solidFill>
                  <a:srgbClr val="FFFFFF"/>
                </a:solidFill>
                <a:latin typeface="Arial"/>
                <a:cs typeface="Arial"/>
              </a:rPr>
              <a:t>build 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200" spc="-75" dirty="0">
                <a:solidFill>
                  <a:srgbClr val="FFFFFF"/>
                </a:solidFill>
                <a:latin typeface="Arial"/>
                <a:cs typeface="Arial"/>
              </a:rPr>
              <a:t>Design 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the company </a:t>
            </a:r>
            <a:r>
              <a:rPr sz="1200" spc="-100" dirty="0">
                <a:solidFill>
                  <a:srgbClr val="FFFFFF"/>
                </a:solidFill>
                <a:latin typeface="Arial"/>
                <a:cs typeface="Arial"/>
              </a:rPr>
              <a:t>DNA  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AG </a:t>
            </a:r>
            <a:r>
              <a:rPr sz="1200" spc="-75" dirty="0">
                <a:solidFill>
                  <a:srgbClr val="FFFFFF"/>
                </a:solidFill>
                <a:latin typeface="Arial"/>
                <a:cs typeface="Arial"/>
              </a:rPr>
              <a:t>Patrick </a:t>
            </a:r>
            <a:r>
              <a:rPr sz="1200" spc="-70" dirty="0">
                <a:solidFill>
                  <a:srgbClr val="FFFFFF"/>
                </a:solidFill>
                <a:latin typeface="Arial"/>
                <a:cs typeface="Arial"/>
              </a:rPr>
              <a:t>Lynch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P.N.G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75841" y="2207266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37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28554" y="2667775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4" h="51435">
                <a:moveTo>
                  <a:pt x="94576" y="0"/>
                </a:moveTo>
                <a:lnTo>
                  <a:pt x="47282" y="50863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33066" y="2207266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37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85779" y="2667775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4" h="51435">
                <a:moveTo>
                  <a:pt x="94576" y="0"/>
                </a:moveTo>
                <a:lnTo>
                  <a:pt x="47282" y="50863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47391" y="3124206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4">
                <a:moveTo>
                  <a:pt x="0" y="0"/>
                </a:moveTo>
                <a:lnTo>
                  <a:pt x="0" y="34183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00104" y="3415170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4" h="51435">
                <a:moveTo>
                  <a:pt x="94576" y="0"/>
                </a:moveTo>
                <a:lnTo>
                  <a:pt x="47282" y="50863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76116" y="3133731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4">
                <a:moveTo>
                  <a:pt x="0" y="0"/>
                </a:moveTo>
                <a:lnTo>
                  <a:pt x="0" y="34183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28829" y="3424695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4" h="51435">
                <a:moveTo>
                  <a:pt x="94576" y="0"/>
                </a:moveTo>
                <a:lnTo>
                  <a:pt x="47282" y="50863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70798" y="3992251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4">
                <a:moveTo>
                  <a:pt x="0" y="0"/>
                </a:moveTo>
                <a:lnTo>
                  <a:pt x="0" y="34183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23510" y="4283216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4" h="51435">
                <a:moveTo>
                  <a:pt x="94576" y="0"/>
                </a:moveTo>
                <a:lnTo>
                  <a:pt x="47282" y="50863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79011" y="4705356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4">
                <a:moveTo>
                  <a:pt x="0" y="0"/>
                </a:moveTo>
                <a:lnTo>
                  <a:pt x="0" y="34183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31724" y="4996320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4" h="51435">
                <a:moveTo>
                  <a:pt x="94576" y="0"/>
                </a:moveTo>
                <a:lnTo>
                  <a:pt x="47282" y="50863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21911" y="5467356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4">
                <a:moveTo>
                  <a:pt x="0" y="0"/>
                </a:moveTo>
                <a:lnTo>
                  <a:pt x="0" y="34183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74624" y="5758320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4" h="51435">
                <a:moveTo>
                  <a:pt x="94576" y="0"/>
                </a:moveTo>
                <a:lnTo>
                  <a:pt x="47282" y="50863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76515" y="3190881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4">
                <a:moveTo>
                  <a:pt x="0" y="0"/>
                </a:moveTo>
                <a:lnTo>
                  <a:pt x="0" y="34183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29228" y="3481845"/>
            <a:ext cx="94615" cy="51435"/>
          </a:xfrm>
          <a:custGeom>
            <a:avLst/>
            <a:gdLst/>
            <a:ahLst/>
            <a:cxnLst/>
            <a:rect l="l" t="t" r="r" b="b"/>
            <a:pathLst>
              <a:path w="94615" h="51435">
                <a:moveTo>
                  <a:pt x="94576" y="0"/>
                </a:moveTo>
                <a:lnTo>
                  <a:pt x="47282" y="50863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7200" y="2786688"/>
            <a:ext cx="86239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5" dirty="0">
                <a:latin typeface="Arial"/>
                <a:cs typeface="Arial"/>
              </a:rPr>
              <a:t>Design </a:t>
            </a:r>
            <a:r>
              <a:rPr sz="1600" b="1" spc="65" dirty="0">
                <a:latin typeface="Arial"/>
                <a:cs typeface="Arial"/>
              </a:rPr>
              <a:t>Strategy </a:t>
            </a:r>
            <a:r>
              <a:rPr sz="1600" spc="25" dirty="0">
                <a:latin typeface="Arial"/>
                <a:cs typeface="Arial"/>
              </a:rPr>
              <a:t>creates </a:t>
            </a:r>
            <a:r>
              <a:rPr sz="1600" spc="40" dirty="0">
                <a:latin typeface="Arial"/>
                <a:cs typeface="Arial"/>
              </a:rPr>
              <a:t>consistency throughout </a:t>
            </a:r>
            <a:r>
              <a:rPr sz="1600" spc="30" dirty="0">
                <a:latin typeface="Arial"/>
                <a:cs typeface="Arial"/>
              </a:rPr>
              <a:t>the design </a:t>
            </a:r>
            <a:r>
              <a:rPr sz="1600" spc="35" dirty="0">
                <a:latin typeface="Arial"/>
                <a:cs typeface="Arial"/>
              </a:rPr>
              <a:t>process </a:t>
            </a:r>
            <a:r>
              <a:rPr sz="1600" spc="30" dirty="0">
                <a:latin typeface="Arial"/>
                <a:cs typeface="Arial"/>
              </a:rPr>
              <a:t>and link the</a:t>
            </a:r>
            <a:r>
              <a:rPr sz="1600" spc="-235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elements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30199" y="1530646"/>
            <a:ext cx="7035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75" dirty="0">
                <a:latin typeface="Arial"/>
                <a:cs typeface="Arial"/>
              </a:rPr>
              <a:t>Research  </a:t>
            </a:r>
            <a:r>
              <a:rPr sz="1400" spc="-90" dirty="0">
                <a:latin typeface="Arial"/>
                <a:cs typeface="Arial"/>
              </a:rPr>
              <a:t>Insights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14550" y="3596504"/>
            <a:ext cx="7175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80" dirty="0">
                <a:latin typeface="Arial"/>
                <a:cs typeface="Arial"/>
              </a:rPr>
              <a:t>Directions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35201" y="1753429"/>
            <a:ext cx="10693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80" dirty="0">
                <a:latin typeface="Arial"/>
                <a:cs typeface="Arial"/>
              </a:rPr>
              <a:t>Brand</a:t>
            </a:r>
            <a:r>
              <a:rPr sz="1400" spc="-60" dirty="0">
                <a:latin typeface="Arial"/>
                <a:cs typeface="Arial"/>
              </a:rPr>
              <a:t> Decode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56381" y="3615884"/>
            <a:ext cx="12242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85" dirty="0">
                <a:latin typeface="Arial"/>
                <a:cs typeface="Arial"/>
              </a:rPr>
              <a:t>Design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90" dirty="0">
                <a:latin typeface="Arial"/>
                <a:cs typeface="Arial"/>
              </a:rPr>
              <a:t>Principals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70858" y="4420429"/>
            <a:ext cx="1962785" cy="1670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65" dirty="0">
                <a:latin typeface="Arial"/>
                <a:cs typeface="Arial"/>
              </a:rPr>
              <a:t>Product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design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328295">
              <a:lnSpc>
                <a:spcPct val="100000"/>
              </a:lnSpc>
            </a:pPr>
            <a:r>
              <a:rPr sz="1400" spc="-75" dirty="0">
                <a:latin typeface="Arial"/>
                <a:cs typeface="Arial"/>
              </a:rPr>
              <a:t>Graphic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design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marL="691515">
              <a:lnSpc>
                <a:spcPct val="100000"/>
              </a:lnSpc>
              <a:spcBef>
                <a:spcPts val="5"/>
              </a:spcBef>
            </a:pPr>
            <a:r>
              <a:rPr sz="1400" spc="-85" dirty="0">
                <a:latin typeface="Arial"/>
                <a:cs typeface="Arial"/>
              </a:rPr>
              <a:t>Packaging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design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583451" y="3605038"/>
            <a:ext cx="711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85" dirty="0">
                <a:latin typeface="Arial"/>
                <a:cs typeface="Arial"/>
              </a:rPr>
              <a:t>Marketing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155617" y="2714631"/>
            <a:ext cx="222250" cy="443230"/>
          </a:xfrm>
          <a:custGeom>
            <a:avLst/>
            <a:gdLst/>
            <a:ahLst/>
            <a:cxnLst/>
            <a:rect l="l" t="t" r="r" b="b"/>
            <a:pathLst>
              <a:path w="222250" h="443230">
                <a:moveTo>
                  <a:pt x="0" y="0"/>
                </a:moveTo>
                <a:lnTo>
                  <a:pt x="221932" y="223837"/>
                </a:lnTo>
                <a:lnTo>
                  <a:pt x="0" y="443230"/>
                </a:lnTo>
              </a:path>
            </a:pathLst>
          </a:custGeom>
          <a:ln w="63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7300" y="1334263"/>
            <a:ext cx="275336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spc="25" dirty="0">
                <a:solidFill>
                  <a:srgbClr val="000000"/>
                </a:solidFill>
              </a:rPr>
              <a:t>Key</a:t>
            </a:r>
            <a:r>
              <a:rPr sz="2300" spc="-70" dirty="0">
                <a:solidFill>
                  <a:srgbClr val="000000"/>
                </a:solidFill>
              </a:rPr>
              <a:t> </a:t>
            </a:r>
            <a:r>
              <a:rPr sz="2300" spc="50" dirty="0">
                <a:solidFill>
                  <a:srgbClr val="000000"/>
                </a:solidFill>
              </a:rPr>
              <a:t>Responsibilities</a:t>
            </a:r>
            <a:endParaRPr sz="2300"/>
          </a:p>
        </p:txBody>
      </p:sp>
      <p:sp>
        <p:nvSpPr>
          <p:cNvPr id="3" name="object 3"/>
          <p:cNvSpPr txBox="1"/>
          <p:nvPr/>
        </p:nvSpPr>
        <p:spPr>
          <a:xfrm>
            <a:off x="1027300" y="2022603"/>
            <a:ext cx="7938770" cy="39420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Char char="-"/>
              <a:tabLst>
                <a:tab pos="156845" algn="l"/>
              </a:tabLst>
            </a:pPr>
            <a:r>
              <a:rPr sz="1800" spc="-80" dirty="0">
                <a:latin typeface="Arial"/>
                <a:cs typeface="Arial"/>
              </a:rPr>
              <a:t>Provide </a:t>
            </a:r>
            <a:r>
              <a:rPr sz="1800" spc="-40" dirty="0">
                <a:latin typeface="Arial"/>
                <a:cs typeface="Arial"/>
              </a:rPr>
              <a:t>support </a:t>
            </a:r>
            <a:r>
              <a:rPr sz="1800" spc="-35" dirty="0">
                <a:latin typeface="Arial"/>
                <a:cs typeface="Arial"/>
              </a:rPr>
              <a:t>to </a:t>
            </a:r>
            <a:r>
              <a:rPr sz="1800" spc="-25" dirty="0">
                <a:latin typeface="Arial"/>
                <a:cs typeface="Arial"/>
              </a:rPr>
              <a:t>decode </a:t>
            </a:r>
            <a:r>
              <a:rPr sz="1800" spc="-80" dirty="0">
                <a:latin typeface="Arial"/>
                <a:cs typeface="Arial"/>
              </a:rPr>
              <a:t>clarify </a:t>
            </a:r>
            <a:r>
              <a:rPr sz="1800" spc="-60" dirty="0">
                <a:latin typeface="Arial"/>
                <a:cs typeface="Arial"/>
              </a:rPr>
              <a:t>and </a:t>
            </a:r>
            <a:r>
              <a:rPr sz="1800" spc="-70" dirty="0">
                <a:latin typeface="Arial"/>
                <a:cs typeface="Arial"/>
              </a:rPr>
              <a:t>achieve </a:t>
            </a:r>
            <a:r>
              <a:rPr sz="1800" spc="-65" dirty="0">
                <a:latin typeface="Arial"/>
                <a:cs typeface="Arial"/>
              </a:rPr>
              <a:t>goals </a:t>
            </a:r>
            <a:r>
              <a:rPr sz="1800" spc="-60" dirty="0">
                <a:latin typeface="Arial"/>
                <a:cs typeface="Arial"/>
              </a:rPr>
              <a:t>and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objectives.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-"/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6845" algn="l"/>
              </a:tabLst>
            </a:pPr>
            <a:r>
              <a:rPr sz="1800" spc="-80" dirty="0">
                <a:latin typeface="Arial"/>
                <a:cs typeface="Arial"/>
              </a:rPr>
              <a:t>Identify </a:t>
            </a:r>
            <a:r>
              <a:rPr sz="1800" spc="-55" dirty="0">
                <a:latin typeface="Arial"/>
                <a:cs typeface="Arial"/>
              </a:rPr>
              <a:t>business </a:t>
            </a:r>
            <a:r>
              <a:rPr sz="1800" spc="-50" dirty="0">
                <a:latin typeface="Arial"/>
                <a:cs typeface="Arial"/>
              </a:rPr>
              <a:t>problems </a:t>
            </a:r>
            <a:r>
              <a:rPr sz="1800" spc="-60" dirty="0">
                <a:latin typeface="Arial"/>
                <a:cs typeface="Arial"/>
              </a:rPr>
              <a:t>and </a:t>
            </a:r>
            <a:r>
              <a:rPr sz="1800" spc="-55" dirty="0">
                <a:latin typeface="Arial"/>
                <a:cs typeface="Arial"/>
              </a:rPr>
              <a:t>provides </a:t>
            </a:r>
            <a:r>
              <a:rPr sz="1800" spc="-45" dirty="0">
                <a:latin typeface="Arial"/>
                <a:cs typeface="Arial"/>
              </a:rPr>
              <a:t>context </a:t>
            </a:r>
            <a:r>
              <a:rPr sz="1800" spc="-70" dirty="0">
                <a:latin typeface="Arial"/>
                <a:cs typeface="Arial"/>
              </a:rPr>
              <a:t>for </a:t>
            </a:r>
            <a:r>
              <a:rPr sz="1800" spc="-55" dirty="0">
                <a:latin typeface="Arial"/>
                <a:cs typeface="Arial"/>
              </a:rPr>
              <a:t>design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opportunities.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-"/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6845" algn="l"/>
              </a:tabLst>
            </a:pPr>
            <a:r>
              <a:rPr sz="1800" spc="-80" dirty="0">
                <a:latin typeface="Arial"/>
                <a:cs typeface="Arial"/>
              </a:rPr>
              <a:t>Identify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the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key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questions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and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issues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that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the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client’s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organization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should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address.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-"/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6845" algn="l"/>
              </a:tabLst>
            </a:pPr>
            <a:r>
              <a:rPr sz="1800" spc="-100" dirty="0">
                <a:latin typeface="Arial"/>
                <a:cs typeface="Arial"/>
              </a:rPr>
              <a:t>Translating </a:t>
            </a:r>
            <a:r>
              <a:rPr sz="1800" spc="-60" dirty="0">
                <a:latin typeface="Arial"/>
                <a:cs typeface="Arial"/>
              </a:rPr>
              <a:t>insights into actionable</a:t>
            </a:r>
            <a:r>
              <a:rPr sz="1800" spc="21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solutions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-"/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6845" algn="l"/>
              </a:tabLst>
            </a:pPr>
            <a:r>
              <a:rPr sz="1800" spc="-50" dirty="0">
                <a:latin typeface="Arial"/>
                <a:cs typeface="Arial"/>
              </a:rPr>
              <a:t>Connecting </a:t>
            </a:r>
            <a:r>
              <a:rPr sz="1800" spc="-55" dirty="0">
                <a:latin typeface="Arial"/>
                <a:cs typeface="Arial"/>
              </a:rPr>
              <a:t>design </a:t>
            </a:r>
            <a:r>
              <a:rPr sz="1800" spc="-60" dirty="0">
                <a:latin typeface="Arial"/>
                <a:cs typeface="Arial"/>
              </a:rPr>
              <a:t>efforts </a:t>
            </a:r>
            <a:r>
              <a:rPr sz="1800" spc="-35" dirty="0">
                <a:latin typeface="Arial"/>
                <a:cs typeface="Arial"/>
              </a:rPr>
              <a:t>to </a:t>
            </a:r>
            <a:r>
              <a:rPr sz="1800" spc="-85" dirty="0">
                <a:latin typeface="Arial"/>
                <a:cs typeface="Arial"/>
              </a:rPr>
              <a:t>an </a:t>
            </a:r>
            <a:r>
              <a:rPr sz="1800" spc="-80" dirty="0">
                <a:latin typeface="Arial"/>
                <a:cs typeface="Arial"/>
              </a:rPr>
              <a:t>organization’s </a:t>
            </a:r>
            <a:r>
              <a:rPr sz="1800" spc="-55" dirty="0">
                <a:latin typeface="Arial"/>
                <a:cs typeface="Arial"/>
              </a:rPr>
              <a:t>business</a:t>
            </a:r>
            <a:r>
              <a:rPr sz="1800" spc="375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strategy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-"/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6845" algn="l"/>
              </a:tabLst>
            </a:pPr>
            <a:r>
              <a:rPr sz="1800" spc="-80" dirty="0">
                <a:latin typeface="Arial"/>
                <a:cs typeface="Arial"/>
              </a:rPr>
              <a:t>Integrating </a:t>
            </a:r>
            <a:r>
              <a:rPr sz="1800" spc="-55" dirty="0">
                <a:latin typeface="Arial"/>
                <a:cs typeface="Arial"/>
              </a:rPr>
              <a:t>design </a:t>
            </a:r>
            <a:r>
              <a:rPr sz="1800" spc="-70" dirty="0">
                <a:latin typeface="Arial"/>
                <a:cs typeface="Arial"/>
              </a:rPr>
              <a:t>as </a:t>
            </a:r>
            <a:r>
              <a:rPr sz="1800" spc="-105" dirty="0">
                <a:latin typeface="Arial"/>
                <a:cs typeface="Arial"/>
              </a:rPr>
              <a:t>a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fundamental </a:t>
            </a:r>
            <a:r>
              <a:rPr sz="1800" spc="-35" dirty="0">
                <a:latin typeface="Arial"/>
                <a:cs typeface="Arial"/>
              </a:rPr>
              <a:t>aspect </a:t>
            </a:r>
            <a:r>
              <a:rPr sz="1800" spc="-55" dirty="0">
                <a:latin typeface="Arial"/>
                <a:cs typeface="Arial"/>
              </a:rPr>
              <a:t>of strategic brand </a:t>
            </a:r>
            <a:r>
              <a:rPr sz="1800" spc="-65" dirty="0">
                <a:latin typeface="Arial"/>
                <a:cs typeface="Arial"/>
              </a:rPr>
              <a:t>intent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27800"/>
              </a:lnSpc>
              <a:spcBef>
                <a:spcPts val="1560"/>
              </a:spcBef>
              <a:buChar char="-"/>
              <a:tabLst>
                <a:tab pos="156845" algn="l"/>
              </a:tabLst>
            </a:pPr>
            <a:r>
              <a:rPr sz="1800" spc="-80" dirty="0">
                <a:latin typeface="Arial"/>
                <a:cs typeface="Arial"/>
              </a:rPr>
              <a:t>Through </a:t>
            </a:r>
            <a:r>
              <a:rPr sz="1800" spc="-105" dirty="0">
                <a:latin typeface="Arial"/>
                <a:cs typeface="Arial"/>
              </a:rPr>
              <a:t>a </a:t>
            </a:r>
            <a:r>
              <a:rPr sz="1800" spc="-50" dirty="0">
                <a:latin typeface="Arial"/>
                <a:cs typeface="Arial"/>
              </a:rPr>
              <a:t>wide </a:t>
            </a:r>
            <a:r>
              <a:rPr sz="1800" spc="-60" dirty="0">
                <a:latin typeface="Arial"/>
                <a:cs typeface="Arial"/>
              </a:rPr>
              <a:t>and </a:t>
            </a:r>
            <a:r>
              <a:rPr sz="1800" spc="-35" dirty="0">
                <a:latin typeface="Arial"/>
                <a:cs typeface="Arial"/>
              </a:rPr>
              <a:t>deep </a:t>
            </a:r>
            <a:r>
              <a:rPr sz="1800" spc="-45" dirty="0">
                <a:latin typeface="Arial"/>
                <a:cs typeface="Arial"/>
              </a:rPr>
              <a:t>approach, </a:t>
            </a:r>
            <a:r>
              <a:rPr sz="1800" spc="-70" dirty="0">
                <a:latin typeface="Arial"/>
                <a:cs typeface="Arial"/>
              </a:rPr>
              <a:t>explore </a:t>
            </a:r>
            <a:r>
              <a:rPr sz="1800" spc="-60" dirty="0">
                <a:latin typeface="Arial"/>
                <a:cs typeface="Arial"/>
              </a:rPr>
              <a:t>the </a:t>
            </a:r>
            <a:r>
              <a:rPr sz="1800" spc="-75" dirty="0">
                <a:latin typeface="Arial"/>
                <a:cs typeface="Arial"/>
              </a:rPr>
              <a:t>market </a:t>
            </a:r>
            <a:r>
              <a:rPr sz="1800" spc="-35" dirty="0">
                <a:latin typeface="Arial"/>
                <a:cs typeface="Arial"/>
              </a:rPr>
              <a:t>to </a:t>
            </a:r>
            <a:r>
              <a:rPr sz="1800" spc="-60" dirty="0">
                <a:latin typeface="Arial"/>
                <a:cs typeface="Arial"/>
              </a:rPr>
              <a:t>create </a:t>
            </a:r>
            <a:r>
              <a:rPr sz="1800" spc="-55" dirty="0">
                <a:latin typeface="Arial"/>
                <a:cs typeface="Arial"/>
              </a:rPr>
              <a:t>compelling </a:t>
            </a:r>
            <a:r>
              <a:rPr sz="1800" spc="-70" dirty="0">
                <a:latin typeface="Arial"/>
                <a:cs typeface="Arial"/>
              </a:rPr>
              <a:t>user  </a:t>
            </a:r>
            <a:r>
              <a:rPr sz="1800" spc="-55" dirty="0">
                <a:latin typeface="Arial"/>
                <a:cs typeface="Arial"/>
              </a:rPr>
              <a:t>experiences, </a:t>
            </a:r>
            <a:r>
              <a:rPr sz="1800" spc="-100" dirty="0">
                <a:latin typeface="Arial"/>
                <a:cs typeface="Arial"/>
              </a:rPr>
              <a:t>via </a:t>
            </a:r>
            <a:r>
              <a:rPr sz="1800" spc="-30" dirty="0">
                <a:latin typeface="Arial"/>
                <a:cs typeface="Arial"/>
              </a:rPr>
              <a:t>products </a:t>
            </a:r>
            <a:r>
              <a:rPr sz="1800" spc="-60" dirty="0">
                <a:latin typeface="Arial"/>
                <a:cs typeface="Arial"/>
              </a:rPr>
              <a:t>services </a:t>
            </a:r>
            <a:r>
              <a:rPr sz="1800" spc="-35" dirty="0">
                <a:latin typeface="Arial"/>
                <a:cs typeface="Arial"/>
              </a:rPr>
              <a:t>and/or </a:t>
            </a:r>
            <a:r>
              <a:rPr sz="1800" spc="-55" dirty="0">
                <a:latin typeface="Arial"/>
                <a:cs typeface="Arial"/>
              </a:rPr>
              <a:t>systems </a:t>
            </a:r>
            <a:r>
              <a:rPr sz="1800" spc="-85" dirty="0">
                <a:latin typeface="Arial"/>
                <a:cs typeface="Arial"/>
              </a:rPr>
              <a:t>in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its appropriate </a:t>
            </a:r>
            <a:r>
              <a:rPr sz="1800" spc="-40" dirty="0">
                <a:latin typeface="Arial"/>
                <a:cs typeface="Arial"/>
              </a:rPr>
              <a:t>context.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2500" y="2313130"/>
            <a:ext cx="8688070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7155">
              <a:lnSpc>
                <a:spcPct val="100000"/>
              </a:lnSpc>
              <a:spcBef>
                <a:spcPts val="100"/>
              </a:spcBef>
            </a:pPr>
            <a:r>
              <a:rPr sz="2400" b="1" spc="75" dirty="0">
                <a:latin typeface="Arial"/>
                <a:cs typeface="Arial"/>
              </a:rPr>
              <a:t>Business </a:t>
            </a:r>
            <a:r>
              <a:rPr sz="2400" b="1" spc="50" dirty="0">
                <a:latin typeface="Arial"/>
                <a:cs typeface="Arial"/>
              </a:rPr>
              <a:t>Goal: </a:t>
            </a:r>
            <a:r>
              <a:rPr sz="2400" spc="-135" dirty="0">
                <a:latin typeface="Arial"/>
                <a:cs typeface="Arial"/>
              </a:rPr>
              <a:t>The </a:t>
            </a:r>
            <a:r>
              <a:rPr sz="2400" spc="-114" dirty="0">
                <a:latin typeface="Arial"/>
                <a:cs typeface="Arial"/>
              </a:rPr>
              <a:t>overall </a:t>
            </a:r>
            <a:r>
              <a:rPr sz="2400" spc="-70" dirty="0">
                <a:latin typeface="Arial"/>
                <a:cs typeface="Arial"/>
              </a:rPr>
              <a:t>business </a:t>
            </a:r>
            <a:r>
              <a:rPr sz="2400" spc="-120" dirty="0">
                <a:latin typeface="Arial"/>
                <a:cs typeface="Arial"/>
              </a:rPr>
              <a:t>aim </a:t>
            </a:r>
            <a:r>
              <a:rPr sz="2400" spc="-90" dirty="0">
                <a:latin typeface="Arial"/>
                <a:cs typeface="Arial"/>
              </a:rPr>
              <a:t>within </a:t>
            </a:r>
            <a:r>
              <a:rPr sz="2400" spc="-65" dirty="0">
                <a:latin typeface="Arial"/>
                <a:cs typeface="Arial"/>
              </a:rPr>
              <a:t>which </a:t>
            </a:r>
            <a:r>
              <a:rPr sz="2400" spc="-90" dirty="0">
                <a:latin typeface="Arial"/>
                <a:cs typeface="Arial"/>
              </a:rPr>
              <a:t>you </a:t>
            </a:r>
            <a:r>
              <a:rPr sz="2400" spc="-110" dirty="0">
                <a:latin typeface="Arial"/>
                <a:cs typeface="Arial"/>
              </a:rPr>
              <a:t>will </a:t>
            </a:r>
            <a:r>
              <a:rPr sz="2400" spc="-45" dirty="0">
                <a:latin typeface="Arial"/>
                <a:cs typeface="Arial"/>
              </a:rPr>
              <a:t>be  </a:t>
            </a:r>
            <a:r>
              <a:rPr sz="2400" spc="-85" dirty="0">
                <a:latin typeface="Arial"/>
                <a:cs typeface="Arial"/>
              </a:rPr>
              <a:t>required </a:t>
            </a:r>
            <a:r>
              <a:rPr sz="2400" spc="-50" dirty="0">
                <a:latin typeface="Arial"/>
                <a:cs typeface="Arial"/>
              </a:rPr>
              <a:t>to </a:t>
            </a:r>
            <a:r>
              <a:rPr sz="2400" spc="-70" dirty="0">
                <a:latin typeface="Arial"/>
                <a:cs typeface="Arial"/>
              </a:rPr>
              <a:t>develop </a:t>
            </a:r>
            <a:r>
              <a:rPr sz="2400" spc="-135" dirty="0">
                <a:latin typeface="Arial"/>
                <a:cs typeface="Arial"/>
              </a:rPr>
              <a:t>a</a:t>
            </a:r>
            <a:r>
              <a:rPr sz="2400" spc="20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strategy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251460">
              <a:lnSpc>
                <a:spcPct val="100000"/>
              </a:lnSpc>
            </a:pPr>
            <a:r>
              <a:rPr sz="2400" b="1" spc="85" dirty="0">
                <a:latin typeface="Arial"/>
                <a:cs typeface="Arial"/>
              </a:rPr>
              <a:t>Strategy: </a:t>
            </a:r>
            <a:r>
              <a:rPr sz="2400" spc="-180" dirty="0">
                <a:latin typeface="Arial"/>
                <a:cs typeface="Arial"/>
              </a:rPr>
              <a:t>A </a:t>
            </a:r>
            <a:r>
              <a:rPr sz="2400" spc="-90" dirty="0">
                <a:latin typeface="Arial"/>
                <a:cs typeface="Arial"/>
              </a:rPr>
              <a:t>high </a:t>
            </a:r>
            <a:r>
              <a:rPr sz="2400" spc="-114" dirty="0">
                <a:latin typeface="Arial"/>
                <a:cs typeface="Arial"/>
              </a:rPr>
              <a:t>level </a:t>
            </a:r>
            <a:r>
              <a:rPr sz="2400" spc="-90" dirty="0">
                <a:latin typeface="Arial"/>
                <a:cs typeface="Arial"/>
              </a:rPr>
              <a:t>plan </a:t>
            </a:r>
            <a:r>
              <a:rPr sz="2400" spc="-70" dirty="0">
                <a:latin typeface="Arial"/>
                <a:cs typeface="Arial"/>
              </a:rPr>
              <a:t>of </a:t>
            </a:r>
            <a:r>
              <a:rPr sz="2400" spc="-60" dirty="0">
                <a:latin typeface="Arial"/>
                <a:cs typeface="Arial"/>
              </a:rPr>
              <a:t>how </a:t>
            </a:r>
            <a:r>
              <a:rPr sz="2400" spc="-90" dirty="0">
                <a:latin typeface="Arial"/>
                <a:cs typeface="Arial"/>
              </a:rPr>
              <a:t>you </a:t>
            </a:r>
            <a:r>
              <a:rPr sz="2400" spc="-120" dirty="0">
                <a:latin typeface="Arial"/>
                <a:cs typeface="Arial"/>
              </a:rPr>
              <a:t>are </a:t>
            </a:r>
            <a:r>
              <a:rPr sz="2400" spc="-75" dirty="0">
                <a:latin typeface="Arial"/>
                <a:cs typeface="Arial"/>
              </a:rPr>
              <a:t>going </a:t>
            </a:r>
            <a:r>
              <a:rPr sz="2400" spc="-50" dirty="0">
                <a:latin typeface="Arial"/>
                <a:cs typeface="Arial"/>
              </a:rPr>
              <a:t>to </a:t>
            </a:r>
            <a:r>
              <a:rPr sz="2400" spc="-65" dirty="0">
                <a:latin typeface="Arial"/>
                <a:cs typeface="Arial"/>
              </a:rPr>
              <a:t>approach </a:t>
            </a:r>
            <a:r>
              <a:rPr sz="2400" spc="-75" dirty="0">
                <a:latin typeface="Arial"/>
                <a:cs typeface="Arial"/>
              </a:rPr>
              <a:t>the  </a:t>
            </a:r>
            <a:r>
              <a:rPr sz="2400" spc="-85" dirty="0">
                <a:latin typeface="Arial"/>
                <a:cs typeface="Arial"/>
              </a:rPr>
              <a:t>achievement </a:t>
            </a:r>
            <a:r>
              <a:rPr sz="2400" spc="-70" dirty="0">
                <a:latin typeface="Arial"/>
                <a:cs typeface="Arial"/>
              </a:rPr>
              <a:t>of </a:t>
            </a:r>
            <a:r>
              <a:rPr sz="2400" spc="-75" dirty="0">
                <a:latin typeface="Arial"/>
                <a:cs typeface="Arial"/>
              </a:rPr>
              <a:t>the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goal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65" dirty="0">
                <a:latin typeface="Arial"/>
                <a:cs typeface="Arial"/>
              </a:rPr>
              <a:t>Tactics: </a:t>
            </a:r>
            <a:r>
              <a:rPr sz="2400" spc="-65" dirty="0">
                <a:latin typeface="Arial"/>
                <a:cs typeface="Arial"/>
              </a:rPr>
              <a:t>Specific </a:t>
            </a:r>
            <a:r>
              <a:rPr sz="2400" spc="-60" dirty="0">
                <a:latin typeface="Arial"/>
                <a:cs typeface="Arial"/>
              </a:rPr>
              <a:t>methods </a:t>
            </a:r>
            <a:r>
              <a:rPr sz="2400" spc="-80" dirty="0">
                <a:latin typeface="Arial"/>
                <a:cs typeface="Arial"/>
              </a:rPr>
              <a:t>that </a:t>
            </a:r>
            <a:r>
              <a:rPr sz="2400" spc="-90" dirty="0">
                <a:latin typeface="Arial"/>
                <a:cs typeface="Arial"/>
              </a:rPr>
              <a:t>you </a:t>
            </a:r>
            <a:r>
              <a:rPr sz="2400" spc="-60" dirty="0">
                <a:latin typeface="Arial"/>
                <a:cs typeface="Arial"/>
              </a:rPr>
              <a:t>can </a:t>
            </a:r>
            <a:r>
              <a:rPr sz="2400" spc="-75" dirty="0">
                <a:latin typeface="Arial"/>
                <a:cs typeface="Arial"/>
              </a:rPr>
              <a:t>use </a:t>
            </a:r>
            <a:r>
              <a:rPr sz="2400" spc="-50" dirty="0">
                <a:latin typeface="Arial"/>
                <a:cs typeface="Arial"/>
              </a:rPr>
              <a:t>to </a:t>
            </a:r>
            <a:r>
              <a:rPr sz="2400" spc="-90" dirty="0">
                <a:latin typeface="Arial"/>
                <a:cs typeface="Arial"/>
              </a:rPr>
              <a:t>achieve </a:t>
            </a:r>
            <a:r>
              <a:rPr sz="2400" spc="-75" dirty="0">
                <a:latin typeface="Arial"/>
                <a:cs typeface="Arial"/>
              </a:rPr>
              <a:t>the</a:t>
            </a:r>
            <a:r>
              <a:rPr sz="2400" spc="50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strategy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0704" y="3305343"/>
            <a:ext cx="3039745" cy="949325"/>
          </a:xfrm>
          <a:custGeom>
            <a:avLst/>
            <a:gdLst/>
            <a:ahLst/>
            <a:cxnLst/>
            <a:rect l="l" t="t" r="r" b="b"/>
            <a:pathLst>
              <a:path w="3039745" h="949325">
                <a:moveTo>
                  <a:pt x="1752" y="0"/>
                </a:moveTo>
                <a:lnTo>
                  <a:pt x="0" y="253619"/>
                </a:lnTo>
                <a:lnTo>
                  <a:pt x="152450" y="470776"/>
                </a:lnTo>
                <a:lnTo>
                  <a:pt x="0" y="692721"/>
                </a:lnTo>
                <a:lnTo>
                  <a:pt x="1752" y="949325"/>
                </a:lnTo>
                <a:lnTo>
                  <a:pt x="2887002" y="949325"/>
                </a:lnTo>
                <a:lnTo>
                  <a:pt x="2887002" y="697357"/>
                </a:lnTo>
                <a:lnTo>
                  <a:pt x="3039440" y="475589"/>
                </a:lnTo>
                <a:lnTo>
                  <a:pt x="2887370" y="253619"/>
                </a:lnTo>
                <a:lnTo>
                  <a:pt x="2887002" y="0"/>
                </a:lnTo>
                <a:lnTo>
                  <a:pt x="1752" y="0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90636" y="3305343"/>
            <a:ext cx="2303145" cy="949325"/>
          </a:xfrm>
          <a:custGeom>
            <a:avLst/>
            <a:gdLst/>
            <a:ahLst/>
            <a:cxnLst/>
            <a:rect l="l" t="t" r="r" b="b"/>
            <a:pathLst>
              <a:path w="2303145" h="949325">
                <a:moveTo>
                  <a:pt x="1752" y="0"/>
                </a:moveTo>
                <a:lnTo>
                  <a:pt x="0" y="253619"/>
                </a:lnTo>
                <a:lnTo>
                  <a:pt x="152450" y="470776"/>
                </a:lnTo>
                <a:lnTo>
                  <a:pt x="0" y="692721"/>
                </a:lnTo>
                <a:lnTo>
                  <a:pt x="1752" y="949325"/>
                </a:lnTo>
                <a:lnTo>
                  <a:pt x="2150402" y="949325"/>
                </a:lnTo>
                <a:lnTo>
                  <a:pt x="2150402" y="697357"/>
                </a:lnTo>
                <a:lnTo>
                  <a:pt x="2302840" y="475589"/>
                </a:lnTo>
                <a:lnTo>
                  <a:pt x="2150770" y="253619"/>
                </a:lnTo>
                <a:lnTo>
                  <a:pt x="2150402" y="0"/>
                </a:lnTo>
                <a:lnTo>
                  <a:pt x="1752" y="0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868" y="3305343"/>
            <a:ext cx="1807845" cy="949325"/>
          </a:xfrm>
          <a:custGeom>
            <a:avLst/>
            <a:gdLst/>
            <a:ahLst/>
            <a:cxnLst/>
            <a:rect l="l" t="t" r="r" b="b"/>
            <a:pathLst>
              <a:path w="1807845" h="949325">
                <a:moveTo>
                  <a:pt x="1752" y="0"/>
                </a:moveTo>
                <a:lnTo>
                  <a:pt x="0" y="253619"/>
                </a:lnTo>
                <a:lnTo>
                  <a:pt x="152450" y="470776"/>
                </a:lnTo>
                <a:lnTo>
                  <a:pt x="0" y="692721"/>
                </a:lnTo>
                <a:lnTo>
                  <a:pt x="1752" y="949325"/>
                </a:lnTo>
                <a:lnTo>
                  <a:pt x="1655102" y="949325"/>
                </a:lnTo>
                <a:lnTo>
                  <a:pt x="1655102" y="697357"/>
                </a:lnTo>
                <a:lnTo>
                  <a:pt x="1807540" y="475589"/>
                </a:lnTo>
                <a:lnTo>
                  <a:pt x="1655470" y="253619"/>
                </a:lnTo>
                <a:lnTo>
                  <a:pt x="1655102" y="0"/>
                </a:lnTo>
                <a:lnTo>
                  <a:pt x="1752" y="0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27371" y="3305343"/>
            <a:ext cx="1922145" cy="949325"/>
          </a:xfrm>
          <a:custGeom>
            <a:avLst/>
            <a:gdLst/>
            <a:ahLst/>
            <a:cxnLst/>
            <a:rect l="l" t="t" r="r" b="b"/>
            <a:pathLst>
              <a:path w="1922145" h="949325">
                <a:moveTo>
                  <a:pt x="1752" y="0"/>
                </a:moveTo>
                <a:lnTo>
                  <a:pt x="0" y="253619"/>
                </a:lnTo>
                <a:lnTo>
                  <a:pt x="152450" y="470776"/>
                </a:lnTo>
                <a:lnTo>
                  <a:pt x="0" y="692721"/>
                </a:lnTo>
                <a:lnTo>
                  <a:pt x="1752" y="949325"/>
                </a:lnTo>
                <a:lnTo>
                  <a:pt x="1769402" y="949325"/>
                </a:lnTo>
                <a:lnTo>
                  <a:pt x="1769402" y="697357"/>
                </a:lnTo>
                <a:lnTo>
                  <a:pt x="1921840" y="475589"/>
                </a:lnTo>
                <a:lnTo>
                  <a:pt x="1769770" y="253619"/>
                </a:lnTo>
                <a:lnTo>
                  <a:pt x="1769402" y="0"/>
                </a:lnTo>
                <a:lnTo>
                  <a:pt x="1752" y="0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11566" y="3409393"/>
            <a:ext cx="13106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Arial"/>
                <a:cs typeface="Arial"/>
              </a:rPr>
              <a:t>SCOPE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200" spc="-55" dirty="0">
                <a:latin typeface="Arial"/>
                <a:cs typeface="Arial"/>
              </a:rPr>
              <a:t>What </a:t>
            </a:r>
            <a:r>
              <a:rPr sz="1200" spc="-45" dirty="0">
                <a:latin typeface="Arial"/>
                <a:cs typeface="Arial"/>
              </a:rPr>
              <a:t>is </a:t>
            </a:r>
            <a:r>
              <a:rPr sz="1200" spc="-40" dirty="0">
                <a:latin typeface="Arial"/>
                <a:cs typeface="Arial"/>
              </a:rPr>
              <a:t>the potential  with the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project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03333" y="3409393"/>
            <a:ext cx="187261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CONSUMER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VALUE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200" spc="-55" dirty="0">
                <a:latin typeface="Arial"/>
                <a:cs typeface="Arial"/>
              </a:rPr>
              <a:t>What </a:t>
            </a:r>
            <a:r>
              <a:rPr sz="1200" spc="-25" dirty="0">
                <a:latin typeface="Arial"/>
                <a:cs typeface="Arial"/>
              </a:rPr>
              <a:t>does </a:t>
            </a:r>
            <a:r>
              <a:rPr sz="1200" spc="-45" dirty="0">
                <a:latin typeface="Arial"/>
                <a:cs typeface="Arial"/>
              </a:rPr>
              <a:t>our </a:t>
            </a:r>
            <a:r>
              <a:rPr sz="1200" spc="-35" dirty="0">
                <a:latin typeface="Arial"/>
                <a:cs typeface="Arial"/>
              </a:rPr>
              <a:t>costumer  </a:t>
            </a:r>
            <a:r>
              <a:rPr sz="1200" spc="-60" dirty="0">
                <a:latin typeface="Arial"/>
                <a:cs typeface="Arial"/>
              </a:rPr>
              <a:t>value </a:t>
            </a:r>
            <a:r>
              <a:rPr sz="1200" spc="-90" dirty="0">
                <a:latin typeface="Arial"/>
                <a:cs typeface="Arial"/>
              </a:rPr>
              <a:t>&amp; </a:t>
            </a:r>
            <a:r>
              <a:rPr sz="1200" spc="-50" dirty="0">
                <a:latin typeface="Arial"/>
                <a:cs typeface="Arial"/>
              </a:rPr>
              <a:t>underlying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messages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20727" y="3409393"/>
            <a:ext cx="25222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Arial"/>
                <a:cs typeface="Arial"/>
              </a:rPr>
              <a:t>DEFINITION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55" dirty="0">
                <a:latin typeface="Arial"/>
                <a:cs typeface="Arial"/>
              </a:rPr>
              <a:t>What </a:t>
            </a:r>
            <a:r>
              <a:rPr sz="1200" spc="-60" dirty="0">
                <a:latin typeface="Arial"/>
                <a:cs typeface="Arial"/>
              </a:rPr>
              <a:t>are </a:t>
            </a:r>
            <a:r>
              <a:rPr sz="1200" spc="-35" dirty="0">
                <a:latin typeface="Arial"/>
                <a:cs typeface="Arial"/>
              </a:rPr>
              <a:t>we</a:t>
            </a:r>
            <a:r>
              <a:rPr sz="1200" spc="105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doing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200" spc="-30" dirty="0">
                <a:latin typeface="Arial"/>
                <a:cs typeface="Arial"/>
              </a:rPr>
              <a:t>Detect </a:t>
            </a:r>
            <a:r>
              <a:rPr sz="1200" spc="-40" dirty="0">
                <a:latin typeface="Arial"/>
                <a:cs typeface="Arial"/>
              </a:rPr>
              <a:t>the </a:t>
            </a:r>
            <a:r>
              <a:rPr sz="1200" spc="-30" dirty="0">
                <a:latin typeface="Arial"/>
                <a:cs typeface="Arial"/>
              </a:rPr>
              <a:t>most </a:t>
            </a:r>
            <a:r>
              <a:rPr sz="1200" spc="-45" dirty="0">
                <a:latin typeface="Arial"/>
                <a:cs typeface="Arial"/>
              </a:rPr>
              <a:t>reasonable </a:t>
            </a:r>
            <a:r>
              <a:rPr sz="1200" spc="-40" dirty="0">
                <a:latin typeface="Arial"/>
                <a:cs typeface="Arial"/>
              </a:rPr>
              <a:t>solution </a:t>
            </a:r>
            <a:r>
              <a:rPr sz="1200" spc="-55" dirty="0">
                <a:latin typeface="Arial"/>
                <a:cs typeface="Arial"/>
              </a:rPr>
              <a:t>if </a:t>
            </a:r>
            <a:r>
              <a:rPr sz="1200" spc="-45" dirty="0">
                <a:latin typeface="Arial"/>
                <a:cs typeface="Arial"/>
              </a:rPr>
              <a:t>it  </a:t>
            </a:r>
            <a:r>
              <a:rPr sz="1200" spc="-35" dirty="0">
                <a:latin typeface="Arial"/>
                <a:cs typeface="Arial"/>
              </a:rPr>
              <a:t>should </a:t>
            </a:r>
            <a:r>
              <a:rPr sz="1200" spc="-25" dirty="0">
                <a:latin typeface="Arial"/>
                <a:cs typeface="Arial"/>
              </a:rPr>
              <a:t>be </a:t>
            </a:r>
            <a:r>
              <a:rPr sz="1200" spc="-20" dirty="0">
                <a:latin typeface="Arial"/>
                <a:cs typeface="Arial"/>
              </a:rPr>
              <a:t>product, </a:t>
            </a:r>
            <a:r>
              <a:rPr sz="1200" spc="-35" dirty="0">
                <a:latin typeface="Arial"/>
                <a:cs typeface="Arial"/>
              </a:rPr>
              <a:t>system, </a:t>
            </a:r>
            <a:r>
              <a:rPr sz="1200" spc="-45" dirty="0">
                <a:latin typeface="Arial"/>
                <a:cs typeface="Arial"/>
              </a:rPr>
              <a:t>or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service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60955" y="3409393"/>
            <a:ext cx="1446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Arial"/>
                <a:cs typeface="Arial"/>
              </a:rPr>
              <a:t>FOCUS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200" spc="-55" dirty="0">
                <a:latin typeface="Arial"/>
                <a:cs typeface="Arial"/>
              </a:rPr>
              <a:t>What will </a:t>
            </a:r>
            <a:r>
              <a:rPr sz="1200" spc="-45" dirty="0">
                <a:latin typeface="Arial"/>
                <a:cs typeface="Arial"/>
              </a:rPr>
              <a:t>generate </a:t>
            </a:r>
            <a:r>
              <a:rPr sz="1200" spc="-65" dirty="0">
                <a:latin typeface="Arial"/>
                <a:cs typeface="Arial"/>
              </a:rPr>
              <a:t>real  </a:t>
            </a:r>
            <a:r>
              <a:rPr sz="1200" spc="-35" dirty="0">
                <a:latin typeface="Arial"/>
                <a:cs typeface="Arial"/>
              </a:rPr>
              <a:t>business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60" dirty="0">
                <a:latin typeface="Arial"/>
                <a:cs typeface="Arial"/>
              </a:rPr>
              <a:t>value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4179" y="5846135"/>
            <a:ext cx="843280" cy="727710"/>
          </a:xfrm>
          <a:custGeom>
            <a:avLst/>
            <a:gdLst/>
            <a:ahLst/>
            <a:cxnLst/>
            <a:rect l="l" t="t" r="r" b="b"/>
            <a:pathLst>
              <a:path w="843280" h="727709">
                <a:moveTo>
                  <a:pt x="494601" y="121221"/>
                </a:moveTo>
                <a:lnTo>
                  <a:pt x="365493" y="121221"/>
                </a:lnTo>
                <a:lnTo>
                  <a:pt x="369430" y="125171"/>
                </a:lnTo>
                <a:lnTo>
                  <a:pt x="369430" y="723150"/>
                </a:lnTo>
                <a:lnTo>
                  <a:pt x="373379" y="727100"/>
                </a:lnTo>
                <a:lnTo>
                  <a:pt x="486714" y="727100"/>
                </a:lnTo>
                <a:lnTo>
                  <a:pt x="490651" y="723150"/>
                </a:lnTo>
                <a:lnTo>
                  <a:pt x="490651" y="125171"/>
                </a:lnTo>
                <a:lnTo>
                  <a:pt x="494601" y="121221"/>
                </a:lnTo>
                <a:close/>
              </a:path>
              <a:path w="843280" h="727709">
                <a:moveTo>
                  <a:pt x="838822" y="0"/>
                </a:moveTo>
                <a:lnTo>
                  <a:pt x="3949" y="0"/>
                </a:lnTo>
                <a:lnTo>
                  <a:pt x="0" y="3936"/>
                </a:lnTo>
                <a:lnTo>
                  <a:pt x="0" y="117284"/>
                </a:lnTo>
                <a:lnTo>
                  <a:pt x="3949" y="121221"/>
                </a:lnTo>
                <a:lnTo>
                  <a:pt x="838822" y="121221"/>
                </a:lnTo>
                <a:lnTo>
                  <a:pt x="842759" y="117284"/>
                </a:lnTo>
                <a:lnTo>
                  <a:pt x="842759" y="3936"/>
                </a:lnTo>
                <a:lnTo>
                  <a:pt x="838822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84719" y="1942285"/>
            <a:ext cx="8685898" cy="34392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06027" y="1151173"/>
            <a:ext cx="590550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15" dirty="0">
                <a:latin typeface="Calibri"/>
                <a:cs typeface="Calibri"/>
              </a:rPr>
              <a:t>Dis</a:t>
            </a:r>
            <a:r>
              <a:rPr sz="1250" spc="5" dirty="0">
                <a:latin typeface="Calibri"/>
                <a:cs typeface="Calibri"/>
              </a:rPr>
              <a:t>co</a:t>
            </a:r>
            <a:r>
              <a:rPr sz="1250" spc="15" dirty="0">
                <a:latin typeface="Calibri"/>
                <a:cs typeface="Calibri"/>
              </a:rPr>
              <a:t>v</a:t>
            </a:r>
            <a:r>
              <a:rPr sz="1250" spc="-15" dirty="0">
                <a:latin typeface="Calibri"/>
                <a:cs typeface="Calibri"/>
              </a:rPr>
              <a:t>er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82598" y="1165212"/>
            <a:ext cx="459740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50" dirty="0">
                <a:latin typeface="Calibri"/>
                <a:cs typeface="Calibri"/>
              </a:rPr>
              <a:t>D</a:t>
            </a:r>
            <a:r>
              <a:rPr sz="1250" dirty="0">
                <a:latin typeface="Calibri"/>
                <a:cs typeface="Calibri"/>
              </a:rPr>
              <a:t>efine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42289" y="1165212"/>
            <a:ext cx="577215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50" dirty="0">
                <a:latin typeface="Calibri"/>
                <a:cs typeface="Calibri"/>
              </a:rPr>
              <a:t>D</a:t>
            </a:r>
            <a:r>
              <a:rPr sz="1250" spc="10" dirty="0">
                <a:latin typeface="Calibri"/>
                <a:cs typeface="Calibri"/>
              </a:rPr>
              <a:t>e</a:t>
            </a:r>
            <a:r>
              <a:rPr sz="1250" dirty="0">
                <a:latin typeface="Calibri"/>
                <a:cs typeface="Calibri"/>
              </a:rPr>
              <a:t>v</a:t>
            </a:r>
            <a:r>
              <a:rPr sz="1250" spc="10" dirty="0">
                <a:latin typeface="Calibri"/>
                <a:cs typeface="Calibri"/>
              </a:rPr>
              <a:t>elop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08762" y="1165212"/>
            <a:ext cx="489584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50" dirty="0">
                <a:latin typeface="Calibri"/>
                <a:cs typeface="Calibri"/>
              </a:rPr>
              <a:t>D</a:t>
            </a:r>
            <a:r>
              <a:rPr sz="1250" spc="0" dirty="0">
                <a:latin typeface="Calibri"/>
                <a:cs typeface="Calibri"/>
              </a:rPr>
              <a:t>eli</a:t>
            </a:r>
            <a:r>
              <a:rPr sz="1250" spc="-5" dirty="0">
                <a:latin typeface="Calibri"/>
                <a:cs typeface="Calibri"/>
              </a:rPr>
              <a:t>v</a:t>
            </a:r>
            <a:r>
              <a:rPr sz="1250" spc="-15" dirty="0">
                <a:latin typeface="Calibri"/>
                <a:cs typeface="Calibri"/>
              </a:rPr>
              <a:t>er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51210" y="1369533"/>
            <a:ext cx="1430020" cy="0"/>
          </a:xfrm>
          <a:custGeom>
            <a:avLst/>
            <a:gdLst/>
            <a:ahLst/>
            <a:cxnLst/>
            <a:rect l="l" t="t" r="r" b="b"/>
            <a:pathLst>
              <a:path w="1430020">
                <a:moveTo>
                  <a:pt x="1429854" y="0"/>
                </a:moveTo>
                <a:lnTo>
                  <a:pt x="0" y="0"/>
                </a:lnTo>
              </a:path>
            </a:pathLst>
          </a:custGeom>
          <a:ln w="5334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9982" y="1203798"/>
            <a:ext cx="0" cy="2385060"/>
          </a:xfrm>
          <a:custGeom>
            <a:avLst/>
            <a:gdLst/>
            <a:ahLst/>
            <a:cxnLst/>
            <a:rect l="l" t="t" r="r" b="b"/>
            <a:pathLst>
              <a:path h="2385060">
                <a:moveTo>
                  <a:pt x="0" y="0"/>
                </a:moveTo>
                <a:lnTo>
                  <a:pt x="0" y="2384958"/>
                </a:lnTo>
              </a:path>
            </a:pathLst>
          </a:custGeom>
          <a:ln w="5334">
            <a:solidFill>
              <a:srgbClr val="93959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13356" y="1369533"/>
            <a:ext cx="1216660" cy="0"/>
          </a:xfrm>
          <a:custGeom>
            <a:avLst/>
            <a:gdLst/>
            <a:ahLst/>
            <a:cxnLst/>
            <a:rect l="l" t="t" r="r" b="b"/>
            <a:pathLst>
              <a:path w="1216660">
                <a:moveTo>
                  <a:pt x="1216367" y="0"/>
                </a:moveTo>
                <a:lnTo>
                  <a:pt x="0" y="0"/>
                </a:lnTo>
              </a:path>
            </a:pathLst>
          </a:custGeom>
          <a:ln w="5334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52133" y="1225146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540"/>
                </a:lnTo>
              </a:path>
            </a:pathLst>
          </a:custGeom>
          <a:ln w="5334">
            <a:solidFill>
              <a:srgbClr val="93959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84780" y="1369533"/>
            <a:ext cx="1216660" cy="0"/>
          </a:xfrm>
          <a:custGeom>
            <a:avLst/>
            <a:gdLst/>
            <a:ahLst/>
            <a:cxnLst/>
            <a:rect l="l" t="t" r="r" b="b"/>
            <a:pathLst>
              <a:path w="1216660">
                <a:moveTo>
                  <a:pt x="1216380" y="0"/>
                </a:moveTo>
                <a:lnTo>
                  <a:pt x="0" y="0"/>
                </a:lnTo>
              </a:path>
            </a:pathLst>
          </a:custGeom>
          <a:ln w="5334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23565" y="1225146"/>
            <a:ext cx="0" cy="1438275"/>
          </a:xfrm>
          <a:custGeom>
            <a:avLst/>
            <a:gdLst/>
            <a:ahLst/>
            <a:cxnLst/>
            <a:rect l="l" t="t" r="r" b="b"/>
            <a:pathLst>
              <a:path h="1438275">
                <a:moveTo>
                  <a:pt x="0" y="0"/>
                </a:moveTo>
                <a:lnTo>
                  <a:pt x="0" y="1437843"/>
                </a:lnTo>
              </a:path>
            </a:pathLst>
          </a:custGeom>
          <a:ln w="5334">
            <a:solidFill>
              <a:srgbClr val="93959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79274" y="1369533"/>
            <a:ext cx="1216660" cy="0"/>
          </a:xfrm>
          <a:custGeom>
            <a:avLst/>
            <a:gdLst/>
            <a:ahLst/>
            <a:cxnLst/>
            <a:rect l="l" t="t" r="r" b="b"/>
            <a:pathLst>
              <a:path w="1216659">
                <a:moveTo>
                  <a:pt x="1216405" y="0"/>
                </a:moveTo>
                <a:lnTo>
                  <a:pt x="0" y="0"/>
                </a:lnTo>
              </a:path>
            </a:pathLst>
          </a:custGeom>
          <a:ln w="5334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518085" y="1225146"/>
            <a:ext cx="0" cy="641350"/>
          </a:xfrm>
          <a:custGeom>
            <a:avLst/>
            <a:gdLst/>
            <a:ahLst/>
            <a:cxnLst/>
            <a:rect l="l" t="t" r="r" b="b"/>
            <a:pathLst>
              <a:path h="641350">
                <a:moveTo>
                  <a:pt x="0" y="0"/>
                </a:moveTo>
                <a:lnTo>
                  <a:pt x="0" y="641019"/>
                </a:lnTo>
              </a:path>
            </a:pathLst>
          </a:custGeom>
          <a:ln w="5334">
            <a:solidFill>
              <a:srgbClr val="93959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909434" y="4136967"/>
            <a:ext cx="687070" cy="27114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110"/>
              </a:lnSpc>
              <a:spcBef>
                <a:spcPts val="114"/>
              </a:spcBef>
            </a:pPr>
            <a:r>
              <a:rPr sz="950" spc="15" dirty="0">
                <a:latin typeface="Calibri"/>
                <a:cs typeface="Calibri"/>
              </a:rPr>
              <a:t>Consumer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ts val="810"/>
              </a:lnSpc>
            </a:pPr>
            <a:r>
              <a:rPr sz="700" spc="-5" dirty="0">
                <a:latin typeface="Calibri"/>
                <a:cs typeface="Calibri"/>
              </a:rPr>
              <a:t>trends </a:t>
            </a:r>
            <a:r>
              <a:rPr sz="700" spc="5" dirty="0">
                <a:latin typeface="Calibri"/>
                <a:cs typeface="Calibri"/>
              </a:rPr>
              <a:t>and</a:t>
            </a:r>
            <a:r>
              <a:rPr sz="700" spc="-7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insight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09434" y="2926913"/>
            <a:ext cx="687070" cy="27114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110"/>
              </a:lnSpc>
              <a:spcBef>
                <a:spcPts val="114"/>
              </a:spcBef>
            </a:pPr>
            <a:r>
              <a:rPr sz="950" spc="10" dirty="0">
                <a:latin typeface="Calibri"/>
                <a:cs typeface="Calibri"/>
              </a:rPr>
              <a:t>Business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ts val="810"/>
              </a:lnSpc>
            </a:pPr>
            <a:r>
              <a:rPr sz="700" spc="-5" dirty="0">
                <a:latin typeface="Calibri"/>
                <a:cs typeface="Calibri"/>
              </a:rPr>
              <a:t>trends </a:t>
            </a:r>
            <a:r>
              <a:rPr sz="700" spc="5" dirty="0">
                <a:latin typeface="Calibri"/>
                <a:cs typeface="Calibri"/>
              </a:rPr>
              <a:t>and</a:t>
            </a:r>
            <a:r>
              <a:rPr sz="700" spc="-7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insight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7603" y="5829558"/>
            <a:ext cx="843280" cy="727710"/>
          </a:xfrm>
          <a:custGeom>
            <a:avLst/>
            <a:gdLst/>
            <a:ahLst/>
            <a:cxnLst/>
            <a:rect l="l" t="t" r="r" b="b"/>
            <a:pathLst>
              <a:path w="843280" h="727709">
                <a:moveTo>
                  <a:pt x="494601" y="121221"/>
                </a:moveTo>
                <a:lnTo>
                  <a:pt x="365493" y="121221"/>
                </a:lnTo>
                <a:lnTo>
                  <a:pt x="369430" y="125171"/>
                </a:lnTo>
                <a:lnTo>
                  <a:pt x="369430" y="723150"/>
                </a:lnTo>
                <a:lnTo>
                  <a:pt x="373379" y="727100"/>
                </a:lnTo>
                <a:lnTo>
                  <a:pt x="486714" y="727100"/>
                </a:lnTo>
                <a:lnTo>
                  <a:pt x="490651" y="723150"/>
                </a:lnTo>
                <a:lnTo>
                  <a:pt x="490651" y="125171"/>
                </a:lnTo>
                <a:lnTo>
                  <a:pt x="494601" y="121221"/>
                </a:lnTo>
                <a:close/>
              </a:path>
              <a:path w="843280" h="727709">
                <a:moveTo>
                  <a:pt x="838822" y="0"/>
                </a:moveTo>
                <a:lnTo>
                  <a:pt x="3949" y="0"/>
                </a:lnTo>
                <a:lnTo>
                  <a:pt x="0" y="3936"/>
                </a:lnTo>
                <a:lnTo>
                  <a:pt x="0" y="117284"/>
                </a:lnTo>
                <a:lnTo>
                  <a:pt x="3949" y="121221"/>
                </a:lnTo>
                <a:lnTo>
                  <a:pt x="838822" y="121221"/>
                </a:lnTo>
                <a:lnTo>
                  <a:pt x="842759" y="117284"/>
                </a:lnTo>
                <a:lnTo>
                  <a:pt x="842759" y="3936"/>
                </a:lnTo>
                <a:lnTo>
                  <a:pt x="8388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66711" y="5832656"/>
            <a:ext cx="81915" cy="718185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12700">
              <a:lnSpc>
                <a:spcPct val="60000"/>
              </a:lnSpc>
            </a:pPr>
            <a:r>
              <a:rPr sz="650" dirty="0">
                <a:solidFill>
                  <a:srgbClr val="D62027"/>
                </a:solidFill>
                <a:latin typeface="Calibri"/>
                <a:cs typeface="Calibri"/>
              </a:rPr>
              <a:t>3&amp;4&amp;"3$)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3666" y="5822261"/>
            <a:ext cx="850900" cy="12953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50" u="sng" spc="-50" dirty="0">
                <a:uFill>
                  <a:solidFill>
                    <a:srgbClr val="58595B"/>
                  </a:solidFill>
                </a:uFill>
                <a:latin typeface="Calibri"/>
                <a:cs typeface="Calibri"/>
              </a:rPr>
              <a:t> </a:t>
            </a:r>
            <a:r>
              <a:rPr sz="650" u="sng" spc="25" dirty="0">
                <a:uFill>
                  <a:solidFill>
                    <a:srgbClr val="58595B"/>
                  </a:solidFill>
                </a:uFill>
                <a:latin typeface="Calibri"/>
                <a:cs typeface="Calibri"/>
              </a:rPr>
              <a:t>DESIGN S</a:t>
            </a:r>
            <a:r>
              <a:rPr sz="650" spc="25" dirty="0">
                <a:latin typeface="Calibri"/>
                <a:cs typeface="Calibri"/>
              </a:rPr>
              <a:t>T</a:t>
            </a:r>
            <a:r>
              <a:rPr sz="650" spc="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A</a:t>
            </a:r>
            <a:r>
              <a:rPr sz="650" u="sng" spc="10" dirty="0">
                <a:uFill>
                  <a:solidFill>
                    <a:srgbClr val="58595B"/>
                  </a:solidFill>
                </a:uFill>
                <a:latin typeface="Calibri"/>
                <a:cs typeface="Calibri"/>
              </a:rPr>
              <a:t>TEGIES</a:t>
            </a:r>
            <a:r>
              <a:rPr sz="650" u="sng" spc="55" dirty="0">
                <a:uFill>
                  <a:solidFill>
                    <a:srgbClr val="58595B"/>
                  </a:solidFill>
                </a:uFill>
                <a:latin typeface="Calibri"/>
                <a:cs typeface="Calibri"/>
              </a:rPr>
              <a:t> 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454948" y="2988110"/>
            <a:ext cx="485772" cy="13475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543446" y="3563048"/>
            <a:ext cx="565785" cy="172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spc="10" dirty="0">
                <a:latin typeface="Calibri"/>
                <a:cs typeface="Calibri"/>
              </a:rPr>
              <a:t>RESEAR</a:t>
            </a:r>
            <a:r>
              <a:rPr sz="950" spc="40" dirty="0">
                <a:latin typeface="Calibri"/>
                <a:cs typeface="Calibri"/>
              </a:rPr>
              <a:t>CH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76381" y="4724479"/>
            <a:ext cx="1140460" cy="4673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6545" marR="5080" indent="-284480">
              <a:lnSpc>
                <a:spcPct val="101699"/>
              </a:lnSpc>
              <a:spcBef>
                <a:spcPts val="95"/>
              </a:spcBef>
            </a:pPr>
            <a:r>
              <a:rPr sz="950" spc="25" dirty="0">
                <a:latin typeface="Calibri"/>
                <a:cs typeface="Calibri"/>
              </a:rPr>
              <a:t>RESEARCH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PLANNING  </a:t>
            </a:r>
            <a:r>
              <a:rPr sz="950" spc="10" dirty="0">
                <a:latin typeface="Calibri"/>
                <a:cs typeface="Calibri"/>
              </a:rPr>
              <a:t>STRATEGY</a:t>
            </a:r>
            <a:endParaRPr sz="950">
              <a:latin typeface="Calibri"/>
              <a:cs typeface="Calibri"/>
            </a:endParaRPr>
          </a:p>
          <a:p>
            <a:pPr marL="58419">
              <a:lnSpc>
                <a:spcPct val="100000"/>
              </a:lnSpc>
              <a:spcBef>
                <a:spcPts val="20"/>
              </a:spcBef>
            </a:pPr>
            <a:r>
              <a:rPr sz="950" spc="10" dirty="0">
                <a:latin typeface="Calibri"/>
                <a:cs typeface="Calibri"/>
              </a:rPr>
              <a:t>Goal </a:t>
            </a:r>
            <a:r>
              <a:rPr sz="950" spc="25" dirty="0">
                <a:latin typeface="Calibri"/>
                <a:cs typeface="Calibri"/>
              </a:rPr>
              <a:t>and</a:t>
            </a:r>
            <a:r>
              <a:rPr sz="950" spc="-50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Obejctives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 rot="19320000">
            <a:off x="1756835" y="2746038"/>
            <a:ext cx="575520" cy="105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30"/>
              </a:lnSpc>
            </a:pPr>
            <a:r>
              <a:rPr sz="800" spc="10" dirty="0">
                <a:latin typeface="Calibri"/>
                <a:cs typeface="Calibri"/>
              </a:rPr>
              <a:t>DIVE</a:t>
            </a:r>
            <a:r>
              <a:rPr sz="800" spc="0" dirty="0">
                <a:latin typeface="Calibri"/>
                <a:cs typeface="Calibri"/>
              </a:rPr>
              <a:t>R</a:t>
            </a:r>
            <a:r>
              <a:rPr sz="1200" spc="37" baseline="3472" dirty="0">
                <a:latin typeface="Calibri"/>
                <a:cs typeface="Calibri"/>
              </a:rPr>
              <a:t>GENCE</a:t>
            </a:r>
            <a:endParaRPr sz="1200" baseline="3472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 rot="19200000">
            <a:off x="5955578" y="2739378"/>
            <a:ext cx="575520" cy="105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30"/>
              </a:lnSpc>
            </a:pPr>
            <a:r>
              <a:rPr sz="800" spc="10" dirty="0">
                <a:latin typeface="Calibri"/>
                <a:cs typeface="Calibri"/>
              </a:rPr>
              <a:t>DIVE</a:t>
            </a:r>
            <a:r>
              <a:rPr sz="800" spc="0" dirty="0">
                <a:latin typeface="Calibri"/>
                <a:cs typeface="Calibri"/>
              </a:rPr>
              <a:t>R</a:t>
            </a:r>
            <a:r>
              <a:rPr sz="1200" spc="37" baseline="3472" dirty="0">
                <a:latin typeface="Calibri"/>
                <a:cs typeface="Calibri"/>
              </a:rPr>
              <a:t>GENCE</a:t>
            </a:r>
            <a:endParaRPr sz="1200" baseline="3472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 rot="2400000">
            <a:off x="4342636" y="2728859"/>
            <a:ext cx="568031" cy="105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30"/>
              </a:lnSpc>
            </a:pPr>
            <a:r>
              <a:rPr sz="1200" spc="30" baseline="3472" dirty="0">
                <a:latin typeface="Calibri"/>
                <a:cs typeface="Calibri"/>
              </a:rPr>
              <a:t>C</a:t>
            </a:r>
            <a:r>
              <a:rPr sz="800" spc="15" dirty="0">
                <a:latin typeface="Calibri"/>
                <a:cs typeface="Calibri"/>
              </a:rPr>
              <a:t>ONVE</a:t>
            </a:r>
            <a:r>
              <a:rPr sz="800" spc="0" dirty="0">
                <a:latin typeface="Calibri"/>
                <a:cs typeface="Calibri"/>
              </a:rPr>
              <a:t>R</a:t>
            </a:r>
            <a:r>
              <a:rPr sz="800" spc="25" dirty="0">
                <a:latin typeface="Calibri"/>
                <a:cs typeface="Calibri"/>
              </a:rPr>
              <a:t>GEN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 rot="2400000">
            <a:off x="8533294" y="2728852"/>
            <a:ext cx="568031" cy="105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30"/>
              </a:lnSpc>
            </a:pPr>
            <a:r>
              <a:rPr sz="1200" spc="30" baseline="3472" dirty="0">
                <a:latin typeface="Calibri"/>
                <a:cs typeface="Calibri"/>
              </a:rPr>
              <a:t>C</a:t>
            </a:r>
            <a:r>
              <a:rPr sz="800" spc="15" dirty="0">
                <a:latin typeface="Calibri"/>
                <a:cs typeface="Calibri"/>
              </a:rPr>
              <a:t>ONVE</a:t>
            </a:r>
            <a:r>
              <a:rPr sz="800" spc="0" dirty="0">
                <a:latin typeface="Calibri"/>
                <a:cs typeface="Calibri"/>
              </a:rPr>
              <a:t>R</a:t>
            </a:r>
            <a:r>
              <a:rPr sz="800" spc="25" dirty="0">
                <a:latin typeface="Calibri"/>
                <a:cs typeface="Calibri"/>
              </a:rPr>
              <a:t>GEN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01493" y="3589157"/>
            <a:ext cx="39116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25" dirty="0">
                <a:latin typeface="Calibri"/>
                <a:cs typeface="Calibri"/>
              </a:rPr>
              <a:t>DISPLAY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73566" y="3575381"/>
            <a:ext cx="64516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5" dirty="0">
                <a:latin typeface="Calibri"/>
                <a:cs typeface="Calibri"/>
              </a:rPr>
              <a:t>OBSERVATION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07080" y="4604227"/>
            <a:ext cx="1043305" cy="6743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944"/>
              </a:lnSpc>
              <a:spcBef>
                <a:spcPts val="125"/>
              </a:spcBef>
            </a:pPr>
            <a:r>
              <a:rPr sz="800" spc="25" dirty="0">
                <a:latin typeface="Calibri"/>
                <a:cs typeface="Calibri"/>
              </a:rPr>
              <a:t>STRUCTURAL</a:t>
            </a:r>
            <a:r>
              <a:rPr sz="800" spc="-40" dirty="0">
                <a:latin typeface="Calibri"/>
                <a:cs typeface="Calibri"/>
              </a:rPr>
              <a:t> </a:t>
            </a:r>
            <a:r>
              <a:rPr sz="800" spc="15" dirty="0">
                <a:latin typeface="Calibri"/>
                <a:cs typeface="Calibri"/>
              </a:rPr>
              <a:t>INSIGHTS</a:t>
            </a:r>
            <a:endParaRPr sz="800">
              <a:latin typeface="Calibri"/>
              <a:cs typeface="Calibri"/>
            </a:endParaRPr>
          </a:p>
          <a:p>
            <a:pPr marL="57785" indent="-45085">
              <a:lnSpc>
                <a:spcPts val="819"/>
              </a:lnSpc>
              <a:buChar char="-"/>
              <a:tabLst>
                <a:tab pos="58419" algn="l"/>
              </a:tabLst>
            </a:pPr>
            <a:r>
              <a:rPr sz="700" dirty="0">
                <a:latin typeface="Calibri"/>
                <a:cs typeface="Calibri"/>
              </a:rPr>
              <a:t>Friendships</a:t>
            </a:r>
            <a:endParaRPr sz="700">
              <a:latin typeface="Calibri"/>
              <a:cs typeface="Calibri"/>
            </a:endParaRPr>
          </a:p>
          <a:p>
            <a:pPr marL="57785" indent="-45085">
              <a:lnSpc>
                <a:spcPts val="830"/>
              </a:lnSpc>
              <a:buChar char="-"/>
              <a:tabLst>
                <a:tab pos="58419" algn="l"/>
              </a:tabLst>
            </a:pPr>
            <a:r>
              <a:rPr sz="700" spc="-5" dirty="0">
                <a:latin typeface="Calibri"/>
                <a:cs typeface="Calibri"/>
              </a:rPr>
              <a:t>Models</a:t>
            </a:r>
            <a:endParaRPr sz="700">
              <a:latin typeface="Calibri"/>
              <a:cs typeface="Calibri"/>
            </a:endParaRPr>
          </a:p>
          <a:p>
            <a:pPr marL="57785" indent="-45085">
              <a:lnSpc>
                <a:spcPts val="830"/>
              </a:lnSpc>
              <a:buChar char="-"/>
              <a:tabLst>
                <a:tab pos="58419" algn="l"/>
              </a:tabLst>
            </a:pPr>
            <a:r>
              <a:rPr sz="700" spc="-10" dirty="0">
                <a:latin typeface="Calibri"/>
                <a:cs typeface="Calibri"/>
              </a:rPr>
              <a:t>Patterns</a:t>
            </a:r>
            <a:endParaRPr sz="700">
              <a:latin typeface="Calibri"/>
              <a:cs typeface="Calibri"/>
            </a:endParaRPr>
          </a:p>
          <a:p>
            <a:pPr marL="57785" indent="-45085">
              <a:lnSpc>
                <a:spcPts val="830"/>
              </a:lnSpc>
              <a:buChar char="-"/>
              <a:tabLst>
                <a:tab pos="58419" algn="l"/>
              </a:tabLst>
            </a:pPr>
            <a:r>
              <a:rPr sz="700" spc="-5" dirty="0">
                <a:latin typeface="Calibri"/>
                <a:cs typeface="Calibri"/>
              </a:rPr>
              <a:t>Stories</a:t>
            </a:r>
            <a:endParaRPr sz="700">
              <a:latin typeface="Calibri"/>
              <a:cs typeface="Calibri"/>
            </a:endParaRPr>
          </a:p>
          <a:p>
            <a:pPr marL="57785" indent="-45085">
              <a:lnSpc>
                <a:spcPts val="835"/>
              </a:lnSpc>
              <a:buChar char="-"/>
              <a:tabLst>
                <a:tab pos="58419" algn="l"/>
              </a:tabLst>
            </a:pPr>
            <a:r>
              <a:rPr sz="700" spc="-5" dirty="0">
                <a:latin typeface="Calibri"/>
                <a:cs typeface="Calibri"/>
              </a:rPr>
              <a:t>Personas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96800" y="3589157"/>
            <a:ext cx="447675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25" dirty="0">
                <a:latin typeface="Calibri"/>
                <a:cs typeface="Calibri"/>
              </a:rPr>
              <a:t>IDE</a:t>
            </a:r>
            <a:r>
              <a:rPr sz="800" spc="-35" dirty="0">
                <a:latin typeface="Calibri"/>
                <a:cs typeface="Calibri"/>
              </a:rPr>
              <a:t>A</a:t>
            </a:r>
            <a:r>
              <a:rPr sz="800" spc="15" dirty="0">
                <a:latin typeface="Calibri"/>
                <a:cs typeface="Calibri"/>
              </a:rPr>
              <a:t>TION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248790" y="3589157"/>
            <a:ext cx="558165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15" dirty="0">
                <a:latin typeface="Calibri"/>
                <a:cs typeface="Calibri"/>
              </a:rPr>
              <a:t>PRINCE</a:t>
            </a:r>
            <a:r>
              <a:rPr sz="800" spc="-50" dirty="0">
                <a:latin typeface="Calibri"/>
                <a:cs typeface="Calibri"/>
              </a:rPr>
              <a:t>P</a:t>
            </a:r>
            <a:r>
              <a:rPr sz="800" spc="40" dirty="0">
                <a:latin typeface="Calibri"/>
                <a:cs typeface="Calibri"/>
              </a:rPr>
              <a:t>ALS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711090" y="3589157"/>
            <a:ext cx="58928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10" dirty="0">
                <a:latin typeface="Calibri"/>
                <a:cs typeface="Calibri"/>
              </a:rPr>
              <a:t>REFINEMENT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702047" y="4604333"/>
            <a:ext cx="649605" cy="6743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944"/>
              </a:lnSpc>
              <a:spcBef>
                <a:spcPts val="125"/>
              </a:spcBef>
            </a:pPr>
            <a:r>
              <a:rPr sz="800" spc="25" dirty="0">
                <a:latin typeface="Calibri"/>
                <a:cs typeface="Calibri"/>
              </a:rPr>
              <a:t>CONSTRAINES</a:t>
            </a:r>
            <a:endParaRPr sz="800">
              <a:latin typeface="Calibri"/>
              <a:cs typeface="Calibri"/>
            </a:endParaRPr>
          </a:p>
          <a:p>
            <a:pPr marL="53975" indent="-41275">
              <a:lnSpc>
                <a:spcPts val="819"/>
              </a:lnSpc>
              <a:buChar char="-"/>
              <a:tabLst>
                <a:tab pos="54610" algn="l"/>
              </a:tabLst>
            </a:pPr>
            <a:r>
              <a:rPr sz="700" dirty="0">
                <a:latin typeface="Calibri"/>
                <a:cs typeface="Calibri"/>
              </a:rPr>
              <a:t>Technical</a:t>
            </a:r>
            <a:endParaRPr sz="700">
              <a:latin typeface="Calibri"/>
              <a:cs typeface="Calibri"/>
            </a:endParaRPr>
          </a:p>
          <a:p>
            <a:pPr marL="57785" indent="-45085">
              <a:lnSpc>
                <a:spcPts val="830"/>
              </a:lnSpc>
              <a:buChar char="-"/>
              <a:tabLst>
                <a:tab pos="58419" algn="l"/>
              </a:tabLst>
            </a:pPr>
            <a:r>
              <a:rPr sz="700" dirty="0">
                <a:latin typeface="Calibri"/>
                <a:cs typeface="Calibri"/>
              </a:rPr>
              <a:t>Business</a:t>
            </a:r>
            <a:endParaRPr sz="700">
              <a:latin typeface="Calibri"/>
              <a:cs typeface="Calibri"/>
            </a:endParaRPr>
          </a:p>
          <a:p>
            <a:pPr marL="57785" indent="-45085">
              <a:lnSpc>
                <a:spcPts val="830"/>
              </a:lnSpc>
              <a:buChar char="-"/>
              <a:tabLst>
                <a:tab pos="58419" algn="l"/>
              </a:tabLst>
            </a:pPr>
            <a:r>
              <a:rPr sz="700" dirty="0">
                <a:latin typeface="Calibri"/>
                <a:cs typeface="Calibri"/>
              </a:rPr>
              <a:t>Context</a:t>
            </a:r>
            <a:endParaRPr sz="700">
              <a:latin typeface="Calibri"/>
              <a:cs typeface="Calibri"/>
            </a:endParaRPr>
          </a:p>
          <a:p>
            <a:pPr marL="57785" indent="-45085">
              <a:lnSpc>
                <a:spcPts val="830"/>
              </a:lnSpc>
              <a:buChar char="-"/>
              <a:tabLst>
                <a:tab pos="58419" algn="l"/>
              </a:tabLst>
            </a:pPr>
            <a:r>
              <a:rPr sz="700" spc="-15" dirty="0">
                <a:latin typeface="Calibri"/>
                <a:cs typeface="Calibri"/>
              </a:rPr>
              <a:t>Material</a:t>
            </a:r>
            <a:endParaRPr sz="700">
              <a:latin typeface="Calibri"/>
              <a:cs typeface="Calibri"/>
            </a:endParaRPr>
          </a:p>
          <a:p>
            <a:pPr marL="53975" indent="-41275">
              <a:lnSpc>
                <a:spcPts val="835"/>
              </a:lnSpc>
              <a:buChar char="-"/>
              <a:tabLst>
                <a:tab pos="54610" algn="l"/>
              </a:tabLst>
            </a:pPr>
            <a:r>
              <a:rPr sz="700" spc="-10" dirty="0">
                <a:latin typeface="Calibri"/>
                <a:cs typeface="Calibri"/>
              </a:rPr>
              <a:t>Tools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84973" y="2656899"/>
            <a:ext cx="591820" cy="856615"/>
          </a:xfrm>
          <a:custGeom>
            <a:avLst/>
            <a:gdLst/>
            <a:ahLst/>
            <a:cxnLst/>
            <a:rect l="l" t="t" r="r" b="b"/>
            <a:pathLst>
              <a:path w="591820" h="856614">
                <a:moveTo>
                  <a:pt x="0" y="0"/>
                </a:moveTo>
                <a:lnTo>
                  <a:pt x="591489" y="0"/>
                </a:lnTo>
                <a:lnTo>
                  <a:pt x="591489" y="856005"/>
                </a:lnTo>
              </a:path>
            </a:pathLst>
          </a:custGeom>
          <a:ln w="102819">
            <a:solidFill>
              <a:srgbClr val="E719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84973" y="3577159"/>
            <a:ext cx="591820" cy="772795"/>
          </a:xfrm>
          <a:custGeom>
            <a:avLst/>
            <a:gdLst/>
            <a:ahLst/>
            <a:cxnLst/>
            <a:rect l="l" t="t" r="r" b="b"/>
            <a:pathLst>
              <a:path w="591820" h="772795">
                <a:moveTo>
                  <a:pt x="0" y="772579"/>
                </a:moveTo>
                <a:lnTo>
                  <a:pt x="591489" y="772579"/>
                </a:lnTo>
                <a:lnTo>
                  <a:pt x="591489" y="0"/>
                </a:lnTo>
              </a:path>
            </a:pathLst>
          </a:custGeom>
          <a:ln w="102819">
            <a:solidFill>
              <a:srgbClr val="E719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38453" y="3545025"/>
            <a:ext cx="604520" cy="0"/>
          </a:xfrm>
          <a:custGeom>
            <a:avLst/>
            <a:gdLst/>
            <a:ahLst/>
            <a:cxnLst/>
            <a:rect l="l" t="t" r="r" b="b"/>
            <a:pathLst>
              <a:path w="604520">
                <a:moveTo>
                  <a:pt x="0" y="0"/>
                </a:moveTo>
                <a:lnTo>
                  <a:pt x="604265" y="0"/>
                </a:lnTo>
              </a:path>
            </a:pathLst>
          </a:custGeom>
          <a:ln w="105460">
            <a:solidFill>
              <a:srgbClr val="E719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65636" y="3545025"/>
            <a:ext cx="1226820" cy="0"/>
          </a:xfrm>
          <a:custGeom>
            <a:avLst/>
            <a:gdLst/>
            <a:ahLst/>
            <a:cxnLst/>
            <a:rect l="l" t="t" r="r" b="b"/>
            <a:pathLst>
              <a:path w="1226820">
                <a:moveTo>
                  <a:pt x="0" y="0"/>
                </a:moveTo>
                <a:lnTo>
                  <a:pt x="1226337" y="0"/>
                </a:lnTo>
              </a:path>
            </a:pathLst>
          </a:custGeom>
          <a:ln w="105460">
            <a:solidFill>
              <a:srgbClr val="E719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54495" y="3545025"/>
            <a:ext cx="951865" cy="0"/>
          </a:xfrm>
          <a:custGeom>
            <a:avLst/>
            <a:gdLst/>
            <a:ahLst/>
            <a:cxnLst/>
            <a:rect l="l" t="t" r="r" b="b"/>
            <a:pathLst>
              <a:path w="951864">
                <a:moveTo>
                  <a:pt x="0" y="0"/>
                </a:moveTo>
                <a:lnTo>
                  <a:pt x="951542" y="0"/>
                </a:lnTo>
              </a:path>
            </a:pathLst>
          </a:custGeom>
          <a:ln w="105460">
            <a:solidFill>
              <a:srgbClr val="E719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06038" y="2399880"/>
            <a:ext cx="1360170" cy="620395"/>
          </a:xfrm>
          <a:custGeom>
            <a:avLst/>
            <a:gdLst/>
            <a:ahLst/>
            <a:cxnLst/>
            <a:rect l="l" t="t" r="r" b="b"/>
            <a:pathLst>
              <a:path w="1360170" h="620394">
                <a:moveTo>
                  <a:pt x="1359598" y="0"/>
                </a:moveTo>
                <a:lnTo>
                  <a:pt x="0" y="0"/>
                </a:lnTo>
                <a:lnTo>
                  <a:pt x="0" y="620280"/>
                </a:lnTo>
                <a:lnTo>
                  <a:pt x="1359598" y="620280"/>
                </a:lnTo>
                <a:lnTo>
                  <a:pt x="1359598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06038" y="3218751"/>
            <a:ext cx="1360170" cy="620395"/>
          </a:xfrm>
          <a:custGeom>
            <a:avLst/>
            <a:gdLst/>
            <a:ahLst/>
            <a:cxnLst/>
            <a:rect l="l" t="t" r="r" b="b"/>
            <a:pathLst>
              <a:path w="1360170" h="620395">
                <a:moveTo>
                  <a:pt x="1359598" y="0"/>
                </a:moveTo>
                <a:lnTo>
                  <a:pt x="0" y="0"/>
                </a:lnTo>
                <a:lnTo>
                  <a:pt x="0" y="620293"/>
                </a:lnTo>
                <a:lnTo>
                  <a:pt x="1359598" y="620293"/>
                </a:lnTo>
                <a:lnTo>
                  <a:pt x="1359598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06038" y="4019054"/>
            <a:ext cx="1360170" cy="620395"/>
          </a:xfrm>
          <a:custGeom>
            <a:avLst/>
            <a:gdLst/>
            <a:ahLst/>
            <a:cxnLst/>
            <a:rect l="l" t="t" r="r" b="b"/>
            <a:pathLst>
              <a:path w="1360170" h="620395">
                <a:moveTo>
                  <a:pt x="1359598" y="0"/>
                </a:moveTo>
                <a:lnTo>
                  <a:pt x="0" y="0"/>
                </a:lnTo>
                <a:lnTo>
                  <a:pt x="0" y="620280"/>
                </a:lnTo>
                <a:lnTo>
                  <a:pt x="1359598" y="620280"/>
                </a:lnTo>
                <a:lnTo>
                  <a:pt x="1359598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193800" y="1540332"/>
            <a:ext cx="8301990" cy="378460"/>
          </a:xfrm>
          <a:prstGeom prst="rect">
            <a:avLst/>
          </a:prstGeom>
          <a:solidFill>
            <a:srgbClr val="8CC63F"/>
          </a:solidFill>
        </p:spPr>
        <p:txBody>
          <a:bodyPr vert="horz" wrap="square" lIns="0" tIns="21590" rIns="0" bIns="0" rtlCol="0">
            <a:spAutoFit/>
          </a:bodyPr>
          <a:lstStyle/>
          <a:p>
            <a:pPr marL="2752725">
              <a:lnSpc>
                <a:spcPct val="100000"/>
              </a:lnSpc>
              <a:spcBef>
                <a:spcPts val="170"/>
              </a:spcBef>
            </a:pPr>
            <a:r>
              <a:rPr sz="1950" spc="25" dirty="0">
                <a:latin typeface="Calibri"/>
                <a:cs typeface="Calibri"/>
              </a:rPr>
              <a:t>Business </a:t>
            </a:r>
            <a:r>
              <a:rPr sz="1950" spc="60" dirty="0">
                <a:latin typeface="Calibri"/>
                <a:cs typeface="Calibri"/>
              </a:rPr>
              <a:t>and </a:t>
            </a:r>
            <a:r>
              <a:rPr sz="1950" spc="65" dirty="0">
                <a:latin typeface="Calibri"/>
                <a:cs typeface="Calibri"/>
              </a:rPr>
              <a:t>Design</a:t>
            </a:r>
            <a:r>
              <a:rPr sz="1950" spc="-160" dirty="0">
                <a:latin typeface="Calibri"/>
                <a:cs typeface="Calibri"/>
              </a:rPr>
              <a:t> </a:t>
            </a:r>
            <a:r>
              <a:rPr sz="1950" spc="30" dirty="0">
                <a:latin typeface="Calibri"/>
                <a:cs typeface="Calibri"/>
              </a:rPr>
              <a:t>Strategy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94084" y="3218754"/>
            <a:ext cx="1460500" cy="620395"/>
          </a:xfrm>
          <a:prstGeom prst="rect">
            <a:avLst/>
          </a:prstGeom>
          <a:solidFill>
            <a:srgbClr val="58595B"/>
          </a:solidFill>
        </p:spPr>
        <p:txBody>
          <a:bodyPr vert="horz" wrap="square" lIns="0" tIns="5080" rIns="0" bIns="0" rtlCol="0">
            <a:spAutoFit/>
          </a:bodyPr>
          <a:lstStyle/>
          <a:p>
            <a:pPr marL="224790" marR="252095">
              <a:lnSpc>
                <a:spcPct val="101800"/>
              </a:lnSpc>
              <a:spcBef>
                <a:spcPts val="40"/>
              </a:spcBef>
            </a:pPr>
            <a:r>
              <a:rPr sz="1800" spc="7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800" spc="40" dirty="0">
                <a:solidFill>
                  <a:srgbClr val="FFFFFF"/>
                </a:solidFill>
                <a:latin typeface="Calibri"/>
                <a:cs typeface="Calibri"/>
              </a:rPr>
              <a:t>po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Strategy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06038" y="3351788"/>
            <a:ext cx="136017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92430">
              <a:lnSpc>
                <a:spcPct val="100000"/>
              </a:lnSpc>
              <a:spcBef>
                <a:spcPts val="130"/>
              </a:spcBef>
            </a:pP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Brand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01803" y="2532945"/>
            <a:ext cx="968375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7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sz="1800" spc="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30" dirty="0">
                <a:solidFill>
                  <a:srgbClr val="FFFFFF"/>
                </a:solidFill>
                <a:latin typeface="Calibri"/>
                <a:cs typeface="Calibri"/>
              </a:rPr>
              <a:t>omer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16173" y="4152015"/>
            <a:ext cx="1139825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30" dirty="0">
                <a:solidFill>
                  <a:srgbClr val="FFFFFF"/>
                </a:solidFill>
                <a:latin typeface="Calibri"/>
                <a:cs typeface="Calibri"/>
              </a:rPr>
              <a:t>Competitor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93800" y="5083137"/>
            <a:ext cx="3797300" cy="599440"/>
          </a:xfrm>
          <a:prstGeom prst="rect">
            <a:avLst/>
          </a:prstGeom>
          <a:solidFill>
            <a:srgbClr val="8CC63F"/>
          </a:solidFill>
        </p:spPr>
        <p:txBody>
          <a:bodyPr vert="horz" wrap="square" lIns="0" tIns="118110" rIns="0" bIns="0" rtlCol="0">
            <a:spAutoFit/>
          </a:bodyPr>
          <a:lstStyle/>
          <a:p>
            <a:pPr marL="950594">
              <a:lnSpc>
                <a:spcPct val="100000"/>
              </a:lnSpc>
              <a:spcBef>
                <a:spcPts val="930"/>
              </a:spcBef>
            </a:pP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Research </a:t>
            </a:r>
            <a:r>
              <a:rPr sz="1800" spc="-12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Analysis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91973" y="5083137"/>
            <a:ext cx="3303904" cy="599440"/>
          </a:xfrm>
          <a:prstGeom prst="rect">
            <a:avLst/>
          </a:prstGeom>
          <a:solidFill>
            <a:srgbClr val="8CC63F"/>
          </a:solidFill>
        </p:spPr>
        <p:txBody>
          <a:bodyPr vert="horz" wrap="square" lIns="0" tIns="118110" rIns="0" bIns="0" rtlCol="0">
            <a:spAutoFit/>
          </a:bodyPr>
          <a:lstStyle/>
          <a:p>
            <a:pPr marL="650875">
              <a:lnSpc>
                <a:spcPct val="100000"/>
              </a:lnSpc>
              <a:spcBef>
                <a:spcPts val="930"/>
              </a:spcBef>
            </a:pPr>
            <a:r>
              <a:rPr sz="1800" spc="30" dirty="0">
                <a:solidFill>
                  <a:srgbClr val="FFFFFF"/>
                </a:solidFill>
                <a:latin typeface="Calibri"/>
                <a:cs typeface="Calibri"/>
              </a:rPr>
              <a:t>Definition </a:t>
            </a:r>
            <a:r>
              <a:rPr sz="1800" spc="-12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18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Calibri"/>
                <a:cs typeface="Calibri"/>
              </a:rPr>
              <a:t>Design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91973" y="3161423"/>
            <a:ext cx="1446530" cy="735330"/>
          </a:xfrm>
          <a:prstGeom prst="rect">
            <a:avLst/>
          </a:prstGeom>
          <a:solidFill>
            <a:srgbClr val="8CC63F"/>
          </a:solidFill>
        </p:spPr>
        <p:txBody>
          <a:bodyPr vert="horz" wrap="square" lIns="0" tIns="62230" rIns="0" bIns="0" rtlCol="0">
            <a:spAutoFit/>
          </a:bodyPr>
          <a:lstStyle/>
          <a:p>
            <a:pPr marL="318135" marR="310515" indent="21590">
              <a:lnSpc>
                <a:spcPct val="101800"/>
              </a:lnSpc>
              <a:spcBef>
                <a:spcPts val="490"/>
              </a:spcBef>
            </a:pPr>
            <a:r>
              <a:rPr sz="1800" spc="30" dirty="0">
                <a:solidFill>
                  <a:srgbClr val="FFFFFF"/>
                </a:solidFill>
                <a:latin typeface="Calibri"/>
                <a:cs typeface="Calibri"/>
              </a:rPr>
              <a:t>Product  </a:t>
            </a:r>
            <a:r>
              <a:rPr sz="1800" spc="6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75" dirty="0">
                <a:solidFill>
                  <a:srgbClr val="FFFFFF"/>
                </a:solidFill>
                <a:latin typeface="Calibri"/>
                <a:cs typeface="Calibri"/>
              </a:rPr>
              <a:t>egy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42719" y="3161423"/>
            <a:ext cx="1252855" cy="735330"/>
          </a:xfrm>
          <a:prstGeom prst="rect">
            <a:avLst/>
          </a:prstGeom>
          <a:solidFill>
            <a:srgbClr val="8CC63F"/>
          </a:solidFill>
        </p:spPr>
        <p:txBody>
          <a:bodyPr vert="horz" wrap="square" lIns="0" tIns="62230" rIns="0" bIns="0" rtlCol="0">
            <a:spAutoFit/>
          </a:bodyPr>
          <a:lstStyle/>
          <a:p>
            <a:pPr marL="221615" marR="213995" indent="66040">
              <a:lnSpc>
                <a:spcPct val="101800"/>
              </a:lnSpc>
              <a:spcBef>
                <a:spcPts val="490"/>
              </a:spcBef>
            </a:pPr>
            <a:r>
              <a:rPr sz="1800" spc="60" dirty="0">
                <a:solidFill>
                  <a:srgbClr val="FFFFFF"/>
                </a:solidFill>
                <a:latin typeface="Calibri"/>
                <a:cs typeface="Calibri"/>
              </a:rPr>
              <a:t>Design  </a:t>
            </a:r>
            <a:r>
              <a:rPr sz="1800" spc="6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75" dirty="0">
                <a:solidFill>
                  <a:srgbClr val="FFFFFF"/>
                </a:solidFill>
                <a:latin typeface="Calibri"/>
                <a:cs typeface="Calibri"/>
              </a:rPr>
              <a:t>egy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29419" y="3362569"/>
            <a:ext cx="322580" cy="349250"/>
          </a:xfrm>
          <a:custGeom>
            <a:avLst/>
            <a:gdLst/>
            <a:ahLst/>
            <a:cxnLst/>
            <a:rect l="l" t="t" r="r" b="b"/>
            <a:pathLst>
              <a:path w="322579" h="349250">
                <a:moveTo>
                  <a:pt x="147942" y="0"/>
                </a:moveTo>
                <a:lnTo>
                  <a:pt x="0" y="0"/>
                </a:lnTo>
                <a:lnTo>
                  <a:pt x="174396" y="174396"/>
                </a:lnTo>
                <a:lnTo>
                  <a:pt x="0" y="348703"/>
                </a:lnTo>
                <a:lnTo>
                  <a:pt x="147942" y="348703"/>
                </a:lnTo>
                <a:lnTo>
                  <a:pt x="322287" y="174396"/>
                </a:lnTo>
                <a:lnTo>
                  <a:pt x="147942" y="0"/>
                </a:lnTo>
                <a:close/>
              </a:path>
            </a:pathLst>
          </a:custGeom>
          <a:solidFill>
            <a:srgbClr val="E719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29419" y="3362568"/>
            <a:ext cx="322580" cy="349250"/>
          </a:xfrm>
          <a:custGeom>
            <a:avLst/>
            <a:gdLst/>
            <a:ahLst/>
            <a:cxnLst/>
            <a:rect l="l" t="t" r="r" b="b"/>
            <a:pathLst>
              <a:path w="322579" h="349250">
                <a:moveTo>
                  <a:pt x="0" y="348703"/>
                </a:moveTo>
                <a:lnTo>
                  <a:pt x="174396" y="174396"/>
                </a:lnTo>
                <a:lnTo>
                  <a:pt x="0" y="0"/>
                </a:lnTo>
                <a:lnTo>
                  <a:pt x="147942" y="0"/>
                </a:lnTo>
                <a:lnTo>
                  <a:pt x="322287" y="174396"/>
                </a:lnTo>
                <a:lnTo>
                  <a:pt x="147942" y="348703"/>
                </a:lnTo>
                <a:lnTo>
                  <a:pt x="0" y="348703"/>
                </a:lnTo>
                <a:close/>
              </a:path>
            </a:pathLst>
          </a:custGeom>
          <a:ln w="128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47756" y="3362569"/>
            <a:ext cx="322580" cy="349250"/>
          </a:xfrm>
          <a:custGeom>
            <a:avLst/>
            <a:gdLst/>
            <a:ahLst/>
            <a:cxnLst/>
            <a:rect l="l" t="t" r="r" b="b"/>
            <a:pathLst>
              <a:path w="322579" h="349250">
                <a:moveTo>
                  <a:pt x="147942" y="0"/>
                </a:moveTo>
                <a:lnTo>
                  <a:pt x="0" y="0"/>
                </a:lnTo>
                <a:lnTo>
                  <a:pt x="174396" y="174396"/>
                </a:lnTo>
                <a:lnTo>
                  <a:pt x="0" y="348703"/>
                </a:lnTo>
                <a:lnTo>
                  <a:pt x="147942" y="348703"/>
                </a:lnTo>
                <a:lnTo>
                  <a:pt x="322287" y="174396"/>
                </a:lnTo>
                <a:lnTo>
                  <a:pt x="147942" y="0"/>
                </a:lnTo>
                <a:close/>
              </a:path>
            </a:pathLst>
          </a:custGeom>
          <a:solidFill>
            <a:srgbClr val="E719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47756" y="3362568"/>
            <a:ext cx="322580" cy="349250"/>
          </a:xfrm>
          <a:custGeom>
            <a:avLst/>
            <a:gdLst/>
            <a:ahLst/>
            <a:cxnLst/>
            <a:rect l="l" t="t" r="r" b="b"/>
            <a:pathLst>
              <a:path w="322579" h="349250">
                <a:moveTo>
                  <a:pt x="0" y="348703"/>
                </a:moveTo>
                <a:lnTo>
                  <a:pt x="174396" y="174396"/>
                </a:lnTo>
                <a:lnTo>
                  <a:pt x="0" y="0"/>
                </a:lnTo>
                <a:lnTo>
                  <a:pt x="147942" y="0"/>
                </a:lnTo>
                <a:lnTo>
                  <a:pt x="322287" y="174396"/>
                </a:lnTo>
                <a:lnTo>
                  <a:pt x="147942" y="348703"/>
                </a:lnTo>
                <a:lnTo>
                  <a:pt x="0" y="348703"/>
                </a:lnTo>
                <a:close/>
              </a:path>
            </a:pathLst>
          </a:custGeom>
          <a:ln w="128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14298" y="3362569"/>
            <a:ext cx="322580" cy="349250"/>
          </a:xfrm>
          <a:custGeom>
            <a:avLst/>
            <a:gdLst/>
            <a:ahLst/>
            <a:cxnLst/>
            <a:rect l="l" t="t" r="r" b="b"/>
            <a:pathLst>
              <a:path w="322579" h="349250">
                <a:moveTo>
                  <a:pt x="147942" y="0"/>
                </a:moveTo>
                <a:lnTo>
                  <a:pt x="0" y="0"/>
                </a:lnTo>
                <a:lnTo>
                  <a:pt x="174396" y="174396"/>
                </a:lnTo>
                <a:lnTo>
                  <a:pt x="0" y="348703"/>
                </a:lnTo>
                <a:lnTo>
                  <a:pt x="147942" y="348703"/>
                </a:lnTo>
                <a:lnTo>
                  <a:pt x="322287" y="174396"/>
                </a:lnTo>
                <a:lnTo>
                  <a:pt x="147942" y="0"/>
                </a:lnTo>
                <a:close/>
              </a:path>
            </a:pathLst>
          </a:custGeom>
          <a:solidFill>
            <a:srgbClr val="E719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4298" y="3362568"/>
            <a:ext cx="322580" cy="349250"/>
          </a:xfrm>
          <a:custGeom>
            <a:avLst/>
            <a:gdLst/>
            <a:ahLst/>
            <a:cxnLst/>
            <a:rect l="l" t="t" r="r" b="b"/>
            <a:pathLst>
              <a:path w="322579" h="349250">
                <a:moveTo>
                  <a:pt x="0" y="348703"/>
                </a:moveTo>
                <a:lnTo>
                  <a:pt x="174396" y="174396"/>
                </a:lnTo>
                <a:lnTo>
                  <a:pt x="0" y="0"/>
                </a:lnTo>
                <a:lnTo>
                  <a:pt x="147942" y="0"/>
                </a:lnTo>
                <a:lnTo>
                  <a:pt x="322287" y="174396"/>
                </a:lnTo>
                <a:lnTo>
                  <a:pt x="147942" y="348703"/>
                </a:lnTo>
                <a:lnTo>
                  <a:pt x="0" y="348703"/>
                </a:lnTo>
                <a:close/>
              </a:path>
            </a:pathLst>
          </a:custGeom>
          <a:ln w="128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02167" y="2870280"/>
            <a:ext cx="349250" cy="322580"/>
          </a:xfrm>
          <a:custGeom>
            <a:avLst/>
            <a:gdLst/>
            <a:ahLst/>
            <a:cxnLst/>
            <a:rect l="l" t="t" r="r" b="b"/>
            <a:pathLst>
              <a:path w="349250" h="322580">
                <a:moveTo>
                  <a:pt x="0" y="0"/>
                </a:moveTo>
                <a:lnTo>
                  <a:pt x="0" y="147942"/>
                </a:lnTo>
                <a:lnTo>
                  <a:pt x="174294" y="322287"/>
                </a:lnTo>
                <a:lnTo>
                  <a:pt x="322207" y="174396"/>
                </a:lnTo>
                <a:lnTo>
                  <a:pt x="174294" y="174396"/>
                </a:lnTo>
                <a:lnTo>
                  <a:pt x="0" y="0"/>
                </a:lnTo>
                <a:close/>
              </a:path>
              <a:path w="349250" h="322580">
                <a:moveTo>
                  <a:pt x="348665" y="0"/>
                </a:moveTo>
                <a:lnTo>
                  <a:pt x="174294" y="174396"/>
                </a:lnTo>
                <a:lnTo>
                  <a:pt x="322207" y="174396"/>
                </a:lnTo>
                <a:lnTo>
                  <a:pt x="348665" y="147942"/>
                </a:lnTo>
                <a:lnTo>
                  <a:pt x="348665" y="0"/>
                </a:lnTo>
                <a:close/>
              </a:path>
            </a:pathLst>
          </a:custGeom>
          <a:solidFill>
            <a:srgbClr val="E719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02166" y="2870280"/>
            <a:ext cx="349250" cy="322580"/>
          </a:xfrm>
          <a:custGeom>
            <a:avLst/>
            <a:gdLst/>
            <a:ahLst/>
            <a:cxnLst/>
            <a:rect l="l" t="t" r="r" b="b"/>
            <a:pathLst>
              <a:path w="349250" h="322580">
                <a:moveTo>
                  <a:pt x="0" y="0"/>
                </a:moveTo>
                <a:lnTo>
                  <a:pt x="174294" y="174396"/>
                </a:lnTo>
                <a:lnTo>
                  <a:pt x="348665" y="0"/>
                </a:lnTo>
                <a:lnTo>
                  <a:pt x="348665" y="147942"/>
                </a:lnTo>
                <a:lnTo>
                  <a:pt x="174294" y="322287"/>
                </a:lnTo>
                <a:lnTo>
                  <a:pt x="0" y="147942"/>
                </a:lnTo>
                <a:lnTo>
                  <a:pt x="0" y="0"/>
                </a:lnTo>
                <a:close/>
              </a:path>
            </a:pathLst>
          </a:custGeom>
          <a:ln w="128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02071" y="3839409"/>
            <a:ext cx="349250" cy="322580"/>
          </a:xfrm>
          <a:custGeom>
            <a:avLst/>
            <a:gdLst/>
            <a:ahLst/>
            <a:cxnLst/>
            <a:rect l="l" t="t" r="r" b="b"/>
            <a:pathLst>
              <a:path w="349250" h="322579">
                <a:moveTo>
                  <a:pt x="174370" y="0"/>
                </a:moveTo>
                <a:lnTo>
                  <a:pt x="0" y="174345"/>
                </a:lnTo>
                <a:lnTo>
                  <a:pt x="0" y="322287"/>
                </a:lnTo>
                <a:lnTo>
                  <a:pt x="174370" y="147891"/>
                </a:lnTo>
                <a:lnTo>
                  <a:pt x="322251" y="147891"/>
                </a:lnTo>
                <a:lnTo>
                  <a:pt x="174370" y="0"/>
                </a:lnTo>
                <a:close/>
              </a:path>
              <a:path w="349250" h="322579">
                <a:moveTo>
                  <a:pt x="322251" y="147891"/>
                </a:moveTo>
                <a:lnTo>
                  <a:pt x="174370" y="147891"/>
                </a:lnTo>
                <a:lnTo>
                  <a:pt x="348703" y="322287"/>
                </a:lnTo>
                <a:lnTo>
                  <a:pt x="348703" y="174345"/>
                </a:lnTo>
                <a:lnTo>
                  <a:pt x="322251" y="147891"/>
                </a:lnTo>
                <a:close/>
              </a:path>
            </a:pathLst>
          </a:custGeom>
          <a:solidFill>
            <a:srgbClr val="E719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02071" y="3839409"/>
            <a:ext cx="349250" cy="322580"/>
          </a:xfrm>
          <a:custGeom>
            <a:avLst/>
            <a:gdLst/>
            <a:ahLst/>
            <a:cxnLst/>
            <a:rect l="l" t="t" r="r" b="b"/>
            <a:pathLst>
              <a:path w="349250" h="322579">
                <a:moveTo>
                  <a:pt x="348703" y="322287"/>
                </a:moveTo>
                <a:lnTo>
                  <a:pt x="174383" y="147891"/>
                </a:lnTo>
                <a:lnTo>
                  <a:pt x="0" y="322287"/>
                </a:lnTo>
                <a:lnTo>
                  <a:pt x="0" y="174345"/>
                </a:lnTo>
                <a:lnTo>
                  <a:pt x="174383" y="0"/>
                </a:lnTo>
                <a:lnTo>
                  <a:pt x="348703" y="174345"/>
                </a:lnTo>
                <a:lnTo>
                  <a:pt x="348703" y="322287"/>
                </a:lnTo>
                <a:close/>
              </a:path>
            </a:pathLst>
          </a:custGeom>
          <a:ln w="128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50"/>
            <a:ext cx="10679430" cy="7547609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305"/>
                </a:moveTo>
                <a:lnTo>
                  <a:pt x="10679303" y="7547305"/>
                </a:lnTo>
                <a:lnTo>
                  <a:pt x="10679303" y="0"/>
                </a:lnTo>
                <a:lnTo>
                  <a:pt x="0" y="0"/>
                </a:lnTo>
                <a:lnTo>
                  <a:pt x="0" y="7547305"/>
                </a:lnTo>
                <a:close/>
              </a:path>
            </a:pathLst>
          </a:custGeom>
          <a:solidFill>
            <a:srgbClr val="003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500" y="130475"/>
            <a:ext cx="9758680" cy="50730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3100" spc="-195" dirty="0">
                <a:solidFill>
                  <a:srgbClr val="FFFFFF"/>
                </a:solidFill>
                <a:latin typeface="Arial"/>
                <a:cs typeface="Arial"/>
              </a:rPr>
              <a:t>WHY</a:t>
            </a:r>
            <a:endParaRPr sz="3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7192" y="5473335"/>
            <a:ext cx="8418195" cy="1534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05410" algn="ctr">
              <a:lnSpc>
                <a:spcPct val="100000"/>
              </a:lnSpc>
              <a:spcBef>
                <a:spcPts val="100"/>
              </a:spcBef>
            </a:pPr>
            <a:r>
              <a:rPr sz="3000" spc="65" dirty="0">
                <a:solidFill>
                  <a:srgbClr val="FFFFFF"/>
                </a:solidFill>
                <a:latin typeface="Arial"/>
                <a:cs typeface="Arial"/>
              </a:rPr>
              <a:t>“Organizations </a:t>
            </a:r>
            <a:r>
              <a:rPr sz="3000" spc="50" dirty="0">
                <a:solidFill>
                  <a:srgbClr val="FFFFFF"/>
                </a:solidFill>
                <a:latin typeface="Arial"/>
                <a:cs typeface="Arial"/>
              </a:rPr>
              <a:t>resist </a:t>
            </a:r>
            <a:r>
              <a:rPr sz="3000" spc="55" dirty="0">
                <a:solidFill>
                  <a:srgbClr val="FFFFFF"/>
                </a:solidFill>
                <a:latin typeface="Arial"/>
                <a:cs typeface="Arial"/>
              </a:rPr>
              <a:t>change because </a:t>
            </a:r>
            <a:r>
              <a:rPr sz="3000" spc="60" dirty="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are  </a:t>
            </a:r>
            <a:r>
              <a:rPr sz="3000" spc="60" dirty="0">
                <a:solidFill>
                  <a:srgbClr val="FFFFFF"/>
                </a:solidFill>
                <a:latin typeface="Arial"/>
                <a:cs typeface="Arial"/>
              </a:rPr>
              <a:t>made </a:t>
            </a:r>
            <a:r>
              <a:rPr sz="3000" spc="100" dirty="0">
                <a:solidFill>
                  <a:srgbClr val="FFFFFF"/>
                </a:solidFill>
                <a:latin typeface="Arial"/>
                <a:cs typeface="Arial"/>
              </a:rPr>
              <a:t>up </a:t>
            </a:r>
            <a:r>
              <a:rPr sz="3000" spc="10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000" spc="65" dirty="0">
                <a:solidFill>
                  <a:srgbClr val="FFFFFF"/>
                </a:solidFill>
                <a:latin typeface="Arial"/>
                <a:cs typeface="Arial"/>
              </a:rPr>
              <a:t>individuals </a:t>
            </a:r>
            <a:r>
              <a:rPr sz="3000" spc="105" dirty="0">
                <a:solidFill>
                  <a:srgbClr val="FFFFFF"/>
                </a:solidFill>
                <a:latin typeface="Arial"/>
                <a:cs typeface="Arial"/>
              </a:rPr>
              <a:t>who</a:t>
            </a:r>
            <a:r>
              <a:rPr sz="3000" spc="-5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3000" spc="90" dirty="0">
                <a:solidFill>
                  <a:srgbClr val="FFFFFF"/>
                </a:solidFill>
                <a:latin typeface="Arial"/>
                <a:cs typeface="Arial"/>
              </a:rPr>
              <a:t>working </a:t>
            </a:r>
            <a:r>
              <a:rPr sz="3000" spc="75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3000" spc="90" dirty="0">
                <a:solidFill>
                  <a:srgbClr val="FFFFFF"/>
                </a:solidFill>
                <a:latin typeface="Arial"/>
                <a:cs typeface="Arial"/>
              </a:rPr>
              <a:t>what  </a:t>
            </a:r>
            <a:r>
              <a:rPr sz="3000" spc="30" dirty="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3000" spc="50" dirty="0">
                <a:solidFill>
                  <a:srgbClr val="FFFFFF"/>
                </a:solidFill>
                <a:latin typeface="Arial"/>
                <a:cs typeface="Arial"/>
              </a:rPr>
              <a:t>always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10" dirty="0">
                <a:solidFill>
                  <a:srgbClr val="FFFFFF"/>
                </a:solidFill>
                <a:latin typeface="Arial"/>
                <a:cs typeface="Arial"/>
              </a:rPr>
              <a:t>worked.”</a:t>
            </a:r>
            <a:endParaRPr sz="3000">
              <a:latin typeface="Arial"/>
              <a:cs typeface="Arial"/>
            </a:endParaRPr>
          </a:p>
          <a:p>
            <a:pPr algn="ctr">
              <a:lnSpc>
                <a:spcPts val="1080"/>
              </a:lnSpc>
            </a:pPr>
            <a:r>
              <a:rPr sz="1200" i="1" spc="-55" dirty="0">
                <a:solidFill>
                  <a:srgbClr val="FFFFFF"/>
                </a:solidFill>
                <a:latin typeface="Arial"/>
                <a:cs typeface="Arial"/>
              </a:rPr>
              <a:t>Roger</a:t>
            </a:r>
            <a:r>
              <a:rPr sz="12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spc="-45" dirty="0">
                <a:solidFill>
                  <a:srgbClr val="FFFFFF"/>
                </a:solidFill>
                <a:latin typeface="Arial"/>
                <a:cs typeface="Arial"/>
              </a:rPr>
              <a:t>Martin,</a:t>
            </a:r>
            <a:r>
              <a:rPr sz="12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spc="-40" dirty="0">
                <a:solidFill>
                  <a:srgbClr val="FFFFFF"/>
                </a:solidFill>
                <a:latin typeface="Arial"/>
                <a:cs typeface="Arial"/>
              </a:rPr>
              <a:t>dean</a:t>
            </a:r>
            <a:r>
              <a:rPr sz="12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spc="-3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2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2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spc="-55" dirty="0">
                <a:solidFill>
                  <a:srgbClr val="FFFFFF"/>
                </a:solidFill>
                <a:latin typeface="Arial"/>
                <a:cs typeface="Arial"/>
              </a:rPr>
              <a:t>Rotman</a:t>
            </a:r>
            <a:r>
              <a:rPr sz="12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spc="-30" dirty="0">
                <a:solidFill>
                  <a:srgbClr val="FFFFFF"/>
                </a:solidFill>
                <a:latin typeface="Arial"/>
                <a:cs typeface="Arial"/>
              </a:rPr>
              <a:t>School</a:t>
            </a:r>
            <a:r>
              <a:rPr sz="12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spc="-3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2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spc="-4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12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spc="-45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2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2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spc="-60" dirty="0">
                <a:solidFill>
                  <a:srgbClr val="FFFFFF"/>
                </a:solidFill>
                <a:latin typeface="Arial"/>
                <a:cs typeface="Arial"/>
              </a:rPr>
              <a:t>University</a:t>
            </a:r>
            <a:r>
              <a:rPr sz="12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spc="-3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20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spc="-40" dirty="0">
                <a:solidFill>
                  <a:srgbClr val="FFFFFF"/>
                </a:solidFill>
                <a:latin typeface="Arial"/>
                <a:cs typeface="Arial"/>
              </a:rPr>
              <a:t>Toronto,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58332" y="3401061"/>
            <a:ext cx="2035810" cy="241300"/>
          </a:xfrm>
          <a:custGeom>
            <a:avLst/>
            <a:gdLst/>
            <a:ahLst/>
            <a:cxnLst/>
            <a:rect l="l" t="t" r="r" b="b"/>
            <a:pathLst>
              <a:path w="2035809" h="241300">
                <a:moveTo>
                  <a:pt x="1058689" y="78930"/>
                </a:moveTo>
                <a:lnTo>
                  <a:pt x="1017600" y="78930"/>
                </a:lnTo>
                <a:lnTo>
                  <a:pt x="1038809" y="108143"/>
                </a:lnTo>
                <a:lnTo>
                  <a:pt x="1066841" y="130811"/>
                </a:lnTo>
                <a:lnTo>
                  <a:pt x="1100249" y="145490"/>
                </a:lnTo>
                <a:lnTo>
                  <a:pt x="1137589" y="150736"/>
                </a:lnTo>
                <a:lnTo>
                  <a:pt x="1898865" y="150736"/>
                </a:lnTo>
                <a:lnTo>
                  <a:pt x="1920031" y="152633"/>
                </a:lnTo>
                <a:lnTo>
                  <a:pt x="1957405" y="166618"/>
                </a:lnTo>
                <a:lnTo>
                  <a:pt x="1994628" y="206494"/>
                </a:lnTo>
                <a:lnTo>
                  <a:pt x="2002485" y="240741"/>
                </a:lnTo>
                <a:lnTo>
                  <a:pt x="2035200" y="240741"/>
                </a:lnTo>
                <a:lnTo>
                  <a:pt x="2024094" y="192381"/>
                </a:lnTo>
                <a:lnTo>
                  <a:pt x="1994508" y="153465"/>
                </a:lnTo>
                <a:lnTo>
                  <a:pt x="1951184" y="127500"/>
                </a:lnTo>
                <a:lnTo>
                  <a:pt x="1898865" y="117995"/>
                </a:lnTo>
                <a:lnTo>
                  <a:pt x="1137589" y="117995"/>
                </a:lnTo>
                <a:lnTo>
                  <a:pt x="1097408" y="109768"/>
                </a:lnTo>
                <a:lnTo>
                  <a:pt x="1064480" y="87490"/>
                </a:lnTo>
                <a:lnTo>
                  <a:pt x="1058689" y="78930"/>
                </a:lnTo>
                <a:close/>
              </a:path>
              <a:path w="2035809" h="241300">
                <a:moveTo>
                  <a:pt x="1033983" y="0"/>
                </a:moveTo>
                <a:lnTo>
                  <a:pt x="1001242" y="0"/>
                </a:lnTo>
                <a:lnTo>
                  <a:pt x="1001242" y="14389"/>
                </a:lnTo>
                <a:lnTo>
                  <a:pt x="992999" y="54568"/>
                </a:lnTo>
                <a:lnTo>
                  <a:pt x="970717" y="87495"/>
                </a:lnTo>
                <a:lnTo>
                  <a:pt x="937797" y="109770"/>
                </a:lnTo>
                <a:lnTo>
                  <a:pt x="897648" y="117995"/>
                </a:lnTo>
                <a:lnTo>
                  <a:pt x="136347" y="117995"/>
                </a:lnTo>
                <a:lnTo>
                  <a:pt x="84033" y="127501"/>
                </a:lnTo>
                <a:lnTo>
                  <a:pt x="40708" y="153468"/>
                </a:lnTo>
                <a:lnTo>
                  <a:pt x="11115" y="192381"/>
                </a:lnTo>
                <a:lnTo>
                  <a:pt x="0" y="240728"/>
                </a:lnTo>
                <a:lnTo>
                  <a:pt x="32740" y="240728"/>
                </a:lnTo>
                <a:lnTo>
                  <a:pt x="34762" y="223066"/>
                </a:lnTo>
                <a:lnTo>
                  <a:pt x="40600" y="206478"/>
                </a:lnTo>
                <a:lnTo>
                  <a:pt x="77807" y="166618"/>
                </a:lnTo>
                <a:lnTo>
                  <a:pt x="115181" y="152633"/>
                </a:lnTo>
                <a:lnTo>
                  <a:pt x="136347" y="150736"/>
                </a:lnTo>
                <a:lnTo>
                  <a:pt x="897648" y="150736"/>
                </a:lnTo>
                <a:lnTo>
                  <a:pt x="934973" y="145490"/>
                </a:lnTo>
                <a:lnTo>
                  <a:pt x="968373" y="130811"/>
                </a:lnTo>
                <a:lnTo>
                  <a:pt x="996398" y="108143"/>
                </a:lnTo>
                <a:lnTo>
                  <a:pt x="1017600" y="78930"/>
                </a:lnTo>
                <a:lnTo>
                  <a:pt x="1058689" y="78930"/>
                </a:lnTo>
                <a:lnTo>
                  <a:pt x="1042207" y="54562"/>
                </a:lnTo>
                <a:lnTo>
                  <a:pt x="1033983" y="14389"/>
                </a:lnTo>
                <a:lnTo>
                  <a:pt x="1033983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17178" y="2742055"/>
            <a:ext cx="5464175" cy="252095"/>
          </a:xfrm>
          <a:custGeom>
            <a:avLst/>
            <a:gdLst/>
            <a:ahLst/>
            <a:cxnLst/>
            <a:rect l="l" t="t" r="r" b="b"/>
            <a:pathLst>
              <a:path w="5464175" h="252094">
                <a:moveTo>
                  <a:pt x="5307307" y="215214"/>
                </a:moveTo>
                <a:lnTo>
                  <a:pt x="5119001" y="215214"/>
                </a:lnTo>
                <a:lnTo>
                  <a:pt x="5053571" y="251675"/>
                </a:lnTo>
                <a:lnTo>
                  <a:pt x="5241899" y="251675"/>
                </a:lnTo>
                <a:lnTo>
                  <a:pt x="5307307" y="215214"/>
                </a:lnTo>
                <a:close/>
              </a:path>
              <a:path w="5464175" h="252094">
                <a:moveTo>
                  <a:pt x="410260" y="0"/>
                </a:moveTo>
                <a:lnTo>
                  <a:pt x="221945" y="0"/>
                </a:lnTo>
                <a:lnTo>
                  <a:pt x="0" y="123723"/>
                </a:lnTo>
                <a:lnTo>
                  <a:pt x="221945" y="247573"/>
                </a:lnTo>
                <a:lnTo>
                  <a:pt x="410260" y="247573"/>
                </a:lnTo>
                <a:lnTo>
                  <a:pt x="352272" y="215214"/>
                </a:lnTo>
                <a:lnTo>
                  <a:pt x="5307307" y="215214"/>
                </a:lnTo>
                <a:lnTo>
                  <a:pt x="5463844" y="127952"/>
                </a:lnTo>
                <a:lnTo>
                  <a:pt x="5307497" y="40716"/>
                </a:lnTo>
                <a:lnTo>
                  <a:pt x="337197" y="40716"/>
                </a:lnTo>
                <a:lnTo>
                  <a:pt x="410260" y="0"/>
                </a:lnTo>
                <a:close/>
              </a:path>
              <a:path w="5464175" h="252094">
                <a:moveTo>
                  <a:pt x="5241899" y="4114"/>
                </a:moveTo>
                <a:lnTo>
                  <a:pt x="5053571" y="4114"/>
                </a:lnTo>
                <a:lnTo>
                  <a:pt x="5119192" y="40716"/>
                </a:lnTo>
                <a:lnTo>
                  <a:pt x="5307497" y="40716"/>
                </a:lnTo>
                <a:lnTo>
                  <a:pt x="5241899" y="4114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95366" y="2709336"/>
            <a:ext cx="5464175" cy="252095"/>
          </a:xfrm>
          <a:custGeom>
            <a:avLst/>
            <a:gdLst/>
            <a:ahLst/>
            <a:cxnLst/>
            <a:rect l="l" t="t" r="r" b="b"/>
            <a:pathLst>
              <a:path w="5464175" h="252094">
                <a:moveTo>
                  <a:pt x="5307307" y="215214"/>
                </a:moveTo>
                <a:lnTo>
                  <a:pt x="5118989" y="215214"/>
                </a:lnTo>
                <a:lnTo>
                  <a:pt x="5053571" y="251675"/>
                </a:lnTo>
                <a:lnTo>
                  <a:pt x="5241899" y="251675"/>
                </a:lnTo>
                <a:lnTo>
                  <a:pt x="5307307" y="215214"/>
                </a:lnTo>
                <a:close/>
              </a:path>
              <a:path w="5464175" h="252094">
                <a:moveTo>
                  <a:pt x="410260" y="0"/>
                </a:moveTo>
                <a:lnTo>
                  <a:pt x="221945" y="0"/>
                </a:lnTo>
                <a:lnTo>
                  <a:pt x="0" y="123723"/>
                </a:lnTo>
                <a:lnTo>
                  <a:pt x="221945" y="247573"/>
                </a:lnTo>
                <a:lnTo>
                  <a:pt x="410260" y="247573"/>
                </a:lnTo>
                <a:lnTo>
                  <a:pt x="352272" y="215214"/>
                </a:lnTo>
                <a:lnTo>
                  <a:pt x="5307307" y="215214"/>
                </a:lnTo>
                <a:lnTo>
                  <a:pt x="5463844" y="127952"/>
                </a:lnTo>
                <a:lnTo>
                  <a:pt x="5307497" y="40716"/>
                </a:lnTo>
                <a:lnTo>
                  <a:pt x="337197" y="40716"/>
                </a:lnTo>
                <a:lnTo>
                  <a:pt x="410260" y="0"/>
                </a:lnTo>
                <a:close/>
              </a:path>
              <a:path w="5464175" h="252094">
                <a:moveTo>
                  <a:pt x="5241899" y="4114"/>
                </a:moveTo>
                <a:lnTo>
                  <a:pt x="5053571" y="4114"/>
                </a:lnTo>
                <a:lnTo>
                  <a:pt x="5119192" y="40716"/>
                </a:lnTo>
                <a:lnTo>
                  <a:pt x="5307497" y="40716"/>
                </a:lnTo>
                <a:lnTo>
                  <a:pt x="5241899" y="41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25613" y="3379249"/>
            <a:ext cx="2035810" cy="241300"/>
          </a:xfrm>
          <a:custGeom>
            <a:avLst/>
            <a:gdLst/>
            <a:ahLst/>
            <a:cxnLst/>
            <a:rect l="l" t="t" r="r" b="b"/>
            <a:pathLst>
              <a:path w="2035809" h="241300">
                <a:moveTo>
                  <a:pt x="1058689" y="78930"/>
                </a:moveTo>
                <a:lnTo>
                  <a:pt x="1017600" y="78930"/>
                </a:lnTo>
                <a:lnTo>
                  <a:pt x="1038809" y="108143"/>
                </a:lnTo>
                <a:lnTo>
                  <a:pt x="1066841" y="130810"/>
                </a:lnTo>
                <a:lnTo>
                  <a:pt x="1100249" y="145485"/>
                </a:lnTo>
                <a:lnTo>
                  <a:pt x="1137589" y="150723"/>
                </a:lnTo>
                <a:lnTo>
                  <a:pt x="1898865" y="150723"/>
                </a:lnTo>
                <a:lnTo>
                  <a:pt x="1920031" y="152627"/>
                </a:lnTo>
                <a:lnTo>
                  <a:pt x="1957405" y="166618"/>
                </a:lnTo>
                <a:lnTo>
                  <a:pt x="1994628" y="206494"/>
                </a:lnTo>
                <a:lnTo>
                  <a:pt x="2002485" y="240741"/>
                </a:lnTo>
                <a:lnTo>
                  <a:pt x="2035200" y="240741"/>
                </a:lnTo>
                <a:lnTo>
                  <a:pt x="2024094" y="192381"/>
                </a:lnTo>
                <a:lnTo>
                  <a:pt x="1994508" y="153465"/>
                </a:lnTo>
                <a:lnTo>
                  <a:pt x="1951184" y="127500"/>
                </a:lnTo>
                <a:lnTo>
                  <a:pt x="1898865" y="117995"/>
                </a:lnTo>
                <a:lnTo>
                  <a:pt x="1137589" y="117995"/>
                </a:lnTo>
                <a:lnTo>
                  <a:pt x="1097408" y="109768"/>
                </a:lnTo>
                <a:lnTo>
                  <a:pt x="1064480" y="87490"/>
                </a:lnTo>
                <a:lnTo>
                  <a:pt x="1058689" y="78930"/>
                </a:lnTo>
                <a:close/>
              </a:path>
              <a:path w="2035809" h="241300">
                <a:moveTo>
                  <a:pt x="1033983" y="0"/>
                </a:moveTo>
                <a:lnTo>
                  <a:pt x="1001242" y="0"/>
                </a:lnTo>
                <a:lnTo>
                  <a:pt x="1001242" y="14389"/>
                </a:lnTo>
                <a:lnTo>
                  <a:pt x="992999" y="54568"/>
                </a:lnTo>
                <a:lnTo>
                  <a:pt x="970717" y="87495"/>
                </a:lnTo>
                <a:lnTo>
                  <a:pt x="937797" y="109770"/>
                </a:lnTo>
                <a:lnTo>
                  <a:pt x="897648" y="117995"/>
                </a:lnTo>
                <a:lnTo>
                  <a:pt x="136347" y="117995"/>
                </a:lnTo>
                <a:lnTo>
                  <a:pt x="84033" y="127501"/>
                </a:lnTo>
                <a:lnTo>
                  <a:pt x="40708" y="153468"/>
                </a:lnTo>
                <a:lnTo>
                  <a:pt x="11115" y="192381"/>
                </a:lnTo>
                <a:lnTo>
                  <a:pt x="0" y="240728"/>
                </a:lnTo>
                <a:lnTo>
                  <a:pt x="32740" y="240728"/>
                </a:lnTo>
                <a:lnTo>
                  <a:pt x="34762" y="223061"/>
                </a:lnTo>
                <a:lnTo>
                  <a:pt x="40601" y="206473"/>
                </a:lnTo>
                <a:lnTo>
                  <a:pt x="77813" y="166618"/>
                </a:lnTo>
                <a:lnTo>
                  <a:pt x="115181" y="152627"/>
                </a:lnTo>
                <a:lnTo>
                  <a:pt x="136347" y="150723"/>
                </a:lnTo>
                <a:lnTo>
                  <a:pt x="897648" y="150723"/>
                </a:lnTo>
                <a:lnTo>
                  <a:pt x="934975" y="145485"/>
                </a:lnTo>
                <a:lnTo>
                  <a:pt x="968378" y="130810"/>
                </a:lnTo>
                <a:lnTo>
                  <a:pt x="996403" y="108143"/>
                </a:lnTo>
                <a:lnTo>
                  <a:pt x="1017600" y="78930"/>
                </a:lnTo>
                <a:lnTo>
                  <a:pt x="1058689" y="78930"/>
                </a:lnTo>
                <a:lnTo>
                  <a:pt x="1042207" y="54562"/>
                </a:lnTo>
                <a:lnTo>
                  <a:pt x="1033983" y="14389"/>
                </a:lnTo>
                <a:lnTo>
                  <a:pt x="10339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55330" y="4563331"/>
            <a:ext cx="2035810" cy="241300"/>
          </a:xfrm>
          <a:custGeom>
            <a:avLst/>
            <a:gdLst/>
            <a:ahLst/>
            <a:cxnLst/>
            <a:rect l="l" t="t" r="r" b="b"/>
            <a:pathLst>
              <a:path w="2035809" h="241300">
                <a:moveTo>
                  <a:pt x="32715" y="0"/>
                </a:moveTo>
                <a:lnTo>
                  <a:pt x="0" y="0"/>
                </a:lnTo>
                <a:lnTo>
                  <a:pt x="11106" y="48359"/>
                </a:lnTo>
                <a:lnTo>
                  <a:pt x="40692" y="87275"/>
                </a:lnTo>
                <a:lnTo>
                  <a:pt x="84015" y="113240"/>
                </a:lnTo>
                <a:lnTo>
                  <a:pt x="136334" y="122745"/>
                </a:lnTo>
                <a:lnTo>
                  <a:pt x="897610" y="122745"/>
                </a:lnTo>
                <a:lnTo>
                  <a:pt x="937792" y="130972"/>
                </a:lnTo>
                <a:lnTo>
                  <a:pt x="970719" y="153250"/>
                </a:lnTo>
                <a:lnTo>
                  <a:pt x="992993" y="186178"/>
                </a:lnTo>
                <a:lnTo>
                  <a:pt x="1001217" y="226352"/>
                </a:lnTo>
                <a:lnTo>
                  <a:pt x="1001217" y="240741"/>
                </a:lnTo>
                <a:lnTo>
                  <a:pt x="1033957" y="240741"/>
                </a:lnTo>
                <a:lnTo>
                  <a:pt x="1033957" y="226352"/>
                </a:lnTo>
                <a:lnTo>
                  <a:pt x="1042200" y="186173"/>
                </a:lnTo>
                <a:lnTo>
                  <a:pt x="1058684" y="161810"/>
                </a:lnTo>
                <a:lnTo>
                  <a:pt x="1017600" y="161810"/>
                </a:lnTo>
                <a:lnTo>
                  <a:pt x="996390" y="132597"/>
                </a:lnTo>
                <a:lnTo>
                  <a:pt x="968359" y="109929"/>
                </a:lnTo>
                <a:lnTo>
                  <a:pt x="934950" y="95250"/>
                </a:lnTo>
                <a:lnTo>
                  <a:pt x="897610" y="90004"/>
                </a:lnTo>
                <a:lnTo>
                  <a:pt x="136334" y="90004"/>
                </a:lnTo>
                <a:lnTo>
                  <a:pt x="115168" y="88108"/>
                </a:lnTo>
                <a:lnTo>
                  <a:pt x="77795" y="74122"/>
                </a:lnTo>
                <a:lnTo>
                  <a:pt x="40571" y="34247"/>
                </a:lnTo>
                <a:lnTo>
                  <a:pt x="34731" y="17659"/>
                </a:lnTo>
                <a:lnTo>
                  <a:pt x="32715" y="0"/>
                </a:lnTo>
                <a:close/>
              </a:path>
              <a:path w="2035809" h="241300">
                <a:moveTo>
                  <a:pt x="2035200" y="12"/>
                </a:moveTo>
                <a:lnTo>
                  <a:pt x="2002459" y="12"/>
                </a:lnTo>
                <a:lnTo>
                  <a:pt x="2000437" y="17674"/>
                </a:lnTo>
                <a:lnTo>
                  <a:pt x="1994600" y="34263"/>
                </a:lnTo>
                <a:lnTo>
                  <a:pt x="1957392" y="74122"/>
                </a:lnTo>
                <a:lnTo>
                  <a:pt x="1920018" y="88108"/>
                </a:lnTo>
                <a:lnTo>
                  <a:pt x="1898853" y="90004"/>
                </a:lnTo>
                <a:lnTo>
                  <a:pt x="1137551" y="90004"/>
                </a:lnTo>
                <a:lnTo>
                  <a:pt x="1100226" y="95250"/>
                </a:lnTo>
                <a:lnTo>
                  <a:pt x="1066826" y="109929"/>
                </a:lnTo>
                <a:lnTo>
                  <a:pt x="1038801" y="132597"/>
                </a:lnTo>
                <a:lnTo>
                  <a:pt x="1017600" y="161810"/>
                </a:lnTo>
                <a:lnTo>
                  <a:pt x="1058684" y="161810"/>
                </a:lnTo>
                <a:lnTo>
                  <a:pt x="1064482" y="153246"/>
                </a:lnTo>
                <a:lnTo>
                  <a:pt x="1097403" y="130970"/>
                </a:lnTo>
                <a:lnTo>
                  <a:pt x="1137551" y="122745"/>
                </a:lnTo>
                <a:lnTo>
                  <a:pt x="1898853" y="122745"/>
                </a:lnTo>
                <a:lnTo>
                  <a:pt x="1951166" y="113239"/>
                </a:lnTo>
                <a:lnTo>
                  <a:pt x="1994492" y="87272"/>
                </a:lnTo>
                <a:lnTo>
                  <a:pt x="2024084" y="48359"/>
                </a:lnTo>
                <a:lnTo>
                  <a:pt x="2035200" y="12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33516" y="4541518"/>
            <a:ext cx="2035810" cy="241300"/>
          </a:xfrm>
          <a:custGeom>
            <a:avLst/>
            <a:gdLst/>
            <a:ahLst/>
            <a:cxnLst/>
            <a:rect l="l" t="t" r="r" b="b"/>
            <a:pathLst>
              <a:path w="2035809" h="241300">
                <a:moveTo>
                  <a:pt x="32715" y="0"/>
                </a:moveTo>
                <a:lnTo>
                  <a:pt x="0" y="0"/>
                </a:lnTo>
                <a:lnTo>
                  <a:pt x="11106" y="48359"/>
                </a:lnTo>
                <a:lnTo>
                  <a:pt x="40692" y="87275"/>
                </a:lnTo>
                <a:lnTo>
                  <a:pt x="84015" y="113240"/>
                </a:lnTo>
                <a:lnTo>
                  <a:pt x="136334" y="122745"/>
                </a:lnTo>
                <a:lnTo>
                  <a:pt x="897610" y="122745"/>
                </a:lnTo>
                <a:lnTo>
                  <a:pt x="937792" y="130972"/>
                </a:lnTo>
                <a:lnTo>
                  <a:pt x="970719" y="153250"/>
                </a:lnTo>
                <a:lnTo>
                  <a:pt x="992993" y="186178"/>
                </a:lnTo>
                <a:lnTo>
                  <a:pt x="1001217" y="226352"/>
                </a:lnTo>
                <a:lnTo>
                  <a:pt x="1001217" y="240741"/>
                </a:lnTo>
                <a:lnTo>
                  <a:pt x="1033957" y="240741"/>
                </a:lnTo>
                <a:lnTo>
                  <a:pt x="1033957" y="226352"/>
                </a:lnTo>
                <a:lnTo>
                  <a:pt x="1042200" y="186173"/>
                </a:lnTo>
                <a:lnTo>
                  <a:pt x="1058684" y="161810"/>
                </a:lnTo>
                <a:lnTo>
                  <a:pt x="1017600" y="161810"/>
                </a:lnTo>
                <a:lnTo>
                  <a:pt x="996390" y="132597"/>
                </a:lnTo>
                <a:lnTo>
                  <a:pt x="968359" y="109929"/>
                </a:lnTo>
                <a:lnTo>
                  <a:pt x="934950" y="95250"/>
                </a:lnTo>
                <a:lnTo>
                  <a:pt x="897610" y="90004"/>
                </a:lnTo>
                <a:lnTo>
                  <a:pt x="136334" y="90004"/>
                </a:lnTo>
                <a:lnTo>
                  <a:pt x="115168" y="88108"/>
                </a:lnTo>
                <a:lnTo>
                  <a:pt x="77795" y="74122"/>
                </a:lnTo>
                <a:lnTo>
                  <a:pt x="40571" y="34247"/>
                </a:lnTo>
                <a:lnTo>
                  <a:pt x="34731" y="17659"/>
                </a:lnTo>
                <a:lnTo>
                  <a:pt x="32715" y="0"/>
                </a:lnTo>
                <a:close/>
              </a:path>
              <a:path w="2035809" h="241300">
                <a:moveTo>
                  <a:pt x="2035200" y="12"/>
                </a:moveTo>
                <a:lnTo>
                  <a:pt x="2002459" y="12"/>
                </a:lnTo>
                <a:lnTo>
                  <a:pt x="2000437" y="17674"/>
                </a:lnTo>
                <a:lnTo>
                  <a:pt x="1994598" y="34263"/>
                </a:lnTo>
                <a:lnTo>
                  <a:pt x="1957387" y="74122"/>
                </a:lnTo>
                <a:lnTo>
                  <a:pt x="1920018" y="88108"/>
                </a:lnTo>
                <a:lnTo>
                  <a:pt x="1898853" y="90004"/>
                </a:lnTo>
                <a:lnTo>
                  <a:pt x="1137551" y="90004"/>
                </a:lnTo>
                <a:lnTo>
                  <a:pt x="1100224" y="95250"/>
                </a:lnTo>
                <a:lnTo>
                  <a:pt x="1066822" y="109929"/>
                </a:lnTo>
                <a:lnTo>
                  <a:pt x="1038796" y="132597"/>
                </a:lnTo>
                <a:lnTo>
                  <a:pt x="1017600" y="161810"/>
                </a:lnTo>
                <a:lnTo>
                  <a:pt x="1058684" y="161810"/>
                </a:lnTo>
                <a:lnTo>
                  <a:pt x="1064482" y="153246"/>
                </a:lnTo>
                <a:lnTo>
                  <a:pt x="1097403" y="130970"/>
                </a:lnTo>
                <a:lnTo>
                  <a:pt x="1137551" y="122745"/>
                </a:lnTo>
                <a:lnTo>
                  <a:pt x="1898853" y="122745"/>
                </a:lnTo>
                <a:lnTo>
                  <a:pt x="1951166" y="113239"/>
                </a:lnTo>
                <a:lnTo>
                  <a:pt x="1994492" y="87272"/>
                </a:lnTo>
                <a:lnTo>
                  <a:pt x="2024084" y="48359"/>
                </a:lnTo>
                <a:lnTo>
                  <a:pt x="2035200" y="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88094" y="4609833"/>
            <a:ext cx="2264410" cy="224790"/>
          </a:xfrm>
          <a:custGeom>
            <a:avLst/>
            <a:gdLst/>
            <a:ahLst/>
            <a:cxnLst/>
            <a:rect l="l" t="t" r="r" b="b"/>
            <a:pathLst>
              <a:path w="2264410" h="224789">
                <a:moveTo>
                  <a:pt x="2264333" y="0"/>
                </a:moveTo>
                <a:lnTo>
                  <a:pt x="0" y="0"/>
                </a:lnTo>
                <a:lnTo>
                  <a:pt x="0" y="224332"/>
                </a:lnTo>
                <a:lnTo>
                  <a:pt x="2264333" y="224332"/>
                </a:lnTo>
                <a:lnTo>
                  <a:pt x="2264333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2532" y="3715489"/>
            <a:ext cx="1367155" cy="174625"/>
          </a:xfrm>
          <a:custGeom>
            <a:avLst/>
            <a:gdLst/>
            <a:ahLst/>
            <a:cxnLst/>
            <a:rect l="l" t="t" r="r" b="b"/>
            <a:pathLst>
              <a:path w="1367155" h="174625">
                <a:moveTo>
                  <a:pt x="1366723" y="0"/>
                </a:moveTo>
                <a:lnTo>
                  <a:pt x="0" y="0"/>
                </a:lnTo>
                <a:lnTo>
                  <a:pt x="0" y="174510"/>
                </a:lnTo>
                <a:lnTo>
                  <a:pt x="1366723" y="174510"/>
                </a:lnTo>
                <a:lnTo>
                  <a:pt x="1366723" y="0"/>
                </a:lnTo>
                <a:close/>
              </a:path>
            </a:pathLst>
          </a:custGeom>
          <a:solidFill>
            <a:srgbClr val="E719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19184" y="3678900"/>
            <a:ext cx="410845" cy="247650"/>
          </a:xfrm>
          <a:custGeom>
            <a:avLst/>
            <a:gdLst/>
            <a:ahLst/>
            <a:cxnLst/>
            <a:rect l="l" t="t" r="r" b="b"/>
            <a:pathLst>
              <a:path w="410844" h="247650">
                <a:moveTo>
                  <a:pt x="188328" y="0"/>
                </a:moveTo>
                <a:lnTo>
                  <a:pt x="0" y="0"/>
                </a:lnTo>
                <a:lnTo>
                  <a:pt x="221996" y="123837"/>
                </a:lnTo>
                <a:lnTo>
                  <a:pt x="0" y="247561"/>
                </a:lnTo>
                <a:lnTo>
                  <a:pt x="188328" y="247561"/>
                </a:lnTo>
                <a:lnTo>
                  <a:pt x="410273" y="123837"/>
                </a:lnTo>
                <a:lnTo>
                  <a:pt x="188328" y="0"/>
                </a:lnTo>
                <a:close/>
              </a:path>
            </a:pathLst>
          </a:custGeom>
          <a:solidFill>
            <a:srgbClr val="E719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732469" y="2732128"/>
            <a:ext cx="104330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25" dirty="0">
                <a:solidFill>
                  <a:srgbClr val="58595B"/>
                </a:solidFill>
                <a:latin typeface="Calibri"/>
                <a:cs typeface="Calibri"/>
              </a:rPr>
              <a:t>Emergent</a:t>
            </a:r>
            <a:r>
              <a:rPr sz="1000" spc="-50" dirty="0">
                <a:solidFill>
                  <a:srgbClr val="58595B"/>
                </a:solidFill>
                <a:latin typeface="Calibri"/>
                <a:cs typeface="Calibri"/>
              </a:rPr>
              <a:t> </a:t>
            </a:r>
            <a:r>
              <a:rPr sz="1000" spc="15" dirty="0">
                <a:solidFill>
                  <a:srgbClr val="58595B"/>
                </a:solidFill>
                <a:latin typeface="Calibri"/>
                <a:cs typeface="Calibri"/>
              </a:rPr>
              <a:t>Strategy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88094" y="3608844"/>
            <a:ext cx="716280" cy="968375"/>
          </a:xfrm>
          <a:custGeom>
            <a:avLst/>
            <a:gdLst/>
            <a:ahLst/>
            <a:cxnLst/>
            <a:rect l="l" t="t" r="r" b="b"/>
            <a:pathLst>
              <a:path w="716279" h="968375">
                <a:moveTo>
                  <a:pt x="716165" y="967828"/>
                </a:moveTo>
                <a:lnTo>
                  <a:pt x="0" y="967828"/>
                </a:lnTo>
                <a:lnTo>
                  <a:pt x="0" y="0"/>
                </a:lnTo>
                <a:lnTo>
                  <a:pt x="716165" y="0"/>
                </a:lnTo>
                <a:lnTo>
                  <a:pt x="716165" y="967828"/>
                </a:lnTo>
                <a:close/>
              </a:path>
            </a:pathLst>
          </a:custGeom>
          <a:solidFill>
            <a:srgbClr val="8CC6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44112" y="3608844"/>
            <a:ext cx="716280" cy="968375"/>
          </a:xfrm>
          <a:custGeom>
            <a:avLst/>
            <a:gdLst/>
            <a:ahLst/>
            <a:cxnLst/>
            <a:rect l="l" t="t" r="r" b="b"/>
            <a:pathLst>
              <a:path w="716279" h="968375">
                <a:moveTo>
                  <a:pt x="716165" y="967828"/>
                </a:moveTo>
                <a:lnTo>
                  <a:pt x="0" y="967828"/>
                </a:lnTo>
                <a:lnTo>
                  <a:pt x="0" y="0"/>
                </a:lnTo>
                <a:lnTo>
                  <a:pt x="716165" y="0"/>
                </a:lnTo>
                <a:lnTo>
                  <a:pt x="716165" y="967828"/>
                </a:lnTo>
                <a:close/>
              </a:path>
            </a:pathLst>
          </a:custGeom>
          <a:solidFill>
            <a:srgbClr val="8CC6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03547" y="3607371"/>
            <a:ext cx="749300" cy="970915"/>
          </a:xfrm>
          <a:custGeom>
            <a:avLst/>
            <a:gdLst/>
            <a:ahLst/>
            <a:cxnLst/>
            <a:rect l="l" t="t" r="r" b="b"/>
            <a:pathLst>
              <a:path w="749300" h="970914">
                <a:moveTo>
                  <a:pt x="748880" y="970775"/>
                </a:moveTo>
                <a:lnTo>
                  <a:pt x="0" y="970775"/>
                </a:lnTo>
                <a:lnTo>
                  <a:pt x="0" y="0"/>
                </a:lnTo>
                <a:lnTo>
                  <a:pt x="748880" y="0"/>
                </a:lnTo>
                <a:lnTo>
                  <a:pt x="748880" y="970775"/>
                </a:lnTo>
                <a:close/>
              </a:path>
            </a:pathLst>
          </a:custGeom>
          <a:solidFill>
            <a:srgbClr val="8CC6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88094" y="3328580"/>
            <a:ext cx="716280" cy="224790"/>
          </a:xfrm>
          <a:custGeom>
            <a:avLst/>
            <a:gdLst/>
            <a:ahLst/>
            <a:cxnLst/>
            <a:rect l="l" t="t" r="r" b="b"/>
            <a:pathLst>
              <a:path w="716279" h="224789">
                <a:moveTo>
                  <a:pt x="716165" y="224332"/>
                </a:moveTo>
                <a:lnTo>
                  <a:pt x="0" y="224332"/>
                </a:lnTo>
                <a:lnTo>
                  <a:pt x="0" y="0"/>
                </a:lnTo>
                <a:lnTo>
                  <a:pt x="716165" y="0"/>
                </a:lnTo>
                <a:lnTo>
                  <a:pt x="716165" y="224332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44112" y="3328580"/>
            <a:ext cx="716280" cy="224790"/>
          </a:xfrm>
          <a:custGeom>
            <a:avLst/>
            <a:gdLst/>
            <a:ahLst/>
            <a:cxnLst/>
            <a:rect l="l" t="t" r="r" b="b"/>
            <a:pathLst>
              <a:path w="716279" h="224789">
                <a:moveTo>
                  <a:pt x="716165" y="224332"/>
                </a:moveTo>
                <a:lnTo>
                  <a:pt x="0" y="224332"/>
                </a:lnTo>
                <a:lnTo>
                  <a:pt x="0" y="0"/>
                </a:lnTo>
                <a:lnTo>
                  <a:pt x="716165" y="0"/>
                </a:lnTo>
                <a:lnTo>
                  <a:pt x="716165" y="224332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03547" y="3328580"/>
            <a:ext cx="749300" cy="224790"/>
          </a:xfrm>
          <a:custGeom>
            <a:avLst/>
            <a:gdLst/>
            <a:ahLst/>
            <a:cxnLst/>
            <a:rect l="l" t="t" r="r" b="b"/>
            <a:pathLst>
              <a:path w="749300" h="224789">
                <a:moveTo>
                  <a:pt x="748880" y="224332"/>
                </a:moveTo>
                <a:lnTo>
                  <a:pt x="0" y="224332"/>
                </a:lnTo>
                <a:lnTo>
                  <a:pt x="0" y="0"/>
                </a:lnTo>
                <a:lnTo>
                  <a:pt x="748880" y="0"/>
                </a:lnTo>
                <a:lnTo>
                  <a:pt x="748880" y="224332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890918" y="3872133"/>
            <a:ext cx="454659" cy="418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765" marR="5080" indent="-12700" algn="just">
              <a:lnSpc>
                <a:spcPct val="101000"/>
              </a:lnSpc>
              <a:spcBef>
                <a:spcPts val="95"/>
              </a:spcBef>
            </a:pPr>
            <a:r>
              <a:rPr sz="850" spc="25" dirty="0">
                <a:solidFill>
                  <a:srgbClr val="FFFFFF"/>
                </a:solidFill>
                <a:latin typeface="Calibri"/>
                <a:cs typeface="Calibri"/>
              </a:rPr>
              <a:t>Big</a:t>
            </a:r>
            <a:r>
              <a:rPr sz="85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50" dirty="0">
                <a:solidFill>
                  <a:srgbClr val="FFFFFF"/>
                </a:solidFill>
                <a:latin typeface="Calibri"/>
                <a:cs typeface="Calibri"/>
              </a:rPr>
              <a:t>ideas:  </a:t>
            </a:r>
            <a:r>
              <a:rPr sz="850" spc="5" dirty="0">
                <a:solidFill>
                  <a:srgbClr val="FFFFFF"/>
                </a:solidFill>
                <a:latin typeface="Calibri"/>
                <a:cs typeface="Calibri"/>
              </a:rPr>
              <a:t>Strategic  P</a:t>
            </a:r>
            <a:r>
              <a:rPr sz="850" spc="25" dirty="0">
                <a:solidFill>
                  <a:srgbClr val="FFFFFF"/>
                </a:solidFill>
                <a:latin typeface="Calibri"/>
                <a:cs typeface="Calibri"/>
              </a:rPr>
              <a:t>lanning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59105" y="3058405"/>
            <a:ext cx="2155825" cy="459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4604" algn="ctr">
              <a:lnSpc>
                <a:spcPct val="100000"/>
              </a:lnSpc>
              <a:spcBef>
                <a:spcPts val="130"/>
              </a:spcBef>
            </a:pPr>
            <a:r>
              <a:rPr sz="1000" spc="15" dirty="0">
                <a:solidFill>
                  <a:srgbClr val="8CC63F"/>
                </a:solidFill>
                <a:latin typeface="Calibri"/>
                <a:cs typeface="Calibri"/>
              </a:rPr>
              <a:t>STRATEGIC</a:t>
            </a:r>
            <a:r>
              <a:rPr sz="1000" spc="-15" dirty="0">
                <a:solidFill>
                  <a:srgbClr val="8CC63F"/>
                </a:solidFill>
                <a:latin typeface="Calibri"/>
                <a:cs typeface="Calibri"/>
              </a:rPr>
              <a:t> </a:t>
            </a:r>
            <a:r>
              <a:rPr sz="1000" spc="10" dirty="0">
                <a:solidFill>
                  <a:srgbClr val="8CC63F"/>
                </a:solidFill>
                <a:latin typeface="Calibri"/>
                <a:cs typeface="Calibri"/>
              </a:rPr>
              <a:t>MANAGEMENT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980"/>
              </a:spcBef>
              <a:tabLst>
                <a:tab pos="782320" algn="l"/>
                <a:tab pos="1482090" algn="l"/>
              </a:tabLst>
            </a:pPr>
            <a:r>
              <a:rPr sz="1000" spc="15" dirty="0">
                <a:solidFill>
                  <a:srgbClr val="FFFFFF"/>
                </a:solidFill>
                <a:latin typeface="Calibri"/>
                <a:cs typeface="Calibri"/>
              </a:rPr>
              <a:t>Corporate	Business	Operational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70602" y="3937571"/>
            <a:ext cx="463550" cy="287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780">
              <a:lnSpc>
                <a:spcPct val="101000"/>
              </a:lnSpc>
              <a:spcBef>
                <a:spcPts val="95"/>
              </a:spcBef>
            </a:pPr>
            <a:r>
              <a:rPr sz="850" spc="5" dirty="0">
                <a:solidFill>
                  <a:srgbClr val="FFFFFF"/>
                </a:solidFill>
                <a:latin typeface="Calibri"/>
                <a:cs typeface="Calibri"/>
              </a:rPr>
              <a:t>Strategic  </a:t>
            </a:r>
            <a:r>
              <a:rPr sz="85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850" spc="0" dirty="0">
                <a:solidFill>
                  <a:srgbClr val="FFFFFF"/>
                </a:solidFill>
                <a:latin typeface="Calibri"/>
                <a:cs typeface="Calibri"/>
              </a:rPr>
              <a:t>nitiatives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8445" y="4003009"/>
            <a:ext cx="387350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85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850" spc="10" dirty="0">
                <a:solidFill>
                  <a:srgbClr val="FFFFFF"/>
                </a:solidFill>
                <a:latin typeface="Calibri"/>
                <a:cs typeface="Calibri"/>
              </a:rPr>
              <a:t>oje</a:t>
            </a:r>
            <a:r>
              <a:rPr sz="850" spc="2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850" dirty="0">
                <a:solidFill>
                  <a:srgbClr val="FFFFFF"/>
                </a:solidFill>
                <a:latin typeface="Calibri"/>
                <a:cs typeface="Calibri"/>
              </a:rPr>
              <a:t>ts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64483" y="4616836"/>
            <a:ext cx="50736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3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0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0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000" spc="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000" spc="5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000" spc="25" dirty="0">
                <a:solidFill>
                  <a:srgbClr val="FFFFFF"/>
                </a:solidFill>
                <a:latin typeface="Calibri"/>
                <a:cs typeface="Calibri"/>
              </a:rPr>
              <a:t>ic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63751" y="4616836"/>
            <a:ext cx="432434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5" dirty="0">
                <a:solidFill>
                  <a:srgbClr val="FFFFFF"/>
                </a:solidFill>
                <a:latin typeface="Calibri"/>
                <a:cs typeface="Calibri"/>
              </a:rPr>
              <a:t>Tactical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79912" y="4616836"/>
            <a:ext cx="60261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000" spc="40" dirty="0">
                <a:solidFill>
                  <a:srgbClr val="FFFFFF"/>
                </a:solidFill>
                <a:latin typeface="Calibri"/>
                <a:cs typeface="Calibri"/>
              </a:rPr>
              <a:t>unc</a:t>
            </a:r>
            <a:r>
              <a:rPr sz="1000" spc="15" dirty="0">
                <a:solidFill>
                  <a:srgbClr val="FFFFFF"/>
                </a:solidFill>
                <a:latin typeface="Calibri"/>
                <a:cs typeface="Calibri"/>
              </a:rPr>
              <a:t>tional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65973" y="5099776"/>
            <a:ext cx="2258695" cy="169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dirty="0">
                <a:solidFill>
                  <a:srgbClr val="8CC63F"/>
                </a:solidFill>
                <a:latin typeface="Calibri"/>
                <a:cs typeface="Calibri"/>
              </a:rPr>
              <a:t>STRATEGIC </a:t>
            </a:r>
            <a:r>
              <a:rPr sz="950" spc="5" dirty="0">
                <a:solidFill>
                  <a:srgbClr val="8CC63F"/>
                </a:solidFill>
                <a:latin typeface="Calibri"/>
                <a:cs typeface="Calibri"/>
              </a:rPr>
              <a:t>DESIGN </a:t>
            </a:r>
            <a:r>
              <a:rPr sz="950" spc="-80" dirty="0">
                <a:solidFill>
                  <a:srgbClr val="8CC63F"/>
                </a:solidFill>
                <a:latin typeface="Calibri"/>
                <a:cs typeface="Calibri"/>
              </a:rPr>
              <a:t>&amp; </a:t>
            </a:r>
            <a:r>
              <a:rPr sz="950" spc="5" dirty="0">
                <a:solidFill>
                  <a:srgbClr val="8CC63F"/>
                </a:solidFill>
                <a:latin typeface="Calibri"/>
                <a:cs typeface="Calibri"/>
              </a:rPr>
              <a:t>DESIGN</a:t>
            </a:r>
            <a:r>
              <a:rPr sz="950" spc="-140" dirty="0">
                <a:solidFill>
                  <a:srgbClr val="8CC63F"/>
                </a:solidFill>
                <a:latin typeface="Calibri"/>
                <a:cs typeface="Calibri"/>
              </a:rPr>
              <a:t> </a:t>
            </a:r>
            <a:r>
              <a:rPr sz="950" spc="-5" dirty="0">
                <a:solidFill>
                  <a:srgbClr val="8CC63F"/>
                </a:solidFill>
                <a:latin typeface="Calibri"/>
                <a:cs typeface="Calibri"/>
              </a:rPr>
              <a:t>MANAGEMENT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658332" y="3614102"/>
            <a:ext cx="1043940" cy="224790"/>
          </a:xfrm>
          <a:custGeom>
            <a:avLst/>
            <a:gdLst/>
            <a:ahLst/>
            <a:cxnLst/>
            <a:rect l="l" t="t" r="r" b="b"/>
            <a:pathLst>
              <a:path w="1043940" h="224789">
                <a:moveTo>
                  <a:pt x="1043368" y="0"/>
                </a:moveTo>
                <a:lnTo>
                  <a:pt x="0" y="0"/>
                </a:lnTo>
                <a:lnTo>
                  <a:pt x="0" y="224345"/>
                </a:lnTo>
                <a:lnTo>
                  <a:pt x="1043368" y="224345"/>
                </a:lnTo>
                <a:lnTo>
                  <a:pt x="1043368" y="0"/>
                </a:lnTo>
                <a:close/>
              </a:path>
            </a:pathLst>
          </a:custGeom>
          <a:solidFill>
            <a:srgbClr val="8CC6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58332" y="3861866"/>
            <a:ext cx="1043940" cy="224790"/>
          </a:xfrm>
          <a:custGeom>
            <a:avLst/>
            <a:gdLst/>
            <a:ahLst/>
            <a:cxnLst/>
            <a:rect l="l" t="t" r="r" b="b"/>
            <a:pathLst>
              <a:path w="1043940" h="224789">
                <a:moveTo>
                  <a:pt x="1043368" y="0"/>
                </a:moveTo>
                <a:lnTo>
                  <a:pt x="0" y="0"/>
                </a:lnTo>
                <a:lnTo>
                  <a:pt x="0" y="224345"/>
                </a:lnTo>
                <a:lnTo>
                  <a:pt x="1043368" y="224345"/>
                </a:lnTo>
                <a:lnTo>
                  <a:pt x="1043368" y="0"/>
                </a:lnTo>
                <a:close/>
              </a:path>
            </a:pathLst>
          </a:custGeom>
          <a:solidFill>
            <a:srgbClr val="8CC6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58332" y="4109630"/>
            <a:ext cx="1043940" cy="224790"/>
          </a:xfrm>
          <a:custGeom>
            <a:avLst/>
            <a:gdLst/>
            <a:ahLst/>
            <a:cxnLst/>
            <a:rect l="l" t="t" r="r" b="b"/>
            <a:pathLst>
              <a:path w="1043940" h="224789">
                <a:moveTo>
                  <a:pt x="1043368" y="0"/>
                </a:moveTo>
                <a:lnTo>
                  <a:pt x="0" y="0"/>
                </a:lnTo>
                <a:lnTo>
                  <a:pt x="0" y="224345"/>
                </a:lnTo>
                <a:lnTo>
                  <a:pt x="1043368" y="224345"/>
                </a:lnTo>
                <a:lnTo>
                  <a:pt x="1043368" y="0"/>
                </a:lnTo>
                <a:close/>
              </a:path>
            </a:pathLst>
          </a:custGeom>
          <a:solidFill>
            <a:srgbClr val="8CC6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58332" y="4357395"/>
            <a:ext cx="1043940" cy="224790"/>
          </a:xfrm>
          <a:custGeom>
            <a:avLst/>
            <a:gdLst/>
            <a:ahLst/>
            <a:cxnLst/>
            <a:rect l="l" t="t" r="r" b="b"/>
            <a:pathLst>
              <a:path w="1043940" h="224789">
                <a:moveTo>
                  <a:pt x="1043368" y="0"/>
                </a:moveTo>
                <a:lnTo>
                  <a:pt x="0" y="0"/>
                </a:lnTo>
                <a:lnTo>
                  <a:pt x="0" y="224332"/>
                </a:lnTo>
                <a:lnTo>
                  <a:pt x="1043368" y="224332"/>
                </a:lnTo>
                <a:lnTo>
                  <a:pt x="1043368" y="0"/>
                </a:lnTo>
                <a:close/>
              </a:path>
            </a:pathLst>
          </a:custGeom>
          <a:solidFill>
            <a:srgbClr val="8CC6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131137" y="2732138"/>
            <a:ext cx="956310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25" dirty="0">
                <a:solidFill>
                  <a:srgbClr val="58595B"/>
                </a:solidFill>
                <a:latin typeface="Calibri"/>
                <a:cs typeface="Calibri"/>
              </a:rPr>
              <a:t>Planned</a:t>
            </a:r>
            <a:r>
              <a:rPr sz="1000" spc="-50" dirty="0">
                <a:solidFill>
                  <a:srgbClr val="58595B"/>
                </a:solidFill>
                <a:latin typeface="Calibri"/>
                <a:cs typeface="Calibri"/>
              </a:rPr>
              <a:t> </a:t>
            </a:r>
            <a:r>
              <a:rPr sz="1000" spc="15" dirty="0">
                <a:solidFill>
                  <a:srgbClr val="58595B"/>
                </a:solidFill>
                <a:latin typeface="Calibri"/>
                <a:cs typeface="Calibri"/>
              </a:rPr>
              <a:t>Strategy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82659" y="2732138"/>
            <a:ext cx="77533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15" dirty="0">
                <a:solidFill>
                  <a:srgbClr val="58595B"/>
                </a:solidFill>
                <a:latin typeface="Calibri"/>
                <a:cs typeface="Calibri"/>
              </a:rPr>
              <a:t>Strategy</a:t>
            </a:r>
            <a:r>
              <a:rPr sz="1000" spc="-45" dirty="0">
                <a:solidFill>
                  <a:srgbClr val="58595B"/>
                </a:solidFill>
                <a:latin typeface="Calibri"/>
                <a:cs typeface="Calibri"/>
              </a:rPr>
              <a:t> </a:t>
            </a:r>
            <a:r>
              <a:rPr sz="1000" spc="25" dirty="0">
                <a:solidFill>
                  <a:srgbClr val="58595B"/>
                </a:solidFill>
                <a:latin typeface="Calibri"/>
                <a:cs typeface="Calibri"/>
              </a:rPr>
              <a:t>Echo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024716" y="3901160"/>
            <a:ext cx="716280" cy="385445"/>
          </a:xfrm>
          <a:custGeom>
            <a:avLst/>
            <a:gdLst/>
            <a:ahLst/>
            <a:cxnLst/>
            <a:rect l="l" t="t" r="r" b="b"/>
            <a:pathLst>
              <a:path w="716279" h="385445">
                <a:moveTo>
                  <a:pt x="716165" y="385356"/>
                </a:moveTo>
                <a:lnTo>
                  <a:pt x="0" y="385356"/>
                </a:lnTo>
                <a:lnTo>
                  <a:pt x="0" y="0"/>
                </a:lnTo>
                <a:lnTo>
                  <a:pt x="716165" y="0"/>
                </a:lnTo>
                <a:lnTo>
                  <a:pt x="716165" y="385356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980709" y="3643496"/>
            <a:ext cx="427355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85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850" spc="25" dirty="0">
                <a:solidFill>
                  <a:srgbClr val="FFFFFF"/>
                </a:solidFill>
                <a:latin typeface="Calibri"/>
                <a:cs typeface="Calibri"/>
              </a:rPr>
              <a:t>oduc</a:t>
            </a:r>
            <a:r>
              <a:rPr sz="850" dirty="0">
                <a:solidFill>
                  <a:srgbClr val="FFFFFF"/>
                </a:solidFill>
                <a:latin typeface="Calibri"/>
                <a:cs typeface="Calibri"/>
              </a:rPr>
              <a:t>ts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756037" y="4399526"/>
            <a:ext cx="802005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850" spc="15" dirty="0">
                <a:solidFill>
                  <a:srgbClr val="FFFFFF"/>
                </a:solidFill>
                <a:latin typeface="Calibri"/>
                <a:cs typeface="Calibri"/>
              </a:rPr>
              <a:t>ommunic</a:t>
            </a:r>
            <a:r>
              <a:rPr sz="850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850" spc="5" dirty="0">
                <a:solidFill>
                  <a:srgbClr val="FFFFFF"/>
                </a:solidFill>
                <a:latin typeface="Calibri"/>
                <a:cs typeface="Calibri"/>
              </a:rPr>
              <a:t>tions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98922" y="3904158"/>
            <a:ext cx="396875" cy="3911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endParaRPr sz="850">
              <a:latin typeface="Calibri"/>
              <a:cs typeface="Calibri"/>
            </a:endParaRPr>
          </a:p>
          <a:p>
            <a:pPr marL="38735">
              <a:lnSpc>
                <a:spcPct val="100000"/>
              </a:lnSpc>
              <a:spcBef>
                <a:spcPts val="830"/>
              </a:spcBef>
            </a:pPr>
            <a:r>
              <a:rPr sz="850" spc="5" dirty="0">
                <a:solidFill>
                  <a:srgbClr val="FFFFFF"/>
                </a:solidFill>
                <a:latin typeface="Calibri"/>
                <a:cs typeface="Calibri"/>
              </a:rPr>
              <a:t>System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62736" y="3219248"/>
            <a:ext cx="70040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25" dirty="0">
                <a:solidFill>
                  <a:srgbClr val="E71938"/>
                </a:solidFill>
                <a:latin typeface="Calibri"/>
                <a:cs typeface="Calibri"/>
              </a:rPr>
              <a:t>M</a:t>
            </a:r>
            <a:r>
              <a:rPr sz="1000" dirty="0">
                <a:solidFill>
                  <a:srgbClr val="E71938"/>
                </a:solidFill>
                <a:latin typeface="Calibri"/>
                <a:cs typeface="Calibri"/>
              </a:rPr>
              <a:t>ar</a:t>
            </a:r>
            <a:r>
              <a:rPr sz="1000" spc="25" dirty="0">
                <a:solidFill>
                  <a:srgbClr val="E71938"/>
                </a:solidFill>
                <a:latin typeface="Calibri"/>
                <a:cs typeface="Calibri"/>
              </a:rPr>
              <a:t>ketpla</a:t>
            </a:r>
            <a:r>
              <a:rPr sz="1000" spc="15" dirty="0">
                <a:solidFill>
                  <a:srgbClr val="E71938"/>
                </a:solidFill>
                <a:latin typeface="Calibri"/>
                <a:cs typeface="Calibri"/>
              </a:rPr>
              <a:t>c</a:t>
            </a:r>
            <a:r>
              <a:rPr sz="1000" spc="10" dirty="0">
                <a:solidFill>
                  <a:srgbClr val="E71938"/>
                </a:solidFill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718516" y="3614115"/>
            <a:ext cx="975360" cy="967740"/>
          </a:xfrm>
          <a:custGeom>
            <a:avLst/>
            <a:gdLst/>
            <a:ahLst/>
            <a:cxnLst/>
            <a:rect l="l" t="t" r="r" b="b"/>
            <a:pathLst>
              <a:path w="975359" h="967739">
                <a:moveTo>
                  <a:pt x="975017" y="967613"/>
                </a:moveTo>
                <a:lnTo>
                  <a:pt x="0" y="967613"/>
                </a:lnTo>
                <a:lnTo>
                  <a:pt x="0" y="0"/>
                </a:lnTo>
                <a:lnTo>
                  <a:pt x="975017" y="0"/>
                </a:lnTo>
                <a:lnTo>
                  <a:pt x="975017" y="967613"/>
                </a:lnTo>
                <a:close/>
              </a:path>
            </a:pathLst>
          </a:custGeom>
          <a:solidFill>
            <a:srgbClr val="8CC6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882139" y="3835711"/>
            <a:ext cx="667385" cy="4965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03099"/>
              </a:lnSpc>
              <a:spcBef>
                <a:spcPts val="90"/>
              </a:spcBef>
            </a:pPr>
            <a:r>
              <a:rPr sz="1000" spc="10" dirty="0">
                <a:solidFill>
                  <a:srgbClr val="FFFFFF"/>
                </a:solidFill>
                <a:latin typeface="Calibri"/>
                <a:cs typeface="Calibri"/>
              </a:rPr>
              <a:t>Needs,  </a:t>
            </a:r>
            <a:r>
              <a:rPr sz="1000" spc="5" dirty="0">
                <a:solidFill>
                  <a:srgbClr val="FFFFFF"/>
                </a:solidFill>
                <a:latin typeface="Calibri"/>
                <a:cs typeface="Calibri"/>
              </a:rPr>
              <a:t>Goals,  </a:t>
            </a: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Pe</a:t>
            </a:r>
            <a:r>
              <a:rPr sz="10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000" spc="25" dirty="0">
                <a:solidFill>
                  <a:srgbClr val="FFFFFF"/>
                </a:solidFill>
                <a:latin typeface="Calibri"/>
                <a:cs typeface="Calibri"/>
              </a:rPr>
              <a:t>ceptions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737521" y="3758829"/>
            <a:ext cx="182880" cy="706755"/>
          </a:xfrm>
          <a:prstGeom prst="rect">
            <a:avLst/>
          </a:prstGeom>
        </p:spPr>
        <p:txBody>
          <a:bodyPr vert="vert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000" dirty="0">
                <a:solidFill>
                  <a:srgbClr val="E71938"/>
                </a:solidFill>
                <a:latin typeface="Calibri"/>
                <a:cs typeface="Calibri"/>
              </a:rPr>
              <a:t>CUS</a:t>
            </a:r>
            <a:r>
              <a:rPr sz="1000" spc="-30" dirty="0">
                <a:solidFill>
                  <a:srgbClr val="E71938"/>
                </a:solidFill>
                <a:latin typeface="Calibri"/>
                <a:cs typeface="Calibri"/>
              </a:rPr>
              <a:t>T</a:t>
            </a:r>
            <a:r>
              <a:rPr sz="1000" dirty="0">
                <a:solidFill>
                  <a:srgbClr val="E71938"/>
                </a:solidFill>
                <a:latin typeface="Calibri"/>
                <a:cs typeface="Calibri"/>
              </a:rPr>
              <a:t>OMERS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732885" y="4704840"/>
            <a:ext cx="1955164" cy="63881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400050">
              <a:lnSpc>
                <a:spcPct val="100000"/>
              </a:lnSpc>
              <a:spcBef>
                <a:spcPts val="745"/>
              </a:spcBef>
            </a:pPr>
            <a:r>
              <a:rPr sz="1000" spc="25" dirty="0">
                <a:solidFill>
                  <a:srgbClr val="E71938"/>
                </a:solidFill>
                <a:latin typeface="Calibri"/>
                <a:cs typeface="Calibri"/>
              </a:rPr>
              <a:t>Customer</a:t>
            </a:r>
            <a:r>
              <a:rPr sz="1000" spc="-20" dirty="0">
                <a:solidFill>
                  <a:srgbClr val="E71938"/>
                </a:solidFill>
                <a:latin typeface="Calibri"/>
                <a:cs typeface="Calibri"/>
              </a:rPr>
              <a:t> </a:t>
            </a:r>
            <a:r>
              <a:rPr sz="1000" spc="25" dirty="0">
                <a:solidFill>
                  <a:srgbClr val="E71938"/>
                </a:solidFill>
                <a:latin typeface="Calibri"/>
                <a:cs typeface="Calibri"/>
              </a:rPr>
              <a:t>Experience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850" spc="10" dirty="0">
                <a:solidFill>
                  <a:srgbClr val="E71938"/>
                </a:solidFill>
                <a:latin typeface="Calibri"/>
                <a:cs typeface="Calibri"/>
              </a:rPr>
              <a:t>Planned</a:t>
            </a:r>
            <a:r>
              <a:rPr sz="850" spc="-20" dirty="0">
                <a:solidFill>
                  <a:srgbClr val="E71938"/>
                </a:solidFill>
                <a:latin typeface="Calibri"/>
                <a:cs typeface="Calibri"/>
              </a:rPr>
              <a:t> </a:t>
            </a:r>
            <a:r>
              <a:rPr sz="850" spc="5" dirty="0">
                <a:solidFill>
                  <a:srgbClr val="E71938"/>
                </a:solidFill>
                <a:latin typeface="Calibri"/>
                <a:cs typeface="Calibri"/>
              </a:rPr>
              <a:t>perceptions</a:t>
            </a:r>
            <a:endParaRPr sz="850">
              <a:latin typeface="Calibri"/>
              <a:cs typeface="Calibri"/>
            </a:endParaRPr>
          </a:p>
          <a:p>
            <a:pPr marL="1087120">
              <a:lnSpc>
                <a:spcPct val="100000"/>
              </a:lnSpc>
              <a:spcBef>
                <a:spcPts val="409"/>
              </a:spcBef>
            </a:pPr>
            <a:r>
              <a:rPr sz="850" spc="5" dirty="0">
                <a:solidFill>
                  <a:srgbClr val="E71938"/>
                </a:solidFill>
                <a:latin typeface="Calibri"/>
                <a:cs typeface="Calibri"/>
              </a:rPr>
              <a:t>Actual</a:t>
            </a:r>
            <a:r>
              <a:rPr sz="850" spc="-30" dirty="0">
                <a:solidFill>
                  <a:srgbClr val="E71938"/>
                </a:solidFill>
                <a:latin typeface="Calibri"/>
                <a:cs typeface="Calibri"/>
              </a:rPr>
              <a:t> </a:t>
            </a:r>
            <a:r>
              <a:rPr sz="850" spc="5" dirty="0">
                <a:solidFill>
                  <a:srgbClr val="E71938"/>
                </a:solidFill>
                <a:latin typeface="Calibri"/>
                <a:cs typeface="Calibri"/>
              </a:rPr>
              <a:t>perceptions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781142" y="4969474"/>
            <a:ext cx="287655" cy="467359"/>
          </a:xfrm>
          <a:prstGeom prst="rect">
            <a:avLst/>
          </a:prstGeom>
        </p:spPr>
        <p:txBody>
          <a:bodyPr vert="vert" wrap="square" lIns="0" tIns="6985" rIns="0" bIns="0" rtlCol="0">
            <a:spAutoFit/>
          </a:bodyPr>
          <a:lstStyle/>
          <a:p>
            <a:pPr marL="88265" marR="5080" indent="-76200">
              <a:lnSpc>
                <a:spcPct val="101000"/>
              </a:lnSpc>
              <a:spcBef>
                <a:spcPts val="55"/>
              </a:spcBef>
            </a:pPr>
            <a:r>
              <a:rPr sz="850" dirty="0">
                <a:solidFill>
                  <a:srgbClr val="E71938"/>
                </a:solidFill>
                <a:latin typeface="Calibri"/>
                <a:cs typeface="Calibri"/>
              </a:rPr>
              <a:t>Resea</a:t>
            </a:r>
            <a:r>
              <a:rPr sz="850" spc="-10" dirty="0">
                <a:solidFill>
                  <a:srgbClr val="E71938"/>
                </a:solidFill>
                <a:latin typeface="Calibri"/>
                <a:cs typeface="Calibri"/>
              </a:rPr>
              <a:t>r</a:t>
            </a:r>
            <a:r>
              <a:rPr sz="850" dirty="0">
                <a:solidFill>
                  <a:srgbClr val="E71938"/>
                </a:solidFill>
                <a:latin typeface="Calibri"/>
                <a:cs typeface="Calibri"/>
              </a:rPr>
              <a:t>ch-  </a:t>
            </a:r>
            <a:r>
              <a:rPr sz="850" spc="5" dirty="0">
                <a:solidFill>
                  <a:srgbClr val="E71938"/>
                </a:solidFill>
                <a:latin typeface="Calibri"/>
                <a:cs typeface="Calibri"/>
              </a:rPr>
              <a:t>driven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015303" y="3558189"/>
            <a:ext cx="156845" cy="1090930"/>
          </a:xfrm>
          <a:prstGeom prst="rect">
            <a:avLst/>
          </a:prstGeom>
        </p:spPr>
        <p:txBody>
          <a:bodyPr vert="vert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850" spc="0" dirty="0">
                <a:solidFill>
                  <a:srgbClr val="8CC63F"/>
                </a:solidFill>
                <a:latin typeface="Calibri"/>
                <a:cs typeface="Calibri"/>
              </a:rPr>
              <a:t>STRATEGIC</a:t>
            </a:r>
            <a:r>
              <a:rPr sz="850" spc="-40" dirty="0">
                <a:solidFill>
                  <a:srgbClr val="8CC63F"/>
                </a:solidFill>
                <a:latin typeface="Calibri"/>
                <a:cs typeface="Calibri"/>
              </a:rPr>
              <a:t> </a:t>
            </a:r>
            <a:r>
              <a:rPr sz="850" spc="0" dirty="0">
                <a:solidFill>
                  <a:srgbClr val="8CC63F"/>
                </a:solidFill>
                <a:latin typeface="Calibri"/>
                <a:cs typeface="Calibri"/>
              </a:rPr>
              <a:t>MARKETING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762513" y="5047170"/>
            <a:ext cx="900994" cy="1109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759122" y="5210746"/>
            <a:ext cx="900986" cy="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02910" y="3879341"/>
            <a:ext cx="716280" cy="385445"/>
          </a:xfrm>
          <a:custGeom>
            <a:avLst/>
            <a:gdLst/>
            <a:ahLst/>
            <a:cxnLst/>
            <a:rect l="l" t="t" r="r" b="b"/>
            <a:pathLst>
              <a:path w="716279" h="385445">
                <a:moveTo>
                  <a:pt x="716165" y="385356"/>
                </a:moveTo>
                <a:lnTo>
                  <a:pt x="0" y="385356"/>
                </a:lnTo>
                <a:lnTo>
                  <a:pt x="0" y="0"/>
                </a:lnTo>
                <a:lnTo>
                  <a:pt x="716165" y="0"/>
                </a:lnTo>
                <a:lnTo>
                  <a:pt x="716165" y="3853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5128259" y="3882825"/>
            <a:ext cx="455295" cy="3397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3099"/>
              </a:lnSpc>
              <a:spcBef>
                <a:spcPts val="90"/>
              </a:spcBef>
            </a:pPr>
            <a:r>
              <a:rPr sz="1000" spc="15" dirty="0">
                <a:latin typeface="Calibri"/>
                <a:cs typeface="Calibri"/>
              </a:rPr>
              <a:t>Brand</a:t>
            </a:r>
            <a:r>
              <a:rPr sz="1000" spc="-90" dirty="0">
                <a:latin typeface="Calibri"/>
                <a:cs typeface="Calibri"/>
              </a:rPr>
              <a:t> </a:t>
            </a:r>
            <a:r>
              <a:rPr sz="1000" spc="-60" dirty="0">
                <a:latin typeface="Calibri"/>
                <a:cs typeface="Calibri"/>
              </a:rPr>
              <a:t>&amp;  </a:t>
            </a:r>
            <a:r>
              <a:rPr sz="1000" spc="25" dirty="0">
                <a:latin typeface="Calibri"/>
                <a:cs typeface="Calibri"/>
              </a:rPr>
              <a:t>Iden</a:t>
            </a:r>
            <a:r>
              <a:rPr sz="1000" spc="0" dirty="0">
                <a:latin typeface="Calibri"/>
                <a:cs typeface="Calibri"/>
              </a:rPr>
              <a:t>ti</a:t>
            </a:r>
            <a:r>
              <a:rPr sz="1000" spc="5" dirty="0">
                <a:latin typeface="Calibri"/>
                <a:cs typeface="Calibri"/>
              </a:rPr>
              <a:t>t</a:t>
            </a:r>
            <a:r>
              <a:rPr sz="1000" spc="25" dirty="0">
                <a:latin typeface="Calibri"/>
                <a:cs typeface="Calibri"/>
              </a:rPr>
              <a:t>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2532" y="3705213"/>
            <a:ext cx="1367155" cy="169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95"/>
              </a:spcBef>
            </a:pPr>
            <a:r>
              <a:rPr sz="950" dirty="0">
                <a:solidFill>
                  <a:srgbClr val="FFFFFF"/>
                </a:solidFill>
                <a:latin typeface="Calibri"/>
                <a:cs typeface="Calibri"/>
              </a:rPr>
              <a:t>current user</a:t>
            </a:r>
            <a:r>
              <a:rPr sz="95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50" spc="0" dirty="0">
                <a:solidFill>
                  <a:srgbClr val="FFFFFF"/>
                </a:solidFill>
                <a:latin typeface="Calibri"/>
                <a:cs typeface="Calibri"/>
              </a:rPr>
              <a:t>behavior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72532" y="4336474"/>
            <a:ext cx="1367155" cy="174625"/>
          </a:xfrm>
          <a:custGeom>
            <a:avLst/>
            <a:gdLst/>
            <a:ahLst/>
            <a:cxnLst/>
            <a:rect l="l" t="t" r="r" b="b"/>
            <a:pathLst>
              <a:path w="1367155" h="174625">
                <a:moveTo>
                  <a:pt x="1366723" y="0"/>
                </a:moveTo>
                <a:lnTo>
                  <a:pt x="0" y="0"/>
                </a:lnTo>
                <a:lnTo>
                  <a:pt x="0" y="174510"/>
                </a:lnTo>
                <a:lnTo>
                  <a:pt x="1366723" y="174510"/>
                </a:lnTo>
                <a:lnTo>
                  <a:pt x="1366723" y="0"/>
                </a:lnTo>
                <a:close/>
              </a:path>
            </a:pathLst>
          </a:custGeom>
          <a:solidFill>
            <a:srgbClr val="E719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19184" y="4299878"/>
            <a:ext cx="410845" cy="247650"/>
          </a:xfrm>
          <a:custGeom>
            <a:avLst/>
            <a:gdLst/>
            <a:ahLst/>
            <a:cxnLst/>
            <a:rect l="l" t="t" r="r" b="b"/>
            <a:pathLst>
              <a:path w="410844" h="247650">
                <a:moveTo>
                  <a:pt x="188328" y="0"/>
                </a:moveTo>
                <a:lnTo>
                  <a:pt x="0" y="0"/>
                </a:lnTo>
                <a:lnTo>
                  <a:pt x="221996" y="123850"/>
                </a:lnTo>
                <a:lnTo>
                  <a:pt x="0" y="247573"/>
                </a:lnTo>
                <a:lnTo>
                  <a:pt x="188328" y="247573"/>
                </a:lnTo>
                <a:lnTo>
                  <a:pt x="410273" y="123850"/>
                </a:lnTo>
                <a:lnTo>
                  <a:pt x="188328" y="0"/>
                </a:lnTo>
                <a:close/>
              </a:path>
            </a:pathLst>
          </a:custGeom>
          <a:solidFill>
            <a:srgbClr val="E719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72532" y="4326197"/>
            <a:ext cx="1367155" cy="169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95"/>
              </a:spcBef>
            </a:pPr>
            <a:r>
              <a:rPr sz="950" spc="10" dirty="0">
                <a:solidFill>
                  <a:srgbClr val="FFFFFF"/>
                </a:solidFill>
                <a:latin typeface="Calibri"/>
                <a:cs typeface="Calibri"/>
              </a:rPr>
              <a:t>known </a:t>
            </a:r>
            <a:r>
              <a:rPr sz="950" spc="5" dirty="0">
                <a:solidFill>
                  <a:srgbClr val="FFFFFF"/>
                </a:solidFill>
                <a:latin typeface="Calibri"/>
                <a:cs typeface="Calibri"/>
              </a:rPr>
              <a:t>business</a:t>
            </a:r>
            <a:r>
              <a:rPr sz="95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50" spc="0" dirty="0">
                <a:solidFill>
                  <a:srgbClr val="FFFFFF"/>
                </a:solidFill>
                <a:latin typeface="Calibri"/>
                <a:cs typeface="Calibri"/>
              </a:rPr>
              <a:t>value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759583" y="3715489"/>
            <a:ext cx="1367155" cy="174625"/>
          </a:xfrm>
          <a:custGeom>
            <a:avLst/>
            <a:gdLst/>
            <a:ahLst/>
            <a:cxnLst/>
            <a:rect l="l" t="t" r="r" b="b"/>
            <a:pathLst>
              <a:path w="1367154" h="174625">
                <a:moveTo>
                  <a:pt x="1366723" y="0"/>
                </a:moveTo>
                <a:lnTo>
                  <a:pt x="0" y="0"/>
                </a:lnTo>
                <a:lnTo>
                  <a:pt x="0" y="174510"/>
                </a:lnTo>
                <a:lnTo>
                  <a:pt x="1366723" y="174510"/>
                </a:lnTo>
                <a:lnTo>
                  <a:pt x="1366723" y="0"/>
                </a:lnTo>
                <a:close/>
              </a:path>
            </a:pathLst>
          </a:custGeom>
          <a:solidFill>
            <a:srgbClr val="8CC6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906228" y="3678900"/>
            <a:ext cx="410845" cy="247650"/>
          </a:xfrm>
          <a:custGeom>
            <a:avLst/>
            <a:gdLst/>
            <a:ahLst/>
            <a:cxnLst/>
            <a:rect l="l" t="t" r="r" b="b"/>
            <a:pathLst>
              <a:path w="410845" h="247650">
                <a:moveTo>
                  <a:pt x="188328" y="0"/>
                </a:moveTo>
                <a:lnTo>
                  <a:pt x="0" y="0"/>
                </a:lnTo>
                <a:lnTo>
                  <a:pt x="221996" y="123837"/>
                </a:lnTo>
                <a:lnTo>
                  <a:pt x="0" y="247561"/>
                </a:lnTo>
                <a:lnTo>
                  <a:pt x="188328" y="247561"/>
                </a:lnTo>
                <a:lnTo>
                  <a:pt x="410273" y="123837"/>
                </a:lnTo>
                <a:lnTo>
                  <a:pt x="188328" y="0"/>
                </a:lnTo>
                <a:close/>
              </a:path>
            </a:pathLst>
          </a:custGeom>
          <a:solidFill>
            <a:srgbClr val="8CC6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8759583" y="3705213"/>
            <a:ext cx="1367155" cy="169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910">
              <a:lnSpc>
                <a:spcPct val="100000"/>
              </a:lnSpc>
              <a:spcBef>
                <a:spcPts val="95"/>
              </a:spcBef>
            </a:pPr>
            <a:r>
              <a:rPr sz="950" spc="25" dirty="0">
                <a:solidFill>
                  <a:srgbClr val="FFFFFF"/>
                </a:solidFill>
                <a:latin typeface="Calibri"/>
                <a:cs typeface="Calibri"/>
              </a:rPr>
              <a:t>changed </a:t>
            </a:r>
            <a:r>
              <a:rPr sz="950" dirty="0">
                <a:solidFill>
                  <a:srgbClr val="FFFFFF"/>
                </a:solidFill>
                <a:latin typeface="Calibri"/>
                <a:cs typeface="Calibri"/>
              </a:rPr>
              <a:t>user</a:t>
            </a:r>
            <a:r>
              <a:rPr sz="95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50" spc="0" dirty="0">
                <a:solidFill>
                  <a:srgbClr val="FFFFFF"/>
                </a:solidFill>
                <a:latin typeface="Calibri"/>
                <a:cs typeface="Calibri"/>
              </a:rPr>
              <a:t>behavior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759583" y="4336474"/>
            <a:ext cx="1367155" cy="174625"/>
          </a:xfrm>
          <a:custGeom>
            <a:avLst/>
            <a:gdLst/>
            <a:ahLst/>
            <a:cxnLst/>
            <a:rect l="l" t="t" r="r" b="b"/>
            <a:pathLst>
              <a:path w="1367154" h="174625">
                <a:moveTo>
                  <a:pt x="1366723" y="0"/>
                </a:moveTo>
                <a:lnTo>
                  <a:pt x="0" y="0"/>
                </a:lnTo>
                <a:lnTo>
                  <a:pt x="0" y="174510"/>
                </a:lnTo>
                <a:lnTo>
                  <a:pt x="1366723" y="174510"/>
                </a:lnTo>
                <a:lnTo>
                  <a:pt x="1366723" y="0"/>
                </a:lnTo>
                <a:close/>
              </a:path>
            </a:pathLst>
          </a:custGeom>
          <a:solidFill>
            <a:srgbClr val="8CC6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06228" y="4299878"/>
            <a:ext cx="410845" cy="247650"/>
          </a:xfrm>
          <a:custGeom>
            <a:avLst/>
            <a:gdLst/>
            <a:ahLst/>
            <a:cxnLst/>
            <a:rect l="l" t="t" r="r" b="b"/>
            <a:pathLst>
              <a:path w="410845" h="247650">
                <a:moveTo>
                  <a:pt x="188328" y="0"/>
                </a:moveTo>
                <a:lnTo>
                  <a:pt x="0" y="0"/>
                </a:lnTo>
                <a:lnTo>
                  <a:pt x="221996" y="123850"/>
                </a:lnTo>
                <a:lnTo>
                  <a:pt x="0" y="247573"/>
                </a:lnTo>
                <a:lnTo>
                  <a:pt x="188328" y="247573"/>
                </a:lnTo>
                <a:lnTo>
                  <a:pt x="410273" y="123850"/>
                </a:lnTo>
                <a:lnTo>
                  <a:pt x="188328" y="0"/>
                </a:lnTo>
                <a:close/>
              </a:path>
            </a:pathLst>
          </a:custGeom>
          <a:solidFill>
            <a:srgbClr val="8CC6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8759583" y="4326197"/>
            <a:ext cx="1367155" cy="169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95"/>
              </a:spcBef>
            </a:pPr>
            <a:r>
              <a:rPr sz="950" spc="5" dirty="0">
                <a:solidFill>
                  <a:srgbClr val="FFFFFF"/>
                </a:solidFill>
                <a:latin typeface="Calibri"/>
                <a:cs typeface="Calibri"/>
              </a:rPr>
              <a:t>improved business</a:t>
            </a:r>
            <a:r>
              <a:rPr sz="95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50" spc="0" dirty="0">
                <a:solidFill>
                  <a:srgbClr val="FFFFFF"/>
                </a:solidFill>
                <a:latin typeface="Calibri"/>
                <a:cs typeface="Calibri"/>
              </a:rPr>
              <a:t>value</a:t>
            </a:r>
            <a:endParaRPr sz="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00" y="12712"/>
            <a:ext cx="10679430" cy="7547609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292"/>
                </a:moveTo>
                <a:lnTo>
                  <a:pt x="10679303" y="7547292"/>
                </a:lnTo>
                <a:lnTo>
                  <a:pt x="10679303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0850" y="2188349"/>
            <a:ext cx="9692005" cy="2522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300" b="1" spc="185" dirty="0">
                <a:solidFill>
                  <a:srgbClr val="FFFFFF"/>
                </a:solidFill>
                <a:latin typeface="Arial"/>
                <a:cs typeface="Arial"/>
              </a:rPr>
              <a:t>DESIGN </a:t>
            </a:r>
            <a:r>
              <a:rPr sz="6300" b="1" spc="254" dirty="0">
                <a:solidFill>
                  <a:srgbClr val="FFFFFF"/>
                </a:solidFill>
                <a:latin typeface="Arial"/>
                <a:cs typeface="Arial"/>
              </a:rPr>
              <a:t>THINKING</a:t>
            </a:r>
            <a:r>
              <a:rPr sz="6300" b="1" spc="4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300" spc="-63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endParaRPr sz="6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40"/>
              </a:spcBef>
            </a:pPr>
            <a:r>
              <a:rPr sz="6300" b="1" spc="140" dirty="0">
                <a:solidFill>
                  <a:srgbClr val="FFFFFF"/>
                </a:solidFill>
                <a:latin typeface="Arial"/>
                <a:cs typeface="Arial"/>
              </a:rPr>
              <a:t>BUSINESS</a:t>
            </a:r>
            <a:r>
              <a:rPr sz="6300" b="1" spc="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300" b="1" spc="100" dirty="0">
                <a:solidFill>
                  <a:srgbClr val="FFFFFF"/>
                </a:solidFill>
                <a:latin typeface="Arial"/>
                <a:cs typeface="Arial"/>
              </a:rPr>
              <a:t>INNOVATION</a:t>
            </a:r>
            <a:endParaRPr sz="6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50"/>
            <a:ext cx="10679430" cy="7547609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305"/>
                </a:moveTo>
                <a:lnTo>
                  <a:pt x="10679303" y="7547305"/>
                </a:lnTo>
                <a:lnTo>
                  <a:pt x="10679303" y="0"/>
                </a:lnTo>
                <a:lnTo>
                  <a:pt x="0" y="0"/>
                </a:lnTo>
                <a:lnTo>
                  <a:pt x="0" y="7547305"/>
                </a:lnTo>
                <a:close/>
              </a:path>
            </a:pathLst>
          </a:custGeom>
          <a:solidFill>
            <a:srgbClr val="D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135"/>
              </a:spcBef>
            </a:pPr>
            <a:r>
              <a:rPr spc="-330" dirty="0"/>
              <a:t>CASES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53167" y="5693733"/>
            <a:ext cx="746633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800" spc="55" dirty="0">
                <a:solidFill>
                  <a:srgbClr val="FFFFFF"/>
                </a:solidFill>
                <a:latin typeface="Arial"/>
                <a:cs typeface="Arial"/>
              </a:rPr>
              <a:t>Successful </a:t>
            </a:r>
            <a:r>
              <a:rPr sz="2800" spc="75" dirty="0">
                <a:solidFill>
                  <a:srgbClr val="FFFFFF"/>
                </a:solidFill>
                <a:latin typeface="Arial"/>
                <a:cs typeface="Arial"/>
              </a:rPr>
              <a:t>brands </a:t>
            </a:r>
            <a:r>
              <a:rPr sz="2800" spc="65" dirty="0">
                <a:solidFill>
                  <a:srgbClr val="FFFFFF"/>
                </a:solidFill>
                <a:latin typeface="Arial"/>
                <a:cs typeface="Arial"/>
              </a:rPr>
              <a:t>capture </a:t>
            </a:r>
            <a:r>
              <a:rPr sz="2800" spc="60" dirty="0">
                <a:solidFill>
                  <a:srgbClr val="FFFFFF"/>
                </a:solidFill>
                <a:latin typeface="Arial"/>
                <a:cs typeface="Arial"/>
              </a:rPr>
              <a:t>consumers </a:t>
            </a:r>
            <a:r>
              <a:rPr sz="2800" spc="100" dirty="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sz="280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00" dirty="0">
                <a:solidFill>
                  <a:srgbClr val="FFFFFF"/>
                </a:solidFill>
                <a:latin typeface="Arial"/>
                <a:cs typeface="Arial"/>
              </a:rPr>
              <a:t>by  </a:t>
            </a:r>
            <a:r>
              <a:rPr sz="2800" spc="50" dirty="0">
                <a:solidFill>
                  <a:srgbClr val="FFFFFF"/>
                </a:solidFill>
                <a:latin typeface="Arial"/>
                <a:cs typeface="Arial"/>
              </a:rPr>
              <a:t>selling </a:t>
            </a:r>
            <a:r>
              <a:rPr sz="2800" spc="130" dirty="0">
                <a:solidFill>
                  <a:srgbClr val="FFFFFF"/>
                </a:solidFill>
                <a:latin typeface="Arial"/>
                <a:cs typeface="Arial"/>
              </a:rPr>
              <a:t>“product </a:t>
            </a:r>
            <a:r>
              <a:rPr sz="2800" spc="85" dirty="0">
                <a:solidFill>
                  <a:srgbClr val="FFFFFF"/>
                </a:solidFill>
                <a:latin typeface="Arial"/>
                <a:cs typeface="Arial"/>
              </a:rPr>
              <a:t>attributes”, </a:t>
            </a:r>
            <a:r>
              <a:rPr sz="2800" spc="110" dirty="0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sz="2800" spc="10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800" spc="55" dirty="0">
                <a:solidFill>
                  <a:srgbClr val="FFFFFF"/>
                </a:solidFill>
                <a:latin typeface="Arial"/>
                <a:cs typeface="Arial"/>
              </a:rPr>
              <a:t>creating  </a:t>
            </a:r>
            <a:r>
              <a:rPr sz="2800" spc="85" dirty="0">
                <a:solidFill>
                  <a:srgbClr val="FFFFFF"/>
                </a:solidFill>
                <a:latin typeface="Arial"/>
                <a:cs typeface="Arial"/>
              </a:rPr>
              <a:t>“superior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65" dirty="0">
                <a:solidFill>
                  <a:srgbClr val="FFFFFF"/>
                </a:solidFill>
                <a:latin typeface="Arial"/>
                <a:cs typeface="Arial"/>
              </a:rPr>
              <a:t>experiences.”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5315" y="2796139"/>
            <a:ext cx="5871210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800" spc="-260" dirty="0">
                <a:latin typeface="Arial"/>
                <a:cs typeface="Arial"/>
              </a:rPr>
              <a:t>Evolution </a:t>
            </a:r>
            <a:r>
              <a:rPr sz="5800" spc="-165" dirty="0">
                <a:latin typeface="Arial"/>
                <a:cs typeface="Arial"/>
              </a:rPr>
              <a:t>of</a:t>
            </a:r>
            <a:r>
              <a:rPr sz="5800" spc="175" dirty="0">
                <a:latin typeface="Arial"/>
                <a:cs typeface="Arial"/>
              </a:rPr>
              <a:t> </a:t>
            </a:r>
            <a:r>
              <a:rPr sz="5800" spc="-215" dirty="0">
                <a:latin typeface="Arial"/>
                <a:cs typeface="Arial"/>
              </a:rPr>
              <a:t>Design</a:t>
            </a:r>
            <a:endParaRPr sz="5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05314" y="3919454"/>
            <a:ext cx="585343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95"/>
              </a:spcBef>
            </a:pPr>
            <a:r>
              <a:rPr sz="2150" spc="-114" dirty="0">
                <a:latin typeface="Arial"/>
                <a:cs typeface="Arial"/>
              </a:rPr>
              <a:t>Design </a:t>
            </a:r>
            <a:r>
              <a:rPr sz="2150" spc="-135" dirty="0">
                <a:latin typeface="Arial"/>
                <a:cs typeface="Arial"/>
              </a:rPr>
              <a:t>is rapidly </a:t>
            </a:r>
            <a:r>
              <a:rPr sz="2150" spc="-125" dirty="0">
                <a:latin typeface="Arial"/>
                <a:cs typeface="Arial"/>
              </a:rPr>
              <a:t>moving </a:t>
            </a:r>
            <a:r>
              <a:rPr sz="2150" spc="-120" dirty="0">
                <a:latin typeface="Arial"/>
                <a:cs typeface="Arial"/>
              </a:rPr>
              <a:t>from </a:t>
            </a:r>
            <a:r>
              <a:rPr sz="2150" spc="-85" dirty="0">
                <a:latin typeface="Arial"/>
                <a:cs typeface="Arial"/>
              </a:rPr>
              <a:t>posters </a:t>
            </a:r>
            <a:r>
              <a:rPr sz="2150" spc="-100" dirty="0">
                <a:latin typeface="Arial"/>
                <a:cs typeface="Arial"/>
              </a:rPr>
              <a:t>and </a:t>
            </a:r>
            <a:r>
              <a:rPr sz="2150" spc="-95" dirty="0">
                <a:latin typeface="Arial"/>
                <a:cs typeface="Arial"/>
              </a:rPr>
              <a:t>toasters </a:t>
            </a:r>
            <a:r>
              <a:rPr sz="2150" spc="-75" dirty="0">
                <a:latin typeface="Arial"/>
                <a:cs typeface="Arial"/>
              </a:rPr>
              <a:t>to  </a:t>
            </a:r>
            <a:r>
              <a:rPr sz="2150" spc="-105" dirty="0">
                <a:latin typeface="Arial"/>
                <a:cs typeface="Arial"/>
              </a:rPr>
              <a:t>include </a:t>
            </a:r>
            <a:r>
              <a:rPr sz="2150" spc="-65" dirty="0">
                <a:latin typeface="Arial"/>
                <a:cs typeface="Arial"/>
              </a:rPr>
              <a:t>processes, </a:t>
            </a:r>
            <a:r>
              <a:rPr sz="2150" spc="-85" dirty="0">
                <a:latin typeface="Arial"/>
                <a:cs typeface="Arial"/>
              </a:rPr>
              <a:t>systems, </a:t>
            </a:r>
            <a:r>
              <a:rPr sz="2150" spc="-100" dirty="0">
                <a:latin typeface="Arial"/>
                <a:cs typeface="Arial"/>
              </a:rPr>
              <a:t>and</a:t>
            </a:r>
            <a:r>
              <a:rPr sz="2150" spc="254" dirty="0">
                <a:latin typeface="Arial"/>
                <a:cs typeface="Arial"/>
              </a:rPr>
              <a:t> </a:t>
            </a:r>
            <a:r>
              <a:rPr sz="2150" spc="-114" dirty="0">
                <a:latin typeface="Arial"/>
                <a:cs typeface="Arial"/>
              </a:rPr>
              <a:t>organizations.</a:t>
            </a:r>
            <a:endParaRPr sz="2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000" cy="75599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50" y="5698083"/>
            <a:ext cx="10679430" cy="1089025"/>
          </a:xfrm>
          <a:custGeom>
            <a:avLst/>
            <a:gdLst/>
            <a:ahLst/>
            <a:cxnLst/>
            <a:rect l="l" t="t" r="r" b="b"/>
            <a:pathLst>
              <a:path w="10679430" h="1089025">
                <a:moveTo>
                  <a:pt x="0" y="1088517"/>
                </a:moveTo>
                <a:lnTo>
                  <a:pt x="10679303" y="1088517"/>
                </a:lnTo>
                <a:lnTo>
                  <a:pt x="10679303" y="0"/>
                </a:lnTo>
                <a:lnTo>
                  <a:pt x="0" y="0"/>
                </a:lnTo>
                <a:lnTo>
                  <a:pt x="0" y="1088517"/>
                </a:lnTo>
                <a:close/>
              </a:path>
            </a:pathLst>
          </a:custGeom>
          <a:solidFill>
            <a:srgbClr val="000000">
              <a:alpha val="789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4500" y="244726"/>
            <a:ext cx="4502785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0" b="1" spc="160" dirty="0">
                <a:latin typeface="Arial"/>
                <a:cs typeface="Arial"/>
              </a:rPr>
              <a:t>DESIGN </a:t>
            </a:r>
            <a:r>
              <a:rPr sz="5500" b="1" spc="-5" dirty="0">
                <a:latin typeface="Arial"/>
                <a:cs typeface="Arial"/>
              </a:rPr>
              <a:t>AS</a:t>
            </a:r>
            <a:r>
              <a:rPr sz="5500" b="1" spc="375" dirty="0">
                <a:latin typeface="Arial"/>
                <a:cs typeface="Arial"/>
              </a:rPr>
              <a:t> </a:t>
            </a:r>
            <a:r>
              <a:rPr sz="5500" b="1" spc="0" dirty="0">
                <a:latin typeface="Arial"/>
                <a:cs typeface="Arial"/>
              </a:rPr>
              <a:t>;</a:t>
            </a:r>
            <a:endParaRPr sz="5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8732" y="5848730"/>
            <a:ext cx="2011680" cy="457200"/>
          </a:xfrm>
          <a:custGeom>
            <a:avLst/>
            <a:gdLst/>
            <a:ahLst/>
            <a:cxnLst/>
            <a:rect l="l" t="t" r="r" b="b"/>
            <a:pathLst>
              <a:path w="2011680" h="457200">
                <a:moveTo>
                  <a:pt x="0" y="0"/>
                </a:moveTo>
                <a:lnTo>
                  <a:pt x="2011680" y="0"/>
                </a:lnTo>
                <a:lnTo>
                  <a:pt x="2011680" y="457199"/>
                </a:lnTo>
                <a:lnTo>
                  <a:pt x="0" y="45719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33" y="5812919"/>
            <a:ext cx="16046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1500" spc="30" dirty="0">
                <a:solidFill>
                  <a:srgbClr val="FFFFFF"/>
                </a:solidFill>
                <a:latin typeface="Arial"/>
                <a:cs typeface="Arial"/>
              </a:rPr>
              <a:t>aesthetic</a:t>
            </a:r>
            <a:r>
              <a:rPr sz="15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10" dirty="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55089" y="6199759"/>
            <a:ext cx="1774189" cy="786765"/>
          </a:xfrm>
          <a:custGeom>
            <a:avLst/>
            <a:gdLst/>
            <a:ahLst/>
            <a:cxnLst/>
            <a:rect l="l" t="t" r="r" b="b"/>
            <a:pathLst>
              <a:path w="1774189" h="786765">
                <a:moveTo>
                  <a:pt x="0" y="0"/>
                </a:moveTo>
                <a:lnTo>
                  <a:pt x="1773936" y="0"/>
                </a:lnTo>
                <a:lnTo>
                  <a:pt x="1773936" y="786384"/>
                </a:lnTo>
                <a:lnTo>
                  <a:pt x="0" y="7863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55089" y="6168519"/>
            <a:ext cx="177418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" marR="382905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500" spc="35" dirty="0">
                <a:solidFill>
                  <a:srgbClr val="FFFFFF"/>
                </a:solidFill>
                <a:latin typeface="Arial"/>
                <a:cs typeface="Arial"/>
              </a:rPr>
              <a:t>functional </a:t>
            </a:r>
            <a:r>
              <a:rPr sz="1500" spc="-30" dirty="0">
                <a:solidFill>
                  <a:srgbClr val="FFFFFF"/>
                </a:solidFill>
                <a:latin typeface="Arial"/>
                <a:cs typeface="Arial"/>
              </a:rPr>
              <a:t>&amp;  </a:t>
            </a:r>
            <a:r>
              <a:rPr sz="1500" spc="35" dirty="0">
                <a:solidFill>
                  <a:srgbClr val="FFFFFF"/>
                </a:solidFill>
                <a:latin typeface="Arial"/>
                <a:cs typeface="Arial"/>
              </a:rPr>
              <a:t>technical</a:t>
            </a:r>
            <a:r>
              <a:rPr sz="15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25" dirty="0">
                <a:solidFill>
                  <a:srgbClr val="FFFFFF"/>
                </a:solidFill>
                <a:latin typeface="Arial"/>
                <a:cs typeface="Arial"/>
              </a:rPr>
              <a:t>driver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83134" y="5848730"/>
            <a:ext cx="1993900" cy="421005"/>
          </a:xfrm>
          <a:custGeom>
            <a:avLst/>
            <a:gdLst/>
            <a:ahLst/>
            <a:cxnLst/>
            <a:rect l="l" t="t" r="r" b="b"/>
            <a:pathLst>
              <a:path w="1993900" h="421004">
                <a:moveTo>
                  <a:pt x="0" y="0"/>
                </a:moveTo>
                <a:lnTo>
                  <a:pt x="1993391" y="0"/>
                </a:lnTo>
                <a:lnTo>
                  <a:pt x="1993391" y="420623"/>
                </a:lnTo>
                <a:lnTo>
                  <a:pt x="0" y="4206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409742" y="5812919"/>
            <a:ext cx="15798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500" spc="35" dirty="0">
                <a:solidFill>
                  <a:srgbClr val="FFFFFF"/>
                </a:solidFill>
                <a:latin typeface="Arial"/>
                <a:cs typeface="Arial"/>
              </a:rPr>
              <a:t>decision</a:t>
            </a:r>
            <a:r>
              <a:rPr sz="15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40" dirty="0">
                <a:solidFill>
                  <a:srgbClr val="FFFFFF"/>
                </a:solidFill>
                <a:latin typeface="Arial"/>
                <a:cs typeface="Arial"/>
              </a:rPr>
              <a:t>indicator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970132" y="6204330"/>
            <a:ext cx="1719580" cy="585470"/>
          </a:xfrm>
          <a:custGeom>
            <a:avLst/>
            <a:gdLst/>
            <a:ahLst/>
            <a:cxnLst/>
            <a:rect l="l" t="t" r="r" b="b"/>
            <a:pathLst>
              <a:path w="1719579" h="585470">
                <a:moveTo>
                  <a:pt x="0" y="0"/>
                </a:moveTo>
                <a:lnTo>
                  <a:pt x="1719072" y="0"/>
                </a:lnTo>
                <a:lnTo>
                  <a:pt x="1719072" y="585215"/>
                </a:lnTo>
                <a:lnTo>
                  <a:pt x="0" y="5852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996733" y="6190363"/>
            <a:ext cx="11683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30"/>
              </a:lnSpc>
            </a:pPr>
            <a:r>
              <a:rPr sz="1500" spc="7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00429" y="6168519"/>
            <a:ext cx="12045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30" dirty="0">
                <a:solidFill>
                  <a:srgbClr val="FFFFFF"/>
                </a:solidFill>
                <a:latin typeface="Arial"/>
                <a:cs typeface="Arial"/>
              </a:rPr>
              <a:t>ecision</a:t>
            </a:r>
            <a:r>
              <a:rPr sz="15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25" dirty="0">
                <a:solidFill>
                  <a:srgbClr val="FFFFFF"/>
                </a:solidFill>
                <a:latin typeface="Arial"/>
                <a:cs typeface="Arial"/>
              </a:rPr>
              <a:t>driver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85261" y="5848730"/>
            <a:ext cx="1792605" cy="548640"/>
          </a:xfrm>
          <a:custGeom>
            <a:avLst/>
            <a:gdLst/>
            <a:ahLst/>
            <a:cxnLst/>
            <a:rect l="l" t="t" r="r" b="b"/>
            <a:pathLst>
              <a:path w="1792604" h="548639">
                <a:moveTo>
                  <a:pt x="0" y="0"/>
                </a:moveTo>
                <a:lnTo>
                  <a:pt x="1792224" y="0"/>
                </a:lnTo>
                <a:lnTo>
                  <a:pt x="1792224" y="548639"/>
                </a:lnTo>
                <a:lnTo>
                  <a:pt x="0" y="5486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311866" y="5812919"/>
            <a:ext cx="133667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500" spc="35" dirty="0">
                <a:solidFill>
                  <a:srgbClr val="FFFFFF"/>
                </a:solidFill>
                <a:latin typeface="Arial"/>
                <a:cs typeface="Arial"/>
              </a:rPr>
              <a:t>direction</a:t>
            </a:r>
            <a:r>
              <a:rPr sz="15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25" dirty="0">
                <a:solidFill>
                  <a:srgbClr val="FFFFFF"/>
                </a:solidFill>
                <a:latin typeface="Arial"/>
                <a:cs typeface="Arial"/>
              </a:rPr>
              <a:t>driver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397684" y="6205956"/>
            <a:ext cx="2294890" cy="658495"/>
          </a:xfrm>
          <a:custGeom>
            <a:avLst/>
            <a:gdLst/>
            <a:ahLst/>
            <a:cxnLst/>
            <a:rect l="l" t="t" r="r" b="b"/>
            <a:pathLst>
              <a:path w="2294890" h="658495">
                <a:moveTo>
                  <a:pt x="0" y="0"/>
                </a:moveTo>
                <a:lnTo>
                  <a:pt x="2294318" y="0"/>
                </a:lnTo>
                <a:lnTo>
                  <a:pt x="2294318" y="658367"/>
                </a:lnTo>
                <a:lnTo>
                  <a:pt x="0" y="6583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397684" y="6202857"/>
            <a:ext cx="2294890" cy="584200"/>
          </a:xfrm>
          <a:prstGeom prst="rect">
            <a:avLst/>
          </a:prstGeom>
          <a:solidFill>
            <a:srgbClr val="000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995"/>
              </a:lnSpc>
            </a:pP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900" spc="30" dirty="0">
                <a:solidFill>
                  <a:srgbClr val="FFFFFF"/>
                </a:solidFill>
                <a:latin typeface="Arial"/>
                <a:cs typeface="Arial"/>
              </a:rPr>
              <a:t>business</a:t>
            </a: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30" dirty="0">
                <a:solidFill>
                  <a:srgbClr val="FFFFFF"/>
                </a:solidFill>
                <a:latin typeface="Arial"/>
                <a:cs typeface="Arial"/>
              </a:rPr>
              <a:t>asset</a:t>
            </a:r>
            <a:endParaRPr sz="19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0389120" y="7272739"/>
            <a:ext cx="252221" cy="2274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406003" y="3779761"/>
            <a:ext cx="2286000" cy="1524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00"/>
              </a:spcBef>
            </a:pPr>
            <a:r>
              <a:rPr sz="800" b="1" i="1" dirty="0">
                <a:latin typeface="Arial"/>
                <a:cs typeface="Arial"/>
              </a:rPr>
              <a:t>Anton</a:t>
            </a:r>
            <a:endParaRPr sz="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40"/>
              </a:spcBef>
            </a:pPr>
            <a:r>
              <a:rPr sz="800" i="1" dirty="0">
                <a:latin typeface="Arial"/>
                <a:cs typeface="Arial"/>
              </a:rPr>
              <a:t>2009-03-14</a:t>
            </a:r>
            <a:r>
              <a:rPr sz="800" i="1" spc="-5" dirty="0">
                <a:latin typeface="Arial"/>
                <a:cs typeface="Arial"/>
              </a:rPr>
              <a:t> </a:t>
            </a:r>
            <a:r>
              <a:rPr sz="800" i="1" dirty="0">
                <a:latin typeface="Arial"/>
                <a:cs typeface="Arial"/>
              </a:rPr>
              <a:t>14:02:05</a:t>
            </a:r>
            <a:endParaRPr sz="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40"/>
              </a:spcBef>
            </a:pPr>
            <a:r>
              <a:rPr sz="1000" dirty="0">
                <a:latin typeface="Arial"/>
                <a:cs typeface="Arial"/>
              </a:rPr>
              <a:t>--------------------------------------------</a:t>
            </a:r>
            <a:endParaRPr sz="1000">
              <a:latin typeface="Arial"/>
              <a:cs typeface="Arial"/>
            </a:endParaRPr>
          </a:p>
          <a:p>
            <a:pPr marL="25400" marR="1778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If we look at the evolution of design it </a:t>
            </a:r>
            <a:r>
              <a:rPr sz="1000" spc="-540" dirty="0">
                <a:latin typeface="Arial"/>
                <a:cs typeface="Arial"/>
              </a:rPr>
              <a:t>can </a:t>
            </a:r>
            <a:r>
              <a:rPr sz="1000" spc="-2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furthermore be transferred in the way  design presence evolves within an  organization. Design as an action for  boosting the aesthetic value, to take a  more proactive position as a business  asset.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9187" y="4575100"/>
            <a:ext cx="648970" cy="441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5090">
              <a:lnSpc>
                <a:spcPct val="101200"/>
              </a:lnSpc>
              <a:spcBef>
                <a:spcPts val="95"/>
              </a:spcBef>
            </a:pPr>
            <a:r>
              <a:rPr sz="1350" spc="-10" dirty="0">
                <a:latin typeface="Arial"/>
                <a:cs typeface="Arial"/>
              </a:rPr>
              <a:t>Brand  </a:t>
            </a:r>
            <a:r>
              <a:rPr sz="1350" spc="-15" dirty="0">
                <a:latin typeface="Arial"/>
                <a:cs typeface="Arial"/>
              </a:rPr>
              <a:t>Strategy</a:t>
            </a:r>
            <a:endParaRPr sz="1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38429" y="4575100"/>
            <a:ext cx="561975" cy="441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1275">
              <a:lnSpc>
                <a:spcPct val="101200"/>
              </a:lnSpc>
              <a:spcBef>
                <a:spcPts val="95"/>
              </a:spcBef>
            </a:pPr>
            <a:r>
              <a:rPr sz="1350" spc="-10" dirty="0">
                <a:latin typeface="Arial"/>
                <a:cs typeface="Arial"/>
              </a:rPr>
              <a:t>Brand  </a:t>
            </a:r>
            <a:r>
              <a:rPr sz="1350" spc="-20" dirty="0">
                <a:latin typeface="Arial"/>
                <a:cs typeface="Arial"/>
              </a:rPr>
              <a:t>Identity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46410" y="4575100"/>
            <a:ext cx="561975" cy="441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795">
              <a:lnSpc>
                <a:spcPct val="101200"/>
              </a:lnSpc>
              <a:spcBef>
                <a:spcPts val="95"/>
              </a:spcBef>
            </a:pPr>
            <a:r>
              <a:rPr sz="1350" spc="-25" dirty="0">
                <a:latin typeface="Arial"/>
                <a:cs typeface="Arial"/>
              </a:rPr>
              <a:t>Design  </a:t>
            </a:r>
            <a:r>
              <a:rPr sz="1350" spc="-20" dirty="0">
                <a:latin typeface="Arial"/>
                <a:cs typeface="Arial"/>
              </a:rPr>
              <a:t>Identity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87455" y="4575100"/>
            <a:ext cx="847725" cy="4013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620"/>
              </a:lnSpc>
              <a:spcBef>
                <a:spcPts val="114"/>
              </a:spcBef>
            </a:pPr>
            <a:r>
              <a:rPr sz="1350" spc="-30" dirty="0">
                <a:latin typeface="Arial"/>
                <a:cs typeface="Arial"/>
              </a:rPr>
              <a:t>Design</a:t>
            </a:r>
            <a:endParaRPr sz="1350">
              <a:latin typeface="Arial"/>
              <a:cs typeface="Arial"/>
            </a:endParaRPr>
          </a:p>
          <a:p>
            <a:pPr algn="ctr">
              <a:lnSpc>
                <a:spcPts val="1320"/>
              </a:lnSpc>
            </a:pPr>
            <a:r>
              <a:rPr sz="1100" spc="-5" dirty="0">
                <a:latin typeface="Arial"/>
                <a:cs typeface="Arial"/>
              </a:rPr>
              <a:t>Development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83778" y="4575100"/>
            <a:ext cx="838835" cy="23367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350" spc="-10" dirty="0">
                <a:latin typeface="Arial"/>
                <a:cs typeface="Arial"/>
              </a:rPr>
              <a:t>Production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3136" y="4575100"/>
            <a:ext cx="863600" cy="23367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350" spc="-15" dirty="0">
                <a:latin typeface="Arial"/>
                <a:cs typeface="Arial"/>
              </a:rPr>
              <a:t>Distribution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13126" y="4567815"/>
            <a:ext cx="845185" cy="4013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620"/>
              </a:lnSpc>
              <a:spcBef>
                <a:spcPts val="114"/>
              </a:spcBef>
            </a:pPr>
            <a:r>
              <a:rPr sz="1350" spc="-30" dirty="0">
                <a:latin typeface="Arial"/>
                <a:cs typeface="Arial"/>
              </a:rPr>
              <a:t>Design</a:t>
            </a:r>
            <a:endParaRPr sz="1350">
              <a:latin typeface="Arial"/>
              <a:cs typeface="Arial"/>
            </a:endParaRPr>
          </a:p>
          <a:p>
            <a:pPr algn="ctr">
              <a:lnSpc>
                <a:spcPts val="1320"/>
              </a:lnSpc>
            </a:pPr>
            <a:r>
              <a:rPr sz="1100" dirty="0">
                <a:latin typeface="Arial"/>
                <a:cs typeface="Arial"/>
              </a:rPr>
              <a:t>Management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816" y="4575100"/>
            <a:ext cx="699770" cy="441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5080" indent="-26034">
              <a:lnSpc>
                <a:spcPct val="101200"/>
              </a:lnSpc>
              <a:spcBef>
                <a:spcPts val="95"/>
              </a:spcBef>
            </a:pPr>
            <a:r>
              <a:rPr sz="1350" spc="-20" dirty="0">
                <a:latin typeface="Arial"/>
                <a:cs typeface="Arial"/>
              </a:rPr>
              <a:t>Business  </a:t>
            </a:r>
            <a:r>
              <a:rPr sz="1350" spc="-15" dirty="0">
                <a:latin typeface="Arial"/>
                <a:cs typeface="Arial"/>
              </a:rPr>
              <a:t>Strategy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874294" y="3598588"/>
            <a:ext cx="106680" cy="63500"/>
          </a:xfrm>
          <a:custGeom>
            <a:avLst/>
            <a:gdLst/>
            <a:ahLst/>
            <a:cxnLst/>
            <a:rect l="l" t="t" r="r" b="b"/>
            <a:pathLst>
              <a:path w="106679" h="63500">
                <a:moveTo>
                  <a:pt x="106667" y="0"/>
                </a:moveTo>
                <a:lnTo>
                  <a:pt x="0" y="0"/>
                </a:lnTo>
                <a:lnTo>
                  <a:pt x="0" y="63334"/>
                </a:lnTo>
                <a:lnTo>
                  <a:pt x="106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4434" y="3598588"/>
            <a:ext cx="9297035" cy="63500"/>
          </a:xfrm>
          <a:custGeom>
            <a:avLst/>
            <a:gdLst/>
            <a:ahLst/>
            <a:cxnLst/>
            <a:rect l="l" t="t" r="r" b="b"/>
            <a:pathLst>
              <a:path w="9297035" h="63500">
                <a:moveTo>
                  <a:pt x="0" y="0"/>
                </a:moveTo>
                <a:lnTo>
                  <a:pt x="9296527" y="0"/>
                </a:lnTo>
                <a:lnTo>
                  <a:pt x="9189859" y="63334"/>
                </a:lnTo>
                <a:lnTo>
                  <a:pt x="9189859" y="0"/>
                </a:lnTo>
              </a:path>
            </a:pathLst>
          </a:custGeom>
          <a:ln w="144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86382" y="3475118"/>
            <a:ext cx="0" cy="123825"/>
          </a:xfrm>
          <a:custGeom>
            <a:avLst/>
            <a:gdLst/>
            <a:ahLst/>
            <a:cxnLst/>
            <a:rect l="l" t="t" r="r" b="b"/>
            <a:pathLst>
              <a:path h="123825">
                <a:moveTo>
                  <a:pt x="0" y="123469"/>
                </a:moveTo>
                <a:lnTo>
                  <a:pt x="0" y="0"/>
                </a:lnTo>
              </a:path>
            </a:pathLst>
          </a:custGeom>
          <a:ln w="144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74294" y="6060150"/>
            <a:ext cx="106680" cy="63500"/>
          </a:xfrm>
          <a:custGeom>
            <a:avLst/>
            <a:gdLst/>
            <a:ahLst/>
            <a:cxnLst/>
            <a:rect l="l" t="t" r="r" b="b"/>
            <a:pathLst>
              <a:path w="106679" h="63500">
                <a:moveTo>
                  <a:pt x="0" y="0"/>
                </a:moveTo>
                <a:lnTo>
                  <a:pt x="0" y="63334"/>
                </a:lnTo>
                <a:lnTo>
                  <a:pt x="106667" y="633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4434" y="6060151"/>
            <a:ext cx="9297035" cy="63500"/>
          </a:xfrm>
          <a:custGeom>
            <a:avLst/>
            <a:gdLst/>
            <a:ahLst/>
            <a:cxnLst/>
            <a:rect l="l" t="t" r="r" b="b"/>
            <a:pathLst>
              <a:path w="9297035" h="63500">
                <a:moveTo>
                  <a:pt x="0" y="63334"/>
                </a:moveTo>
                <a:lnTo>
                  <a:pt x="9296527" y="63334"/>
                </a:lnTo>
                <a:lnTo>
                  <a:pt x="9189859" y="0"/>
                </a:lnTo>
                <a:lnTo>
                  <a:pt x="9189859" y="63334"/>
                </a:lnTo>
              </a:path>
            </a:pathLst>
          </a:custGeom>
          <a:ln w="144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59518" y="6123486"/>
            <a:ext cx="0" cy="123825"/>
          </a:xfrm>
          <a:custGeom>
            <a:avLst/>
            <a:gdLst/>
            <a:ahLst/>
            <a:cxnLst/>
            <a:rect l="l" t="t" r="r" b="b"/>
            <a:pathLst>
              <a:path h="123825">
                <a:moveTo>
                  <a:pt x="0" y="0"/>
                </a:moveTo>
                <a:lnTo>
                  <a:pt x="0" y="123469"/>
                </a:lnTo>
              </a:path>
            </a:pathLst>
          </a:custGeom>
          <a:ln w="144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667687" y="3171200"/>
            <a:ext cx="1037590" cy="1993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spc="-10" dirty="0">
                <a:latin typeface="Arial"/>
                <a:cs typeface="Arial"/>
              </a:rPr>
              <a:t>Design </a:t>
            </a:r>
            <a:r>
              <a:rPr sz="1100" spc="-15" dirty="0">
                <a:latin typeface="Arial"/>
                <a:cs typeface="Arial"/>
              </a:rPr>
              <a:t>as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Tactic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6477" y="6234482"/>
            <a:ext cx="1198245" cy="1993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spc="-10" dirty="0">
                <a:latin typeface="Arial"/>
                <a:cs typeface="Arial"/>
              </a:rPr>
              <a:t>Design </a:t>
            </a:r>
            <a:r>
              <a:rPr sz="1100" spc="-15" dirty="0">
                <a:latin typeface="Arial"/>
                <a:cs typeface="Arial"/>
              </a:rPr>
              <a:t>as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Strategy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89991" y="4418164"/>
            <a:ext cx="9532404" cy="8193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49166" y="7240775"/>
            <a:ext cx="252221" cy="2274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7343" y="1471163"/>
            <a:ext cx="1783080" cy="1376045"/>
          </a:xfrm>
          <a:custGeom>
            <a:avLst/>
            <a:gdLst/>
            <a:ahLst/>
            <a:cxnLst/>
            <a:rect l="l" t="t" r="r" b="b"/>
            <a:pathLst>
              <a:path w="1783079" h="1376045">
                <a:moveTo>
                  <a:pt x="1743669" y="1250757"/>
                </a:moveTo>
                <a:lnTo>
                  <a:pt x="1704279" y="1295947"/>
                </a:lnTo>
                <a:lnTo>
                  <a:pt x="1653356" y="1330881"/>
                </a:lnTo>
                <a:lnTo>
                  <a:pt x="1591943" y="1355715"/>
                </a:lnTo>
                <a:lnTo>
                  <a:pt x="1521083" y="1370606"/>
                </a:lnTo>
                <a:lnTo>
                  <a:pt x="1482437" y="1374372"/>
                </a:lnTo>
                <a:lnTo>
                  <a:pt x="1441821" y="1375711"/>
                </a:lnTo>
                <a:lnTo>
                  <a:pt x="1399364" y="1374643"/>
                </a:lnTo>
                <a:lnTo>
                  <a:pt x="1355198" y="1371187"/>
                </a:lnTo>
                <a:lnTo>
                  <a:pt x="1309453" y="1365363"/>
                </a:lnTo>
                <a:lnTo>
                  <a:pt x="1262259" y="1357191"/>
                </a:lnTo>
                <a:lnTo>
                  <a:pt x="1213746" y="1346690"/>
                </a:lnTo>
                <a:lnTo>
                  <a:pt x="1164045" y="1333880"/>
                </a:lnTo>
                <a:lnTo>
                  <a:pt x="1113287" y="1318780"/>
                </a:lnTo>
                <a:lnTo>
                  <a:pt x="1061602" y="1301411"/>
                </a:lnTo>
                <a:lnTo>
                  <a:pt x="1009119" y="1281791"/>
                </a:lnTo>
                <a:lnTo>
                  <a:pt x="955971" y="1259940"/>
                </a:lnTo>
                <a:lnTo>
                  <a:pt x="902286" y="1235879"/>
                </a:lnTo>
                <a:lnTo>
                  <a:pt x="848196" y="1209626"/>
                </a:lnTo>
                <a:lnTo>
                  <a:pt x="793830" y="1181201"/>
                </a:lnTo>
                <a:lnTo>
                  <a:pt x="739320" y="1150624"/>
                </a:lnTo>
                <a:lnTo>
                  <a:pt x="684796" y="1117914"/>
                </a:lnTo>
                <a:lnTo>
                  <a:pt x="630387" y="1083091"/>
                </a:lnTo>
                <a:lnTo>
                  <a:pt x="577007" y="1046716"/>
                </a:lnTo>
                <a:lnTo>
                  <a:pt x="525525" y="1009405"/>
                </a:lnTo>
                <a:lnTo>
                  <a:pt x="476009" y="971270"/>
                </a:lnTo>
                <a:lnTo>
                  <a:pt x="428530" y="932424"/>
                </a:lnTo>
                <a:lnTo>
                  <a:pt x="383155" y="892978"/>
                </a:lnTo>
                <a:lnTo>
                  <a:pt x="339956" y="853045"/>
                </a:lnTo>
                <a:lnTo>
                  <a:pt x="299000" y="812737"/>
                </a:lnTo>
                <a:lnTo>
                  <a:pt x="260358" y="772167"/>
                </a:lnTo>
                <a:lnTo>
                  <a:pt x="224097" y="731446"/>
                </a:lnTo>
                <a:lnTo>
                  <a:pt x="190288" y="690687"/>
                </a:lnTo>
                <a:lnTo>
                  <a:pt x="159000" y="650003"/>
                </a:lnTo>
                <a:lnTo>
                  <a:pt x="130303" y="609505"/>
                </a:lnTo>
                <a:lnTo>
                  <a:pt x="104264" y="569305"/>
                </a:lnTo>
                <a:lnTo>
                  <a:pt x="80954" y="529517"/>
                </a:lnTo>
                <a:lnTo>
                  <a:pt x="60442" y="490251"/>
                </a:lnTo>
                <a:lnTo>
                  <a:pt x="42796" y="451621"/>
                </a:lnTo>
                <a:lnTo>
                  <a:pt x="28088" y="413739"/>
                </a:lnTo>
                <a:lnTo>
                  <a:pt x="16384" y="376717"/>
                </a:lnTo>
                <a:lnTo>
                  <a:pt x="2271" y="305701"/>
                </a:lnTo>
                <a:lnTo>
                  <a:pt x="0" y="271932"/>
                </a:lnTo>
                <a:lnTo>
                  <a:pt x="1011" y="239472"/>
                </a:lnTo>
                <a:lnTo>
                  <a:pt x="13158" y="178927"/>
                </a:lnTo>
                <a:lnTo>
                  <a:pt x="39265" y="124965"/>
                </a:lnTo>
                <a:lnTo>
                  <a:pt x="78656" y="79770"/>
                </a:lnTo>
                <a:lnTo>
                  <a:pt x="129579" y="44833"/>
                </a:lnTo>
                <a:lnTo>
                  <a:pt x="190991" y="19997"/>
                </a:lnTo>
                <a:lnTo>
                  <a:pt x="261851" y="5105"/>
                </a:lnTo>
                <a:lnTo>
                  <a:pt x="300497" y="1339"/>
                </a:lnTo>
                <a:lnTo>
                  <a:pt x="341113" y="0"/>
                </a:lnTo>
                <a:lnTo>
                  <a:pt x="383570" y="1068"/>
                </a:lnTo>
                <a:lnTo>
                  <a:pt x="427736" y="4524"/>
                </a:lnTo>
                <a:lnTo>
                  <a:pt x="473482" y="10348"/>
                </a:lnTo>
                <a:lnTo>
                  <a:pt x="520676" y="18520"/>
                </a:lnTo>
                <a:lnTo>
                  <a:pt x="569188" y="29022"/>
                </a:lnTo>
                <a:lnTo>
                  <a:pt x="618889" y="41832"/>
                </a:lnTo>
                <a:lnTo>
                  <a:pt x="669647" y="56932"/>
                </a:lnTo>
                <a:lnTo>
                  <a:pt x="721333" y="74302"/>
                </a:lnTo>
                <a:lnTo>
                  <a:pt x="773815" y="93922"/>
                </a:lnTo>
                <a:lnTo>
                  <a:pt x="826964" y="115773"/>
                </a:lnTo>
                <a:lnTo>
                  <a:pt x="880648" y="139834"/>
                </a:lnTo>
                <a:lnTo>
                  <a:pt x="934738" y="166087"/>
                </a:lnTo>
                <a:lnTo>
                  <a:pt x="989104" y="194512"/>
                </a:lnTo>
                <a:lnTo>
                  <a:pt x="1043614" y="225088"/>
                </a:lnTo>
                <a:lnTo>
                  <a:pt x="1098139" y="257797"/>
                </a:lnTo>
                <a:lnTo>
                  <a:pt x="1152547" y="292618"/>
                </a:lnTo>
                <a:lnTo>
                  <a:pt x="1205927" y="328993"/>
                </a:lnTo>
                <a:lnTo>
                  <a:pt x="1257410" y="366304"/>
                </a:lnTo>
                <a:lnTo>
                  <a:pt x="1306925" y="404439"/>
                </a:lnTo>
                <a:lnTo>
                  <a:pt x="1354405" y="443285"/>
                </a:lnTo>
                <a:lnTo>
                  <a:pt x="1399779" y="482731"/>
                </a:lnTo>
                <a:lnTo>
                  <a:pt x="1442978" y="522663"/>
                </a:lnTo>
                <a:lnTo>
                  <a:pt x="1483934" y="562971"/>
                </a:lnTo>
                <a:lnTo>
                  <a:pt x="1522577" y="603541"/>
                </a:lnTo>
                <a:lnTo>
                  <a:pt x="1558837" y="644261"/>
                </a:lnTo>
                <a:lnTo>
                  <a:pt x="1592646" y="685020"/>
                </a:lnTo>
                <a:lnTo>
                  <a:pt x="1623934" y="725704"/>
                </a:lnTo>
                <a:lnTo>
                  <a:pt x="1652632" y="766202"/>
                </a:lnTo>
                <a:lnTo>
                  <a:pt x="1678670" y="806401"/>
                </a:lnTo>
                <a:lnTo>
                  <a:pt x="1701980" y="846190"/>
                </a:lnTo>
                <a:lnTo>
                  <a:pt x="1722493" y="885455"/>
                </a:lnTo>
                <a:lnTo>
                  <a:pt x="1740138" y="924086"/>
                </a:lnTo>
                <a:lnTo>
                  <a:pt x="1754847" y="961968"/>
                </a:lnTo>
                <a:lnTo>
                  <a:pt x="1766550" y="998991"/>
                </a:lnTo>
                <a:lnTo>
                  <a:pt x="1780663" y="1070009"/>
                </a:lnTo>
                <a:lnTo>
                  <a:pt x="1782935" y="1103780"/>
                </a:lnTo>
                <a:lnTo>
                  <a:pt x="1781924" y="1136241"/>
                </a:lnTo>
                <a:lnTo>
                  <a:pt x="1777561" y="1167282"/>
                </a:lnTo>
                <a:lnTo>
                  <a:pt x="1769777" y="1196790"/>
                </a:lnTo>
                <a:lnTo>
                  <a:pt x="1758503" y="1224652"/>
                </a:lnTo>
                <a:lnTo>
                  <a:pt x="1743669" y="1250757"/>
                </a:lnTo>
                <a:close/>
              </a:path>
            </a:pathLst>
          </a:custGeom>
          <a:ln w="31750">
            <a:solidFill>
              <a:srgbClr val="F89A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81088" y="2468454"/>
            <a:ext cx="1388745" cy="1160145"/>
          </a:xfrm>
          <a:custGeom>
            <a:avLst/>
            <a:gdLst/>
            <a:ahLst/>
            <a:cxnLst/>
            <a:rect l="l" t="t" r="r" b="b"/>
            <a:pathLst>
              <a:path w="1388745" h="1160145">
                <a:moveTo>
                  <a:pt x="1337742" y="1005006"/>
                </a:moveTo>
                <a:lnTo>
                  <a:pt x="1292188" y="1058808"/>
                </a:lnTo>
                <a:lnTo>
                  <a:pt x="1235104" y="1101170"/>
                </a:lnTo>
                <a:lnTo>
                  <a:pt x="1167889" y="1132139"/>
                </a:lnTo>
                <a:lnTo>
                  <a:pt x="1130919" y="1143366"/>
                </a:lnTo>
                <a:lnTo>
                  <a:pt x="1091942" y="1151761"/>
                </a:lnTo>
                <a:lnTo>
                  <a:pt x="1051131" y="1157332"/>
                </a:lnTo>
                <a:lnTo>
                  <a:pt x="1008661" y="1160083"/>
                </a:lnTo>
                <a:lnTo>
                  <a:pt x="964708" y="1160021"/>
                </a:lnTo>
                <a:lnTo>
                  <a:pt x="919446" y="1157151"/>
                </a:lnTo>
                <a:lnTo>
                  <a:pt x="873050" y="1151478"/>
                </a:lnTo>
                <a:lnTo>
                  <a:pt x="825695" y="1143010"/>
                </a:lnTo>
                <a:lnTo>
                  <a:pt x="777556" y="1131751"/>
                </a:lnTo>
                <a:lnTo>
                  <a:pt x="728807" y="1117707"/>
                </a:lnTo>
                <a:lnTo>
                  <a:pt x="679624" y="1100884"/>
                </a:lnTo>
                <a:lnTo>
                  <a:pt x="630181" y="1081288"/>
                </a:lnTo>
                <a:lnTo>
                  <a:pt x="580654" y="1058925"/>
                </a:lnTo>
                <a:lnTo>
                  <a:pt x="531217" y="1033800"/>
                </a:lnTo>
                <a:lnTo>
                  <a:pt x="482044" y="1005919"/>
                </a:lnTo>
                <a:lnTo>
                  <a:pt x="433311" y="975288"/>
                </a:lnTo>
                <a:lnTo>
                  <a:pt x="386010" y="942486"/>
                </a:lnTo>
                <a:lnTo>
                  <a:pt x="341066" y="908200"/>
                </a:lnTo>
                <a:lnTo>
                  <a:pt x="298553" y="872589"/>
                </a:lnTo>
                <a:lnTo>
                  <a:pt x="258545" y="835811"/>
                </a:lnTo>
                <a:lnTo>
                  <a:pt x="221115" y="798024"/>
                </a:lnTo>
                <a:lnTo>
                  <a:pt x="186337" y="759389"/>
                </a:lnTo>
                <a:lnTo>
                  <a:pt x="154286" y="720062"/>
                </a:lnTo>
                <a:lnTo>
                  <a:pt x="125036" y="680203"/>
                </a:lnTo>
                <a:lnTo>
                  <a:pt x="98659" y="639970"/>
                </a:lnTo>
                <a:lnTo>
                  <a:pt x="75232" y="599522"/>
                </a:lnTo>
                <a:lnTo>
                  <a:pt x="54826" y="559017"/>
                </a:lnTo>
                <a:lnTo>
                  <a:pt x="37516" y="518614"/>
                </a:lnTo>
                <a:lnTo>
                  <a:pt x="23377" y="478471"/>
                </a:lnTo>
                <a:lnTo>
                  <a:pt x="12482" y="438748"/>
                </a:lnTo>
                <a:lnTo>
                  <a:pt x="4904" y="399602"/>
                </a:lnTo>
                <a:lnTo>
                  <a:pt x="719" y="361192"/>
                </a:lnTo>
                <a:lnTo>
                  <a:pt x="0" y="323677"/>
                </a:lnTo>
                <a:lnTo>
                  <a:pt x="2820" y="287215"/>
                </a:lnTo>
                <a:lnTo>
                  <a:pt x="19376" y="218085"/>
                </a:lnTo>
                <a:lnTo>
                  <a:pt x="50978" y="155071"/>
                </a:lnTo>
                <a:lnTo>
                  <a:pt x="96535" y="101273"/>
                </a:lnTo>
                <a:lnTo>
                  <a:pt x="153621" y="58912"/>
                </a:lnTo>
                <a:lnTo>
                  <a:pt x="220839" y="27944"/>
                </a:lnTo>
                <a:lnTo>
                  <a:pt x="257810" y="16717"/>
                </a:lnTo>
                <a:lnTo>
                  <a:pt x="296788" y="8322"/>
                </a:lnTo>
                <a:lnTo>
                  <a:pt x="337601" y="2751"/>
                </a:lnTo>
                <a:lnTo>
                  <a:pt x="380072" y="0"/>
                </a:lnTo>
                <a:lnTo>
                  <a:pt x="424026" y="62"/>
                </a:lnTo>
                <a:lnTo>
                  <a:pt x="469289" y="2931"/>
                </a:lnTo>
                <a:lnTo>
                  <a:pt x="515687" y="8603"/>
                </a:lnTo>
                <a:lnTo>
                  <a:pt x="563043" y="17071"/>
                </a:lnTo>
                <a:lnTo>
                  <a:pt x="611184" y="28330"/>
                </a:lnTo>
                <a:lnTo>
                  <a:pt x="659935" y="42373"/>
                </a:lnTo>
                <a:lnTo>
                  <a:pt x="709120" y="59195"/>
                </a:lnTo>
                <a:lnTo>
                  <a:pt x="758565" y="78790"/>
                </a:lnTo>
                <a:lnTo>
                  <a:pt x="808095" y="101153"/>
                </a:lnTo>
                <a:lnTo>
                  <a:pt x="857535" y="126278"/>
                </a:lnTo>
                <a:lnTo>
                  <a:pt x="906710" y="154159"/>
                </a:lnTo>
                <a:lnTo>
                  <a:pt x="955446" y="184789"/>
                </a:lnTo>
                <a:lnTo>
                  <a:pt x="1002745" y="217590"/>
                </a:lnTo>
                <a:lnTo>
                  <a:pt x="1047687" y="251875"/>
                </a:lnTo>
                <a:lnTo>
                  <a:pt x="1090199" y="287486"/>
                </a:lnTo>
                <a:lnTo>
                  <a:pt x="1130205" y="324263"/>
                </a:lnTo>
                <a:lnTo>
                  <a:pt x="1167633" y="362049"/>
                </a:lnTo>
                <a:lnTo>
                  <a:pt x="1202408" y="400685"/>
                </a:lnTo>
                <a:lnTo>
                  <a:pt x="1234457" y="440012"/>
                </a:lnTo>
                <a:lnTo>
                  <a:pt x="1263705" y="479872"/>
                </a:lnTo>
                <a:lnTo>
                  <a:pt x="1290079" y="520106"/>
                </a:lnTo>
                <a:lnTo>
                  <a:pt x="1313505" y="560555"/>
                </a:lnTo>
                <a:lnTo>
                  <a:pt x="1333908" y="601060"/>
                </a:lnTo>
                <a:lnTo>
                  <a:pt x="1351215" y="641464"/>
                </a:lnTo>
                <a:lnTo>
                  <a:pt x="1365353" y="681608"/>
                </a:lnTo>
                <a:lnTo>
                  <a:pt x="1376246" y="721332"/>
                </a:lnTo>
                <a:lnTo>
                  <a:pt x="1383822" y="760479"/>
                </a:lnTo>
                <a:lnTo>
                  <a:pt x="1388005" y="798889"/>
                </a:lnTo>
                <a:lnTo>
                  <a:pt x="1388724" y="836404"/>
                </a:lnTo>
                <a:lnTo>
                  <a:pt x="1385902" y="872866"/>
                </a:lnTo>
                <a:lnTo>
                  <a:pt x="1379467" y="908116"/>
                </a:lnTo>
                <a:lnTo>
                  <a:pt x="1369345" y="941995"/>
                </a:lnTo>
                <a:lnTo>
                  <a:pt x="1355461" y="974345"/>
                </a:lnTo>
                <a:lnTo>
                  <a:pt x="1337742" y="1005006"/>
                </a:lnTo>
                <a:close/>
              </a:path>
            </a:pathLst>
          </a:custGeom>
          <a:ln w="31750">
            <a:solidFill>
              <a:srgbClr val="F89A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40828" y="4468902"/>
            <a:ext cx="1952625" cy="1430655"/>
          </a:xfrm>
          <a:custGeom>
            <a:avLst/>
            <a:gdLst/>
            <a:ahLst/>
            <a:cxnLst/>
            <a:rect l="l" t="t" r="r" b="b"/>
            <a:pathLst>
              <a:path w="1952625" h="1430654">
                <a:moveTo>
                  <a:pt x="1925174" y="1342100"/>
                </a:moveTo>
                <a:lnTo>
                  <a:pt x="1892280" y="1378015"/>
                </a:lnTo>
                <a:lnTo>
                  <a:pt x="1847989" y="1404449"/>
                </a:lnTo>
                <a:lnTo>
                  <a:pt x="1793184" y="1421613"/>
                </a:lnTo>
                <a:lnTo>
                  <a:pt x="1728748" y="1429721"/>
                </a:lnTo>
                <a:lnTo>
                  <a:pt x="1693194" y="1430444"/>
                </a:lnTo>
                <a:lnTo>
                  <a:pt x="1655563" y="1428983"/>
                </a:lnTo>
                <a:lnTo>
                  <a:pt x="1615965" y="1425364"/>
                </a:lnTo>
                <a:lnTo>
                  <a:pt x="1574511" y="1419613"/>
                </a:lnTo>
                <a:lnTo>
                  <a:pt x="1531312" y="1411757"/>
                </a:lnTo>
                <a:lnTo>
                  <a:pt x="1486476" y="1401822"/>
                </a:lnTo>
                <a:lnTo>
                  <a:pt x="1440116" y="1389835"/>
                </a:lnTo>
                <a:lnTo>
                  <a:pt x="1392340" y="1375822"/>
                </a:lnTo>
                <a:lnTo>
                  <a:pt x="1343261" y="1359811"/>
                </a:lnTo>
                <a:lnTo>
                  <a:pt x="1292986" y="1341826"/>
                </a:lnTo>
                <a:lnTo>
                  <a:pt x="1241628" y="1321896"/>
                </a:lnTo>
                <a:lnTo>
                  <a:pt x="1189297" y="1300046"/>
                </a:lnTo>
                <a:lnTo>
                  <a:pt x="1136102" y="1276303"/>
                </a:lnTo>
                <a:lnTo>
                  <a:pt x="1082154" y="1250693"/>
                </a:lnTo>
                <a:lnTo>
                  <a:pt x="1027564" y="1223243"/>
                </a:lnTo>
                <a:lnTo>
                  <a:pt x="972442" y="1193980"/>
                </a:lnTo>
                <a:lnTo>
                  <a:pt x="916897" y="1162930"/>
                </a:lnTo>
                <a:lnTo>
                  <a:pt x="861042" y="1130119"/>
                </a:lnTo>
                <a:lnTo>
                  <a:pt x="804984" y="1095574"/>
                </a:lnTo>
                <a:lnTo>
                  <a:pt x="748836" y="1059322"/>
                </a:lnTo>
                <a:lnTo>
                  <a:pt x="693456" y="1021905"/>
                </a:lnTo>
                <a:lnTo>
                  <a:pt x="639682" y="983903"/>
                </a:lnTo>
                <a:lnTo>
                  <a:pt x="587581" y="945404"/>
                </a:lnTo>
                <a:lnTo>
                  <a:pt x="537222" y="906502"/>
                </a:lnTo>
                <a:lnTo>
                  <a:pt x="488672" y="867287"/>
                </a:lnTo>
                <a:lnTo>
                  <a:pt x="441998" y="827849"/>
                </a:lnTo>
                <a:lnTo>
                  <a:pt x="397270" y="788281"/>
                </a:lnTo>
                <a:lnTo>
                  <a:pt x="354553" y="748673"/>
                </a:lnTo>
                <a:lnTo>
                  <a:pt x="313917" y="709115"/>
                </a:lnTo>
                <a:lnTo>
                  <a:pt x="275428" y="669700"/>
                </a:lnTo>
                <a:lnTo>
                  <a:pt x="239154" y="630518"/>
                </a:lnTo>
                <a:lnTo>
                  <a:pt x="205163" y="591661"/>
                </a:lnTo>
                <a:lnTo>
                  <a:pt x="173524" y="553218"/>
                </a:lnTo>
                <a:lnTo>
                  <a:pt x="144302" y="515283"/>
                </a:lnTo>
                <a:lnTo>
                  <a:pt x="117567" y="477944"/>
                </a:lnTo>
                <a:lnTo>
                  <a:pt x="93386" y="441294"/>
                </a:lnTo>
                <a:lnTo>
                  <a:pt x="71826" y="405424"/>
                </a:lnTo>
                <a:lnTo>
                  <a:pt x="52956" y="370424"/>
                </a:lnTo>
                <a:lnTo>
                  <a:pt x="23553" y="303401"/>
                </a:lnTo>
                <a:lnTo>
                  <a:pt x="5721" y="240953"/>
                </a:lnTo>
                <a:lnTo>
                  <a:pt x="0" y="183808"/>
                </a:lnTo>
                <a:lnTo>
                  <a:pt x="1850" y="157452"/>
                </a:lnTo>
                <a:lnTo>
                  <a:pt x="15311" y="109629"/>
                </a:lnTo>
                <a:lnTo>
                  <a:pt x="42021" y="69186"/>
                </a:lnTo>
                <a:lnTo>
                  <a:pt x="80717" y="38037"/>
                </a:lnTo>
                <a:lnTo>
                  <a:pt x="130371" y="16265"/>
                </a:lnTo>
                <a:lnTo>
                  <a:pt x="190099" y="3656"/>
                </a:lnTo>
                <a:lnTo>
                  <a:pt x="259019" y="0"/>
                </a:lnTo>
                <a:lnTo>
                  <a:pt x="296650" y="1462"/>
                </a:lnTo>
                <a:lnTo>
                  <a:pt x="336248" y="5082"/>
                </a:lnTo>
                <a:lnTo>
                  <a:pt x="377703" y="10834"/>
                </a:lnTo>
                <a:lnTo>
                  <a:pt x="420904" y="18692"/>
                </a:lnTo>
                <a:lnTo>
                  <a:pt x="465741" y="28628"/>
                </a:lnTo>
                <a:lnTo>
                  <a:pt x="512103" y="40616"/>
                </a:lnTo>
                <a:lnTo>
                  <a:pt x="559881" y="54630"/>
                </a:lnTo>
                <a:lnTo>
                  <a:pt x="608963" y="70643"/>
                </a:lnTo>
                <a:lnTo>
                  <a:pt x="659240" y="88629"/>
                </a:lnTo>
                <a:lnTo>
                  <a:pt x="710601" y="108560"/>
                </a:lnTo>
                <a:lnTo>
                  <a:pt x="762936" y="130411"/>
                </a:lnTo>
                <a:lnTo>
                  <a:pt x="816135" y="154155"/>
                </a:lnTo>
                <a:lnTo>
                  <a:pt x="870086" y="179765"/>
                </a:lnTo>
                <a:lnTo>
                  <a:pt x="924681" y="207216"/>
                </a:lnTo>
                <a:lnTo>
                  <a:pt x="979807" y="236479"/>
                </a:lnTo>
                <a:lnTo>
                  <a:pt x="1035357" y="267529"/>
                </a:lnTo>
                <a:lnTo>
                  <a:pt x="1091217" y="300339"/>
                </a:lnTo>
                <a:lnTo>
                  <a:pt x="1147280" y="334883"/>
                </a:lnTo>
                <a:lnTo>
                  <a:pt x="1203433" y="371134"/>
                </a:lnTo>
                <a:lnTo>
                  <a:pt x="1258809" y="408551"/>
                </a:lnTo>
                <a:lnTo>
                  <a:pt x="1312579" y="446554"/>
                </a:lnTo>
                <a:lnTo>
                  <a:pt x="1364676" y="485051"/>
                </a:lnTo>
                <a:lnTo>
                  <a:pt x="1415031" y="523953"/>
                </a:lnTo>
                <a:lnTo>
                  <a:pt x="1463578" y="563168"/>
                </a:lnTo>
                <a:lnTo>
                  <a:pt x="1510247" y="602605"/>
                </a:lnTo>
                <a:lnTo>
                  <a:pt x="1554972" y="642173"/>
                </a:lnTo>
                <a:lnTo>
                  <a:pt x="1597685" y="681781"/>
                </a:lnTo>
                <a:lnTo>
                  <a:pt x="1638319" y="721338"/>
                </a:lnTo>
                <a:lnTo>
                  <a:pt x="1676805" y="760752"/>
                </a:lnTo>
                <a:lnTo>
                  <a:pt x="1713075" y="799934"/>
                </a:lnTo>
                <a:lnTo>
                  <a:pt x="1747063" y="838791"/>
                </a:lnTo>
                <a:lnTo>
                  <a:pt x="1778700" y="877232"/>
                </a:lnTo>
                <a:lnTo>
                  <a:pt x="1807920" y="915167"/>
                </a:lnTo>
                <a:lnTo>
                  <a:pt x="1834653" y="952505"/>
                </a:lnTo>
                <a:lnTo>
                  <a:pt x="1858833" y="989154"/>
                </a:lnTo>
                <a:lnTo>
                  <a:pt x="1880391" y="1025024"/>
                </a:lnTo>
                <a:lnTo>
                  <a:pt x="1899261" y="1060023"/>
                </a:lnTo>
                <a:lnTo>
                  <a:pt x="1928662" y="1127045"/>
                </a:lnTo>
                <a:lnTo>
                  <a:pt x="1946496" y="1189493"/>
                </a:lnTo>
                <a:lnTo>
                  <a:pt x="1952220" y="1246636"/>
                </a:lnTo>
                <a:lnTo>
                  <a:pt x="1950372" y="1272992"/>
                </a:lnTo>
                <a:lnTo>
                  <a:pt x="1945293" y="1297748"/>
                </a:lnTo>
                <a:lnTo>
                  <a:pt x="1936916" y="1320815"/>
                </a:lnTo>
                <a:lnTo>
                  <a:pt x="1925174" y="1342100"/>
                </a:lnTo>
                <a:close/>
              </a:path>
            </a:pathLst>
          </a:custGeom>
          <a:ln w="31750">
            <a:solidFill>
              <a:srgbClr val="F89A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48180" y="2947148"/>
            <a:ext cx="2154555" cy="2154555"/>
          </a:xfrm>
          <a:custGeom>
            <a:avLst/>
            <a:gdLst/>
            <a:ahLst/>
            <a:cxnLst/>
            <a:rect l="l" t="t" r="r" b="b"/>
            <a:pathLst>
              <a:path w="2154554" h="2154554">
                <a:moveTo>
                  <a:pt x="2153932" y="1076985"/>
                </a:moveTo>
                <a:lnTo>
                  <a:pt x="2152883" y="1124958"/>
                </a:lnTo>
                <a:lnTo>
                  <a:pt x="2149764" y="1172394"/>
                </a:lnTo>
                <a:lnTo>
                  <a:pt x="2144620" y="1219249"/>
                </a:lnTo>
                <a:lnTo>
                  <a:pt x="2137494" y="1265479"/>
                </a:lnTo>
                <a:lnTo>
                  <a:pt x="2128429" y="1311040"/>
                </a:lnTo>
                <a:lnTo>
                  <a:pt x="2117471" y="1355889"/>
                </a:lnTo>
                <a:lnTo>
                  <a:pt x="2104662" y="1399982"/>
                </a:lnTo>
                <a:lnTo>
                  <a:pt x="2090046" y="1443275"/>
                </a:lnTo>
                <a:lnTo>
                  <a:pt x="2073666" y="1485724"/>
                </a:lnTo>
                <a:lnTo>
                  <a:pt x="2055568" y="1527285"/>
                </a:lnTo>
                <a:lnTo>
                  <a:pt x="2035794" y="1567915"/>
                </a:lnTo>
                <a:lnTo>
                  <a:pt x="2014389" y="1607570"/>
                </a:lnTo>
                <a:lnTo>
                  <a:pt x="1991395" y="1646206"/>
                </a:lnTo>
                <a:lnTo>
                  <a:pt x="1966858" y="1683780"/>
                </a:lnTo>
                <a:lnTo>
                  <a:pt x="1940820" y="1720247"/>
                </a:lnTo>
                <a:lnTo>
                  <a:pt x="1913325" y="1755563"/>
                </a:lnTo>
                <a:lnTo>
                  <a:pt x="1884417" y="1789686"/>
                </a:lnTo>
                <a:lnTo>
                  <a:pt x="1854140" y="1822571"/>
                </a:lnTo>
                <a:lnTo>
                  <a:pt x="1822538" y="1854174"/>
                </a:lnTo>
                <a:lnTo>
                  <a:pt x="1789655" y="1884452"/>
                </a:lnTo>
                <a:lnTo>
                  <a:pt x="1755533" y="1913361"/>
                </a:lnTo>
                <a:lnTo>
                  <a:pt x="1720217" y="1940858"/>
                </a:lnTo>
                <a:lnTo>
                  <a:pt x="1683752" y="1966897"/>
                </a:lnTo>
                <a:lnTo>
                  <a:pt x="1646179" y="1991436"/>
                </a:lnTo>
                <a:lnTo>
                  <a:pt x="1607544" y="2014431"/>
                </a:lnTo>
                <a:lnTo>
                  <a:pt x="1567890" y="2035837"/>
                </a:lnTo>
                <a:lnTo>
                  <a:pt x="1527261" y="2055612"/>
                </a:lnTo>
                <a:lnTo>
                  <a:pt x="1485700" y="2073712"/>
                </a:lnTo>
                <a:lnTo>
                  <a:pt x="1443251" y="2090092"/>
                </a:lnTo>
                <a:lnTo>
                  <a:pt x="1399959" y="2104709"/>
                </a:lnTo>
                <a:lnTo>
                  <a:pt x="1355867" y="2117519"/>
                </a:lnTo>
                <a:lnTo>
                  <a:pt x="1311018" y="2128478"/>
                </a:lnTo>
                <a:lnTo>
                  <a:pt x="1265456" y="2137543"/>
                </a:lnTo>
                <a:lnTo>
                  <a:pt x="1219226" y="2144670"/>
                </a:lnTo>
                <a:lnTo>
                  <a:pt x="1172370" y="2149815"/>
                </a:lnTo>
                <a:lnTo>
                  <a:pt x="1124934" y="2152934"/>
                </a:lnTo>
                <a:lnTo>
                  <a:pt x="1076960" y="2153983"/>
                </a:lnTo>
                <a:lnTo>
                  <a:pt x="1028985" y="2152934"/>
                </a:lnTo>
                <a:lnTo>
                  <a:pt x="981549" y="2149815"/>
                </a:lnTo>
                <a:lnTo>
                  <a:pt x="934693" y="2144670"/>
                </a:lnTo>
                <a:lnTo>
                  <a:pt x="888463" y="2137543"/>
                </a:lnTo>
                <a:lnTo>
                  <a:pt x="842902" y="2128478"/>
                </a:lnTo>
                <a:lnTo>
                  <a:pt x="798053" y="2117519"/>
                </a:lnTo>
                <a:lnTo>
                  <a:pt x="753961" y="2104709"/>
                </a:lnTo>
                <a:lnTo>
                  <a:pt x="710669" y="2090092"/>
                </a:lnTo>
                <a:lnTo>
                  <a:pt x="668221" y="2073712"/>
                </a:lnTo>
                <a:lnTo>
                  <a:pt x="626661" y="2055612"/>
                </a:lnTo>
                <a:lnTo>
                  <a:pt x="586032" y="2035837"/>
                </a:lnTo>
                <a:lnTo>
                  <a:pt x="546378" y="2014431"/>
                </a:lnTo>
                <a:lnTo>
                  <a:pt x="507743" y="1991436"/>
                </a:lnTo>
                <a:lnTo>
                  <a:pt x="470171" y="1966897"/>
                </a:lnTo>
                <a:lnTo>
                  <a:pt x="433706" y="1940858"/>
                </a:lnTo>
                <a:lnTo>
                  <a:pt x="398391" y="1913361"/>
                </a:lnTo>
                <a:lnTo>
                  <a:pt x="364270" y="1884452"/>
                </a:lnTo>
                <a:lnTo>
                  <a:pt x="331387" y="1854174"/>
                </a:lnTo>
                <a:lnTo>
                  <a:pt x="299785" y="1822571"/>
                </a:lnTo>
                <a:lnTo>
                  <a:pt x="269509" y="1789686"/>
                </a:lnTo>
                <a:lnTo>
                  <a:pt x="240602" y="1755563"/>
                </a:lnTo>
                <a:lnTo>
                  <a:pt x="213108" y="1720247"/>
                </a:lnTo>
                <a:lnTo>
                  <a:pt x="187070" y="1683780"/>
                </a:lnTo>
                <a:lnTo>
                  <a:pt x="162533" y="1646206"/>
                </a:lnTo>
                <a:lnTo>
                  <a:pt x="139540" y="1607570"/>
                </a:lnTo>
                <a:lnTo>
                  <a:pt x="118135" y="1567915"/>
                </a:lnTo>
                <a:lnTo>
                  <a:pt x="98361" y="1527285"/>
                </a:lnTo>
                <a:lnTo>
                  <a:pt x="80263" y="1485724"/>
                </a:lnTo>
                <a:lnTo>
                  <a:pt x="63885" y="1443275"/>
                </a:lnTo>
                <a:lnTo>
                  <a:pt x="49269" y="1399982"/>
                </a:lnTo>
                <a:lnTo>
                  <a:pt x="36460" y="1355889"/>
                </a:lnTo>
                <a:lnTo>
                  <a:pt x="25502" y="1311040"/>
                </a:lnTo>
                <a:lnTo>
                  <a:pt x="16438" y="1265479"/>
                </a:lnTo>
                <a:lnTo>
                  <a:pt x="9312" y="1219249"/>
                </a:lnTo>
                <a:lnTo>
                  <a:pt x="4167" y="1172394"/>
                </a:lnTo>
                <a:lnTo>
                  <a:pt x="1049" y="1124958"/>
                </a:lnTo>
                <a:lnTo>
                  <a:pt x="0" y="1076985"/>
                </a:lnTo>
                <a:lnTo>
                  <a:pt x="1049" y="1029012"/>
                </a:lnTo>
                <a:lnTo>
                  <a:pt x="4167" y="981576"/>
                </a:lnTo>
                <a:lnTo>
                  <a:pt x="9312" y="934721"/>
                </a:lnTo>
                <a:lnTo>
                  <a:pt x="16438" y="888491"/>
                </a:lnTo>
                <a:lnTo>
                  <a:pt x="25502" y="842930"/>
                </a:lnTo>
                <a:lnTo>
                  <a:pt x="36460" y="798081"/>
                </a:lnTo>
                <a:lnTo>
                  <a:pt x="49269" y="753989"/>
                </a:lnTo>
                <a:lnTo>
                  <a:pt x="63885" y="710697"/>
                </a:lnTo>
                <a:lnTo>
                  <a:pt x="80263" y="668248"/>
                </a:lnTo>
                <a:lnTo>
                  <a:pt x="98361" y="626687"/>
                </a:lnTo>
                <a:lnTo>
                  <a:pt x="118135" y="586057"/>
                </a:lnTo>
                <a:lnTo>
                  <a:pt x="139540" y="546403"/>
                </a:lnTo>
                <a:lnTo>
                  <a:pt x="162533" y="507767"/>
                </a:lnTo>
                <a:lnTo>
                  <a:pt x="187070" y="470194"/>
                </a:lnTo>
                <a:lnTo>
                  <a:pt x="213108" y="433728"/>
                </a:lnTo>
                <a:lnTo>
                  <a:pt x="240602" y="398412"/>
                </a:lnTo>
                <a:lnTo>
                  <a:pt x="269509" y="364289"/>
                </a:lnTo>
                <a:lnTo>
                  <a:pt x="299785" y="331405"/>
                </a:lnTo>
                <a:lnTo>
                  <a:pt x="331387" y="299802"/>
                </a:lnTo>
                <a:lnTo>
                  <a:pt x="364270" y="269524"/>
                </a:lnTo>
                <a:lnTo>
                  <a:pt x="398391" y="240616"/>
                </a:lnTo>
                <a:lnTo>
                  <a:pt x="433706" y="213120"/>
                </a:lnTo>
                <a:lnTo>
                  <a:pt x="470171" y="187081"/>
                </a:lnTo>
                <a:lnTo>
                  <a:pt x="507743" y="162543"/>
                </a:lnTo>
                <a:lnTo>
                  <a:pt x="546378" y="139549"/>
                </a:lnTo>
                <a:lnTo>
                  <a:pt x="586032" y="118142"/>
                </a:lnTo>
                <a:lnTo>
                  <a:pt x="626661" y="98368"/>
                </a:lnTo>
                <a:lnTo>
                  <a:pt x="668221" y="80269"/>
                </a:lnTo>
                <a:lnTo>
                  <a:pt x="710669" y="63889"/>
                </a:lnTo>
                <a:lnTo>
                  <a:pt x="753961" y="49272"/>
                </a:lnTo>
                <a:lnTo>
                  <a:pt x="798053" y="36463"/>
                </a:lnTo>
                <a:lnTo>
                  <a:pt x="842902" y="25504"/>
                </a:lnTo>
                <a:lnTo>
                  <a:pt x="888463" y="16439"/>
                </a:lnTo>
                <a:lnTo>
                  <a:pt x="934693" y="9312"/>
                </a:lnTo>
                <a:lnTo>
                  <a:pt x="981549" y="4168"/>
                </a:lnTo>
                <a:lnTo>
                  <a:pt x="1028985" y="1049"/>
                </a:lnTo>
                <a:lnTo>
                  <a:pt x="1076960" y="0"/>
                </a:lnTo>
                <a:lnTo>
                  <a:pt x="1124934" y="1049"/>
                </a:lnTo>
                <a:lnTo>
                  <a:pt x="1172370" y="4168"/>
                </a:lnTo>
                <a:lnTo>
                  <a:pt x="1219226" y="9312"/>
                </a:lnTo>
                <a:lnTo>
                  <a:pt x="1265456" y="16439"/>
                </a:lnTo>
                <a:lnTo>
                  <a:pt x="1311018" y="25504"/>
                </a:lnTo>
                <a:lnTo>
                  <a:pt x="1355867" y="36463"/>
                </a:lnTo>
                <a:lnTo>
                  <a:pt x="1399959" y="49272"/>
                </a:lnTo>
                <a:lnTo>
                  <a:pt x="1443251" y="63889"/>
                </a:lnTo>
                <a:lnTo>
                  <a:pt x="1485700" y="80269"/>
                </a:lnTo>
                <a:lnTo>
                  <a:pt x="1527261" y="98368"/>
                </a:lnTo>
                <a:lnTo>
                  <a:pt x="1567890" y="118142"/>
                </a:lnTo>
                <a:lnTo>
                  <a:pt x="1607544" y="139549"/>
                </a:lnTo>
                <a:lnTo>
                  <a:pt x="1646179" y="162543"/>
                </a:lnTo>
                <a:lnTo>
                  <a:pt x="1683752" y="187081"/>
                </a:lnTo>
                <a:lnTo>
                  <a:pt x="1720217" y="213120"/>
                </a:lnTo>
                <a:lnTo>
                  <a:pt x="1755533" y="240616"/>
                </a:lnTo>
                <a:lnTo>
                  <a:pt x="1789655" y="269524"/>
                </a:lnTo>
                <a:lnTo>
                  <a:pt x="1822538" y="299802"/>
                </a:lnTo>
                <a:lnTo>
                  <a:pt x="1854140" y="331405"/>
                </a:lnTo>
                <a:lnTo>
                  <a:pt x="1884417" y="364289"/>
                </a:lnTo>
                <a:lnTo>
                  <a:pt x="1913325" y="398412"/>
                </a:lnTo>
                <a:lnTo>
                  <a:pt x="1940820" y="433728"/>
                </a:lnTo>
                <a:lnTo>
                  <a:pt x="1966858" y="470194"/>
                </a:lnTo>
                <a:lnTo>
                  <a:pt x="1991395" y="507767"/>
                </a:lnTo>
                <a:lnTo>
                  <a:pt x="2014389" y="546403"/>
                </a:lnTo>
                <a:lnTo>
                  <a:pt x="2035794" y="586057"/>
                </a:lnTo>
                <a:lnTo>
                  <a:pt x="2055568" y="626687"/>
                </a:lnTo>
                <a:lnTo>
                  <a:pt x="2073666" y="668248"/>
                </a:lnTo>
                <a:lnTo>
                  <a:pt x="2090046" y="710697"/>
                </a:lnTo>
                <a:lnTo>
                  <a:pt x="2104662" y="753989"/>
                </a:lnTo>
                <a:lnTo>
                  <a:pt x="2117471" y="798081"/>
                </a:lnTo>
                <a:lnTo>
                  <a:pt x="2128429" y="842930"/>
                </a:lnTo>
                <a:lnTo>
                  <a:pt x="2137494" y="888491"/>
                </a:lnTo>
                <a:lnTo>
                  <a:pt x="2144620" y="934721"/>
                </a:lnTo>
                <a:lnTo>
                  <a:pt x="2149764" y="981576"/>
                </a:lnTo>
                <a:lnTo>
                  <a:pt x="2152883" y="1029012"/>
                </a:lnTo>
                <a:lnTo>
                  <a:pt x="2153932" y="1076985"/>
                </a:lnTo>
                <a:close/>
              </a:path>
            </a:pathLst>
          </a:custGeom>
          <a:ln w="79387">
            <a:solidFill>
              <a:srgbClr val="F89A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19015" y="2717963"/>
            <a:ext cx="2612390" cy="2612390"/>
          </a:xfrm>
          <a:custGeom>
            <a:avLst/>
            <a:gdLst/>
            <a:ahLst/>
            <a:cxnLst/>
            <a:rect l="l" t="t" r="r" b="b"/>
            <a:pathLst>
              <a:path w="2612390" h="2612390">
                <a:moveTo>
                  <a:pt x="2612263" y="1306169"/>
                </a:moveTo>
                <a:lnTo>
                  <a:pt x="2611401" y="1354052"/>
                </a:lnTo>
                <a:lnTo>
                  <a:pt x="2608837" y="1401502"/>
                </a:lnTo>
                <a:lnTo>
                  <a:pt x="2604598" y="1448487"/>
                </a:lnTo>
                <a:lnTo>
                  <a:pt x="2598716" y="1494979"/>
                </a:lnTo>
                <a:lnTo>
                  <a:pt x="2591219" y="1540948"/>
                </a:lnTo>
                <a:lnTo>
                  <a:pt x="2582137" y="1586365"/>
                </a:lnTo>
                <a:lnTo>
                  <a:pt x="2571499" y="1631201"/>
                </a:lnTo>
                <a:lnTo>
                  <a:pt x="2559336" y="1675425"/>
                </a:lnTo>
                <a:lnTo>
                  <a:pt x="2545675" y="1719008"/>
                </a:lnTo>
                <a:lnTo>
                  <a:pt x="2530548" y="1761920"/>
                </a:lnTo>
                <a:lnTo>
                  <a:pt x="2513983" y="1804133"/>
                </a:lnTo>
                <a:lnTo>
                  <a:pt x="2496010" y="1845617"/>
                </a:lnTo>
                <a:lnTo>
                  <a:pt x="2476658" y="1886342"/>
                </a:lnTo>
                <a:lnTo>
                  <a:pt x="2455958" y="1926278"/>
                </a:lnTo>
                <a:lnTo>
                  <a:pt x="2433938" y="1965397"/>
                </a:lnTo>
                <a:lnTo>
                  <a:pt x="2410627" y="2003668"/>
                </a:lnTo>
                <a:lnTo>
                  <a:pt x="2386057" y="2041062"/>
                </a:lnTo>
                <a:lnTo>
                  <a:pt x="2360255" y="2077550"/>
                </a:lnTo>
                <a:lnTo>
                  <a:pt x="2333252" y="2113102"/>
                </a:lnTo>
                <a:lnTo>
                  <a:pt x="2305077" y="2147689"/>
                </a:lnTo>
                <a:lnTo>
                  <a:pt x="2275759" y="2181281"/>
                </a:lnTo>
                <a:lnTo>
                  <a:pt x="2245329" y="2213848"/>
                </a:lnTo>
                <a:lnTo>
                  <a:pt x="2213815" y="2245362"/>
                </a:lnTo>
                <a:lnTo>
                  <a:pt x="2181247" y="2275792"/>
                </a:lnTo>
                <a:lnTo>
                  <a:pt x="2147654" y="2305109"/>
                </a:lnTo>
                <a:lnTo>
                  <a:pt x="2113067" y="2333283"/>
                </a:lnTo>
                <a:lnTo>
                  <a:pt x="2077514" y="2360286"/>
                </a:lnTo>
                <a:lnTo>
                  <a:pt x="2041025" y="2386087"/>
                </a:lnTo>
                <a:lnTo>
                  <a:pt x="2003630" y="2410657"/>
                </a:lnTo>
                <a:lnTo>
                  <a:pt x="1965358" y="2433967"/>
                </a:lnTo>
                <a:lnTo>
                  <a:pt x="1926239" y="2455986"/>
                </a:lnTo>
                <a:lnTo>
                  <a:pt x="1886302" y="2476687"/>
                </a:lnTo>
                <a:lnTo>
                  <a:pt x="1845576" y="2496038"/>
                </a:lnTo>
                <a:lnTo>
                  <a:pt x="1804092" y="2514010"/>
                </a:lnTo>
                <a:lnTo>
                  <a:pt x="1761878" y="2530575"/>
                </a:lnTo>
                <a:lnTo>
                  <a:pt x="1718964" y="2545702"/>
                </a:lnTo>
                <a:lnTo>
                  <a:pt x="1675380" y="2559362"/>
                </a:lnTo>
                <a:lnTo>
                  <a:pt x="1631156" y="2571526"/>
                </a:lnTo>
                <a:lnTo>
                  <a:pt x="1586320" y="2582163"/>
                </a:lnTo>
                <a:lnTo>
                  <a:pt x="1540902" y="2591245"/>
                </a:lnTo>
                <a:lnTo>
                  <a:pt x="1494932" y="2598742"/>
                </a:lnTo>
                <a:lnTo>
                  <a:pt x="1448439" y="2604624"/>
                </a:lnTo>
                <a:lnTo>
                  <a:pt x="1401452" y="2608862"/>
                </a:lnTo>
                <a:lnTo>
                  <a:pt x="1354003" y="2611427"/>
                </a:lnTo>
                <a:lnTo>
                  <a:pt x="1306118" y="2612288"/>
                </a:lnTo>
                <a:lnTo>
                  <a:pt x="1258235" y="2611427"/>
                </a:lnTo>
                <a:lnTo>
                  <a:pt x="1210786" y="2608862"/>
                </a:lnTo>
                <a:lnTo>
                  <a:pt x="1163800" y="2604624"/>
                </a:lnTo>
                <a:lnTo>
                  <a:pt x="1117308" y="2598742"/>
                </a:lnTo>
                <a:lnTo>
                  <a:pt x="1071339" y="2591245"/>
                </a:lnTo>
                <a:lnTo>
                  <a:pt x="1025922" y="2582163"/>
                </a:lnTo>
                <a:lnTo>
                  <a:pt x="981087" y="2571526"/>
                </a:lnTo>
                <a:lnTo>
                  <a:pt x="936863" y="2559362"/>
                </a:lnTo>
                <a:lnTo>
                  <a:pt x="893280" y="2545702"/>
                </a:lnTo>
                <a:lnTo>
                  <a:pt x="850367" y="2530575"/>
                </a:lnTo>
                <a:lnTo>
                  <a:pt x="808154" y="2514010"/>
                </a:lnTo>
                <a:lnTo>
                  <a:pt x="766670" y="2496038"/>
                </a:lnTo>
                <a:lnTo>
                  <a:pt x="725945" y="2476687"/>
                </a:lnTo>
                <a:lnTo>
                  <a:pt x="686009" y="2455986"/>
                </a:lnTo>
                <a:lnTo>
                  <a:pt x="646890" y="2433967"/>
                </a:lnTo>
                <a:lnTo>
                  <a:pt x="608619" y="2410657"/>
                </a:lnTo>
                <a:lnTo>
                  <a:pt x="571225" y="2386087"/>
                </a:lnTo>
                <a:lnTo>
                  <a:pt x="534737" y="2360286"/>
                </a:lnTo>
                <a:lnTo>
                  <a:pt x="499185" y="2333283"/>
                </a:lnTo>
                <a:lnTo>
                  <a:pt x="464598" y="2305109"/>
                </a:lnTo>
                <a:lnTo>
                  <a:pt x="431007" y="2275792"/>
                </a:lnTo>
                <a:lnTo>
                  <a:pt x="398439" y="2245362"/>
                </a:lnTo>
                <a:lnTo>
                  <a:pt x="366926" y="2213848"/>
                </a:lnTo>
                <a:lnTo>
                  <a:pt x="336496" y="2181281"/>
                </a:lnTo>
                <a:lnTo>
                  <a:pt x="307179" y="2147689"/>
                </a:lnTo>
                <a:lnTo>
                  <a:pt x="279004" y="2113102"/>
                </a:lnTo>
                <a:lnTo>
                  <a:pt x="252002" y="2077550"/>
                </a:lnTo>
                <a:lnTo>
                  <a:pt x="226201" y="2041062"/>
                </a:lnTo>
                <a:lnTo>
                  <a:pt x="201630" y="2003668"/>
                </a:lnTo>
                <a:lnTo>
                  <a:pt x="178321" y="1965397"/>
                </a:lnTo>
                <a:lnTo>
                  <a:pt x="156301" y="1926278"/>
                </a:lnTo>
                <a:lnTo>
                  <a:pt x="135601" y="1886342"/>
                </a:lnTo>
                <a:lnTo>
                  <a:pt x="116250" y="1845617"/>
                </a:lnTo>
                <a:lnTo>
                  <a:pt x="98277" y="1804133"/>
                </a:lnTo>
                <a:lnTo>
                  <a:pt x="81712" y="1761920"/>
                </a:lnTo>
                <a:lnTo>
                  <a:pt x="66585" y="1719008"/>
                </a:lnTo>
                <a:lnTo>
                  <a:pt x="52925" y="1675425"/>
                </a:lnTo>
                <a:lnTo>
                  <a:pt x="40762" y="1631201"/>
                </a:lnTo>
                <a:lnTo>
                  <a:pt x="30124" y="1586365"/>
                </a:lnTo>
                <a:lnTo>
                  <a:pt x="21042" y="1540948"/>
                </a:lnTo>
                <a:lnTo>
                  <a:pt x="13546" y="1494979"/>
                </a:lnTo>
                <a:lnTo>
                  <a:pt x="7663" y="1448487"/>
                </a:lnTo>
                <a:lnTo>
                  <a:pt x="3425" y="1401502"/>
                </a:lnTo>
                <a:lnTo>
                  <a:pt x="861" y="1354052"/>
                </a:lnTo>
                <a:lnTo>
                  <a:pt x="0" y="1306169"/>
                </a:lnTo>
                <a:lnTo>
                  <a:pt x="861" y="1258284"/>
                </a:lnTo>
                <a:lnTo>
                  <a:pt x="3425" y="1210833"/>
                </a:lnTo>
                <a:lnTo>
                  <a:pt x="7663" y="1163846"/>
                </a:lnTo>
                <a:lnTo>
                  <a:pt x="13546" y="1117352"/>
                </a:lnTo>
                <a:lnTo>
                  <a:pt x="21042" y="1071381"/>
                </a:lnTo>
                <a:lnTo>
                  <a:pt x="30124" y="1025963"/>
                </a:lnTo>
                <a:lnTo>
                  <a:pt x="40762" y="981126"/>
                </a:lnTo>
                <a:lnTo>
                  <a:pt x="52925" y="936900"/>
                </a:lnTo>
                <a:lnTo>
                  <a:pt x="66585" y="893315"/>
                </a:lnTo>
                <a:lnTo>
                  <a:pt x="81712" y="850401"/>
                </a:lnTo>
                <a:lnTo>
                  <a:pt x="98277" y="808186"/>
                </a:lnTo>
                <a:lnTo>
                  <a:pt x="116250" y="766701"/>
                </a:lnTo>
                <a:lnTo>
                  <a:pt x="135601" y="725975"/>
                </a:lnTo>
                <a:lnTo>
                  <a:pt x="156301" y="686037"/>
                </a:lnTo>
                <a:lnTo>
                  <a:pt x="178321" y="646917"/>
                </a:lnTo>
                <a:lnTo>
                  <a:pt x="201630" y="608644"/>
                </a:lnTo>
                <a:lnTo>
                  <a:pt x="226201" y="571248"/>
                </a:lnTo>
                <a:lnTo>
                  <a:pt x="252002" y="534759"/>
                </a:lnTo>
                <a:lnTo>
                  <a:pt x="279004" y="499205"/>
                </a:lnTo>
                <a:lnTo>
                  <a:pt x="307179" y="464617"/>
                </a:lnTo>
                <a:lnTo>
                  <a:pt x="336496" y="431024"/>
                </a:lnTo>
                <a:lnTo>
                  <a:pt x="366926" y="398456"/>
                </a:lnTo>
                <a:lnTo>
                  <a:pt x="398439" y="366941"/>
                </a:lnTo>
                <a:lnTo>
                  <a:pt x="431007" y="336510"/>
                </a:lnTo>
                <a:lnTo>
                  <a:pt x="464598" y="307192"/>
                </a:lnTo>
                <a:lnTo>
                  <a:pt x="499185" y="279016"/>
                </a:lnTo>
                <a:lnTo>
                  <a:pt x="534737" y="252012"/>
                </a:lnTo>
                <a:lnTo>
                  <a:pt x="571225" y="226210"/>
                </a:lnTo>
                <a:lnTo>
                  <a:pt x="608619" y="201639"/>
                </a:lnTo>
                <a:lnTo>
                  <a:pt x="646890" y="178328"/>
                </a:lnTo>
                <a:lnTo>
                  <a:pt x="686009" y="156308"/>
                </a:lnTo>
                <a:lnTo>
                  <a:pt x="725945" y="135607"/>
                </a:lnTo>
                <a:lnTo>
                  <a:pt x="766670" y="116255"/>
                </a:lnTo>
                <a:lnTo>
                  <a:pt x="808154" y="98281"/>
                </a:lnTo>
                <a:lnTo>
                  <a:pt x="850367" y="81716"/>
                </a:lnTo>
                <a:lnTo>
                  <a:pt x="893280" y="66588"/>
                </a:lnTo>
                <a:lnTo>
                  <a:pt x="936863" y="52928"/>
                </a:lnTo>
                <a:lnTo>
                  <a:pt x="981087" y="40764"/>
                </a:lnTo>
                <a:lnTo>
                  <a:pt x="1025922" y="30126"/>
                </a:lnTo>
                <a:lnTo>
                  <a:pt x="1071339" y="21043"/>
                </a:lnTo>
                <a:lnTo>
                  <a:pt x="1117308" y="13546"/>
                </a:lnTo>
                <a:lnTo>
                  <a:pt x="1163800" y="7664"/>
                </a:lnTo>
                <a:lnTo>
                  <a:pt x="1210786" y="3426"/>
                </a:lnTo>
                <a:lnTo>
                  <a:pt x="1258235" y="861"/>
                </a:lnTo>
                <a:lnTo>
                  <a:pt x="1306118" y="0"/>
                </a:lnTo>
                <a:lnTo>
                  <a:pt x="1354003" y="861"/>
                </a:lnTo>
                <a:lnTo>
                  <a:pt x="1401452" y="3426"/>
                </a:lnTo>
                <a:lnTo>
                  <a:pt x="1448439" y="7664"/>
                </a:lnTo>
                <a:lnTo>
                  <a:pt x="1494932" y="13546"/>
                </a:lnTo>
                <a:lnTo>
                  <a:pt x="1540902" y="21043"/>
                </a:lnTo>
                <a:lnTo>
                  <a:pt x="1586320" y="30126"/>
                </a:lnTo>
                <a:lnTo>
                  <a:pt x="1631156" y="40764"/>
                </a:lnTo>
                <a:lnTo>
                  <a:pt x="1675380" y="52928"/>
                </a:lnTo>
                <a:lnTo>
                  <a:pt x="1718964" y="66588"/>
                </a:lnTo>
                <a:lnTo>
                  <a:pt x="1761878" y="81716"/>
                </a:lnTo>
                <a:lnTo>
                  <a:pt x="1804092" y="98281"/>
                </a:lnTo>
                <a:lnTo>
                  <a:pt x="1845576" y="116255"/>
                </a:lnTo>
                <a:lnTo>
                  <a:pt x="1886302" y="135607"/>
                </a:lnTo>
                <a:lnTo>
                  <a:pt x="1926239" y="156308"/>
                </a:lnTo>
                <a:lnTo>
                  <a:pt x="1965358" y="178328"/>
                </a:lnTo>
                <a:lnTo>
                  <a:pt x="2003630" y="201639"/>
                </a:lnTo>
                <a:lnTo>
                  <a:pt x="2041025" y="226210"/>
                </a:lnTo>
                <a:lnTo>
                  <a:pt x="2077514" y="252012"/>
                </a:lnTo>
                <a:lnTo>
                  <a:pt x="2113067" y="279016"/>
                </a:lnTo>
                <a:lnTo>
                  <a:pt x="2147654" y="307192"/>
                </a:lnTo>
                <a:lnTo>
                  <a:pt x="2181247" y="336510"/>
                </a:lnTo>
                <a:lnTo>
                  <a:pt x="2213815" y="366941"/>
                </a:lnTo>
                <a:lnTo>
                  <a:pt x="2245329" y="398456"/>
                </a:lnTo>
                <a:lnTo>
                  <a:pt x="2275759" y="431024"/>
                </a:lnTo>
                <a:lnTo>
                  <a:pt x="2305077" y="464617"/>
                </a:lnTo>
                <a:lnTo>
                  <a:pt x="2333252" y="499205"/>
                </a:lnTo>
                <a:lnTo>
                  <a:pt x="2360255" y="534759"/>
                </a:lnTo>
                <a:lnTo>
                  <a:pt x="2386057" y="571248"/>
                </a:lnTo>
                <a:lnTo>
                  <a:pt x="2410627" y="608644"/>
                </a:lnTo>
                <a:lnTo>
                  <a:pt x="2433938" y="646917"/>
                </a:lnTo>
                <a:lnTo>
                  <a:pt x="2455958" y="686037"/>
                </a:lnTo>
                <a:lnTo>
                  <a:pt x="2476658" y="725975"/>
                </a:lnTo>
                <a:lnTo>
                  <a:pt x="2496010" y="766701"/>
                </a:lnTo>
                <a:lnTo>
                  <a:pt x="2513983" y="808186"/>
                </a:lnTo>
                <a:lnTo>
                  <a:pt x="2530548" y="850401"/>
                </a:lnTo>
                <a:lnTo>
                  <a:pt x="2545675" y="893315"/>
                </a:lnTo>
                <a:lnTo>
                  <a:pt x="2559336" y="936900"/>
                </a:lnTo>
                <a:lnTo>
                  <a:pt x="2571499" y="981126"/>
                </a:lnTo>
                <a:lnTo>
                  <a:pt x="2582137" y="1025963"/>
                </a:lnTo>
                <a:lnTo>
                  <a:pt x="2591219" y="1071381"/>
                </a:lnTo>
                <a:lnTo>
                  <a:pt x="2598716" y="1117352"/>
                </a:lnTo>
                <a:lnTo>
                  <a:pt x="2604598" y="1163846"/>
                </a:lnTo>
                <a:lnTo>
                  <a:pt x="2608837" y="1210833"/>
                </a:lnTo>
                <a:lnTo>
                  <a:pt x="2611401" y="1258284"/>
                </a:lnTo>
                <a:lnTo>
                  <a:pt x="2612263" y="1306169"/>
                </a:lnTo>
                <a:close/>
              </a:path>
            </a:pathLst>
          </a:custGeom>
          <a:ln w="47637">
            <a:solidFill>
              <a:srgbClr val="F89A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06710" y="2505670"/>
            <a:ext cx="3037205" cy="3037205"/>
          </a:xfrm>
          <a:custGeom>
            <a:avLst/>
            <a:gdLst/>
            <a:ahLst/>
            <a:cxnLst/>
            <a:rect l="l" t="t" r="r" b="b"/>
            <a:pathLst>
              <a:path w="3037204" h="3037204">
                <a:moveTo>
                  <a:pt x="3036862" y="1518462"/>
                </a:moveTo>
                <a:lnTo>
                  <a:pt x="3036111" y="1566665"/>
                </a:lnTo>
                <a:lnTo>
                  <a:pt x="3033874" y="1614493"/>
                </a:lnTo>
                <a:lnTo>
                  <a:pt x="3030174" y="1661924"/>
                </a:lnTo>
                <a:lnTo>
                  <a:pt x="3025032" y="1708936"/>
                </a:lnTo>
                <a:lnTo>
                  <a:pt x="3018470" y="1755507"/>
                </a:lnTo>
                <a:lnTo>
                  <a:pt x="3010511" y="1801614"/>
                </a:lnTo>
                <a:lnTo>
                  <a:pt x="3001177" y="1847236"/>
                </a:lnTo>
                <a:lnTo>
                  <a:pt x="2990490" y="1892349"/>
                </a:lnTo>
                <a:lnTo>
                  <a:pt x="2978473" y="1936932"/>
                </a:lnTo>
                <a:lnTo>
                  <a:pt x="2965147" y="1980963"/>
                </a:lnTo>
                <a:lnTo>
                  <a:pt x="2950535" y="2024419"/>
                </a:lnTo>
                <a:lnTo>
                  <a:pt x="2934659" y="2067278"/>
                </a:lnTo>
                <a:lnTo>
                  <a:pt x="2917542" y="2109518"/>
                </a:lnTo>
                <a:lnTo>
                  <a:pt x="2899205" y="2151116"/>
                </a:lnTo>
                <a:lnTo>
                  <a:pt x="2879671" y="2192051"/>
                </a:lnTo>
                <a:lnTo>
                  <a:pt x="2858962" y="2232300"/>
                </a:lnTo>
                <a:lnTo>
                  <a:pt x="2837100" y="2271841"/>
                </a:lnTo>
                <a:lnTo>
                  <a:pt x="2814108" y="2310651"/>
                </a:lnTo>
                <a:lnTo>
                  <a:pt x="2790008" y="2348709"/>
                </a:lnTo>
                <a:lnTo>
                  <a:pt x="2764821" y="2385992"/>
                </a:lnTo>
                <a:lnTo>
                  <a:pt x="2738571" y="2422478"/>
                </a:lnTo>
                <a:lnTo>
                  <a:pt x="2711279" y="2458145"/>
                </a:lnTo>
                <a:lnTo>
                  <a:pt x="2682967" y="2492970"/>
                </a:lnTo>
                <a:lnTo>
                  <a:pt x="2653659" y="2526931"/>
                </a:lnTo>
                <a:lnTo>
                  <a:pt x="2623375" y="2560007"/>
                </a:lnTo>
                <a:lnTo>
                  <a:pt x="2592139" y="2592174"/>
                </a:lnTo>
                <a:lnTo>
                  <a:pt x="2559973" y="2623411"/>
                </a:lnTo>
                <a:lnTo>
                  <a:pt x="2526898" y="2653695"/>
                </a:lnTo>
                <a:lnTo>
                  <a:pt x="2492937" y="2683005"/>
                </a:lnTo>
                <a:lnTo>
                  <a:pt x="2458112" y="2711317"/>
                </a:lnTo>
                <a:lnTo>
                  <a:pt x="2422446" y="2738610"/>
                </a:lnTo>
                <a:lnTo>
                  <a:pt x="2385961" y="2764861"/>
                </a:lnTo>
                <a:lnTo>
                  <a:pt x="2348678" y="2790048"/>
                </a:lnTo>
                <a:lnTo>
                  <a:pt x="2310621" y="2814150"/>
                </a:lnTo>
                <a:lnTo>
                  <a:pt x="2271811" y="2837143"/>
                </a:lnTo>
                <a:lnTo>
                  <a:pt x="2232270" y="2859005"/>
                </a:lnTo>
                <a:lnTo>
                  <a:pt x="2192022" y="2879715"/>
                </a:lnTo>
                <a:lnTo>
                  <a:pt x="2151087" y="2899250"/>
                </a:lnTo>
                <a:lnTo>
                  <a:pt x="2109489" y="2917587"/>
                </a:lnTo>
                <a:lnTo>
                  <a:pt x="2067249" y="2934705"/>
                </a:lnTo>
                <a:lnTo>
                  <a:pt x="2024390" y="2950582"/>
                </a:lnTo>
                <a:lnTo>
                  <a:pt x="1980933" y="2965194"/>
                </a:lnTo>
                <a:lnTo>
                  <a:pt x="1936902" y="2978520"/>
                </a:lnTo>
                <a:lnTo>
                  <a:pt x="1892319" y="2990538"/>
                </a:lnTo>
                <a:lnTo>
                  <a:pt x="1847205" y="3001226"/>
                </a:lnTo>
                <a:lnTo>
                  <a:pt x="1801583" y="3010560"/>
                </a:lnTo>
                <a:lnTo>
                  <a:pt x="1755475" y="3018520"/>
                </a:lnTo>
                <a:lnTo>
                  <a:pt x="1708903" y="3025082"/>
                </a:lnTo>
                <a:lnTo>
                  <a:pt x="1661890" y="3030224"/>
                </a:lnTo>
                <a:lnTo>
                  <a:pt x="1614458" y="3033925"/>
                </a:lnTo>
                <a:lnTo>
                  <a:pt x="1566628" y="3036162"/>
                </a:lnTo>
                <a:lnTo>
                  <a:pt x="1518424" y="3036912"/>
                </a:lnTo>
                <a:lnTo>
                  <a:pt x="1470222" y="3036162"/>
                </a:lnTo>
                <a:lnTo>
                  <a:pt x="1422394" y="3033925"/>
                </a:lnTo>
                <a:lnTo>
                  <a:pt x="1374962" y="3030224"/>
                </a:lnTo>
                <a:lnTo>
                  <a:pt x="1327951" y="3025082"/>
                </a:lnTo>
                <a:lnTo>
                  <a:pt x="1281380" y="3018520"/>
                </a:lnTo>
                <a:lnTo>
                  <a:pt x="1235273" y="3010560"/>
                </a:lnTo>
                <a:lnTo>
                  <a:pt x="1189652" y="3001226"/>
                </a:lnTo>
                <a:lnTo>
                  <a:pt x="1144539" y="2990538"/>
                </a:lnTo>
                <a:lnTo>
                  <a:pt x="1099956" y="2978520"/>
                </a:lnTo>
                <a:lnTo>
                  <a:pt x="1055926" y="2965194"/>
                </a:lnTo>
                <a:lnTo>
                  <a:pt x="1012470" y="2950582"/>
                </a:lnTo>
                <a:lnTo>
                  <a:pt x="969612" y="2934705"/>
                </a:lnTo>
                <a:lnTo>
                  <a:pt x="927373" y="2917587"/>
                </a:lnTo>
                <a:lnTo>
                  <a:pt x="885775" y="2899250"/>
                </a:lnTo>
                <a:lnTo>
                  <a:pt x="844841" y="2879715"/>
                </a:lnTo>
                <a:lnTo>
                  <a:pt x="804592" y="2859005"/>
                </a:lnTo>
                <a:lnTo>
                  <a:pt x="765052" y="2837143"/>
                </a:lnTo>
                <a:lnTo>
                  <a:pt x="726242" y="2814150"/>
                </a:lnTo>
                <a:lnTo>
                  <a:pt x="688185" y="2790048"/>
                </a:lnTo>
                <a:lnTo>
                  <a:pt x="650903" y="2764861"/>
                </a:lnTo>
                <a:lnTo>
                  <a:pt x="614418" y="2738610"/>
                </a:lnTo>
                <a:lnTo>
                  <a:pt x="578752" y="2711317"/>
                </a:lnTo>
                <a:lnTo>
                  <a:pt x="543927" y="2683005"/>
                </a:lnTo>
                <a:lnTo>
                  <a:pt x="509966" y="2653695"/>
                </a:lnTo>
                <a:lnTo>
                  <a:pt x="476891" y="2623411"/>
                </a:lnTo>
                <a:lnTo>
                  <a:pt x="444725" y="2592174"/>
                </a:lnTo>
                <a:lnTo>
                  <a:pt x="413489" y="2560007"/>
                </a:lnTo>
                <a:lnTo>
                  <a:pt x="383205" y="2526931"/>
                </a:lnTo>
                <a:lnTo>
                  <a:pt x="353897" y="2492970"/>
                </a:lnTo>
                <a:lnTo>
                  <a:pt x="325585" y="2458145"/>
                </a:lnTo>
                <a:lnTo>
                  <a:pt x="298293" y="2422478"/>
                </a:lnTo>
                <a:lnTo>
                  <a:pt x="272043" y="2385992"/>
                </a:lnTo>
                <a:lnTo>
                  <a:pt x="246856" y="2348709"/>
                </a:lnTo>
                <a:lnTo>
                  <a:pt x="222755" y="2310651"/>
                </a:lnTo>
                <a:lnTo>
                  <a:pt x="199763" y="2271841"/>
                </a:lnTo>
                <a:lnTo>
                  <a:pt x="177901" y="2232300"/>
                </a:lnTo>
                <a:lnTo>
                  <a:pt x="157192" y="2192051"/>
                </a:lnTo>
                <a:lnTo>
                  <a:pt x="137658" y="2151116"/>
                </a:lnTo>
                <a:lnTo>
                  <a:pt x="119321" y="2109518"/>
                </a:lnTo>
                <a:lnTo>
                  <a:pt x="102203" y="2067278"/>
                </a:lnTo>
                <a:lnTo>
                  <a:pt x="86327" y="2024419"/>
                </a:lnTo>
                <a:lnTo>
                  <a:pt x="71715" y="1980963"/>
                </a:lnTo>
                <a:lnTo>
                  <a:pt x="58389" y="1936932"/>
                </a:lnTo>
                <a:lnTo>
                  <a:pt x="46372" y="1892349"/>
                </a:lnTo>
                <a:lnTo>
                  <a:pt x="35685" y="1847236"/>
                </a:lnTo>
                <a:lnTo>
                  <a:pt x="26351" y="1801614"/>
                </a:lnTo>
                <a:lnTo>
                  <a:pt x="18392" y="1755507"/>
                </a:lnTo>
                <a:lnTo>
                  <a:pt x="11830" y="1708936"/>
                </a:lnTo>
                <a:lnTo>
                  <a:pt x="6687" y="1661924"/>
                </a:lnTo>
                <a:lnTo>
                  <a:pt x="2987" y="1614493"/>
                </a:lnTo>
                <a:lnTo>
                  <a:pt x="750" y="1566665"/>
                </a:lnTo>
                <a:lnTo>
                  <a:pt x="0" y="1518462"/>
                </a:lnTo>
                <a:lnTo>
                  <a:pt x="750" y="1470260"/>
                </a:lnTo>
                <a:lnTo>
                  <a:pt x="2987" y="1422433"/>
                </a:lnTo>
                <a:lnTo>
                  <a:pt x="6687" y="1375002"/>
                </a:lnTo>
                <a:lnTo>
                  <a:pt x="11830" y="1327990"/>
                </a:lnTo>
                <a:lnTo>
                  <a:pt x="18392" y="1281420"/>
                </a:lnTo>
                <a:lnTo>
                  <a:pt x="26351" y="1235313"/>
                </a:lnTo>
                <a:lnTo>
                  <a:pt x="35685" y="1189692"/>
                </a:lnTo>
                <a:lnTo>
                  <a:pt x="46372" y="1144579"/>
                </a:lnTo>
                <a:lnTo>
                  <a:pt x="58389" y="1099996"/>
                </a:lnTo>
                <a:lnTo>
                  <a:pt x="71715" y="1055965"/>
                </a:lnTo>
                <a:lnTo>
                  <a:pt x="86327" y="1012509"/>
                </a:lnTo>
                <a:lnTo>
                  <a:pt x="102203" y="969650"/>
                </a:lnTo>
                <a:lnTo>
                  <a:pt x="119321" y="927410"/>
                </a:lnTo>
                <a:lnTo>
                  <a:pt x="137658" y="885811"/>
                </a:lnTo>
                <a:lnTo>
                  <a:pt x="157192" y="844877"/>
                </a:lnTo>
                <a:lnTo>
                  <a:pt x="177901" y="804627"/>
                </a:lnTo>
                <a:lnTo>
                  <a:pt x="199763" y="765086"/>
                </a:lnTo>
                <a:lnTo>
                  <a:pt x="222755" y="726276"/>
                </a:lnTo>
                <a:lnTo>
                  <a:pt x="246856" y="688217"/>
                </a:lnTo>
                <a:lnTo>
                  <a:pt x="272043" y="650934"/>
                </a:lnTo>
                <a:lnTo>
                  <a:pt x="298293" y="614447"/>
                </a:lnTo>
                <a:lnTo>
                  <a:pt x="325585" y="578780"/>
                </a:lnTo>
                <a:lnTo>
                  <a:pt x="353897" y="543955"/>
                </a:lnTo>
                <a:lnTo>
                  <a:pt x="383205" y="509993"/>
                </a:lnTo>
                <a:lnTo>
                  <a:pt x="413489" y="476917"/>
                </a:lnTo>
                <a:lnTo>
                  <a:pt x="444725" y="444749"/>
                </a:lnTo>
                <a:lnTo>
                  <a:pt x="476891" y="413511"/>
                </a:lnTo>
                <a:lnTo>
                  <a:pt x="509966" y="383227"/>
                </a:lnTo>
                <a:lnTo>
                  <a:pt x="543927" y="353917"/>
                </a:lnTo>
                <a:lnTo>
                  <a:pt x="578752" y="325604"/>
                </a:lnTo>
                <a:lnTo>
                  <a:pt x="614418" y="298311"/>
                </a:lnTo>
                <a:lnTo>
                  <a:pt x="650903" y="272059"/>
                </a:lnTo>
                <a:lnTo>
                  <a:pt x="688185" y="246871"/>
                </a:lnTo>
                <a:lnTo>
                  <a:pt x="726242" y="222769"/>
                </a:lnTo>
                <a:lnTo>
                  <a:pt x="765052" y="199775"/>
                </a:lnTo>
                <a:lnTo>
                  <a:pt x="804592" y="177912"/>
                </a:lnTo>
                <a:lnTo>
                  <a:pt x="844841" y="157202"/>
                </a:lnTo>
                <a:lnTo>
                  <a:pt x="885775" y="137667"/>
                </a:lnTo>
                <a:lnTo>
                  <a:pt x="927373" y="119329"/>
                </a:lnTo>
                <a:lnTo>
                  <a:pt x="969612" y="102210"/>
                </a:lnTo>
                <a:lnTo>
                  <a:pt x="1012470" y="86333"/>
                </a:lnTo>
                <a:lnTo>
                  <a:pt x="1055926" y="71720"/>
                </a:lnTo>
                <a:lnTo>
                  <a:pt x="1099956" y="58393"/>
                </a:lnTo>
                <a:lnTo>
                  <a:pt x="1144539" y="46375"/>
                </a:lnTo>
                <a:lnTo>
                  <a:pt x="1189652" y="35687"/>
                </a:lnTo>
                <a:lnTo>
                  <a:pt x="1235273" y="26353"/>
                </a:lnTo>
                <a:lnTo>
                  <a:pt x="1281380" y="18393"/>
                </a:lnTo>
                <a:lnTo>
                  <a:pt x="1327951" y="11831"/>
                </a:lnTo>
                <a:lnTo>
                  <a:pt x="1374962" y="6688"/>
                </a:lnTo>
                <a:lnTo>
                  <a:pt x="1422394" y="2987"/>
                </a:lnTo>
                <a:lnTo>
                  <a:pt x="1470222" y="750"/>
                </a:lnTo>
                <a:lnTo>
                  <a:pt x="1518424" y="0"/>
                </a:lnTo>
                <a:lnTo>
                  <a:pt x="1566628" y="750"/>
                </a:lnTo>
                <a:lnTo>
                  <a:pt x="1614458" y="2987"/>
                </a:lnTo>
                <a:lnTo>
                  <a:pt x="1661890" y="6688"/>
                </a:lnTo>
                <a:lnTo>
                  <a:pt x="1708903" y="11831"/>
                </a:lnTo>
                <a:lnTo>
                  <a:pt x="1755475" y="18393"/>
                </a:lnTo>
                <a:lnTo>
                  <a:pt x="1801583" y="26353"/>
                </a:lnTo>
                <a:lnTo>
                  <a:pt x="1847205" y="35687"/>
                </a:lnTo>
                <a:lnTo>
                  <a:pt x="1892319" y="46375"/>
                </a:lnTo>
                <a:lnTo>
                  <a:pt x="1936902" y="58393"/>
                </a:lnTo>
                <a:lnTo>
                  <a:pt x="1980933" y="71720"/>
                </a:lnTo>
                <a:lnTo>
                  <a:pt x="2024390" y="86333"/>
                </a:lnTo>
                <a:lnTo>
                  <a:pt x="2067249" y="102210"/>
                </a:lnTo>
                <a:lnTo>
                  <a:pt x="2109489" y="119329"/>
                </a:lnTo>
                <a:lnTo>
                  <a:pt x="2151087" y="137667"/>
                </a:lnTo>
                <a:lnTo>
                  <a:pt x="2192022" y="157202"/>
                </a:lnTo>
                <a:lnTo>
                  <a:pt x="2232270" y="177912"/>
                </a:lnTo>
                <a:lnTo>
                  <a:pt x="2271811" y="199775"/>
                </a:lnTo>
                <a:lnTo>
                  <a:pt x="2310621" y="222769"/>
                </a:lnTo>
                <a:lnTo>
                  <a:pt x="2348678" y="246871"/>
                </a:lnTo>
                <a:lnTo>
                  <a:pt x="2385961" y="272059"/>
                </a:lnTo>
                <a:lnTo>
                  <a:pt x="2422446" y="298311"/>
                </a:lnTo>
                <a:lnTo>
                  <a:pt x="2458112" y="325604"/>
                </a:lnTo>
                <a:lnTo>
                  <a:pt x="2492937" y="353917"/>
                </a:lnTo>
                <a:lnTo>
                  <a:pt x="2526898" y="383227"/>
                </a:lnTo>
                <a:lnTo>
                  <a:pt x="2559973" y="413511"/>
                </a:lnTo>
                <a:lnTo>
                  <a:pt x="2592139" y="444749"/>
                </a:lnTo>
                <a:lnTo>
                  <a:pt x="2623375" y="476917"/>
                </a:lnTo>
                <a:lnTo>
                  <a:pt x="2653659" y="509993"/>
                </a:lnTo>
                <a:lnTo>
                  <a:pt x="2682967" y="543955"/>
                </a:lnTo>
                <a:lnTo>
                  <a:pt x="2711279" y="578780"/>
                </a:lnTo>
                <a:lnTo>
                  <a:pt x="2738571" y="614447"/>
                </a:lnTo>
                <a:lnTo>
                  <a:pt x="2764821" y="650934"/>
                </a:lnTo>
                <a:lnTo>
                  <a:pt x="2790008" y="688217"/>
                </a:lnTo>
                <a:lnTo>
                  <a:pt x="2814108" y="726276"/>
                </a:lnTo>
                <a:lnTo>
                  <a:pt x="2837100" y="765086"/>
                </a:lnTo>
                <a:lnTo>
                  <a:pt x="2858962" y="804627"/>
                </a:lnTo>
                <a:lnTo>
                  <a:pt x="2879671" y="844877"/>
                </a:lnTo>
                <a:lnTo>
                  <a:pt x="2899205" y="885811"/>
                </a:lnTo>
                <a:lnTo>
                  <a:pt x="2917542" y="927410"/>
                </a:lnTo>
                <a:lnTo>
                  <a:pt x="2934659" y="969650"/>
                </a:lnTo>
                <a:lnTo>
                  <a:pt x="2950535" y="1012509"/>
                </a:lnTo>
                <a:lnTo>
                  <a:pt x="2965147" y="1055965"/>
                </a:lnTo>
                <a:lnTo>
                  <a:pt x="2978473" y="1099996"/>
                </a:lnTo>
                <a:lnTo>
                  <a:pt x="2990490" y="1144579"/>
                </a:lnTo>
                <a:lnTo>
                  <a:pt x="3001177" y="1189692"/>
                </a:lnTo>
                <a:lnTo>
                  <a:pt x="3010511" y="1235313"/>
                </a:lnTo>
                <a:lnTo>
                  <a:pt x="3018470" y="1281420"/>
                </a:lnTo>
                <a:lnTo>
                  <a:pt x="3025032" y="1327990"/>
                </a:lnTo>
                <a:lnTo>
                  <a:pt x="3030174" y="1375002"/>
                </a:lnTo>
                <a:lnTo>
                  <a:pt x="3033874" y="1422433"/>
                </a:lnTo>
                <a:lnTo>
                  <a:pt x="3036111" y="1470260"/>
                </a:lnTo>
                <a:lnTo>
                  <a:pt x="3036862" y="1518462"/>
                </a:lnTo>
                <a:close/>
              </a:path>
            </a:pathLst>
          </a:custGeom>
          <a:ln w="15875">
            <a:solidFill>
              <a:srgbClr val="F89A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29897" y="6190888"/>
            <a:ext cx="688340" cy="5670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1435" marR="5080" indent="-39370" algn="just">
              <a:lnSpc>
                <a:spcPct val="102899"/>
              </a:lnSpc>
              <a:spcBef>
                <a:spcPts val="90"/>
              </a:spcBef>
            </a:pPr>
            <a:r>
              <a:rPr sz="1150" spc="-10" dirty="0">
                <a:latin typeface="Arial"/>
                <a:cs typeface="Arial"/>
              </a:rPr>
              <a:t>Determine  Business  </a:t>
            </a:r>
            <a:r>
              <a:rPr sz="1150" spc="-5" dirty="0">
                <a:latin typeface="Arial"/>
                <a:cs typeface="Arial"/>
              </a:rPr>
              <a:t>Strategy</a:t>
            </a:r>
            <a:endParaRPr sz="11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80946" y="6190888"/>
            <a:ext cx="741680" cy="5670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635" algn="ctr">
              <a:lnSpc>
                <a:spcPct val="102899"/>
              </a:lnSpc>
              <a:spcBef>
                <a:spcPts val="90"/>
              </a:spcBef>
            </a:pPr>
            <a:r>
              <a:rPr sz="1150" spc="-25" dirty="0">
                <a:latin typeface="Arial"/>
                <a:cs typeface="Arial"/>
              </a:rPr>
              <a:t>Define  </a:t>
            </a:r>
            <a:r>
              <a:rPr sz="1150" dirty="0">
                <a:latin typeface="Arial"/>
                <a:cs typeface="Arial"/>
              </a:rPr>
              <a:t>Customer  </a:t>
            </a:r>
            <a:r>
              <a:rPr sz="1150" spc="-15" dirty="0">
                <a:latin typeface="Arial"/>
                <a:cs typeface="Arial"/>
              </a:rPr>
              <a:t>Experience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68651" y="6190888"/>
            <a:ext cx="688340" cy="5670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02899"/>
              </a:lnSpc>
              <a:spcBef>
                <a:spcPts val="90"/>
              </a:spcBef>
            </a:pPr>
            <a:r>
              <a:rPr sz="1150" spc="-10" dirty="0">
                <a:latin typeface="Arial"/>
                <a:cs typeface="Arial"/>
              </a:rPr>
              <a:t>Determine  Brand  </a:t>
            </a:r>
            <a:r>
              <a:rPr sz="1150" spc="-5" dirty="0">
                <a:latin typeface="Arial"/>
                <a:cs typeface="Arial"/>
              </a:rPr>
              <a:t>Strategy</a:t>
            </a:r>
            <a:endParaRPr sz="11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62848" y="6190888"/>
            <a:ext cx="655320" cy="3867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99695">
              <a:lnSpc>
                <a:spcPct val="102899"/>
              </a:lnSpc>
              <a:spcBef>
                <a:spcPts val="90"/>
              </a:spcBef>
            </a:pPr>
            <a:r>
              <a:rPr sz="1150" spc="-15" dirty="0">
                <a:latin typeface="Arial"/>
                <a:cs typeface="Arial"/>
              </a:rPr>
              <a:t>Create  </a:t>
            </a:r>
            <a:r>
              <a:rPr sz="1150" spc="5" dirty="0">
                <a:latin typeface="Arial"/>
                <a:cs typeface="Arial"/>
              </a:rPr>
              <a:t>Concepts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53019" y="6190888"/>
            <a:ext cx="551815" cy="3867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705" marR="5080" indent="-40640">
              <a:lnSpc>
                <a:spcPct val="102899"/>
              </a:lnSpc>
              <a:spcBef>
                <a:spcPts val="90"/>
              </a:spcBef>
            </a:pPr>
            <a:r>
              <a:rPr sz="1150" spc="-10" dirty="0">
                <a:latin typeface="Arial"/>
                <a:cs typeface="Arial"/>
              </a:rPr>
              <a:t>Develop  </a:t>
            </a:r>
            <a:r>
              <a:rPr sz="1150" spc="-15" dirty="0">
                <a:latin typeface="Arial"/>
                <a:cs typeface="Arial"/>
              </a:rPr>
              <a:t>Design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22165" y="6190888"/>
            <a:ext cx="691515" cy="3867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70485">
              <a:lnSpc>
                <a:spcPct val="102899"/>
              </a:lnSpc>
              <a:spcBef>
                <a:spcPts val="90"/>
              </a:spcBef>
            </a:pPr>
            <a:r>
              <a:rPr sz="1150" spc="-10" dirty="0">
                <a:latin typeface="Arial"/>
                <a:cs typeface="Arial"/>
              </a:rPr>
              <a:t>Manage  </a:t>
            </a:r>
            <a:r>
              <a:rPr sz="1150" spc="-5" dirty="0">
                <a:latin typeface="Arial"/>
                <a:cs typeface="Arial"/>
              </a:rPr>
              <a:t>Standa</a:t>
            </a:r>
            <a:r>
              <a:rPr sz="1150" spc="-30" dirty="0">
                <a:latin typeface="Arial"/>
                <a:cs typeface="Arial"/>
              </a:rPr>
              <a:t>r</a:t>
            </a:r>
            <a:r>
              <a:rPr sz="1150" spc="10" dirty="0">
                <a:latin typeface="Arial"/>
                <a:cs typeface="Arial"/>
              </a:rPr>
              <a:t>ds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20605" y="6190888"/>
            <a:ext cx="571500" cy="2063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50" spc="-25" dirty="0">
                <a:latin typeface="Arial"/>
                <a:cs typeface="Arial"/>
              </a:rPr>
              <a:t>P</a:t>
            </a:r>
            <a:r>
              <a:rPr sz="1150" spc="-40" dirty="0">
                <a:latin typeface="Arial"/>
                <a:cs typeface="Arial"/>
              </a:rPr>
              <a:t>r</a:t>
            </a:r>
            <a:r>
              <a:rPr sz="1150" spc="5" dirty="0">
                <a:latin typeface="Arial"/>
                <a:cs typeface="Arial"/>
              </a:rPr>
              <a:t>oduce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26134" y="6190888"/>
            <a:ext cx="638175" cy="2063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50" spc="-5" dirty="0">
                <a:latin typeface="Arial"/>
                <a:cs typeface="Arial"/>
              </a:rPr>
              <a:t>Distribute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025007" y="6055285"/>
            <a:ext cx="117475" cy="69850"/>
          </a:xfrm>
          <a:custGeom>
            <a:avLst/>
            <a:gdLst/>
            <a:ahLst/>
            <a:cxnLst/>
            <a:rect l="l" t="t" r="r" b="b"/>
            <a:pathLst>
              <a:path w="117475" h="69850">
                <a:moveTo>
                  <a:pt x="117208" y="0"/>
                </a:moveTo>
                <a:lnTo>
                  <a:pt x="0" y="0"/>
                </a:lnTo>
                <a:lnTo>
                  <a:pt x="0" y="69557"/>
                </a:lnTo>
                <a:lnTo>
                  <a:pt x="1172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35130" y="6055285"/>
            <a:ext cx="6907530" cy="69850"/>
          </a:xfrm>
          <a:custGeom>
            <a:avLst/>
            <a:gdLst/>
            <a:ahLst/>
            <a:cxnLst/>
            <a:rect l="l" t="t" r="r" b="b"/>
            <a:pathLst>
              <a:path w="6907530" h="69850">
                <a:moveTo>
                  <a:pt x="0" y="0"/>
                </a:moveTo>
                <a:lnTo>
                  <a:pt x="6907085" y="0"/>
                </a:lnTo>
                <a:lnTo>
                  <a:pt x="6789877" y="69557"/>
                </a:lnTo>
                <a:lnTo>
                  <a:pt x="6789877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65559" y="1247788"/>
            <a:ext cx="69850" cy="117475"/>
          </a:xfrm>
          <a:custGeom>
            <a:avLst/>
            <a:gdLst/>
            <a:ahLst/>
            <a:cxnLst/>
            <a:rect l="l" t="t" r="r" b="b"/>
            <a:pathLst>
              <a:path w="69850" h="117475">
                <a:moveTo>
                  <a:pt x="69570" y="0"/>
                </a:moveTo>
                <a:lnTo>
                  <a:pt x="0" y="117195"/>
                </a:lnTo>
                <a:lnTo>
                  <a:pt x="69570" y="117195"/>
                </a:lnTo>
                <a:lnTo>
                  <a:pt x="695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65559" y="1247788"/>
            <a:ext cx="69850" cy="4807585"/>
          </a:xfrm>
          <a:custGeom>
            <a:avLst/>
            <a:gdLst/>
            <a:ahLst/>
            <a:cxnLst/>
            <a:rect l="l" t="t" r="r" b="b"/>
            <a:pathLst>
              <a:path w="69850" h="4807585">
                <a:moveTo>
                  <a:pt x="69570" y="4807496"/>
                </a:moveTo>
                <a:lnTo>
                  <a:pt x="69570" y="0"/>
                </a:lnTo>
                <a:lnTo>
                  <a:pt x="0" y="117195"/>
                </a:lnTo>
                <a:lnTo>
                  <a:pt x="69570" y="11719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866861" y="1857195"/>
            <a:ext cx="814069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75" dirty="0">
                <a:latin typeface="Calibri"/>
                <a:cs typeface="Calibri"/>
              </a:rPr>
              <a:t>L</a:t>
            </a:r>
            <a:r>
              <a:rPr sz="1900" spc="15" dirty="0">
                <a:latin typeface="Calibri"/>
                <a:cs typeface="Calibri"/>
              </a:rPr>
              <a:t>eaders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78036" y="2862700"/>
            <a:ext cx="2632710" cy="13849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Calibri"/>
                <a:cs typeface="Calibri"/>
              </a:rPr>
              <a:t>Creators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50">
              <a:latin typeface="Times New Roman"/>
              <a:cs typeface="Times New Roman"/>
            </a:endParaRPr>
          </a:p>
          <a:p>
            <a:pPr marL="1647189" marR="5080" indent="-421005">
              <a:lnSpc>
                <a:spcPct val="101200"/>
              </a:lnSpc>
            </a:pPr>
            <a:r>
              <a:rPr sz="1900" dirty="0">
                <a:latin typeface="Calibri"/>
                <a:cs typeface="Calibri"/>
              </a:rPr>
              <a:t>Moste</a:t>
            </a:r>
            <a:r>
              <a:rPr sz="1900" spc="-100" dirty="0">
                <a:latin typeface="Calibri"/>
                <a:cs typeface="Calibri"/>
              </a:rPr>
              <a:t> </a:t>
            </a:r>
            <a:r>
              <a:rPr sz="1900" spc="60" dirty="0">
                <a:latin typeface="Calibri"/>
                <a:cs typeface="Calibri"/>
              </a:rPr>
              <a:t>Design  </a:t>
            </a:r>
            <a:r>
              <a:rPr sz="1900" spc="10" dirty="0">
                <a:latin typeface="Calibri"/>
                <a:cs typeface="Calibri"/>
              </a:rPr>
              <a:t>Firms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533409" y="5024402"/>
            <a:ext cx="75501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-75" dirty="0">
                <a:latin typeface="Calibri"/>
                <a:cs typeface="Calibri"/>
              </a:rPr>
              <a:t>M</a:t>
            </a:r>
            <a:r>
              <a:rPr sz="1900" spc="5" dirty="0">
                <a:latin typeface="Calibri"/>
                <a:cs typeface="Calibri"/>
              </a:rPr>
              <a:t>akers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19282" y="1334624"/>
            <a:ext cx="802005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" marR="5080" indent="-19050">
              <a:lnSpc>
                <a:spcPct val="100000"/>
              </a:lnSpc>
              <a:spcBef>
                <a:spcPts val="100"/>
              </a:spcBef>
            </a:pPr>
            <a:r>
              <a:rPr sz="1500" spc="50" dirty="0">
                <a:latin typeface="Calibri"/>
                <a:cs typeface="Calibri"/>
              </a:rPr>
              <a:t>High</a:t>
            </a:r>
            <a:r>
              <a:rPr sz="1500" spc="-9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Fees  </a:t>
            </a:r>
            <a:r>
              <a:rPr sz="1500" spc="25" dirty="0">
                <a:latin typeface="Calibri"/>
                <a:cs typeface="Calibri"/>
              </a:rPr>
              <a:t>E</a:t>
            </a:r>
            <a:r>
              <a:rPr sz="1500" spc="-5" dirty="0">
                <a:latin typeface="Calibri"/>
                <a:cs typeface="Calibri"/>
              </a:rPr>
              <a:t>x</a:t>
            </a:r>
            <a:r>
              <a:rPr sz="1500" spc="15" dirty="0">
                <a:latin typeface="Calibri"/>
                <a:cs typeface="Calibri"/>
              </a:rPr>
              <a:t>ecuti</a:t>
            </a:r>
            <a:r>
              <a:rPr sz="1500" spc="0" dirty="0">
                <a:latin typeface="Calibri"/>
                <a:cs typeface="Calibri"/>
              </a:rPr>
              <a:t>ve</a:t>
            </a:r>
            <a:endParaRPr sz="1500">
              <a:latin typeface="Calibri"/>
              <a:cs typeface="Calibri"/>
            </a:endParaRPr>
          </a:p>
          <a:p>
            <a:pPr marL="375920">
              <a:lnSpc>
                <a:spcPct val="100000"/>
              </a:lnSpc>
            </a:pPr>
            <a:r>
              <a:rPr sz="1500" spc="50" dirty="0">
                <a:latin typeface="Calibri"/>
                <a:cs typeface="Calibri"/>
              </a:rPr>
              <a:t>L</a:t>
            </a:r>
            <a:r>
              <a:rPr sz="1500" spc="25" dirty="0">
                <a:latin typeface="Calibri"/>
                <a:cs typeface="Calibri"/>
              </a:rPr>
              <a:t>e</a:t>
            </a:r>
            <a:r>
              <a:rPr sz="1500" spc="0" dirty="0">
                <a:latin typeface="Calibri"/>
                <a:cs typeface="Calibri"/>
              </a:rPr>
              <a:t>vel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28946" y="5605660"/>
            <a:ext cx="113538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4810">
              <a:lnSpc>
                <a:spcPct val="100000"/>
              </a:lnSpc>
              <a:spcBef>
                <a:spcPts val="100"/>
              </a:spcBef>
            </a:pPr>
            <a:r>
              <a:rPr sz="1500" spc="25" dirty="0">
                <a:latin typeface="Calibri"/>
                <a:cs typeface="Calibri"/>
              </a:rPr>
              <a:t>Low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Fees  </a:t>
            </a:r>
            <a:r>
              <a:rPr sz="1500" spc="25" dirty="0">
                <a:latin typeface="Calibri"/>
                <a:cs typeface="Calibri"/>
              </a:rPr>
              <a:t>Low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Influence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357154" y="7272739"/>
            <a:ext cx="252221" cy="2274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59866" y="2311403"/>
            <a:ext cx="2362200" cy="2362200"/>
          </a:xfrm>
          <a:custGeom>
            <a:avLst/>
            <a:gdLst/>
            <a:ahLst/>
            <a:cxnLst/>
            <a:rect l="l" t="t" r="r" b="b"/>
            <a:pathLst>
              <a:path w="2362200" h="2362200">
                <a:moveTo>
                  <a:pt x="1181100" y="0"/>
                </a:moveTo>
                <a:lnTo>
                  <a:pt x="1132415" y="985"/>
                </a:lnTo>
                <a:lnTo>
                  <a:pt x="1084232" y="3915"/>
                </a:lnTo>
                <a:lnTo>
                  <a:pt x="1036588" y="8752"/>
                </a:lnTo>
                <a:lnTo>
                  <a:pt x="989520" y="15458"/>
                </a:lnTo>
                <a:lnTo>
                  <a:pt x="943068" y="23995"/>
                </a:lnTo>
                <a:lnTo>
                  <a:pt x="897269" y="34325"/>
                </a:lnTo>
                <a:lnTo>
                  <a:pt x="852162" y="46410"/>
                </a:lnTo>
                <a:lnTo>
                  <a:pt x="807783" y="60212"/>
                </a:lnTo>
                <a:lnTo>
                  <a:pt x="764171" y="75693"/>
                </a:lnTo>
                <a:lnTo>
                  <a:pt x="721365" y="92815"/>
                </a:lnTo>
                <a:lnTo>
                  <a:pt x="679401" y="111540"/>
                </a:lnTo>
                <a:lnTo>
                  <a:pt x="638319" y="131830"/>
                </a:lnTo>
                <a:lnTo>
                  <a:pt x="598155" y="153648"/>
                </a:lnTo>
                <a:lnTo>
                  <a:pt x="558949" y="176954"/>
                </a:lnTo>
                <a:lnTo>
                  <a:pt x="520738" y="201711"/>
                </a:lnTo>
                <a:lnTo>
                  <a:pt x="483560" y="227881"/>
                </a:lnTo>
                <a:lnTo>
                  <a:pt x="447453" y="255427"/>
                </a:lnTo>
                <a:lnTo>
                  <a:pt x="412455" y="284309"/>
                </a:lnTo>
                <a:lnTo>
                  <a:pt x="378604" y="314491"/>
                </a:lnTo>
                <a:lnTo>
                  <a:pt x="345938" y="345933"/>
                </a:lnTo>
                <a:lnTo>
                  <a:pt x="314495" y="378599"/>
                </a:lnTo>
                <a:lnTo>
                  <a:pt x="284313" y="412450"/>
                </a:lnTo>
                <a:lnTo>
                  <a:pt x="255431" y="447447"/>
                </a:lnTo>
                <a:lnTo>
                  <a:pt x="227885" y="483554"/>
                </a:lnTo>
                <a:lnTo>
                  <a:pt x="201714" y="520732"/>
                </a:lnTo>
                <a:lnTo>
                  <a:pt x="176957" y="558944"/>
                </a:lnTo>
                <a:lnTo>
                  <a:pt x="153650" y="598150"/>
                </a:lnTo>
                <a:lnTo>
                  <a:pt x="131833" y="638313"/>
                </a:lnTo>
                <a:lnTo>
                  <a:pt x="111542" y="679396"/>
                </a:lnTo>
                <a:lnTo>
                  <a:pt x="92817" y="721359"/>
                </a:lnTo>
                <a:lnTo>
                  <a:pt x="75695" y="764166"/>
                </a:lnTo>
                <a:lnTo>
                  <a:pt x="60213" y="807778"/>
                </a:lnTo>
                <a:lnTo>
                  <a:pt x="46411" y="852157"/>
                </a:lnTo>
                <a:lnTo>
                  <a:pt x="34326" y="897265"/>
                </a:lnTo>
                <a:lnTo>
                  <a:pt x="23996" y="943065"/>
                </a:lnTo>
                <a:lnTo>
                  <a:pt x="15458" y="989517"/>
                </a:lnTo>
                <a:lnTo>
                  <a:pt x="8752" y="1036585"/>
                </a:lnTo>
                <a:lnTo>
                  <a:pt x="3915" y="1084230"/>
                </a:lnTo>
                <a:lnTo>
                  <a:pt x="985" y="1132414"/>
                </a:lnTo>
                <a:lnTo>
                  <a:pt x="0" y="1181100"/>
                </a:lnTo>
                <a:lnTo>
                  <a:pt x="985" y="1229784"/>
                </a:lnTo>
                <a:lnTo>
                  <a:pt x="3915" y="1277967"/>
                </a:lnTo>
                <a:lnTo>
                  <a:pt x="8752" y="1325611"/>
                </a:lnTo>
                <a:lnTo>
                  <a:pt x="15458" y="1372679"/>
                </a:lnTo>
                <a:lnTo>
                  <a:pt x="23996" y="1419131"/>
                </a:lnTo>
                <a:lnTo>
                  <a:pt x="34326" y="1464930"/>
                </a:lnTo>
                <a:lnTo>
                  <a:pt x="46411" y="1510037"/>
                </a:lnTo>
                <a:lnTo>
                  <a:pt x="60213" y="1554416"/>
                </a:lnTo>
                <a:lnTo>
                  <a:pt x="75695" y="1598028"/>
                </a:lnTo>
                <a:lnTo>
                  <a:pt x="92817" y="1640834"/>
                </a:lnTo>
                <a:lnTo>
                  <a:pt x="111542" y="1682798"/>
                </a:lnTo>
                <a:lnTo>
                  <a:pt x="131833" y="1723880"/>
                </a:lnTo>
                <a:lnTo>
                  <a:pt x="153650" y="1764044"/>
                </a:lnTo>
                <a:lnTo>
                  <a:pt x="176957" y="1803250"/>
                </a:lnTo>
                <a:lnTo>
                  <a:pt x="201714" y="1841461"/>
                </a:lnTo>
                <a:lnTo>
                  <a:pt x="227885" y="1878639"/>
                </a:lnTo>
                <a:lnTo>
                  <a:pt x="255431" y="1914746"/>
                </a:lnTo>
                <a:lnTo>
                  <a:pt x="284313" y="1949744"/>
                </a:lnTo>
                <a:lnTo>
                  <a:pt x="314495" y="1983595"/>
                </a:lnTo>
                <a:lnTo>
                  <a:pt x="345938" y="2016261"/>
                </a:lnTo>
                <a:lnTo>
                  <a:pt x="378604" y="2047704"/>
                </a:lnTo>
                <a:lnTo>
                  <a:pt x="412455" y="2077886"/>
                </a:lnTo>
                <a:lnTo>
                  <a:pt x="447453" y="2106768"/>
                </a:lnTo>
                <a:lnTo>
                  <a:pt x="483560" y="2134314"/>
                </a:lnTo>
                <a:lnTo>
                  <a:pt x="520738" y="2160485"/>
                </a:lnTo>
                <a:lnTo>
                  <a:pt x="558949" y="2185242"/>
                </a:lnTo>
                <a:lnTo>
                  <a:pt x="598155" y="2208549"/>
                </a:lnTo>
                <a:lnTo>
                  <a:pt x="638319" y="2230366"/>
                </a:lnTo>
                <a:lnTo>
                  <a:pt x="679401" y="2250657"/>
                </a:lnTo>
                <a:lnTo>
                  <a:pt x="721365" y="2269382"/>
                </a:lnTo>
                <a:lnTo>
                  <a:pt x="764171" y="2286504"/>
                </a:lnTo>
                <a:lnTo>
                  <a:pt x="807783" y="2301986"/>
                </a:lnTo>
                <a:lnTo>
                  <a:pt x="852162" y="2315788"/>
                </a:lnTo>
                <a:lnTo>
                  <a:pt x="897269" y="2327873"/>
                </a:lnTo>
                <a:lnTo>
                  <a:pt x="943068" y="2338203"/>
                </a:lnTo>
                <a:lnTo>
                  <a:pt x="989520" y="2346741"/>
                </a:lnTo>
                <a:lnTo>
                  <a:pt x="1036588" y="2353447"/>
                </a:lnTo>
                <a:lnTo>
                  <a:pt x="1084232" y="2358284"/>
                </a:lnTo>
                <a:lnTo>
                  <a:pt x="1132415" y="2361214"/>
                </a:lnTo>
                <a:lnTo>
                  <a:pt x="1181100" y="2362200"/>
                </a:lnTo>
                <a:lnTo>
                  <a:pt x="1229784" y="2361214"/>
                </a:lnTo>
                <a:lnTo>
                  <a:pt x="1277967" y="2358284"/>
                </a:lnTo>
                <a:lnTo>
                  <a:pt x="1325611" y="2353447"/>
                </a:lnTo>
                <a:lnTo>
                  <a:pt x="1372679" y="2346741"/>
                </a:lnTo>
                <a:lnTo>
                  <a:pt x="1419131" y="2338203"/>
                </a:lnTo>
                <a:lnTo>
                  <a:pt x="1464930" y="2327873"/>
                </a:lnTo>
                <a:lnTo>
                  <a:pt x="1510037" y="2315788"/>
                </a:lnTo>
                <a:lnTo>
                  <a:pt x="1554416" y="2301986"/>
                </a:lnTo>
                <a:lnTo>
                  <a:pt x="1598028" y="2286504"/>
                </a:lnTo>
                <a:lnTo>
                  <a:pt x="1640834" y="2269382"/>
                </a:lnTo>
                <a:lnTo>
                  <a:pt x="1682798" y="2250657"/>
                </a:lnTo>
                <a:lnTo>
                  <a:pt x="1723880" y="2230366"/>
                </a:lnTo>
                <a:lnTo>
                  <a:pt x="1764044" y="2208549"/>
                </a:lnTo>
                <a:lnTo>
                  <a:pt x="1803250" y="2185242"/>
                </a:lnTo>
                <a:lnTo>
                  <a:pt x="1841461" y="2160485"/>
                </a:lnTo>
                <a:lnTo>
                  <a:pt x="1878639" y="2134314"/>
                </a:lnTo>
                <a:lnTo>
                  <a:pt x="1914746" y="2106768"/>
                </a:lnTo>
                <a:lnTo>
                  <a:pt x="1949744" y="2077886"/>
                </a:lnTo>
                <a:lnTo>
                  <a:pt x="1983595" y="2047704"/>
                </a:lnTo>
                <a:lnTo>
                  <a:pt x="2016261" y="2016261"/>
                </a:lnTo>
                <a:lnTo>
                  <a:pt x="2047704" y="1983595"/>
                </a:lnTo>
                <a:lnTo>
                  <a:pt x="2077886" y="1949744"/>
                </a:lnTo>
                <a:lnTo>
                  <a:pt x="2106768" y="1914746"/>
                </a:lnTo>
                <a:lnTo>
                  <a:pt x="2134314" y="1878639"/>
                </a:lnTo>
                <a:lnTo>
                  <a:pt x="2160485" y="1841461"/>
                </a:lnTo>
                <a:lnTo>
                  <a:pt x="2185242" y="1803250"/>
                </a:lnTo>
                <a:lnTo>
                  <a:pt x="2208549" y="1764044"/>
                </a:lnTo>
                <a:lnTo>
                  <a:pt x="2230366" y="1723880"/>
                </a:lnTo>
                <a:lnTo>
                  <a:pt x="2250657" y="1682798"/>
                </a:lnTo>
                <a:lnTo>
                  <a:pt x="2269382" y="1640834"/>
                </a:lnTo>
                <a:lnTo>
                  <a:pt x="2286504" y="1598028"/>
                </a:lnTo>
                <a:lnTo>
                  <a:pt x="2301986" y="1554416"/>
                </a:lnTo>
                <a:lnTo>
                  <a:pt x="2315788" y="1510037"/>
                </a:lnTo>
                <a:lnTo>
                  <a:pt x="2327873" y="1464930"/>
                </a:lnTo>
                <a:lnTo>
                  <a:pt x="2338203" y="1419131"/>
                </a:lnTo>
                <a:lnTo>
                  <a:pt x="2346741" y="1372679"/>
                </a:lnTo>
                <a:lnTo>
                  <a:pt x="2353447" y="1325611"/>
                </a:lnTo>
                <a:lnTo>
                  <a:pt x="2358284" y="1277967"/>
                </a:lnTo>
                <a:lnTo>
                  <a:pt x="2361214" y="1229784"/>
                </a:lnTo>
                <a:lnTo>
                  <a:pt x="2362200" y="1181100"/>
                </a:lnTo>
                <a:lnTo>
                  <a:pt x="2361214" y="1132414"/>
                </a:lnTo>
                <a:lnTo>
                  <a:pt x="2358284" y="1084230"/>
                </a:lnTo>
                <a:lnTo>
                  <a:pt x="2353447" y="1036585"/>
                </a:lnTo>
                <a:lnTo>
                  <a:pt x="2346741" y="989517"/>
                </a:lnTo>
                <a:lnTo>
                  <a:pt x="2338203" y="943065"/>
                </a:lnTo>
                <a:lnTo>
                  <a:pt x="2327873" y="897265"/>
                </a:lnTo>
                <a:lnTo>
                  <a:pt x="2315788" y="852157"/>
                </a:lnTo>
                <a:lnTo>
                  <a:pt x="2301986" y="807778"/>
                </a:lnTo>
                <a:lnTo>
                  <a:pt x="2286504" y="764166"/>
                </a:lnTo>
                <a:lnTo>
                  <a:pt x="2269382" y="721359"/>
                </a:lnTo>
                <a:lnTo>
                  <a:pt x="2250657" y="679396"/>
                </a:lnTo>
                <a:lnTo>
                  <a:pt x="2230366" y="638313"/>
                </a:lnTo>
                <a:lnTo>
                  <a:pt x="2208549" y="598150"/>
                </a:lnTo>
                <a:lnTo>
                  <a:pt x="2185242" y="558944"/>
                </a:lnTo>
                <a:lnTo>
                  <a:pt x="2160485" y="520732"/>
                </a:lnTo>
                <a:lnTo>
                  <a:pt x="2134314" y="483554"/>
                </a:lnTo>
                <a:lnTo>
                  <a:pt x="2106768" y="447447"/>
                </a:lnTo>
                <a:lnTo>
                  <a:pt x="2077886" y="412450"/>
                </a:lnTo>
                <a:lnTo>
                  <a:pt x="2047704" y="378599"/>
                </a:lnTo>
                <a:lnTo>
                  <a:pt x="2016261" y="345933"/>
                </a:lnTo>
                <a:lnTo>
                  <a:pt x="1983595" y="314491"/>
                </a:lnTo>
                <a:lnTo>
                  <a:pt x="1949744" y="284309"/>
                </a:lnTo>
                <a:lnTo>
                  <a:pt x="1914746" y="255427"/>
                </a:lnTo>
                <a:lnTo>
                  <a:pt x="1878639" y="227881"/>
                </a:lnTo>
                <a:lnTo>
                  <a:pt x="1841461" y="201711"/>
                </a:lnTo>
                <a:lnTo>
                  <a:pt x="1803250" y="176954"/>
                </a:lnTo>
                <a:lnTo>
                  <a:pt x="1764044" y="153648"/>
                </a:lnTo>
                <a:lnTo>
                  <a:pt x="1723880" y="131830"/>
                </a:lnTo>
                <a:lnTo>
                  <a:pt x="1682798" y="111540"/>
                </a:lnTo>
                <a:lnTo>
                  <a:pt x="1640834" y="92815"/>
                </a:lnTo>
                <a:lnTo>
                  <a:pt x="1598028" y="75693"/>
                </a:lnTo>
                <a:lnTo>
                  <a:pt x="1554416" y="60212"/>
                </a:lnTo>
                <a:lnTo>
                  <a:pt x="1510037" y="46410"/>
                </a:lnTo>
                <a:lnTo>
                  <a:pt x="1464930" y="34325"/>
                </a:lnTo>
                <a:lnTo>
                  <a:pt x="1419131" y="23995"/>
                </a:lnTo>
                <a:lnTo>
                  <a:pt x="1372679" y="15458"/>
                </a:lnTo>
                <a:lnTo>
                  <a:pt x="1325611" y="8752"/>
                </a:lnTo>
                <a:lnTo>
                  <a:pt x="1277967" y="3915"/>
                </a:lnTo>
                <a:lnTo>
                  <a:pt x="1229784" y="985"/>
                </a:lnTo>
                <a:lnTo>
                  <a:pt x="1181100" y="0"/>
                </a:lnTo>
                <a:close/>
              </a:path>
            </a:pathLst>
          </a:custGeom>
          <a:solidFill>
            <a:srgbClr val="DA81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64934" y="2311403"/>
            <a:ext cx="2362200" cy="2362200"/>
          </a:xfrm>
          <a:custGeom>
            <a:avLst/>
            <a:gdLst/>
            <a:ahLst/>
            <a:cxnLst/>
            <a:rect l="l" t="t" r="r" b="b"/>
            <a:pathLst>
              <a:path w="2362200" h="2362200">
                <a:moveTo>
                  <a:pt x="1181100" y="0"/>
                </a:moveTo>
                <a:lnTo>
                  <a:pt x="1132415" y="985"/>
                </a:lnTo>
                <a:lnTo>
                  <a:pt x="1084232" y="3915"/>
                </a:lnTo>
                <a:lnTo>
                  <a:pt x="1036588" y="8752"/>
                </a:lnTo>
                <a:lnTo>
                  <a:pt x="989520" y="15458"/>
                </a:lnTo>
                <a:lnTo>
                  <a:pt x="943068" y="23995"/>
                </a:lnTo>
                <a:lnTo>
                  <a:pt x="897269" y="34325"/>
                </a:lnTo>
                <a:lnTo>
                  <a:pt x="852162" y="46410"/>
                </a:lnTo>
                <a:lnTo>
                  <a:pt x="807783" y="60212"/>
                </a:lnTo>
                <a:lnTo>
                  <a:pt x="764171" y="75693"/>
                </a:lnTo>
                <a:lnTo>
                  <a:pt x="721365" y="92815"/>
                </a:lnTo>
                <a:lnTo>
                  <a:pt x="679401" y="111540"/>
                </a:lnTo>
                <a:lnTo>
                  <a:pt x="638319" y="131830"/>
                </a:lnTo>
                <a:lnTo>
                  <a:pt x="598155" y="153648"/>
                </a:lnTo>
                <a:lnTo>
                  <a:pt x="558949" y="176954"/>
                </a:lnTo>
                <a:lnTo>
                  <a:pt x="520738" y="201711"/>
                </a:lnTo>
                <a:lnTo>
                  <a:pt x="483560" y="227881"/>
                </a:lnTo>
                <a:lnTo>
                  <a:pt x="447453" y="255427"/>
                </a:lnTo>
                <a:lnTo>
                  <a:pt x="412455" y="284309"/>
                </a:lnTo>
                <a:lnTo>
                  <a:pt x="378604" y="314491"/>
                </a:lnTo>
                <a:lnTo>
                  <a:pt x="345938" y="345933"/>
                </a:lnTo>
                <a:lnTo>
                  <a:pt x="314495" y="378599"/>
                </a:lnTo>
                <a:lnTo>
                  <a:pt x="284313" y="412450"/>
                </a:lnTo>
                <a:lnTo>
                  <a:pt x="255431" y="447447"/>
                </a:lnTo>
                <a:lnTo>
                  <a:pt x="227885" y="483554"/>
                </a:lnTo>
                <a:lnTo>
                  <a:pt x="201714" y="520732"/>
                </a:lnTo>
                <a:lnTo>
                  <a:pt x="176957" y="558944"/>
                </a:lnTo>
                <a:lnTo>
                  <a:pt x="153650" y="598150"/>
                </a:lnTo>
                <a:lnTo>
                  <a:pt x="131833" y="638313"/>
                </a:lnTo>
                <a:lnTo>
                  <a:pt x="111542" y="679396"/>
                </a:lnTo>
                <a:lnTo>
                  <a:pt x="92817" y="721359"/>
                </a:lnTo>
                <a:lnTo>
                  <a:pt x="75695" y="764166"/>
                </a:lnTo>
                <a:lnTo>
                  <a:pt x="60213" y="807778"/>
                </a:lnTo>
                <a:lnTo>
                  <a:pt x="46411" y="852157"/>
                </a:lnTo>
                <a:lnTo>
                  <a:pt x="34326" y="897265"/>
                </a:lnTo>
                <a:lnTo>
                  <a:pt x="23996" y="943065"/>
                </a:lnTo>
                <a:lnTo>
                  <a:pt x="15458" y="989517"/>
                </a:lnTo>
                <a:lnTo>
                  <a:pt x="8752" y="1036585"/>
                </a:lnTo>
                <a:lnTo>
                  <a:pt x="3915" y="1084230"/>
                </a:lnTo>
                <a:lnTo>
                  <a:pt x="985" y="1132414"/>
                </a:lnTo>
                <a:lnTo>
                  <a:pt x="0" y="1181100"/>
                </a:lnTo>
                <a:lnTo>
                  <a:pt x="985" y="1229784"/>
                </a:lnTo>
                <a:lnTo>
                  <a:pt x="3915" y="1277967"/>
                </a:lnTo>
                <a:lnTo>
                  <a:pt x="8752" y="1325611"/>
                </a:lnTo>
                <a:lnTo>
                  <a:pt x="15458" y="1372679"/>
                </a:lnTo>
                <a:lnTo>
                  <a:pt x="23996" y="1419131"/>
                </a:lnTo>
                <a:lnTo>
                  <a:pt x="34326" y="1464930"/>
                </a:lnTo>
                <a:lnTo>
                  <a:pt x="46411" y="1510037"/>
                </a:lnTo>
                <a:lnTo>
                  <a:pt x="60213" y="1554416"/>
                </a:lnTo>
                <a:lnTo>
                  <a:pt x="75695" y="1598028"/>
                </a:lnTo>
                <a:lnTo>
                  <a:pt x="92817" y="1640834"/>
                </a:lnTo>
                <a:lnTo>
                  <a:pt x="111542" y="1682798"/>
                </a:lnTo>
                <a:lnTo>
                  <a:pt x="131833" y="1723880"/>
                </a:lnTo>
                <a:lnTo>
                  <a:pt x="153650" y="1764044"/>
                </a:lnTo>
                <a:lnTo>
                  <a:pt x="176957" y="1803250"/>
                </a:lnTo>
                <a:lnTo>
                  <a:pt x="201714" y="1841461"/>
                </a:lnTo>
                <a:lnTo>
                  <a:pt x="227885" y="1878639"/>
                </a:lnTo>
                <a:lnTo>
                  <a:pt x="255431" y="1914746"/>
                </a:lnTo>
                <a:lnTo>
                  <a:pt x="284313" y="1949744"/>
                </a:lnTo>
                <a:lnTo>
                  <a:pt x="314495" y="1983595"/>
                </a:lnTo>
                <a:lnTo>
                  <a:pt x="345938" y="2016261"/>
                </a:lnTo>
                <a:lnTo>
                  <a:pt x="378604" y="2047704"/>
                </a:lnTo>
                <a:lnTo>
                  <a:pt x="412455" y="2077886"/>
                </a:lnTo>
                <a:lnTo>
                  <a:pt x="447453" y="2106768"/>
                </a:lnTo>
                <a:lnTo>
                  <a:pt x="483560" y="2134314"/>
                </a:lnTo>
                <a:lnTo>
                  <a:pt x="520738" y="2160485"/>
                </a:lnTo>
                <a:lnTo>
                  <a:pt x="558949" y="2185242"/>
                </a:lnTo>
                <a:lnTo>
                  <a:pt x="598155" y="2208549"/>
                </a:lnTo>
                <a:lnTo>
                  <a:pt x="638319" y="2230366"/>
                </a:lnTo>
                <a:lnTo>
                  <a:pt x="679401" y="2250657"/>
                </a:lnTo>
                <a:lnTo>
                  <a:pt x="721365" y="2269382"/>
                </a:lnTo>
                <a:lnTo>
                  <a:pt x="764171" y="2286504"/>
                </a:lnTo>
                <a:lnTo>
                  <a:pt x="807783" y="2301986"/>
                </a:lnTo>
                <a:lnTo>
                  <a:pt x="852162" y="2315788"/>
                </a:lnTo>
                <a:lnTo>
                  <a:pt x="897269" y="2327873"/>
                </a:lnTo>
                <a:lnTo>
                  <a:pt x="943068" y="2338203"/>
                </a:lnTo>
                <a:lnTo>
                  <a:pt x="989520" y="2346741"/>
                </a:lnTo>
                <a:lnTo>
                  <a:pt x="1036588" y="2353447"/>
                </a:lnTo>
                <a:lnTo>
                  <a:pt x="1084232" y="2358284"/>
                </a:lnTo>
                <a:lnTo>
                  <a:pt x="1132415" y="2361214"/>
                </a:lnTo>
                <a:lnTo>
                  <a:pt x="1181100" y="2362200"/>
                </a:lnTo>
                <a:lnTo>
                  <a:pt x="1229784" y="2361214"/>
                </a:lnTo>
                <a:lnTo>
                  <a:pt x="1277967" y="2358284"/>
                </a:lnTo>
                <a:lnTo>
                  <a:pt x="1325611" y="2353447"/>
                </a:lnTo>
                <a:lnTo>
                  <a:pt x="1372679" y="2346741"/>
                </a:lnTo>
                <a:lnTo>
                  <a:pt x="1419131" y="2338203"/>
                </a:lnTo>
                <a:lnTo>
                  <a:pt x="1464930" y="2327873"/>
                </a:lnTo>
                <a:lnTo>
                  <a:pt x="1510037" y="2315788"/>
                </a:lnTo>
                <a:lnTo>
                  <a:pt x="1554416" y="2301986"/>
                </a:lnTo>
                <a:lnTo>
                  <a:pt x="1598028" y="2286504"/>
                </a:lnTo>
                <a:lnTo>
                  <a:pt x="1640834" y="2269382"/>
                </a:lnTo>
                <a:lnTo>
                  <a:pt x="1682798" y="2250657"/>
                </a:lnTo>
                <a:lnTo>
                  <a:pt x="1723880" y="2230366"/>
                </a:lnTo>
                <a:lnTo>
                  <a:pt x="1764044" y="2208549"/>
                </a:lnTo>
                <a:lnTo>
                  <a:pt x="1803250" y="2185242"/>
                </a:lnTo>
                <a:lnTo>
                  <a:pt x="1841461" y="2160485"/>
                </a:lnTo>
                <a:lnTo>
                  <a:pt x="1878639" y="2134314"/>
                </a:lnTo>
                <a:lnTo>
                  <a:pt x="1914746" y="2106768"/>
                </a:lnTo>
                <a:lnTo>
                  <a:pt x="1949744" y="2077886"/>
                </a:lnTo>
                <a:lnTo>
                  <a:pt x="1983595" y="2047704"/>
                </a:lnTo>
                <a:lnTo>
                  <a:pt x="2016261" y="2016261"/>
                </a:lnTo>
                <a:lnTo>
                  <a:pt x="2047704" y="1983595"/>
                </a:lnTo>
                <a:lnTo>
                  <a:pt x="2077886" y="1949744"/>
                </a:lnTo>
                <a:lnTo>
                  <a:pt x="2106768" y="1914746"/>
                </a:lnTo>
                <a:lnTo>
                  <a:pt x="2134314" y="1878639"/>
                </a:lnTo>
                <a:lnTo>
                  <a:pt x="2160485" y="1841461"/>
                </a:lnTo>
                <a:lnTo>
                  <a:pt x="2185242" y="1803250"/>
                </a:lnTo>
                <a:lnTo>
                  <a:pt x="2208549" y="1764044"/>
                </a:lnTo>
                <a:lnTo>
                  <a:pt x="2230366" y="1723880"/>
                </a:lnTo>
                <a:lnTo>
                  <a:pt x="2250657" y="1682798"/>
                </a:lnTo>
                <a:lnTo>
                  <a:pt x="2269382" y="1640834"/>
                </a:lnTo>
                <a:lnTo>
                  <a:pt x="2286504" y="1598028"/>
                </a:lnTo>
                <a:lnTo>
                  <a:pt x="2301986" y="1554416"/>
                </a:lnTo>
                <a:lnTo>
                  <a:pt x="2315788" y="1510037"/>
                </a:lnTo>
                <a:lnTo>
                  <a:pt x="2327873" y="1464930"/>
                </a:lnTo>
                <a:lnTo>
                  <a:pt x="2338203" y="1419131"/>
                </a:lnTo>
                <a:lnTo>
                  <a:pt x="2346741" y="1372679"/>
                </a:lnTo>
                <a:lnTo>
                  <a:pt x="2353447" y="1325611"/>
                </a:lnTo>
                <a:lnTo>
                  <a:pt x="2358284" y="1277967"/>
                </a:lnTo>
                <a:lnTo>
                  <a:pt x="2361214" y="1229784"/>
                </a:lnTo>
                <a:lnTo>
                  <a:pt x="2362200" y="1181100"/>
                </a:lnTo>
                <a:lnTo>
                  <a:pt x="2361214" y="1132414"/>
                </a:lnTo>
                <a:lnTo>
                  <a:pt x="2358284" y="1084230"/>
                </a:lnTo>
                <a:lnTo>
                  <a:pt x="2353447" y="1036585"/>
                </a:lnTo>
                <a:lnTo>
                  <a:pt x="2346741" y="989517"/>
                </a:lnTo>
                <a:lnTo>
                  <a:pt x="2338203" y="943065"/>
                </a:lnTo>
                <a:lnTo>
                  <a:pt x="2327873" y="897265"/>
                </a:lnTo>
                <a:lnTo>
                  <a:pt x="2315788" y="852157"/>
                </a:lnTo>
                <a:lnTo>
                  <a:pt x="2301986" y="807778"/>
                </a:lnTo>
                <a:lnTo>
                  <a:pt x="2286504" y="764166"/>
                </a:lnTo>
                <a:lnTo>
                  <a:pt x="2269382" y="721359"/>
                </a:lnTo>
                <a:lnTo>
                  <a:pt x="2250657" y="679396"/>
                </a:lnTo>
                <a:lnTo>
                  <a:pt x="2230366" y="638313"/>
                </a:lnTo>
                <a:lnTo>
                  <a:pt x="2208549" y="598150"/>
                </a:lnTo>
                <a:lnTo>
                  <a:pt x="2185242" y="558944"/>
                </a:lnTo>
                <a:lnTo>
                  <a:pt x="2160485" y="520732"/>
                </a:lnTo>
                <a:lnTo>
                  <a:pt x="2134314" y="483554"/>
                </a:lnTo>
                <a:lnTo>
                  <a:pt x="2106768" y="447447"/>
                </a:lnTo>
                <a:lnTo>
                  <a:pt x="2077886" y="412450"/>
                </a:lnTo>
                <a:lnTo>
                  <a:pt x="2047704" y="378599"/>
                </a:lnTo>
                <a:lnTo>
                  <a:pt x="2016261" y="345933"/>
                </a:lnTo>
                <a:lnTo>
                  <a:pt x="1983595" y="314491"/>
                </a:lnTo>
                <a:lnTo>
                  <a:pt x="1949744" y="284309"/>
                </a:lnTo>
                <a:lnTo>
                  <a:pt x="1914746" y="255427"/>
                </a:lnTo>
                <a:lnTo>
                  <a:pt x="1878639" y="227881"/>
                </a:lnTo>
                <a:lnTo>
                  <a:pt x="1841461" y="201711"/>
                </a:lnTo>
                <a:lnTo>
                  <a:pt x="1803250" y="176954"/>
                </a:lnTo>
                <a:lnTo>
                  <a:pt x="1764044" y="153648"/>
                </a:lnTo>
                <a:lnTo>
                  <a:pt x="1723880" y="131830"/>
                </a:lnTo>
                <a:lnTo>
                  <a:pt x="1682798" y="111540"/>
                </a:lnTo>
                <a:lnTo>
                  <a:pt x="1640834" y="92815"/>
                </a:lnTo>
                <a:lnTo>
                  <a:pt x="1598028" y="75693"/>
                </a:lnTo>
                <a:lnTo>
                  <a:pt x="1554416" y="60212"/>
                </a:lnTo>
                <a:lnTo>
                  <a:pt x="1510037" y="46410"/>
                </a:lnTo>
                <a:lnTo>
                  <a:pt x="1464930" y="34325"/>
                </a:lnTo>
                <a:lnTo>
                  <a:pt x="1419131" y="23995"/>
                </a:lnTo>
                <a:lnTo>
                  <a:pt x="1372679" y="15458"/>
                </a:lnTo>
                <a:lnTo>
                  <a:pt x="1325611" y="8752"/>
                </a:lnTo>
                <a:lnTo>
                  <a:pt x="1277967" y="3915"/>
                </a:lnTo>
                <a:lnTo>
                  <a:pt x="1229784" y="985"/>
                </a:lnTo>
                <a:lnTo>
                  <a:pt x="1181100" y="0"/>
                </a:lnTo>
                <a:close/>
              </a:path>
            </a:pathLst>
          </a:custGeom>
          <a:solidFill>
            <a:srgbClr val="DA81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14700" y="3364980"/>
            <a:ext cx="9213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Customers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98009" y="3364980"/>
            <a:ext cx="46735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alue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64809" y="3364980"/>
            <a:ext cx="7734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Business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4833" y="1205510"/>
            <a:ext cx="7543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65" dirty="0">
                <a:latin typeface="Arial"/>
                <a:cs typeface="Arial"/>
              </a:rPr>
              <a:t>Competition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05498" y="1891005"/>
            <a:ext cx="7683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85" dirty="0">
                <a:latin typeface="Arial"/>
                <a:cs typeface="Arial"/>
              </a:rPr>
              <a:t>Environment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82564" y="3321889"/>
            <a:ext cx="438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75" dirty="0">
                <a:latin typeface="Arial"/>
                <a:cs typeface="Arial"/>
              </a:rPr>
              <a:t>Market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56680" y="4693489"/>
            <a:ext cx="8356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75" dirty="0">
                <a:latin typeface="Arial"/>
                <a:cs typeface="Arial"/>
              </a:rPr>
              <a:t>Global</a:t>
            </a:r>
            <a:r>
              <a:rPr sz="1200" spc="-65" dirty="0">
                <a:latin typeface="Arial"/>
                <a:cs typeface="Arial"/>
              </a:rPr>
              <a:t> issues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11364" y="5557140"/>
            <a:ext cx="810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75" dirty="0">
                <a:latin typeface="Arial"/>
                <a:cs typeface="Arial"/>
              </a:rPr>
              <a:t>Social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60" dirty="0">
                <a:latin typeface="Arial"/>
                <a:cs typeface="Arial"/>
              </a:rPr>
              <a:t>trends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04247" y="5785740"/>
            <a:ext cx="14655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70" dirty="0">
                <a:latin typeface="Arial"/>
                <a:cs typeface="Arial"/>
              </a:rPr>
              <a:t>Government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75" dirty="0">
                <a:latin typeface="Arial"/>
                <a:cs typeface="Arial"/>
              </a:rPr>
              <a:t>regulations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15394" y="5057573"/>
            <a:ext cx="598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75" dirty="0">
                <a:latin typeface="Arial"/>
                <a:cs typeface="Arial"/>
              </a:rPr>
              <a:t>Economy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53113" y="2526056"/>
            <a:ext cx="725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70" dirty="0">
                <a:latin typeface="Arial"/>
                <a:cs typeface="Arial"/>
              </a:rPr>
              <a:t>Technology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38324" y="3848144"/>
            <a:ext cx="4110354" cy="2908300"/>
          </a:xfrm>
          <a:custGeom>
            <a:avLst/>
            <a:gdLst/>
            <a:ahLst/>
            <a:cxnLst/>
            <a:rect l="l" t="t" r="r" b="b"/>
            <a:pathLst>
              <a:path w="4110354" h="2908300">
                <a:moveTo>
                  <a:pt x="0" y="2907779"/>
                </a:moveTo>
                <a:lnTo>
                  <a:pt x="56384" y="2906807"/>
                </a:lnTo>
                <a:lnTo>
                  <a:pt x="112582" y="2905313"/>
                </a:lnTo>
                <a:lnTo>
                  <a:pt x="168589" y="2903302"/>
                </a:lnTo>
                <a:lnTo>
                  <a:pt x="224400" y="2900776"/>
                </a:lnTo>
                <a:lnTo>
                  <a:pt x="280010" y="2897738"/>
                </a:lnTo>
                <a:lnTo>
                  <a:pt x="335414" y="2894193"/>
                </a:lnTo>
                <a:lnTo>
                  <a:pt x="390608" y="2890143"/>
                </a:lnTo>
                <a:lnTo>
                  <a:pt x="445588" y="2885591"/>
                </a:lnTo>
                <a:lnTo>
                  <a:pt x="500347" y="2880541"/>
                </a:lnTo>
                <a:lnTo>
                  <a:pt x="554882" y="2874996"/>
                </a:lnTo>
                <a:lnTo>
                  <a:pt x="609188" y="2868960"/>
                </a:lnTo>
                <a:lnTo>
                  <a:pt x="663261" y="2862436"/>
                </a:lnTo>
                <a:lnTo>
                  <a:pt x="717095" y="2855427"/>
                </a:lnTo>
                <a:lnTo>
                  <a:pt x="770685" y="2847936"/>
                </a:lnTo>
                <a:lnTo>
                  <a:pt x="824028" y="2839967"/>
                </a:lnTo>
                <a:lnTo>
                  <a:pt x="877118" y="2831523"/>
                </a:lnTo>
                <a:lnTo>
                  <a:pt x="929951" y="2822607"/>
                </a:lnTo>
                <a:lnTo>
                  <a:pt x="982522" y="2813224"/>
                </a:lnTo>
                <a:lnTo>
                  <a:pt x="1034826" y="2803375"/>
                </a:lnTo>
                <a:lnTo>
                  <a:pt x="1086858" y="2793064"/>
                </a:lnTo>
                <a:lnTo>
                  <a:pt x="1138614" y="2782296"/>
                </a:lnTo>
                <a:lnTo>
                  <a:pt x="1190090" y="2771072"/>
                </a:lnTo>
                <a:lnTo>
                  <a:pt x="1241279" y="2759396"/>
                </a:lnTo>
                <a:lnTo>
                  <a:pt x="1292179" y="2747272"/>
                </a:lnTo>
                <a:lnTo>
                  <a:pt x="1342783" y="2734703"/>
                </a:lnTo>
                <a:lnTo>
                  <a:pt x="1393088" y="2721693"/>
                </a:lnTo>
                <a:lnTo>
                  <a:pt x="1443088" y="2708244"/>
                </a:lnTo>
                <a:lnTo>
                  <a:pt x="1492779" y="2694359"/>
                </a:lnTo>
                <a:lnTo>
                  <a:pt x="1542156" y="2680043"/>
                </a:lnTo>
                <a:lnTo>
                  <a:pt x="1591215" y="2665299"/>
                </a:lnTo>
                <a:lnTo>
                  <a:pt x="1639950" y="2650129"/>
                </a:lnTo>
                <a:lnTo>
                  <a:pt x="1688357" y="2634537"/>
                </a:lnTo>
                <a:lnTo>
                  <a:pt x="1736432" y="2618527"/>
                </a:lnTo>
                <a:lnTo>
                  <a:pt x="1784169" y="2602102"/>
                </a:lnTo>
                <a:lnTo>
                  <a:pt x="1831563" y="2585264"/>
                </a:lnTo>
                <a:lnTo>
                  <a:pt x="1878611" y="2568019"/>
                </a:lnTo>
                <a:lnTo>
                  <a:pt x="1925308" y="2550367"/>
                </a:lnTo>
                <a:lnTo>
                  <a:pt x="1971648" y="2532314"/>
                </a:lnTo>
                <a:lnTo>
                  <a:pt x="2017627" y="2513862"/>
                </a:lnTo>
                <a:lnTo>
                  <a:pt x="2063241" y="2495015"/>
                </a:lnTo>
                <a:lnTo>
                  <a:pt x="2108484" y="2475776"/>
                </a:lnTo>
                <a:lnTo>
                  <a:pt x="2153351" y="2456148"/>
                </a:lnTo>
                <a:lnTo>
                  <a:pt x="2197839" y="2436135"/>
                </a:lnTo>
                <a:lnTo>
                  <a:pt x="2241943" y="2415739"/>
                </a:lnTo>
                <a:lnTo>
                  <a:pt x="2285657" y="2394965"/>
                </a:lnTo>
                <a:lnTo>
                  <a:pt x="2328977" y="2373816"/>
                </a:lnTo>
                <a:lnTo>
                  <a:pt x="2371899" y="2352294"/>
                </a:lnTo>
                <a:lnTo>
                  <a:pt x="2414417" y="2330404"/>
                </a:lnTo>
                <a:lnTo>
                  <a:pt x="2456527" y="2308148"/>
                </a:lnTo>
                <a:lnTo>
                  <a:pt x="2498224" y="2285530"/>
                </a:lnTo>
                <a:lnTo>
                  <a:pt x="2539504" y="2262553"/>
                </a:lnTo>
                <a:lnTo>
                  <a:pt x="2580361" y="2239220"/>
                </a:lnTo>
                <a:lnTo>
                  <a:pt x="2620791" y="2215535"/>
                </a:lnTo>
                <a:lnTo>
                  <a:pt x="2660790" y="2191501"/>
                </a:lnTo>
                <a:lnTo>
                  <a:pt x="2700352" y="2167122"/>
                </a:lnTo>
                <a:lnTo>
                  <a:pt x="2739473" y="2142401"/>
                </a:lnTo>
                <a:lnTo>
                  <a:pt x="2778149" y="2117340"/>
                </a:lnTo>
                <a:lnTo>
                  <a:pt x="2816374" y="2091944"/>
                </a:lnTo>
                <a:lnTo>
                  <a:pt x="2854143" y="2066215"/>
                </a:lnTo>
                <a:lnTo>
                  <a:pt x="2891453" y="2040158"/>
                </a:lnTo>
                <a:lnTo>
                  <a:pt x="2928298" y="2013774"/>
                </a:lnTo>
                <a:lnTo>
                  <a:pt x="2964674" y="1987069"/>
                </a:lnTo>
                <a:lnTo>
                  <a:pt x="3000575" y="1960044"/>
                </a:lnTo>
                <a:lnTo>
                  <a:pt x="3035998" y="1932703"/>
                </a:lnTo>
                <a:lnTo>
                  <a:pt x="3070937" y="1905051"/>
                </a:lnTo>
                <a:lnTo>
                  <a:pt x="3105388" y="1877088"/>
                </a:lnTo>
                <a:lnTo>
                  <a:pt x="3139346" y="1848821"/>
                </a:lnTo>
                <a:lnTo>
                  <a:pt x="3172807" y="1820250"/>
                </a:lnTo>
                <a:lnTo>
                  <a:pt x="3205765" y="1791381"/>
                </a:lnTo>
                <a:lnTo>
                  <a:pt x="3238216" y="1762215"/>
                </a:lnTo>
                <a:lnTo>
                  <a:pt x="3270155" y="1732757"/>
                </a:lnTo>
                <a:lnTo>
                  <a:pt x="3301578" y="1703010"/>
                </a:lnTo>
                <a:lnTo>
                  <a:pt x="3332479" y="1672977"/>
                </a:lnTo>
                <a:lnTo>
                  <a:pt x="3362855" y="1642661"/>
                </a:lnTo>
                <a:lnTo>
                  <a:pt x="3392700" y="1612066"/>
                </a:lnTo>
                <a:lnTo>
                  <a:pt x="3422010" y="1581195"/>
                </a:lnTo>
                <a:lnTo>
                  <a:pt x="3450779" y="1550052"/>
                </a:lnTo>
                <a:lnTo>
                  <a:pt x="3479004" y="1518639"/>
                </a:lnTo>
                <a:lnTo>
                  <a:pt x="3506680" y="1486960"/>
                </a:lnTo>
                <a:lnTo>
                  <a:pt x="3533801" y="1455018"/>
                </a:lnTo>
                <a:lnTo>
                  <a:pt x="3560363" y="1422817"/>
                </a:lnTo>
                <a:lnTo>
                  <a:pt x="3586362" y="1390360"/>
                </a:lnTo>
                <a:lnTo>
                  <a:pt x="3611792" y="1357650"/>
                </a:lnTo>
                <a:lnTo>
                  <a:pt x="3636650" y="1324691"/>
                </a:lnTo>
                <a:lnTo>
                  <a:pt x="3660929" y="1291485"/>
                </a:lnTo>
                <a:lnTo>
                  <a:pt x="3684626" y="1258037"/>
                </a:lnTo>
                <a:lnTo>
                  <a:pt x="3707736" y="1224349"/>
                </a:lnTo>
                <a:lnTo>
                  <a:pt x="3730254" y="1190426"/>
                </a:lnTo>
                <a:lnTo>
                  <a:pt x="3752176" y="1156269"/>
                </a:lnTo>
                <a:lnTo>
                  <a:pt x="3773496" y="1121882"/>
                </a:lnTo>
                <a:lnTo>
                  <a:pt x="3794210" y="1087270"/>
                </a:lnTo>
                <a:lnTo>
                  <a:pt x="3814314" y="1052434"/>
                </a:lnTo>
                <a:lnTo>
                  <a:pt x="3833802" y="1017379"/>
                </a:lnTo>
                <a:lnTo>
                  <a:pt x="3852670" y="982108"/>
                </a:lnTo>
                <a:lnTo>
                  <a:pt x="3870913" y="946624"/>
                </a:lnTo>
                <a:lnTo>
                  <a:pt x="3888526" y="910930"/>
                </a:lnTo>
                <a:lnTo>
                  <a:pt x="3905505" y="875029"/>
                </a:lnTo>
                <a:lnTo>
                  <a:pt x="3921845" y="838926"/>
                </a:lnTo>
                <a:lnTo>
                  <a:pt x="3937542" y="802623"/>
                </a:lnTo>
                <a:lnTo>
                  <a:pt x="3952590" y="766123"/>
                </a:lnTo>
                <a:lnTo>
                  <a:pt x="3966985" y="729431"/>
                </a:lnTo>
                <a:lnTo>
                  <a:pt x="3980722" y="692549"/>
                </a:lnTo>
                <a:lnTo>
                  <a:pt x="3993796" y="655480"/>
                </a:lnTo>
                <a:lnTo>
                  <a:pt x="4006204" y="618228"/>
                </a:lnTo>
                <a:lnTo>
                  <a:pt x="4017939" y="580796"/>
                </a:lnTo>
                <a:lnTo>
                  <a:pt x="4028997" y="543188"/>
                </a:lnTo>
                <a:lnTo>
                  <a:pt x="4039375" y="505407"/>
                </a:lnTo>
                <a:lnTo>
                  <a:pt x="4049066" y="467456"/>
                </a:lnTo>
                <a:lnTo>
                  <a:pt x="4058066" y="429338"/>
                </a:lnTo>
                <a:lnTo>
                  <a:pt x="4066370" y="391057"/>
                </a:lnTo>
                <a:lnTo>
                  <a:pt x="4073975" y="352616"/>
                </a:lnTo>
                <a:lnTo>
                  <a:pt x="4080874" y="314019"/>
                </a:lnTo>
                <a:lnTo>
                  <a:pt x="4087064" y="275268"/>
                </a:lnTo>
                <a:lnTo>
                  <a:pt x="4092539" y="236367"/>
                </a:lnTo>
                <a:lnTo>
                  <a:pt x="4097296" y="197320"/>
                </a:lnTo>
                <a:lnTo>
                  <a:pt x="4101328" y="158129"/>
                </a:lnTo>
                <a:lnTo>
                  <a:pt x="4104632" y="118799"/>
                </a:lnTo>
                <a:lnTo>
                  <a:pt x="4107203" y="79331"/>
                </a:lnTo>
                <a:lnTo>
                  <a:pt x="4109036" y="39730"/>
                </a:lnTo>
                <a:lnTo>
                  <a:pt x="4110126" y="0"/>
                </a:lnTo>
              </a:path>
            </a:pathLst>
          </a:custGeom>
          <a:ln w="25400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00176" y="863719"/>
            <a:ext cx="4147820" cy="2870200"/>
          </a:xfrm>
          <a:custGeom>
            <a:avLst/>
            <a:gdLst/>
            <a:ahLst/>
            <a:cxnLst/>
            <a:rect l="l" t="t" r="r" b="b"/>
            <a:pathLst>
              <a:path w="4147820" h="2870200">
                <a:moveTo>
                  <a:pt x="4147248" y="2870009"/>
                </a:moveTo>
                <a:lnTo>
                  <a:pt x="4145450" y="2830497"/>
                </a:lnTo>
                <a:lnTo>
                  <a:pt x="4142917" y="2791117"/>
                </a:lnTo>
                <a:lnTo>
                  <a:pt x="4139655" y="2751874"/>
                </a:lnTo>
                <a:lnTo>
                  <a:pt x="4135667" y="2712769"/>
                </a:lnTo>
                <a:lnTo>
                  <a:pt x="4130959" y="2673807"/>
                </a:lnTo>
                <a:lnTo>
                  <a:pt x="4125534" y="2634991"/>
                </a:lnTo>
                <a:lnTo>
                  <a:pt x="4119399" y="2596324"/>
                </a:lnTo>
                <a:lnTo>
                  <a:pt x="4112557" y="2557809"/>
                </a:lnTo>
                <a:lnTo>
                  <a:pt x="4105013" y="2519450"/>
                </a:lnTo>
                <a:lnTo>
                  <a:pt x="4096771" y="2481250"/>
                </a:lnTo>
                <a:lnTo>
                  <a:pt x="4087837" y="2443212"/>
                </a:lnTo>
                <a:lnTo>
                  <a:pt x="4078216" y="2405340"/>
                </a:lnTo>
                <a:lnTo>
                  <a:pt x="4067911" y="2367637"/>
                </a:lnTo>
                <a:lnTo>
                  <a:pt x="4056928" y="2330105"/>
                </a:lnTo>
                <a:lnTo>
                  <a:pt x="4045271" y="2292749"/>
                </a:lnTo>
                <a:lnTo>
                  <a:pt x="4032944" y="2255572"/>
                </a:lnTo>
                <a:lnTo>
                  <a:pt x="4019954" y="2218577"/>
                </a:lnTo>
                <a:lnTo>
                  <a:pt x="4006303" y="2181767"/>
                </a:lnTo>
                <a:lnTo>
                  <a:pt x="3991997" y="2145145"/>
                </a:lnTo>
                <a:lnTo>
                  <a:pt x="3977041" y="2108716"/>
                </a:lnTo>
                <a:lnTo>
                  <a:pt x="3961439" y="2072481"/>
                </a:lnTo>
                <a:lnTo>
                  <a:pt x="3945197" y="2036445"/>
                </a:lnTo>
                <a:lnTo>
                  <a:pt x="3928317" y="2000611"/>
                </a:lnTo>
                <a:lnTo>
                  <a:pt x="3910806" y="1964982"/>
                </a:lnTo>
                <a:lnTo>
                  <a:pt x="3892668" y="1929561"/>
                </a:lnTo>
                <a:lnTo>
                  <a:pt x="3873908" y="1894352"/>
                </a:lnTo>
                <a:lnTo>
                  <a:pt x="3854530" y="1859358"/>
                </a:lnTo>
                <a:lnTo>
                  <a:pt x="3834539" y="1824582"/>
                </a:lnTo>
                <a:lnTo>
                  <a:pt x="3813939" y="1790027"/>
                </a:lnTo>
                <a:lnTo>
                  <a:pt x="3792736" y="1755698"/>
                </a:lnTo>
                <a:lnTo>
                  <a:pt x="3770934" y="1721596"/>
                </a:lnTo>
                <a:lnTo>
                  <a:pt x="3748538" y="1687726"/>
                </a:lnTo>
                <a:lnTo>
                  <a:pt x="3725552" y="1654090"/>
                </a:lnTo>
                <a:lnTo>
                  <a:pt x="3701981" y="1620692"/>
                </a:lnTo>
                <a:lnTo>
                  <a:pt x="3677830" y="1587536"/>
                </a:lnTo>
                <a:lnTo>
                  <a:pt x="3653103" y="1554624"/>
                </a:lnTo>
                <a:lnTo>
                  <a:pt x="3627805" y="1521960"/>
                </a:lnTo>
                <a:lnTo>
                  <a:pt x="3601941" y="1489547"/>
                </a:lnTo>
                <a:lnTo>
                  <a:pt x="3575516" y="1457389"/>
                </a:lnTo>
                <a:lnTo>
                  <a:pt x="3548534" y="1425488"/>
                </a:lnTo>
                <a:lnTo>
                  <a:pt x="3520999" y="1393848"/>
                </a:lnTo>
                <a:lnTo>
                  <a:pt x="3492917" y="1362473"/>
                </a:lnTo>
                <a:lnTo>
                  <a:pt x="3464293" y="1331365"/>
                </a:lnTo>
                <a:lnTo>
                  <a:pt x="3435130" y="1300528"/>
                </a:lnTo>
                <a:lnTo>
                  <a:pt x="3405433" y="1269965"/>
                </a:lnTo>
                <a:lnTo>
                  <a:pt x="3375208" y="1239680"/>
                </a:lnTo>
                <a:lnTo>
                  <a:pt x="3344459" y="1209675"/>
                </a:lnTo>
                <a:lnTo>
                  <a:pt x="3313190" y="1179955"/>
                </a:lnTo>
                <a:lnTo>
                  <a:pt x="3281406" y="1150522"/>
                </a:lnTo>
                <a:lnTo>
                  <a:pt x="3249113" y="1121379"/>
                </a:lnTo>
                <a:lnTo>
                  <a:pt x="3216314" y="1092531"/>
                </a:lnTo>
                <a:lnTo>
                  <a:pt x="3183014" y="1063979"/>
                </a:lnTo>
                <a:lnTo>
                  <a:pt x="3149218" y="1035729"/>
                </a:lnTo>
                <a:lnTo>
                  <a:pt x="3114931" y="1007782"/>
                </a:lnTo>
                <a:lnTo>
                  <a:pt x="3080157" y="980142"/>
                </a:lnTo>
                <a:lnTo>
                  <a:pt x="3044901" y="952812"/>
                </a:lnTo>
                <a:lnTo>
                  <a:pt x="3009168" y="925796"/>
                </a:lnTo>
                <a:lnTo>
                  <a:pt x="2972962" y="899098"/>
                </a:lnTo>
                <a:lnTo>
                  <a:pt x="2936288" y="872719"/>
                </a:lnTo>
                <a:lnTo>
                  <a:pt x="2899151" y="846664"/>
                </a:lnTo>
                <a:lnTo>
                  <a:pt x="2861555" y="820936"/>
                </a:lnTo>
                <a:lnTo>
                  <a:pt x="2823505" y="795538"/>
                </a:lnTo>
                <a:lnTo>
                  <a:pt x="2785006" y="770473"/>
                </a:lnTo>
                <a:lnTo>
                  <a:pt x="2746062" y="745746"/>
                </a:lnTo>
                <a:lnTo>
                  <a:pt x="2706679" y="721358"/>
                </a:lnTo>
                <a:lnTo>
                  <a:pt x="2666860" y="697313"/>
                </a:lnTo>
                <a:lnTo>
                  <a:pt x="2626611" y="673615"/>
                </a:lnTo>
                <a:lnTo>
                  <a:pt x="2585936" y="650267"/>
                </a:lnTo>
                <a:lnTo>
                  <a:pt x="2544839" y="627273"/>
                </a:lnTo>
                <a:lnTo>
                  <a:pt x="2503326" y="604634"/>
                </a:lnTo>
                <a:lnTo>
                  <a:pt x="2461401" y="582356"/>
                </a:lnTo>
                <a:lnTo>
                  <a:pt x="2419069" y="560440"/>
                </a:lnTo>
                <a:lnTo>
                  <a:pt x="2376335" y="538891"/>
                </a:lnTo>
                <a:lnTo>
                  <a:pt x="2333203" y="517712"/>
                </a:lnTo>
                <a:lnTo>
                  <a:pt x="2289677" y="496905"/>
                </a:lnTo>
                <a:lnTo>
                  <a:pt x="2245764" y="476475"/>
                </a:lnTo>
                <a:lnTo>
                  <a:pt x="2201466" y="456424"/>
                </a:lnTo>
                <a:lnTo>
                  <a:pt x="2156789" y="436757"/>
                </a:lnTo>
                <a:lnTo>
                  <a:pt x="2111738" y="417475"/>
                </a:lnTo>
                <a:lnTo>
                  <a:pt x="2066317" y="398582"/>
                </a:lnTo>
                <a:lnTo>
                  <a:pt x="2020531" y="380083"/>
                </a:lnTo>
                <a:lnTo>
                  <a:pt x="1974385" y="361979"/>
                </a:lnTo>
                <a:lnTo>
                  <a:pt x="1927883" y="344275"/>
                </a:lnTo>
                <a:lnTo>
                  <a:pt x="1881030" y="326973"/>
                </a:lnTo>
                <a:lnTo>
                  <a:pt x="1833831" y="310077"/>
                </a:lnTo>
                <a:lnTo>
                  <a:pt x="1786289" y="293590"/>
                </a:lnTo>
                <a:lnTo>
                  <a:pt x="1738411" y="277516"/>
                </a:lnTo>
                <a:lnTo>
                  <a:pt x="1690201" y="261857"/>
                </a:lnTo>
                <a:lnTo>
                  <a:pt x="1641663" y="246618"/>
                </a:lnTo>
                <a:lnTo>
                  <a:pt x="1592802" y="231801"/>
                </a:lnTo>
                <a:lnTo>
                  <a:pt x="1543623" y="217409"/>
                </a:lnTo>
                <a:lnTo>
                  <a:pt x="1494130" y="203446"/>
                </a:lnTo>
                <a:lnTo>
                  <a:pt x="1444328" y="189916"/>
                </a:lnTo>
                <a:lnTo>
                  <a:pt x="1394222" y="176821"/>
                </a:lnTo>
                <a:lnTo>
                  <a:pt x="1343816" y="164165"/>
                </a:lnTo>
                <a:lnTo>
                  <a:pt x="1293116" y="151951"/>
                </a:lnTo>
                <a:lnTo>
                  <a:pt x="1242125" y="140182"/>
                </a:lnTo>
                <a:lnTo>
                  <a:pt x="1190849" y="128862"/>
                </a:lnTo>
                <a:lnTo>
                  <a:pt x="1139292" y="117994"/>
                </a:lnTo>
                <a:lnTo>
                  <a:pt x="1087458" y="107581"/>
                </a:lnTo>
                <a:lnTo>
                  <a:pt x="1035354" y="97627"/>
                </a:lnTo>
                <a:lnTo>
                  <a:pt x="982982" y="88135"/>
                </a:lnTo>
                <a:lnTo>
                  <a:pt x="930348" y="79108"/>
                </a:lnTo>
                <a:lnTo>
                  <a:pt x="877457" y="70549"/>
                </a:lnTo>
                <a:lnTo>
                  <a:pt x="824313" y="62462"/>
                </a:lnTo>
                <a:lnTo>
                  <a:pt x="770921" y="54849"/>
                </a:lnTo>
                <a:lnTo>
                  <a:pt x="717285" y="47716"/>
                </a:lnTo>
                <a:lnTo>
                  <a:pt x="663411" y="41063"/>
                </a:lnTo>
                <a:lnTo>
                  <a:pt x="609303" y="34896"/>
                </a:lnTo>
                <a:lnTo>
                  <a:pt x="554965" y="29217"/>
                </a:lnTo>
                <a:lnTo>
                  <a:pt x="500402" y="24029"/>
                </a:lnTo>
                <a:lnTo>
                  <a:pt x="445620" y="19336"/>
                </a:lnTo>
                <a:lnTo>
                  <a:pt x="390622" y="15141"/>
                </a:lnTo>
                <a:lnTo>
                  <a:pt x="335413" y="11448"/>
                </a:lnTo>
                <a:lnTo>
                  <a:pt x="279999" y="8259"/>
                </a:lnTo>
                <a:lnTo>
                  <a:pt x="224383" y="5578"/>
                </a:lnTo>
                <a:lnTo>
                  <a:pt x="168570" y="3408"/>
                </a:lnTo>
                <a:lnTo>
                  <a:pt x="112566" y="1753"/>
                </a:lnTo>
                <a:lnTo>
                  <a:pt x="56374" y="616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75616" y="864082"/>
            <a:ext cx="4110354" cy="2908300"/>
          </a:xfrm>
          <a:custGeom>
            <a:avLst/>
            <a:gdLst/>
            <a:ahLst/>
            <a:cxnLst/>
            <a:rect l="l" t="t" r="r" b="b"/>
            <a:pathLst>
              <a:path w="4110354" h="2908300">
                <a:moveTo>
                  <a:pt x="4110126" y="0"/>
                </a:moveTo>
                <a:lnTo>
                  <a:pt x="4053741" y="972"/>
                </a:lnTo>
                <a:lnTo>
                  <a:pt x="3997543" y="2465"/>
                </a:lnTo>
                <a:lnTo>
                  <a:pt x="3941536" y="4476"/>
                </a:lnTo>
                <a:lnTo>
                  <a:pt x="3885725" y="7002"/>
                </a:lnTo>
                <a:lnTo>
                  <a:pt x="3830116" y="10040"/>
                </a:lnTo>
                <a:lnTo>
                  <a:pt x="3774711" y="13585"/>
                </a:lnTo>
                <a:lnTo>
                  <a:pt x="3719517" y="17636"/>
                </a:lnTo>
                <a:lnTo>
                  <a:pt x="3664538" y="22187"/>
                </a:lnTo>
                <a:lnTo>
                  <a:pt x="3609778" y="27237"/>
                </a:lnTo>
                <a:lnTo>
                  <a:pt x="3555243" y="32782"/>
                </a:lnTo>
                <a:lnTo>
                  <a:pt x="3500937" y="38818"/>
                </a:lnTo>
                <a:lnTo>
                  <a:pt x="3446865" y="45343"/>
                </a:lnTo>
                <a:lnTo>
                  <a:pt x="3393031" y="52352"/>
                </a:lnTo>
                <a:lnTo>
                  <a:pt x="3339440" y="59843"/>
                </a:lnTo>
                <a:lnTo>
                  <a:pt x="3286097" y="67812"/>
                </a:lnTo>
                <a:lnTo>
                  <a:pt x="3233007" y="76255"/>
                </a:lnTo>
                <a:lnTo>
                  <a:pt x="3180175" y="85171"/>
                </a:lnTo>
                <a:lnTo>
                  <a:pt x="3127604" y="94555"/>
                </a:lnTo>
                <a:lnTo>
                  <a:pt x="3075300" y="104404"/>
                </a:lnTo>
                <a:lnTo>
                  <a:pt x="3023267" y="114714"/>
                </a:lnTo>
                <a:lnTo>
                  <a:pt x="2971511" y="125483"/>
                </a:lnTo>
                <a:lnTo>
                  <a:pt x="2920036" y="136706"/>
                </a:lnTo>
                <a:lnTo>
                  <a:pt x="2868846" y="148382"/>
                </a:lnTo>
                <a:lnTo>
                  <a:pt x="2817947" y="160506"/>
                </a:lnTo>
                <a:lnTo>
                  <a:pt x="2767342" y="173075"/>
                </a:lnTo>
                <a:lnTo>
                  <a:pt x="2717038" y="186086"/>
                </a:lnTo>
                <a:lnTo>
                  <a:pt x="2667037" y="199535"/>
                </a:lnTo>
                <a:lnTo>
                  <a:pt x="2617346" y="213419"/>
                </a:lnTo>
                <a:lnTo>
                  <a:pt x="2567969" y="227735"/>
                </a:lnTo>
                <a:lnTo>
                  <a:pt x="2518911" y="242480"/>
                </a:lnTo>
                <a:lnTo>
                  <a:pt x="2470176" y="257649"/>
                </a:lnTo>
                <a:lnTo>
                  <a:pt x="2421768" y="273241"/>
                </a:lnTo>
                <a:lnTo>
                  <a:pt x="2373694" y="289251"/>
                </a:lnTo>
                <a:lnTo>
                  <a:pt x="2325957" y="305677"/>
                </a:lnTo>
                <a:lnTo>
                  <a:pt x="2278562" y="322514"/>
                </a:lnTo>
                <a:lnTo>
                  <a:pt x="2231514" y="339760"/>
                </a:lnTo>
                <a:lnTo>
                  <a:pt x="2184818" y="357411"/>
                </a:lnTo>
                <a:lnTo>
                  <a:pt x="2138477" y="375464"/>
                </a:lnTo>
                <a:lnTo>
                  <a:pt x="2092498" y="393916"/>
                </a:lnTo>
                <a:lnTo>
                  <a:pt x="2046885" y="412763"/>
                </a:lnTo>
                <a:lnTo>
                  <a:pt x="2001642" y="432002"/>
                </a:lnTo>
                <a:lnTo>
                  <a:pt x="1956774" y="451630"/>
                </a:lnTo>
                <a:lnTo>
                  <a:pt x="1912286" y="471643"/>
                </a:lnTo>
                <a:lnTo>
                  <a:pt x="1868183" y="492039"/>
                </a:lnTo>
                <a:lnTo>
                  <a:pt x="1824468" y="512813"/>
                </a:lnTo>
                <a:lnTo>
                  <a:pt x="1781148" y="533962"/>
                </a:lnTo>
                <a:lnTo>
                  <a:pt x="1738227" y="555484"/>
                </a:lnTo>
                <a:lnTo>
                  <a:pt x="1695709" y="577375"/>
                </a:lnTo>
                <a:lnTo>
                  <a:pt x="1653599" y="599631"/>
                </a:lnTo>
                <a:lnTo>
                  <a:pt x="1611901" y="622249"/>
                </a:lnTo>
                <a:lnTo>
                  <a:pt x="1570622" y="645226"/>
                </a:lnTo>
                <a:lnTo>
                  <a:pt x="1529765" y="668558"/>
                </a:lnTo>
                <a:lnTo>
                  <a:pt x="1489334" y="692243"/>
                </a:lnTo>
                <a:lnTo>
                  <a:pt x="1449335" y="716277"/>
                </a:lnTo>
                <a:lnTo>
                  <a:pt x="1409773" y="740656"/>
                </a:lnTo>
                <a:lnTo>
                  <a:pt x="1370652" y="765378"/>
                </a:lnTo>
                <a:lnTo>
                  <a:pt x="1331977" y="790438"/>
                </a:lnTo>
                <a:lnTo>
                  <a:pt x="1293752" y="815835"/>
                </a:lnTo>
                <a:lnTo>
                  <a:pt x="1255982" y="841563"/>
                </a:lnTo>
                <a:lnTo>
                  <a:pt x="1218672" y="867621"/>
                </a:lnTo>
                <a:lnTo>
                  <a:pt x="1181827" y="894004"/>
                </a:lnTo>
                <a:lnTo>
                  <a:pt x="1145452" y="920710"/>
                </a:lnTo>
                <a:lnTo>
                  <a:pt x="1109550" y="947734"/>
                </a:lnTo>
                <a:lnTo>
                  <a:pt x="1074127" y="975075"/>
                </a:lnTo>
                <a:lnTo>
                  <a:pt x="1039188" y="1002728"/>
                </a:lnTo>
                <a:lnTo>
                  <a:pt x="1004737" y="1030690"/>
                </a:lnTo>
                <a:lnTo>
                  <a:pt x="970779" y="1058958"/>
                </a:lnTo>
                <a:lnTo>
                  <a:pt x="937319" y="1087528"/>
                </a:lnTo>
                <a:lnTo>
                  <a:pt x="904361" y="1116398"/>
                </a:lnTo>
                <a:lnTo>
                  <a:pt x="871910" y="1145563"/>
                </a:lnTo>
                <a:lnTo>
                  <a:pt x="839970" y="1175021"/>
                </a:lnTo>
                <a:lnTo>
                  <a:pt x="808548" y="1204768"/>
                </a:lnTo>
                <a:lnTo>
                  <a:pt x="777646" y="1234801"/>
                </a:lnTo>
                <a:lnTo>
                  <a:pt x="747270" y="1265117"/>
                </a:lnTo>
                <a:lnTo>
                  <a:pt x="717425" y="1295712"/>
                </a:lnTo>
                <a:lnTo>
                  <a:pt x="688116" y="1326583"/>
                </a:lnTo>
                <a:lnTo>
                  <a:pt x="659346" y="1357726"/>
                </a:lnTo>
                <a:lnTo>
                  <a:pt x="631121" y="1389139"/>
                </a:lnTo>
                <a:lnTo>
                  <a:pt x="603446" y="1420818"/>
                </a:lnTo>
                <a:lnTo>
                  <a:pt x="576325" y="1452760"/>
                </a:lnTo>
                <a:lnTo>
                  <a:pt x="549762" y="1484961"/>
                </a:lnTo>
                <a:lnTo>
                  <a:pt x="523764" y="1517418"/>
                </a:lnTo>
                <a:lnTo>
                  <a:pt x="498333" y="1550128"/>
                </a:lnTo>
                <a:lnTo>
                  <a:pt x="473476" y="1583087"/>
                </a:lnTo>
                <a:lnTo>
                  <a:pt x="449196" y="1616293"/>
                </a:lnTo>
                <a:lnTo>
                  <a:pt x="425499" y="1649741"/>
                </a:lnTo>
                <a:lnTo>
                  <a:pt x="402389" y="1683429"/>
                </a:lnTo>
                <a:lnTo>
                  <a:pt x="379871" y="1717353"/>
                </a:lnTo>
                <a:lnTo>
                  <a:pt x="357949" y="1751510"/>
                </a:lnTo>
                <a:lnTo>
                  <a:pt x="336629" y="1785896"/>
                </a:lnTo>
                <a:lnTo>
                  <a:pt x="315915" y="1820508"/>
                </a:lnTo>
                <a:lnTo>
                  <a:pt x="295812" y="1855344"/>
                </a:lnTo>
                <a:lnTo>
                  <a:pt x="276324" y="1890399"/>
                </a:lnTo>
                <a:lnTo>
                  <a:pt x="257456" y="1925670"/>
                </a:lnTo>
                <a:lnTo>
                  <a:pt x="239213" y="1961155"/>
                </a:lnTo>
                <a:lnTo>
                  <a:pt x="221599" y="1996849"/>
                </a:lnTo>
                <a:lnTo>
                  <a:pt x="204620" y="2032749"/>
                </a:lnTo>
                <a:lnTo>
                  <a:pt x="188280" y="2068852"/>
                </a:lnTo>
                <a:lnTo>
                  <a:pt x="172584" y="2105155"/>
                </a:lnTo>
                <a:lnTo>
                  <a:pt x="157535" y="2141655"/>
                </a:lnTo>
                <a:lnTo>
                  <a:pt x="143141" y="2178347"/>
                </a:lnTo>
                <a:lnTo>
                  <a:pt x="129404" y="2215230"/>
                </a:lnTo>
                <a:lnTo>
                  <a:pt x="116329" y="2252298"/>
                </a:lnTo>
                <a:lnTo>
                  <a:pt x="103922" y="2289550"/>
                </a:lnTo>
                <a:lnTo>
                  <a:pt x="92187" y="2326982"/>
                </a:lnTo>
                <a:lnTo>
                  <a:pt x="81128" y="2364590"/>
                </a:lnTo>
                <a:lnTo>
                  <a:pt x="70751" y="2402371"/>
                </a:lnTo>
                <a:lnTo>
                  <a:pt x="61060" y="2440322"/>
                </a:lnTo>
                <a:lnTo>
                  <a:pt x="52060" y="2478440"/>
                </a:lnTo>
                <a:lnTo>
                  <a:pt x="43755" y="2516721"/>
                </a:lnTo>
                <a:lnTo>
                  <a:pt x="36151" y="2555162"/>
                </a:lnTo>
                <a:lnTo>
                  <a:pt x="29251" y="2593759"/>
                </a:lnTo>
                <a:lnTo>
                  <a:pt x="23061" y="2632510"/>
                </a:lnTo>
                <a:lnTo>
                  <a:pt x="17586" y="2671411"/>
                </a:lnTo>
                <a:lnTo>
                  <a:pt x="12830" y="2710458"/>
                </a:lnTo>
                <a:lnTo>
                  <a:pt x="8797" y="2749649"/>
                </a:lnTo>
                <a:lnTo>
                  <a:pt x="5493" y="2788980"/>
                </a:lnTo>
                <a:lnTo>
                  <a:pt x="2922" y="2828447"/>
                </a:lnTo>
                <a:lnTo>
                  <a:pt x="1090" y="2868048"/>
                </a:lnTo>
                <a:lnTo>
                  <a:pt x="0" y="2907779"/>
                </a:lnTo>
              </a:path>
            </a:pathLst>
          </a:custGeom>
          <a:ln w="25400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76642" y="3886277"/>
            <a:ext cx="4147820" cy="2870200"/>
          </a:xfrm>
          <a:custGeom>
            <a:avLst/>
            <a:gdLst/>
            <a:ahLst/>
            <a:cxnLst/>
            <a:rect l="l" t="t" r="r" b="b"/>
            <a:pathLst>
              <a:path w="4147820" h="2870200">
                <a:moveTo>
                  <a:pt x="0" y="0"/>
                </a:moveTo>
                <a:lnTo>
                  <a:pt x="1797" y="39512"/>
                </a:lnTo>
                <a:lnTo>
                  <a:pt x="4330" y="78891"/>
                </a:lnTo>
                <a:lnTo>
                  <a:pt x="7593" y="118135"/>
                </a:lnTo>
                <a:lnTo>
                  <a:pt x="11580" y="157239"/>
                </a:lnTo>
                <a:lnTo>
                  <a:pt x="16289" y="196201"/>
                </a:lnTo>
                <a:lnTo>
                  <a:pt x="21713" y="235017"/>
                </a:lnTo>
                <a:lnTo>
                  <a:pt x="27849" y="273684"/>
                </a:lnTo>
                <a:lnTo>
                  <a:pt x="34691" y="312199"/>
                </a:lnTo>
                <a:lnTo>
                  <a:pt x="42235" y="350558"/>
                </a:lnTo>
                <a:lnTo>
                  <a:pt x="50476" y="388758"/>
                </a:lnTo>
                <a:lnTo>
                  <a:pt x="59410" y="426796"/>
                </a:lnTo>
                <a:lnTo>
                  <a:pt x="69032" y="464668"/>
                </a:lnTo>
                <a:lnTo>
                  <a:pt x="79336" y="502372"/>
                </a:lnTo>
                <a:lnTo>
                  <a:pt x="90320" y="539903"/>
                </a:lnTo>
                <a:lnTo>
                  <a:pt x="101977" y="577259"/>
                </a:lnTo>
                <a:lnTo>
                  <a:pt x="114303" y="614437"/>
                </a:lnTo>
                <a:lnTo>
                  <a:pt x="127294" y="651432"/>
                </a:lnTo>
                <a:lnTo>
                  <a:pt x="140945" y="688242"/>
                </a:lnTo>
                <a:lnTo>
                  <a:pt x="155250" y="724863"/>
                </a:lnTo>
                <a:lnTo>
                  <a:pt x="170206" y="761293"/>
                </a:lnTo>
                <a:lnTo>
                  <a:pt x="185808" y="797527"/>
                </a:lnTo>
                <a:lnTo>
                  <a:pt x="202051" y="833563"/>
                </a:lnTo>
                <a:lnTo>
                  <a:pt x="218930" y="869397"/>
                </a:lnTo>
                <a:lnTo>
                  <a:pt x="236441" y="905026"/>
                </a:lnTo>
                <a:lnTo>
                  <a:pt x="254579" y="940447"/>
                </a:lnTo>
                <a:lnTo>
                  <a:pt x="273340" y="975656"/>
                </a:lnTo>
                <a:lnTo>
                  <a:pt x="292718" y="1010651"/>
                </a:lnTo>
                <a:lnTo>
                  <a:pt x="312709" y="1045427"/>
                </a:lnTo>
                <a:lnTo>
                  <a:pt x="333308" y="1079981"/>
                </a:lnTo>
                <a:lnTo>
                  <a:pt x="354511" y="1114311"/>
                </a:lnTo>
                <a:lnTo>
                  <a:pt x="376314" y="1148413"/>
                </a:lnTo>
                <a:lnTo>
                  <a:pt x="398710" y="1182283"/>
                </a:lnTo>
                <a:lnTo>
                  <a:pt x="421696" y="1215919"/>
                </a:lnTo>
                <a:lnTo>
                  <a:pt x="445267" y="1249316"/>
                </a:lnTo>
                <a:lnTo>
                  <a:pt x="469418" y="1282473"/>
                </a:lnTo>
                <a:lnTo>
                  <a:pt x="494145" y="1315384"/>
                </a:lnTo>
                <a:lnTo>
                  <a:pt x="519442" y="1348048"/>
                </a:lnTo>
                <a:lnTo>
                  <a:pt x="545306" y="1380461"/>
                </a:lnTo>
                <a:lnTo>
                  <a:pt x="571731" y="1412620"/>
                </a:lnTo>
                <a:lnTo>
                  <a:pt x="598714" y="1444521"/>
                </a:lnTo>
                <a:lnTo>
                  <a:pt x="626248" y="1476160"/>
                </a:lnTo>
                <a:lnTo>
                  <a:pt x="654330" y="1507536"/>
                </a:lnTo>
                <a:lnTo>
                  <a:pt x="682955" y="1538644"/>
                </a:lnTo>
                <a:lnTo>
                  <a:pt x="712118" y="1569480"/>
                </a:lnTo>
                <a:lnTo>
                  <a:pt x="741814" y="1600043"/>
                </a:lnTo>
                <a:lnTo>
                  <a:pt x="772040" y="1630329"/>
                </a:lnTo>
                <a:lnTo>
                  <a:pt x="802789" y="1660333"/>
                </a:lnTo>
                <a:lnTo>
                  <a:pt x="834058" y="1690054"/>
                </a:lnTo>
                <a:lnTo>
                  <a:pt x="865841" y="1719487"/>
                </a:lnTo>
                <a:lnTo>
                  <a:pt x="898135" y="1748629"/>
                </a:lnTo>
                <a:lnTo>
                  <a:pt x="930934" y="1777478"/>
                </a:lnTo>
                <a:lnTo>
                  <a:pt x="964234" y="1806029"/>
                </a:lnTo>
                <a:lnTo>
                  <a:pt x="998030" y="1834280"/>
                </a:lnTo>
                <a:lnTo>
                  <a:pt x="1032317" y="1862227"/>
                </a:lnTo>
                <a:lnTo>
                  <a:pt x="1067091" y="1889867"/>
                </a:lnTo>
                <a:lnTo>
                  <a:pt x="1102347" y="1917196"/>
                </a:lnTo>
                <a:lnTo>
                  <a:pt x="1138080" y="1944212"/>
                </a:lnTo>
                <a:lnTo>
                  <a:pt x="1174286" y="1970911"/>
                </a:lnTo>
                <a:lnTo>
                  <a:pt x="1210960" y="1997289"/>
                </a:lnTo>
                <a:lnTo>
                  <a:pt x="1248097" y="2023344"/>
                </a:lnTo>
                <a:lnTo>
                  <a:pt x="1285693" y="2049073"/>
                </a:lnTo>
                <a:lnTo>
                  <a:pt x="1323742" y="2074471"/>
                </a:lnTo>
                <a:lnTo>
                  <a:pt x="1362241" y="2099535"/>
                </a:lnTo>
                <a:lnTo>
                  <a:pt x="1401185" y="2124263"/>
                </a:lnTo>
                <a:lnTo>
                  <a:pt x="1440569" y="2148651"/>
                </a:lnTo>
                <a:lnTo>
                  <a:pt x="1480387" y="2172695"/>
                </a:lnTo>
                <a:lnTo>
                  <a:pt x="1520637" y="2196393"/>
                </a:lnTo>
                <a:lnTo>
                  <a:pt x="1561312" y="2219741"/>
                </a:lnTo>
                <a:lnTo>
                  <a:pt x="1602408" y="2242736"/>
                </a:lnTo>
                <a:lnTo>
                  <a:pt x="1643921" y="2265374"/>
                </a:lnTo>
                <a:lnTo>
                  <a:pt x="1685846" y="2287653"/>
                </a:lnTo>
                <a:lnTo>
                  <a:pt x="1728178" y="2309568"/>
                </a:lnTo>
                <a:lnTo>
                  <a:pt x="1770912" y="2331117"/>
                </a:lnTo>
                <a:lnTo>
                  <a:pt x="1814045" y="2352297"/>
                </a:lnTo>
                <a:lnTo>
                  <a:pt x="1857570" y="2373103"/>
                </a:lnTo>
                <a:lnTo>
                  <a:pt x="1901484" y="2393533"/>
                </a:lnTo>
                <a:lnTo>
                  <a:pt x="1945782" y="2413584"/>
                </a:lnTo>
                <a:lnTo>
                  <a:pt x="1990458" y="2433252"/>
                </a:lnTo>
                <a:lnTo>
                  <a:pt x="2035509" y="2452534"/>
                </a:lnTo>
                <a:lnTo>
                  <a:pt x="2080930" y="2471426"/>
                </a:lnTo>
                <a:lnTo>
                  <a:pt x="2126716" y="2489926"/>
                </a:lnTo>
                <a:lnTo>
                  <a:pt x="2172863" y="2508029"/>
                </a:lnTo>
                <a:lnTo>
                  <a:pt x="2219365" y="2525734"/>
                </a:lnTo>
                <a:lnTo>
                  <a:pt x="2266218" y="2543036"/>
                </a:lnTo>
                <a:lnTo>
                  <a:pt x="2313417" y="2559931"/>
                </a:lnTo>
                <a:lnTo>
                  <a:pt x="2360958" y="2576418"/>
                </a:lnTo>
                <a:lnTo>
                  <a:pt x="2408836" y="2592493"/>
                </a:lnTo>
                <a:lnTo>
                  <a:pt x="2457047" y="2608151"/>
                </a:lnTo>
                <a:lnTo>
                  <a:pt x="2505585" y="2623391"/>
                </a:lnTo>
                <a:lnTo>
                  <a:pt x="2554446" y="2638208"/>
                </a:lnTo>
                <a:lnTo>
                  <a:pt x="2603625" y="2652599"/>
                </a:lnTo>
                <a:lnTo>
                  <a:pt x="2653118" y="2666562"/>
                </a:lnTo>
                <a:lnTo>
                  <a:pt x="2702919" y="2680092"/>
                </a:lnTo>
                <a:lnTo>
                  <a:pt x="2753026" y="2693187"/>
                </a:lnTo>
                <a:lnTo>
                  <a:pt x="2803431" y="2705844"/>
                </a:lnTo>
                <a:lnTo>
                  <a:pt x="2854132" y="2718058"/>
                </a:lnTo>
                <a:lnTo>
                  <a:pt x="2905122" y="2729826"/>
                </a:lnTo>
                <a:lnTo>
                  <a:pt x="2956399" y="2741146"/>
                </a:lnTo>
                <a:lnTo>
                  <a:pt x="3007956" y="2752014"/>
                </a:lnTo>
                <a:lnTo>
                  <a:pt x="3059789" y="2762427"/>
                </a:lnTo>
                <a:lnTo>
                  <a:pt x="3111894" y="2772381"/>
                </a:lnTo>
                <a:lnTo>
                  <a:pt x="3164265" y="2781874"/>
                </a:lnTo>
                <a:lnTo>
                  <a:pt x="3216899" y="2790901"/>
                </a:lnTo>
                <a:lnTo>
                  <a:pt x="3269790" y="2799460"/>
                </a:lnTo>
                <a:lnTo>
                  <a:pt x="3322934" y="2807547"/>
                </a:lnTo>
                <a:lnTo>
                  <a:pt x="3376327" y="2815159"/>
                </a:lnTo>
                <a:lnTo>
                  <a:pt x="3429962" y="2822293"/>
                </a:lnTo>
                <a:lnTo>
                  <a:pt x="3483836" y="2828945"/>
                </a:lnTo>
                <a:lnTo>
                  <a:pt x="3537945" y="2835112"/>
                </a:lnTo>
                <a:lnTo>
                  <a:pt x="3592283" y="2840792"/>
                </a:lnTo>
                <a:lnTo>
                  <a:pt x="3646845" y="2845979"/>
                </a:lnTo>
                <a:lnTo>
                  <a:pt x="3701628" y="2850672"/>
                </a:lnTo>
                <a:lnTo>
                  <a:pt x="3756626" y="2854867"/>
                </a:lnTo>
                <a:lnTo>
                  <a:pt x="3811834" y="2858561"/>
                </a:lnTo>
                <a:lnTo>
                  <a:pt x="3867249" y="2861749"/>
                </a:lnTo>
                <a:lnTo>
                  <a:pt x="3922865" y="2864430"/>
                </a:lnTo>
                <a:lnTo>
                  <a:pt x="3978677" y="2866600"/>
                </a:lnTo>
                <a:lnTo>
                  <a:pt x="4034682" y="2868255"/>
                </a:lnTo>
                <a:lnTo>
                  <a:pt x="4090874" y="2869393"/>
                </a:lnTo>
                <a:lnTo>
                  <a:pt x="4147248" y="2870009"/>
                </a:lnTo>
              </a:path>
            </a:pathLst>
          </a:custGeom>
          <a:ln w="25400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448800" y="38100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62029" y="8636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75270" y="38100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62029" y="67564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389120" y="7312693"/>
            <a:ext cx="252221" cy="2274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6700" y="2184233"/>
            <a:ext cx="21348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90" dirty="0">
                <a:solidFill>
                  <a:srgbClr val="000000"/>
                </a:solidFill>
              </a:rPr>
              <a:t>Mystery  </a:t>
            </a:r>
            <a:r>
              <a:rPr sz="3600" spc="75" dirty="0">
                <a:solidFill>
                  <a:srgbClr val="000000"/>
                </a:solidFill>
              </a:rPr>
              <a:t>Heuristics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846700" y="4378793"/>
            <a:ext cx="23037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80" dirty="0">
                <a:latin typeface="Arial"/>
                <a:cs typeface="Arial"/>
              </a:rPr>
              <a:t>Algorithms  </a:t>
            </a:r>
            <a:r>
              <a:rPr sz="3600" spc="75" dirty="0">
                <a:latin typeface="Arial"/>
                <a:cs typeface="Arial"/>
              </a:rPr>
              <a:t>Code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44427" y="3300973"/>
            <a:ext cx="83185" cy="1136650"/>
          </a:xfrm>
          <a:custGeom>
            <a:avLst/>
            <a:gdLst/>
            <a:ahLst/>
            <a:cxnLst/>
            <a:rect l="l" t="t" r="r" b="b"/>
            <a:pathLst>
              <a:path w="83184" h="1136650">
                <a:moveTo>
                  <a:pt x="0" y="1136078"/>
                </a:moveTo>
                <a:lnTo>
                  <a:pt x="83121" y="1052957"/>
                </a:lnTo>
                <a:lnTo>
                  <a:pt x="83121" y="69278"/>
                </a:lnTo>
                <a:lnTo>
                  <a:pt x="1385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84500" y="2382815"/>
            <a:ext cx="1347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35" dirty="0">
                <a:latin typeface="Arial"/>
                <a:cs typeface="Arial"/>
              </a:rPr>
              <a:t>Design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84500" y="4617609"/>
            <a:ext cx="17621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20" dirty="0">
                <a:latin typeface="Arial"/>
                <a:cs typeface="Arial"/>
              </a:rPr>
              <a:t>Business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32600" y="3398577"/>
            <a:ext cx="1738630" cy="79756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3600" spc="-135" dirty="0">
                <a:latin typeface="Arial"/>
                <a:cs typeface="Arial"/>
              </a:rPr>
              <a:t>Strategy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200" spc="-60" dirty="0">
                <a:latin typeface="Arial"/>
                <a:cs typeface="Arial"/>
              </a:rPr>
              <a:t>Marry </a:t>
            </a:r>
            <a:r>
              <a:rPr sz="1200" spc="-35" dirty="0">
                <a:latin typeface="Arial"/>
                <a:cs typeface="Arial"/>
              </a:rPr>
              <a:t>business </a:t>
            </a:r>
            <a:r>
              <a:rPr sz="1200" spc="-40" dirty="0">
                <a:latin typeface="Arial"/>
                <a:cs typeface="Arial"/>
              </a:rPr>
              <a:t>and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design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425" y="6640155"/>
            <a:ext cx="28752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5" dirty="0">
                <a:latin typeface="Arial"/>
                <a:cs typeface="Arial"/>
              </a:rPr>
              <a:t>Learning </a:t>
            </a:r>
            <a:r>
              <a:rPr sz="1200" spc="-30" dirty="0">
                <a:latin typeface="Arial"/>
                <a:cs typeface="Arial"/>
              </a:rPr>
              <a:t>how </a:t>
            </a:r>
            <a:r>
              <a:rPr sz="1200" spc="-25" dirty="0">
                <a:latin typeface="Arial"/>
                <a:cs typeface="Arial"/>
              </a:rPr>
              <a:t>to </a:t>
            </a:r>
            <a:r>
              <a:rPr sz="1200" spc="-30" dirty="0">
                <a:latin typeface="Arial"/>
                <a:cs typeface="Arial"/>
              </a:rPr>
              <a:t>describe </a:t>
            </a:r>
            <a:r>
              <a:rPr sz="1200" spc="-40" dirty="0">
                <a:latin typeface="Arial"/>
                <a:cs typeface="Arial"/>
              </a:rPr>
              <a:t>design’s benefits </a:t>
            </a:r>
            <a:r>
              <a:rPr sz="1200" spc="-55" dirty="0">
                <a:latin typeface="Arial"/>
                <a:cs typeface="Arial"/>
              </a:rPr>
              <a:t>in  financial </a:t>
            </a:r>
            <a:r>
              <a:rPr sz="1200" spc="-40" dirty="0">
                <a:latin typeface="Arial"/>
                <a:cs typeface="Arial"/>
              </a:rPr>
              <a:t>and </a:t>
            </a:r>
            <a:r>
              <a:rPr sz="1200" spc="-35" dirty="0">
                <a:latin typeface="Arial"/>
                <a:cs typeface="Arial"/>
              </a:rPr>
              <a:t>strategic </a:t>
            </a:r>
            <a:r>
              <a:rPr sz="1200" spc="-50" dirty="0">
                <a:latin typeface="Arial"/>
                <a:cs typeface="Arial"/>
              </a:rPr>
              <a:t>language </a:t>
            </a:r>
            <a:r>
              <a:rPr sz="1200" spc="-45" dirty="0">
                <a:latin typeface="Arial"/>
                <a:cs typeface="Arial"/>
              </a:rPr>
              <a:t>is</a:t>
            </a:r>
            <a:r>
              <a:rPr sz="1200" spc="165" dirty="0">
                <a:latin typeface="Arial"/>
                <a:cs typeface="Arial"/>
              </a:rPr>
              <a:t> </a:t>
            </a:r>
            <a:r>
              <a:rPr sz="1200" spc="-65" dirty="0">
                <a:latin typeface="Arial"/>
                <a:cs typeface="Arial"/>
              </a:rPr>
              <a:t>key.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357154" y="7288720"/>
            <a:ext cx="252221" cy="2274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931</Words>
  <Application>Microsoft Office PowerPoint</Application>
  <PresentationFormat>Custom</PresentationFormat>
  <Paragraphs>237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Office Theme</vt:lpstr>
      <vt:lpstr>Design Strategy Clarity Guidance Direction</vt:lpstr>
      <vt:lpstr>PowerPoint Presentation</vt:lpstr>
      <vt:lpstr>PowerPoint Presentation</vt:lpstr>
      <vt:lpstr>PowerPoint Presentation</vt:lpstr>
      <vt:lpstr>DESIGN AS ;</vt:lpstr>
      <vt:lpstr>PowerPoint Presentation</vt:lpstr>
      <vt:lpstr>PowerPoint Presentation</vt:lpstr>
      <vt:lpstr>PowerPoint Presentation</vt:lpstr>
      <vt:lpstr>Mystery  Heuristics</vt:lpstr>
      <vt:lpstr>BUSINESS  GOALS</vt:lpstr>
      <vt:lpstr>Strategy should bring clarity to an organization</vt:lpstr>
      <vt:lpstr>Design drives innovation,  Innovation powers brands,  brands build loyalty,</vt:lpstr>
      <vt:lpstr>Innovation = Invention x Implementation</vt:lpstr>
      <vt:lpstr>PowerPoint Presentation</vt:lpstr>
      <vt:lpstr>PowerPoint Presentation</vt:lpstr>
      <vt:lpstr>Design strategy is a discipline  which helps firms determine what  to make and do, why do it and  how to innovate contextually, both  immediately and over the long term</vt:lpstr>
      <vt:lpstr>PowerPoint Presentation</vt:lpstr>
      <vt:lpstr>Strategic thinking stresses a systemic  perspective of interrelations and interdependence</vt:lpstr>
      <vt:lpstr>PowerPoint Presentation</vt:lpstr>
      <vt:lpstr>PowerPoint Presentation</vt:lpstr>
      <vt:lpstr>A Strategy is a long term plan of action  designed to achieve a particular goal</vt:lpstr>
      <vt:lpstr>Strategies are used to make the problem  easier to understand and solve.</vt:lpstr>
      <vt:lpstr>PowerPoint Presentation</vt:lpstr>
      <vt:lpstr>PowerPoint Presentation</vt:lpstr>
      <vt:lpstr>Key Responsibilities</vt:lpstr>
      <vt:lpstr>PowerPoint Presentation</vt:lpstr>
      <vt:lpstr>PowerPoint Presentation</vt:lpstr>
      <vt:lpstr>PowerPoint Presentation</vt:lpstr>
      <vt:lpstr>Business and Design Strategy</vt:lpstr>
      <vt:lpstr>PowerPoint Presentation</vt:lpstr>
      <vt:lpstr>PowerPoint Presentation</vt:lpstr>
      <vt:lpstr>CASES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Strategy Clarity Guidance Direction</dc:title>
  <cp:lastModifiedBy>9647504534859</cp:lastModifiedBy>
  <cp:revision>4</cp:revision>
  <dcterms:created xsi:type="dcterms:W3CDTF">2020-11-17T19:13:29Z</dcterms:created>
  <dcterms:modified xsi:type="dcterms:W3CDTF">2021-06-04T08:42:18Z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2009-03-14T00:00:00Z</vt:filetime>
  </property>
  <property fmtid="{D5CDD505-2E9C-101B-9397-08002B2CF9AE}" pid="3" name="Creator">
    <vt:lpwstr>Adobe InDesign CS3 (5.0)</vt:lpwstr>
  </property>
  <property fmtid="{D5CDD505-2E9C-101B-9397-08002B2CF9AE}" pid="4" name="LastSaved">
    <vt:filetime>2020-11-17T00:00:00Z</vt:filetime>
  </property>
</Properties>
</file>