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2005"/>
              </a:lnSpc>
            </a:pPr>
            <a:r>
              <a:rPr dirty="0"/>
              <a:t>ENVIRONMENT </a:t>
            </a:r>
            <a:r>
              <a:rPr spc="-10" dirty="0"/>
              <a:t>BEHAVIOR</a:t>
            </a:r>
            <a:r>
              <a:rPr spc="-110" dirty="0"/>
              <a:t> </a:t>
            </a:r>
            <a:r>
              <a:rPr spc="-5" dirty="0"/>
              <a:t>STUDIES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7375E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2005"/>
              </a:lnSpc>
            </a:pPr>
            <a:r>
              <a:rPr dirty="0"/>
              <a:t>ENVIRONMENT </a:t>
            </a:r>
            <a:r>
              <a:rPr spc="-10" dirty="0"/>
              <a:t>BEHAVIOR</a:t>
            </a:r>
            <a:r>
              <a:rPr spc="-110" dirty="0"/>
              <a:t> </a:t>
            </a:r>
            <a:r>
              <a:rPr spc="-5" dirty="0"/>
              <a:t>STUDIES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7375E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2005"/>
              </a:lnSpc>
            </a:pPr>
            <a:r>
              <a:rPr dirty="0"/>
              <a:t>ENVIRONMENT </a:t>
            </a:r>
            <a:r>
              <a:rPr spc="-10" dirty="0"/>
              <a:t>BEHAVIOR</a:t>
            </a:r>
            <a:r>
              <a:rPr spc="-110" dirty="0"/>
              <a:t> </a:t>
            </a:r>
            <a:r>
              <a:rPr spc="-5" dirty="0"/>
              <a:t>STUDIES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7375E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2005"/>
              </a:lnSpc>
            </a:pPr>
            <a:r>
              <a:rPr dirty="0"/>
              <a:t>ENVIRONMENT </a:t>
            </a:r>
            <a:r>
              <a:rPr spc="-10" dirty="0"/>
              <a:t>BEHAVIOR</a:t>
            </a:r>
            <a:r>
              <a:rPr spc="-110" dirty="0"/>
              <a:t> </a:t>
            </a:r>
            <a:r>
              <a:rPr spc="-5" dirty="0"/>
              <a:t>STUDIES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2005"/>
              </a:lnSpc>
            </a:pPr>
            <a:r>
              <a:rPr dirty="0"/>
              <a:t>ENVIRONMENT </a:t>
            </a:r>
            <a:r>
              <a:rPr spc="-10" dirty="0"/>
              <a:t>BEHAVIOR</a:t>
            </a:r>
            <a:r>
              <a:rPr spc="-110" dirty="0"/>
              <a:t> </a:t>
            </a:r>
            <a:r>
              <a:rPr spc="-5" dirty="0"/>
              <a:t>STUDIES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457188"/>
            <a:ext cx="9144000" cy="401320"/>
          </a:xfrm>
          <a:custGeom>
            <a:avLst/>
            <a:gdLst/>
            <a:ahLst/>
            <a:cxnLst/>
            <a:rect l="l" t="t" r="r" b="b"/>
            <a:pathLst>
              <a:path w="9144000" h="401320">
                <a:moveTo>
                  <a:pt x="0" y="400812"/>
                </a:moveTo>
                <a:lnTo>
                  <a:pt x="9144000" y="400812"/>
                </a:lnTo>
                <a:lnTo>
                  <a:pt x="9144000" y="0"/>
                </a:lnTo>
                <a:lnTo>
                  <a:pt x="0" y="0"/>
                </a:lnTo>
                <a:lnTo>
                  <a:pt x="0" y="40081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781800" y="0"/>
            <a:ext cx="2362200" cy="381000"/>
          </a:xfrm>
          <a:custGeom>
            <a:avLst/>
            <a:gdLst/>
            <a:ahLst/>
            <a:cxnLst/>
            <a:rect l="l" t="t" r="r" b="b"/>
            <a:pathLst>
              <a:path w="2362200" h="381000">
                <a:moveTo>
                  <a:pt x="0" y="381000"/>
                </a:moveTo>
                <a:lnTo>
                  <a:pt x="2362200" y="381000"/>
                </a:lnTo>
                <a:lnTo>
                  <a:pt x="23622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6705600" cy="381000"/>
          </a:xfrm>
          <a:custGeom>
            <a:avLst/>
            <a:gdLst/>
            <a:ahLst/>
            <a:cxnLst/>
            <a:rect l="l" t="t" r="r" b="b"/>
            <a:pathLst>
              <a:path w="6705600" h="381000">
                <a:moveTo>
                  <a:pt x="0" y="381000"/>
                </a:moveTo>
                <a:lnTo>
                  <a:pt x="6705600" y="381000"/>
                </a:lnTo>
                <a:lnTo>
                  <a:pt x="67056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CCC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6601" y="516127"/>
            <a:ext cx="8670797" cy="42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17375E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199" y="1160526"/>
            <a:ext cx="8229600" cy="2769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739008" y="6539204"/>
            <a:ext cx="3671570" cy="2800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2005"/>
              </a:lnSpc>
            </a:pPr>
            <a:r>
              <a:rPr dirty="0"/>
              <a:t>ENVIRONMENT </a:t>
            </a:r>
            <a:r>
              <a:rPr spc="-10" dirty="0"/>
              <a:t>BEHAVIOR</a:t>
            </a:r>
            <a:r>
              <a:rPr spc="-110" dirty="0"/>
              <a:t> </a:t>
            </a:r>
            <a:r>
              <a:rPr spc="-5" dirty="0"/>
              <a:t>STUDIES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09800"/>
            <a:ext cx="9144000" cy="2929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181600"/>
            <a:ext cx="6705600" cy="1143000"/>
          </a:xfrm>
          <a:custGeom>
            <a:avLst/>
            <a:gdLst/>
            <a:ahLst/>
            <a:cxnLst/>
            <a:rect l="l" t="t" r="r" b="b"/>
            <a:pathLst>
              <a:path w="6705600" h="1143000">
                <a:moveTo>
                  <a:pt x="0" y="1143000"/>
                </a:moveTo>
                <a:lnTo>
                  <a:pt x="6705600" y="1143000"/>
                </a:lnTo>
                <a:lnTo>
                  <a:pt x="67056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pPr algn="ctr"/>
            <a:r>
              <a:rPr lang="en-US" sz="3200" dirty="0" smtClean="0"/>
              <a:t>3rd Lecture Architectural Identity</a:t>
            </a:r>
          </a:p>
          <a:p>
            <a:pPr algn="ctr"/>
            <a:r>
              <a:rPr lang="en-US" sz="3200" dirty="0" smtClean="0"/>
              <a:t>Master program</a:t>
            </a:r>
            <a:endParaRPr lang="en-US" sz="3200" dirty="0"/>
          </a:p>
        </p:txBody>
      </p:sp>
      <p:sp>
        <p:nvSpPr>
          <p:cNvPr id="4" name="object 4"/>
          <p:cNvSpPr/>
          <p:nvPr/>
        </p:nvSpPr>
        <p:spPr>
          <a:xfrm>
            <a:off x="6781800" y="5181600"/>
            <a:ext cx="2362200" cy="1143000"/>
          </a:xfrm>
          <a:custGeom>
            <a:avLst/>
            <a:gdLst/>
            <a:ahLst/>
            <a:cxnLst/>
            <a:rect l="l" t="t" r="r" b="b"/>
            <a:pathLst>
              <a:path w="2362200" h="1143000">
                <a:moveTo>
                  <a:pt x="0" y="1143000"/>
                </a:moveTo>
                <a:lnTo>
                  <a:pt x="2362200" y="1143000"/>
                </a:lnTo>
                <a:lnTo>
                  <a:pt x="23622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B3A1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81800" y="0"/>
            <a:ext cx="2362200" cy="381000"/>
          </a:xfrm>
          <a:custGeom>
            <a:avLst/>
            <a:gdLst/>
            <a:ahLst/>
            <a:cxnLst/>
            <a:rect l="l" t="t" r="r" b="b"/>
            <a:pathLst>
              <a:path w="2362200" h="381000">
                <a:moveTo>
                  <a:pt x="0" y="381000"/>
                </a:moveTo>
                <a:lnTo>
                  <a:pt x="2362200" y="381000"/>
                </a:lnTo>
                <a:lnTo>
                  <a:pt x="23622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705600" cy="381000"/>
          </a:xfrm>
          <a:custGeom>
            <a:avLst/>
            <a:gdLst/>
            <a:ahLst/>
            <a:cxnLst/>
            <a:rect l="l" t="t" r="r" b="b"/>
            <a:pathLst>
              <a:path w="6705600" h="381000">
                <a:moveTo>
                  <a:pt x="0" y="381000"/>
                </a:moveTo>
                <a:lnTo>
                  <a:pt x="6705600" y="381000"/>
                </a:lnTo>
                <a:lnTo>
                  <a:pt x="67056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CCC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05075" y="824832"/>
            <a:ext cx="4276725" cy="165481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404495" marR="5080" indent="-392430">
              <a:lnSpc>
                <a:spcPts val="6350"/>
              </a:lnSpc>
              <a:spcBef>
                <a:spcPts val="420"/>
              </a:spcBef>
            </a:pPr>
            <a:r>
              <a:rPr sz="5400" b="1" spc="-5" dirty="0">
                <a:solidFill>
                  <a:srgbClr val="16375E"/>
                </a:solidFill>
                <a:latin typeface="Times New Roman"/>
                <a:cs typeface="Times New Roman"/>
              </a:rPr>
              <a:t>Defining</a:t>
            </a:r>
            <a:r>
              <a:rPr sz="5400" b="1" spc="-45" dirty="0">
                <a:solidFill>
                  <a:srgbClr val="16375E"/>
                </a:solidFill>
                <a:latin typeface="Times New Roman"/>
                <a:cs typeface="Times New Roman"/>
              </a:rPr>
              <a:t> </a:t>
            </a:r>
            <a:r>
              <a:rPr sz="5400" b="1" dirty="0">
                <a:solidFill>
                  <a:srgbClr val="16375E"/>
                </a:solidFill>
                <a:latin typeface="Times New Roman"/>
                <a:cs typeface="Times New Roman"/>
              </a:rPr>
              <a:t>Place  Attachment</a:t>
            </a:r>
            <a:endParaRPr sz="54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48695" y="1845945"/>
            <a:ext cx="704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886" y="4404294"/>
            <a:ext cx="5572227" cy="7559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1084834"/>
            <a:ext cx="5162550" cy="523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5560">
              <a:lnSpc>
                <a:spcPct val="100000"/>
              </a:lnSpc>
              <a:spcBef>
                <a:spcPts val="100"/>
              </a:spcBef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-30" dirty="0">
                <a:latin typeface="Calibri"/>
                <a:cs typeface="Calibri"/>
              </a:rPr>
              <a:t>Tuan </a:t>
            </a:r>
            <a:r>
              <a:rPr sz="1800" spc="-10" dirty="0">
                <a:latin typeface="Calibri"/>
                <a:cs typeface="Calibri"/>
              </a:rPr>
              <a:t>coined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word </a:t>
            </a:r>
            <a:r>
              <a:rPr sz="1800" spc="-5" dirty="0">
                <a:latin typeface="Calibri"/>
                <a:cs typeface="Calibri"/>
              </a:rPr>
              <a:t>‘‘topophilia’’ or </a:t>
            </a:r>
            <a:r>
              <a:rPr sz="1800" spc="-10" dirty="0">
                <a:latin typeface="Calibri"/>
                <a:cs typeface="Calibri"/>
              </a:rPr>
              <a:t>‘‘love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spc="-20" dirty="0">
                <a:latin typeface="Calibri"/>
                <a:cs typeface="Calibri"/>
              </a:rPr>
              <a:t>place,’’ 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Relph </a:t>
            </a:r>
            <a:r>
              <a:rPr sz="1800" spc="-5" dirty="0">
                <a:latin typeface="Calibri"/>
                <a:cs typeface="Calibri"/>
              </a:rPr>
              <a:t>defined place </a:t>
            </a:r>
            <a:r>
              <a:rPr sz="1800" spc="-10" dirty="0">
                <a:latin typeface="Calibri"/>
                <a:cs typeface="Calibri"/>
              </a:rPr>
              <a:t>attachment </a:t>
            </a:r>
            <a:r>
              <a:rPr sz="1800" dirty="0">
                <a:latin typeface="Calibri"/>
                <a:cs typeface="Calibri"/>
              </a:rPr>
              <a:t>as the </a:t>
            </a:r>
            <a:r>
              <a:rPr sz="1800" spc="-5" dirty="0">
                <a:latin typeface="Calibri"/>
                <a:cs typeface="Calibri"/>
              </a:rPr>
              <a:t>authentic  </a:t>
            </a:r>
            <a:r>
              <a:rPr sz="1800" dirty="0">
                <a:latin typeface="Calibri"/>
                <a:cs typeface="Calibri"/>
              </a:rPr>
              <a:t>and emotional </a:t>
            </a:r>
            <a:r>
              <a:rPr sz="1800" spc="-5" dirty="0">
                <a:latin typeface="Calibri"/>
                <a:cs typeface="Calibri"/>
              </a:rPr>
              <a:t>bond with an </a:t>
            </a:r>
            <a:r>
              <a:rPr sz="1800" spc="-10" dirty="0">
                <a:latin typeface="Calibri"/>
                <a:cs typeface="Calibri"/>
              </a:rPr>
              <a:t>environment </a:t>
            </a:r>
            <a:r>
              <a:rPr sz="1800" spc="-5" dirty="0">
                <a:latin typeface="Calibri"/>
                <a:cs typeface="Calibri"/>
              </a:rPr>
              <a:t>that </a:t>
            </a:r>
            <a:r>
              <a:rPr sz="1800" spc="-10" dirty="0">
                <a:latin typeface="Calibri"/>
                <a:cs typeface="Calibri"/>
              </a:rPr>
              <a:t>satisfies 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fundamental </a:t>
            </a:r>
            <a:r>
              <a:rPr sz="1800" spc="-5" dirty="0">
                <a:latin typeface="Calibri"/>
                <a:cs typeface="Calibri"/>
              </a:rPr>
              <a:t>human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need.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SzPct val="94444"/>
              <a:buFont typeface="Arial"/>
              <a:buChar char="•"/>
              <a:tabLst>
                <a:tab pos="144145" algn="l"/>
              </a:tabLst>
            </a:pPr>
            <a:r>
              <a:rPr sz="1800" dirty="0">
                <a:latin typeface="Calibri"/>
                <a:cs typeface="Calibri"/>
              </a:rPr>
              <a:t>In </a:t>
            </a:r>
            <a:r>
              <a:rPr sz="1800" spc="-5" dirty="0">
                <a:latin typeface="Calibri"/>
                <a:cs typeface="Calibri"/>
              </a:rPr>
              <a:t>his classic study on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effects </a:t>
            </a:r>
            <a:r>
              <a:rPr sz="1800" spc="-5" dirty="0">
                <a:latin typeface="Calibri"/>
                <a:cs typeface="Calibri"/>
              </a:rPr>
              <a:t>of displacement,  Fried (1963) </a:t>
            </a:r>
            <a:r>
              <a:rPr sz="1800" spc="-15" dirty="0">
                <a:latin typeface="Calibri"/>
                <a:cs typeface="Calibri"/>
              </a:rPr>
              <a:t>investigated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neighborhood  redevelopment </a:t>
            </a:r>
            <a:r>
              <a:rPr sz="1800" spc="-10" dirty="0">
                <a:latin typeface="Calibri"/>
                <a:cs typeface="Calibri"/>
              </a:rPr>
              <a:t>project </a:t>
            </a:r>
            <a:r>
              <a:rPr sz="1800" spc="-5" dirty="0">
                <a:latin typeface="Calibri"/>
                <a:cs typeface="Calibri"/>
              </a:rPr>
              <a:t>in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25" dirty="0">
                <a:latin typeface="Calibri"/>
                <a:cs typeface="Calibri"/>
              </a:rPr>
              <a:t>West </a:t>
            </a:r>
            <a:r>
              <a:rPr sz="1800" spc="-5" dirty="0">
                <a:latin typeface="Calibri"/>
                <a:cs typeface="Calibri"/>
              </a:rPr>
              <a:t>End of </a:t>
            </a:r>
            <a:r>
              <a:rPr sz="1800" spc="-10" dirty="0">
                <a:latin typeface="Calibri"/>
                <a:cs typeface="Calibri"/>
              </a:rPr>
              <a:t>Boston. </a:t>
            </a:r>
            <a:r>
              <a:rPr sz="1800" spc="-5" dirty="0">
                <a:latin typeface="Calibri"/>
                <a:cs typeface="Calibri"/>
              </a:rPr>
              <a:t>The  </a:t>
            </a:r>
            <a:r>
              <a:rPr sz="1800" spc="-10" dirty="0">
                <a:latin typeface="Calibri"/>
                <a:cs typeface="Calibri"/>
              </a:rPr>
              <a:t>‘‘improvements’’ </a:t>
            </a:r>
            <a:r>
              <a:rPr sz="1800" spc="-5" dirty="0">
                <a:latin typeface="Calibri"/>
                <a:cs typeface="Calibri"/>
              </a:rPr>
              <a:t>planned </a:t>
            </a:r>
            <a:r>
              <a:rPr sz="1800" spc="-15" dirty="0">
                <a:latin typeface="Calibri"/>
                <a:cs typeface="Calibri"/>
              </a:rPr>
              <a:t>for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neighborhood caused 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residents to </a:t>
            </a:r>
            <a:r>
              <a:rPr sz="1800" spc="-5" dirty="0">
                <a:latin typeface="Calibri"/>
                <a:cs typeface="Calibri"/>
              </a:rPr>
              <a:t>lose </a:t>
            </a:r>
            <a:r>
              <a:rPr sz="1800" spc="-10" dirty="0">
                <a:latin typeface="Calibri"/>
                <a:cs typeface="Calibri"/>
              </a:rPr>
              <a:t>familiar structures </a:t>
            </a:r>
            <a:r>
              <a:rPr sz="1800" spc="-5" dirty="0">
                <a:latin typeface="Calibri"/>
                <a:cs typeface="Calibri"/>
              </a:rPr>
              <a:t>and social  </a:t>
            </a:r>
            <a:r>
              <a:rPr sz="1800" spc="-10" dirty="0">
                <a:latin typeface="Calibri"/>
                <a:cs typeface="Calibri"/>
              </a:rPr>
              <a:t>settings,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many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them </a:t>
            </a:r>
            <a:r>
              <a:rPr sz="1800" spc="-10" dirty="0">
                <a:latin typeface="Calibri"/>
                <a:cs typeface="Calibri"/>
              </a:rPr>
              <a:t>were </a:t>
            </a:r>
            <a:r>
              <a:rPr sz="1800" spc="-15" dirty="0">
                <a:latin typeface="Calibri"/>
                <a:cs typeface="Calibri"/>
              </a:rPr>
              <a:t>forced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move.  </a:t>
            </a:r>
            <a:r>
              <a:rPr sz="1800" spc="-15" dirty="0">
                <a:latin typeface="Calibri"/>
                <a:cs typeface="Calibri"/>
              </a:rPr>
              <a:t>Essentially, </a:t>
            </a:r>
            <a:r>
              <a:rPr sz="1800" dirty="0">
                <a:latin typeface="Calibri"/>
                <a:cs typeface="Calibri"/>
              </a:rPr>
              <a:t>this </a:t>
            </a:r>
            <a:r>
              <a:rPr sz="1800" spc="-10" dirty="0">
                <a:latin typeface="Calibri"/>
                <a:cs typeface="Calibri"/>
              </a:rPr>
              <a:t>reconstruction </a:t>
            </a:r>
            <a:r>
              <a:rPr sz="1800" spc="-5" dirty="0">
                <a:latin typeface="Calibri"/>
                <a:cs typeface="Calibri"/>
              </a:rPr>
              <a:t>meant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collapse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a  </a:t>
            </a:r>
            <a:r>
              <a:rPr sz="1800" spc="-5" dirty="0">
                <a:latin typeface="Calibri"/>
                <a:cs typeface="Calibri"/>
              </a:rPr>
              <a:t>tight-knit </a:t>
            </a:r>
            <a:r>
              <a:rPr sz="1800" spc="-20" dirty="0">
                <a:latin typeface="Calibri"/>
                <a:cs typeface="Calibri"/>
              </a:rPr>
              <a:t>community. </a:t>
            </a:r>
            <a:r>
              <a:rPr sz="1800" spc="-5" dirty="0">
                <a:latin typeface="Calibri"/>
                <a:cs typeface="Calibri"/>
              </a:rPr>
              <a:t>After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fact, residents  </a:t>
            </a:r>
            <a:r>
              <a:rPr sz="1800" dirty="0">
                <a:latin typeface="Calibri"/>
                <a:cs typeface="Calibri"/>
              </a:rPr>
              <a:t>mourned and </a:t>
            </a:r>
            <a:r>
              <a:rPr sz="1800" spc="-10" dirty="0">
                <a:latin typeface="Calibri"/>
                <a:cs typeface="Calibri"/>
              </a:rPr>
              <a:t>displayed symptoms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grief.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12700" marR="29845">
              <a:lnSpc>
                <a:spcPct val="100000"/>
              </a:lnSpc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dirty="0">
                <a:latin typeface="Calibri"/>
                <a:cs typeface="Calibri"/>
              </a:rPr>
              <a:t>But </a:t>
            </a:r>
            <a:r>
              <a:rPr sz="1800" spc="-5" dirty="0">
                <a:latin typeface="Calibri"/>
                <a:cs typeface="Calibri"/>
              </a:rPr>
              <a:t>that does not necessarily mean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bond is  positive. </a:t>
            </a:r>
            <a:r>
              <a:rPr sz="1800" spc="-25" dirty="0">
                <a:latin typeface="Calibri"/>
                <a:cs typeface="Calibri"/>
              </a:rPr>
              <a:t>Rather, </a:t>
            </a:r>
            <a:r>
              <a:rPr sz="1800" spc="-5" dirty="0">
                <a:latin typeface="Calibri"/>
                <a:cs typeface="Calibri"/>
              </a:rPr>
              <a:t>unhappy or </a:t>
            </a:r>
            <a:r>
              <a:rPr sz="1800" spc="-10" dirty="0">
                <a:latin typeface="Calibri"/>
                <a:cs typeface="Calibri"/>
              </a:rPr>
              <a:t>traumatic </a:t>
            </a:r>
            <a:r>
              <a:rPr sz="1800" spc="-5" dirty="0">
                <a:latin typeface="Calibri"/>
                <a:cs typeface="Calibri"/>
              </a:rPr>
              <a:t>experiences </a:t>
            </a:r>
            <a:r>
              <a:rPr sz="1800" dirty="0">
                <a:latin typeface="Calibri"/>
                <a:cs typeface="Calibri"/>
              </a:rPr>
              <a:t>in a  </a:t>
            </a:r>
            <a:r>
              <a:rPr sz="1800" spc="-5" dirty="0">
                <a:latin typeface="Calibri"/>
                <a:cs typeface="Calibri"/>
              </a:rPr>
              <a:t>place </a:t>
            </a:r>
            <a:r>
              <a:rPr sz="1800" spc="-15" dirty="0">
                <a:latin typeface="Calibri"/>
                <a:cs typeface="Calibri"/>
              </a:rPr>
              <a:t>may create </a:t>
            </a:r>
            <a:r>
              <a:rPr sz="1800" spc="-10" dirty="0">
                <a:latin typeface="Calibri"/>
                <a:cs typeface="Calibri"/>
              </a:rPr>
              <a:t>negative feelings </a:t>
            </a:r>
            <a:r>
              <a:rPr sz="1800" spc="-5" dirty="0">
                <a:latin typeface="Calibri"/>
                <a:cs typeface="Calibri"/>
              </a:rPr>
              <a:t>or even </a:t>
            </a:r>
            <a:r>
              <a:rPr sz="1800" spc="-15" dirty="0">
                <a:latin typeface="Calibri"/>
                <a:cs typeface="Calibri"/>
              </a:rPr>
              <a:t>aversion  toward</a:t>
            </a:r>
            <a:r>
              <a:rPr sz="1800" spc="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it.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6089" y="475234"/>
            <a:ext cx="46577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Place Attachment </a:t>
            </a:r>
            <a:r>
              <a:rPr sz="2800" spc="-5" dirty="0"/>
              <a:t>as</a:t>
            </a:r>
            <a:r>
              <a:rPr sz="2800" dirty="0"/>
              <a:t> </a:t>
            </a:r>
            <a:r>
              <a:rPr sz="2800" spc="-10" dirty="0"/>
              <a:t>Affect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6172200" y="1143000"/>
            <a:ext cx="2523744" cy="320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0" y="4495800"/>
            <a:ext cx="2619755" cy="1743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dirty="0"/>
              <a:t>ENVIRONMENT </a:t>
            </a:r>
            <a:r>
              <a:rPr spc="-10" dirty="0"/>
              <a:t>BEHAVIOR</a:t>
            </a:r>
            <a:r>
              <a:rPr spc="-110" dirty="0"/>
              <a:t> </a:t>
            </a:r>
            <a:r>
              <a:rPr spc="-5" dirty="0"/>
              <a:t>STUDIES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 marR="508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46685" algn="l"/>
              </a:tabLst>
            </a:pPr>
            <a:r>
              <a:rPr spc="-5" dirty="0"/>
              <a:t>Proshansky </a:t>
            </a:r>
            <a:r>
              <a:rPr dirty="0"/>
              <a:t>and </a:t>
            </a:r>
            <a:r>
              <a:rPr spc="-5" dirty="0"/>
              <a:t>colleagues </a:t>
            </a:r>
            <a:r>
              <a:rPr spc="-10" dirty="0"/>
              <a:t>coined </a:t>
            </a:r>
            <a:r>
              <a:rPr dirty="0"/>
              <a:t>the </a:t>
            </a:r>
            <a:r>
              <a:rPr spc="-10" dirty="0"/>
              <a:t>term </a:t>
            </a:r>
            <a:r>
              <a:rPr spc="-5" dirty="0"/>
              <a:t>place </a:t>
            </a:r>
            <a:r>
              <a:rPr spc="-20" dirty="0"/>
              <a:t>identity. </a:t>
            </a:r>
            <a:r>
              <a:rPr spc="-5" dirty="0"/>
              <a:t>This </a:t>
            </a:r>
            <a:r>
              <a:rPr spc="-15" dirty="0"/>
              <a:t>occurs </a:t>
            </a:r>
            <a:r>
              <a:rPr dirty="0"/>
              <a:t>when </a:t>
            </a:r>
            <a:r>
              <a:rPr spc="-5" dirty="0"/>
              <a:t>individuals  </a:t>
            </a:r>
            <a:r>
              <a:rPr spc="-15" dirty="0"/>
              <a:t>draw </a:t>
            </a:r>
            <a:r>
              <a:rPr spc="-5" dirty="0"/>
              <a:t>similarities between self and place, </a:t>
            </a:r>
            <a:r>
              <a:rPr dirty="0"/>
              <a:t>and </a:t>
            </a:r>
            <a:r>
              <a:rPr spc="-15" dirty="0"/>
              <a:t>incorporate </a:t>
            </a:r>
            <a:r>
              <a:rPr spc="-10" dirty="0"/>
              <a:t>cognitions </a:t>
            </a:r>
            <a:r>
              <a:rPr dirty="0"/>
              <a:t>about the </a:t>
            </a:r>
            <a:r>
              <a:rPr spc="-15" dirty="0"/>
              <a:t>physical  </a:t>
            </a:r>
            <a:r>
              <a:rPr spc="-10" dirty="0"/>
              <a:t>environment </a:t>
            </a:r>
            <a:r>
              <a:rPr spc="-5" dirty="0"/>
              <a:t>(memories, thoughts, values, </a:t>
            </a:r>
            <a:r>
              <a:rPr spc="-15" dirty="0"/>
              <a:t>preferences, </a:t>
            </a:r>
            <a:r>
              <a:rPr spc="-10" dirty="0"/>
              <a:t>categorizations) into </a:t>
            </a:r>
            <a:r>
              <a:rPr dirty="0"/>
              <a:t>their </a:t>
            </a:r>
            <a:r>
              <a:rPr spc="-5" dirty="0"/>
              <a:t>self-  definitions.</a:t>
            </a:r>
          </a:p>
          <a:p>
            <a:pPr marL="2540"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15240" marR="190500">
              <a:lnSpc>
                <a:spcPct val="100000"/>
              </a:lnSpc>
              <a:buFont typeface="Arial"/>
              <a:buChar char="•"/>
              <a:tabLst>
                <a:tab pos="146685" algn="l"/>
              </a:tabLst>
            </a:pPr>
            <a:r>
              <a:rPr spc="-5" dirty="0"/>
              <a:t>Place </a:t>
            </a:r>
            <a:r>
              <a:rPr spc="-10" dirty="0"/>
              <a:t>provides information </a:t>
            </a:r>
            <a:r>
              <a:rPr spc="-5" dirty="0"/>
              <a:t>about </a:t>
            </a:r>
            <a:r>
              <a:rPr spc="-25" dirty="0"/>
              <a:t>one’s </a:t>
            </a:r>
            <a:r>
              <a:rPr spc="-10" dirty="0"/>
              <a:t>distinctiveness </a:t>
            </a:r>
            <a:r>
              <a:rPr spc="-5" dirty="0"/>
              <a:t>or </a:t>
            </a:r>
            <a:r>
              <a:rPr spc="-20" dirty="0"/>
              <a:t>similarity, </a:t>
            </a:r>
            <a:r>
              <a:rPr spc="-10" dirty="0"/>
              <a:t>information </a:t>
            </a:r>
            <a:r>
              <a:rPr spc="-5" dirty="0"/>
              <a:t>that  </a:t>
            </a:r>
            <a:r>
              <a:rPr spc="-15" dirty="0"/>
              <a:t>may </a:t>
            </a:r>
            <a:r>
              <a:rPr spc="-5" dirty="0"/>
              <a:t>be based on </a:t>
            </a:r>
            <a:r>
              <a:rPr spc="-15" dirty="0"/>
              <a:t>physical </a:t>
            </a:r>
            <a:r>
              <a:rPr spc="-5" dirty="0"/>
              <a:t>or social </a:t>
            </a:r>
            <a:r>
              <a:rPr spc="-10" dirty="0"/>
              <a:t>features. </a:t>
            </a:r>
            <a:r>
              <a:rPr spc="-5" dirty="0"/>
              <a:t>Similarity would </a:t>
            </a:r>
            <a:r>
              <a:rPr spc="-10" dirty="0"/>
              <a:t>represent </a:t>
            </a:r>
            <a:r>
              <a:rPr dirty="0"/>
              <a:t>a sense </a:t>
            </a:r>
            <a:r>
              <a:rPr spc="-5" dirty="0"/>
              <a:t>of  belonging </a:t>
            </a:r>
            <a:r>
              <a:rPr spc="-10" dirty="0"/>
              <a:t>to </a:t>
            </a:r>
            <a:r>
              <a:rPr dirty="0"/>
              <a:t>a </a:t>
            </a:r>
            <a:r>
              <a:rPr spc="-5" dirty="0"/>
              <a:t>place. </a:t>
            </a:r>
            <a:r>
              <a:rPr spc="-10" dirty="0"/>
              <a:t>Differentiation </a:t>
            </a:r>
            <a:r>
              <a:rPr spc="-5" dirty="0"/>
              <a:t>in place identity </a:t>
            </a:r>
            <a:r>
              <a:rPr spc="-10" dirty="0"/>
              <a:t>would </a:t>
            </a:r>
            <a:r>
              <a:rPr spc="-5" dirty="0"/>
              <a:t>depend on </a:t>
            </a:r>
            <a:r>
              <a:rPr spc="-10" dirty="0"/>
              <a:t>distinguishing  </a:t>
            </a:r>
            <a:r>
              <a:rPr spc="-15" dirty="0"/>
              <a:t>features </a:t>
            </a:r>
            <a:r>
              <a:rPr spc="-5" dirty="0"/>
              <a:t>such </a:t>
            </a:r>
            <a:r>
              <a:rPr dirty="0"/>
              <a:t>as </a:t>
            </a:r>
            <a:r>
              <a:rPr spc="-10" dirty="0"/>
              <a:t>climate </a:t>
            </a:r>
            <a:r>
              <a:rPr spc="-5" dirty="0"/>
              <a:t>or landscape. </a:t>
            </a:r>
            <a:r>
              <a:rPr dirty="0"/>
              <a:t>In </a:t>
            </a:r>
            <a:r>
              <a:rPr spc="-10" dirty="0"/>
              <a:t>general, </a:t>
            </a:r>
            <a:r>
              <a:rPr spc="-5" dirty="0"/>
              <a:t>individuals </a:t>
            </a:r>
            <a:r>
              <a:rPr spc="-15" dirty="0"/>
              <a:t>may </a:t>
            </a:r>
            <a:r>
              <a:rPr spc="-10" dirty="0"/>
              <a:t>connect to </a:t>
            </a:r>
            <a:r>
              <a:rPr dirty="0"/>
              <a:t>a </a:t>
            </a:r>
            <a:r>
              <a:rPr spc="-5" dirty="0"/>
              <a:t>place in  </a:t>
            </a:r>
            <a:r>
              <a:rPr dirty="0"/>
              <a:t>the </a:t>
            </a:r>
            <a:r>
              <a:rPr spc="-5" dirty="0"/>
              <a:t>sense that it </a:t>
            </a:r>
            <a:r>
              <a:rPr spc="-10" dirty="0"/>
              <a:t>comes to represent </a:t>
            </a:r>
            <a:r>
              <a:rPr dirty="0"/>
              <a:t>who </a:t>
            </a:r>
            <a:r>
              <a:rPr spc="-5" dirty="0"/>
              <a:t>they</a:t>
            </a:r>
            <a:r>
              <a:rPr spc="65" dirty="0"/>
              <a:t> </a:t>
            </a:r>
            <a:r>
              <a:rPr spc="-10" dirty="0"/>
              <a:t>are.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34336" y="475234"/>
            <a:ext cx="53606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Place Attachment </a:t>
            </a:r>
            <a:r>
              <a:rPr sz="2800" spc="-5" dirty="0"/>
              <a:t>as</a:t>
            </a:r>
            <a:r>
              <a:rPr sz="2800" spc="55" dirty="0"/>
              <a:t> </a:t>
            </a:r>
            <a:r>
              <a:rPr sz="2800" spc="-5" dirty="0"/>
              <a:t>Cognition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518159" y="4419600"/>
            <a:ext cx="2377440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32803" y="3810000"/>
            <a:ext cx="1949196" cy="251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71800" y="4014215"/>
            <a:ext cx="3360420" cy="2313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dirty="0"/>
              <a:t>ENVIRONMENT </a:t>
            </a:r>
            <a:r>
              <a:rPr spc="-10" dirty="0"/>
              <a:t>BEHAVIOR</a:t>
            </a:r>
            <a:r>
              <a:rPr spc="-110" dirty="0"/>
              <a:t> </a:t>
            </a:r>
            <a:r>
              <a:rPr spc="-5" dirty="0"/>
              <a:t>STUDIES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161034"/>
            <a:ext cx="5476875" cy="523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22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44145" algn="l"/>
              </a:tabLst>
            </a:pPr>
            <a:r>
              <a:rPr sz="1800" spc="-15" dirty="0">
                <a:latin typeface="Calibri"/>
                <a:cs typeface="Calibri"/>
              </a:rPr>
              <a:t>Attachment </a:t>
            </a:r>
            <a:r>
              <a:rPr sz="1800" spc="-5" dirty="0">
                <a:latin typeface="Calibri"/>
                <a:cs typeface="Calibri"/>
              </a:rPr>
              <a:t>is </a:t>
            </a:r>
            <a:r>
              <a:rPr sz="1800" spc="-10" dirty="0">
                <a:latin typeface="Calibri"/>
                <a:cs typeface="Calibri"/>
              </a:rPr>
              <a:t>expressed through </a:t>
            </a:r>
            <a:r>
              <a:rPr sz="1800" spc="-5" dirty="0">
                <a:latin typeface="Calibri"/>
                <a:cs typeface="Calibri"/>
              </a:rPr>
              <a:t>actions. </a:t>
            </a:r>
            <a:r>
              <a:rPr sz="1800" spc="-20" dirty="0">
                <a:latin typeface="Calibri"/>
                <a:cs typeface="Calibri"/>
              </a:rPr>
              <a:t>Like  </a:t>
            </a:r>
            <a:r>
              <a:rPr sz="1800" spc="-10" dirty="0">
                <a:latin typeface="Calibri"/>
                <a:cs typeface="Calibri"/>
              </a:rPr>
              <a:t>interpersonal attachment, </a:t>
            </a:r>
            <a:r>
              <a:rPr sz="1800" spc="-5" dirty="0">
                <a:latin typeface="Calibri"/>
                <a:cs typeface="Calibri"/>
              </a:rPr>
              <a:t>place </a:t>
            </a:r>
            <a:r>
              <a:rPr sz="1800" spc="-10" dirty="0">
                <a:latin typeface="Calibri"/>
                <a:cs typeface="Calibri"/>
              </a:rPr>
              <a:t>attachment </a:t>
            </a:r>
            <a:r>
              <a:rPr sz="1800" spc="-5" dirty="0">
                <a:latin typeface="Calibri"/>
                <a:cs typeface="Calibri"/>
              </a:rPr>
              <a:t>is typified by  </a:t>
            </a:r>
            <a:r>
              <a:rPr sz="1800" spc="-10" dirty="0">
                <a:latin typeface="Calibri"/>
                <a:cs typeface="Calibri"/>
              </a:rPr>
              <a:t>proximity-maintaining behaviors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is </a:t>
            </a:r>
            <a:r>
              <a:rPr sz="1800" spc="-20" dirty="0">
                <a:latin typeface="Calibri"/>
                <a:cs typeface="Calibri"/>
              </a:rPr>
              <a:t>‘‘a </a:t>
            </a:r>
            <a:r>
              <a:rPr sz="1800" spc="-5" dirty="0">
                <a:latin typeface="Calibri"/>
                <a:cs typeface="Calibri"/>
              </a:rPr>
              <a:t>positive,  </a:t>
            </a:r>
            <a:r>
              <a:rPr sz="1800" spc="-15" dirty="0">
                <a:latin typeface="Calibri"/>
                <a:cs typeface="Calibri"/>
              </a:rPr>
              <a:t>affective </a:t>
            </a:r>
            <a:r>
              <a:rPr sz="1800" spc="-5" dirty="0">
                <a:latin typeface="Calibri"/>
                <a:cs typeface="Calibri"/>
              </a:rPr>
              <a:t>bond between an individual and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specific place,  </a:t>
            </a:r>
            <a:r>
              <a:rPr sz="1800" dirty="0">
                <a:latin typeface="Calibri"/>
                <a:cs typeface="Calibri"/>
              </a:rPr>
              <a:t>the main </a:t>
            </a:r>
            <a:r>
              <a:rPr sz="1800" spc="-10" dirty="0">
                <a:latin typeface="Calibri"/>
                <a:cs typeface="Calibri"/>
              </a:rPr>
              <a:t>characteristic </a:t>
            </a:r>
            <a:r>
              <a:rPr sz="1800" spc="-5" dirty="0">
                <a:latin typeface="Calibri"/>
                <a:cs typeface="Calibri"/>
              </a:rPr>
              <a:t>of which is </a:t>
            </a:r>
            <a:r>
              <a:rPr sz="1800" spc="-10" dirty="0">
                <a:latin typeface="Calibri"/>
                <a:cs typeface="Calibri"/>
              </a:rPr>
              <a:t>to maintain </a:t>
            </a:r>
            <a:r>
              <a:rPr sz="1800" spc="-5" dirty="0">
                <a:latin typeface="Calibri"/>
                <a:cs typeface="Calibri"/>
              </a:rPr>
              <a:t>closeness 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such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25" dirty="0">
                <a:latin typeface="Calibri"/>
                <a:cs typeface="Calibri"/>
              </a:rPr>
              <a:t>place’’. </a:t>
            </a:r>
            <a:r>
              <a:rPr sz="1800" spc="-10" dirty="0">
                <a:latin typeface="Calibri"/>
                <a:cs typeface="Calibri"/>
              </a:rPr>
              <a:t>Example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home-sickness.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93345" indent="-80645">
              <a:lnSpc>
                <a:spcPct val="100000"/>
              </a:lnSpc>
              <a:buFont typeface="Arial"/>
              <a:buChar char="•"/>
              <a:tabLst>
                <a:tab pos="93980" algn="l"/>
              </a:tabLst>
            </a:pP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religious pilgrimage is </a:t>
            </a:r>
            <a:r>
              <a:rPr sz="1800" dirty="0">
                <a:latin typeface="Calibri"/>
                <a:cs typeface="Calibri"/>
              </a:rPr>
              <a:t>another </a:t>
            </a:r>
            <a:r>
              <a:rPr sz="1800" spc="-5" dirty="0">
                <a:latin typeface="Calibri"/>
                <a:cs typeface="Calibri"/>
              </a:rPr>
              <a:t>behavior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that</a:t>
            </a:r>
            <a:endParaRPr sz="1800">
              <a:latin typeface="Calibri"/>
              <a:cs typeface="Calibri"/>
            </a:endParaRPr>
          </a:p>
          <a:p>
            <a:pPr marL="12700" marR="31940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exemplifies </a:t>
            </a:r>
            <a:r>
              <a:rPr sz="1800" spc="-15" dirty="0">
                <a:latin typeface="Calibri"/>
                <a:cs typeface="Calibri"/>
              </a:rPr>
              <a:t>efforts </a:t>
            </a:r>
            <a:r>
              <a:rPr sz="1800" dirty="0">
                <a:latin typeface="Calibri"/>
                <a:cs typeface="Calibri"/>
              </a:rPr>
              <a:t>made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be close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25" dirty="0">
                <a:latin typeface="Calibri"/>
                <a:cs typeface="Calibri"/>
              </a:rPr>
              <a:t>one’s </a:t>
            </a:r>
            <a:r>
              <a:rPr sz="1800" spc="-10" dirty="0">
                <a:latin typeface="Calibri"/>
                <a:cs typeface="Calibri"/>
              </a:rPr>
              <a:t>significant  </a:t>
            </a:r>
            <a:r>
              <a:rPr sz="1800" spc="-5" dirty="0">
                <a:latin typeface="Calibri"/>
                <a:cs typeface="Calibri"/>
              </a:rPr>
              <a:t>place.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Font typeface="Arial"/>
              <a:buChar char="•"/>
              <a:tabLst>
                <a:tab pos="93980" algn="l"/>
              </a:tabLst>
            </a:pPr>
            <a:r>
              <a:rPr sz="1800" dirty="0">
                <a:latin typeface="Calibri"/>
                <a:cs typeface="Calibri"/>
              </a:rPr>
              <a:t>Another </a:t>
            </a:r>
            <a:r>
              <a:rPr sz="1800" spc="-10" dirty="0">
                <a:latin typeface="Calibri"/>
                <a:cs typeface="Calibri"/>
              </a:rPr>
              <a:t>interesting behavioral expression </a:t>
            </a:r>
            <a:r>
              <a:rPr sz="1800" spc="-5" dirty="0">
                <a:latin typeface="Calibri"/>
                <a:cs typeface="Calibri"/>
              </a:rPr>
              <a:t>of place  </a:t>
            </a:r>
            <a:r>
              <a:rPr sz="1800" spc="-10" dirty="0">
                <a:latin typeface="Calibri"/>
                <a:cs typeface="Calibri"/>
              </a:rPr>
              <a:t>attachment </a:t>
            </a:r>
            <a:r>
              <a:rPr sz="1800" dirty="0">
                <a:latin typeface="Calibri"/>
                <a:cs typeface="Calibri"/>
              </a:rPr>
              <a:t>is the </a:t>
            </a:r>
            <a:r>
              <a:rPr sz="1800" spc="-10" dirty="0">
                <a:latin typeface="Calibri"/>
                <a:cs typeface="Calibri"/>
              </a:rPr>
              <a:t>reconstruction </a:t>
            </a:r>
            <a:r>
              <a:rPr sz="1800" spc="-5" dirty="0">
                <a:latin typeface="Calibri"/>
                <a:cs typeface="Calibri"/>
              </a:rPr>
              <a:t>of place, </a:t>
            </a:r>
            <a:r>
              <a:rPr sz="1800" dirty="0">
                <a:latin typeface="Calibri"/>
                <a:cs typeface="Calibri"/>
              </a:rPr>
              <a:t>as </a:t>
            </a:r>
            <a:r>
              <a:rPr sz="1800" spc="-5" dirty="0">
                <a:latin typeface="Calibri"/>
                <a:cs typeface="Calibri"/>
              </a:rPr>
              <a:t>has been  observed </a:t>
            </a:r>
            <a:r>
              <a:rPr sz="1800" dirty="0">
                <a:latin typeface="Calibri"/>
                <a:cs typeface="Calibri"/>
              </a:rPr>
              <a:t>in </a:t>
            </a:r>
            <a:r>
              <a:rPr sz="1800" spc="-10" dirty="0">
                <a:latin typeface="Calibri"/>
                <a:cs typeface="Calibri"/>
              </a:rPr>
              <a:t>post-disaster </a:t>
            </a:r>
            <a:r>
              <a:rPr sz="1800" spc="-5" dirty="0">
                <a:latin typeface="Calibri"/>
                <a:cs typeface="Calibri"/>
              </a:rPr>
              <a:t>cities. </a:t>
            </a:r>
            <a:r>
              <a:rPr sz="1800" spc="-10" dirty="0">
                <a:latin typeface="Calibri"/>
                <a:cs typeface="Calibri"/>
              </a:rPr>
              <a:t>Recreating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familiar town  </a:t>
            </a:r>
            <a:r>
              <a:rPr sz="1800" spc="-15" dirty="0">
                <a:latin typeface="Calibri"/>
                <a:cs typeface="Calibri"/>
              </a:rPr>
              <a:t>proved </a:t>
            </a:r>
            <a:r>
              <a:rPr sz="1800" spc="-10" dirty="0">
                <a:latin typeface="Calibri"/>
                <a:cs typeface="Calibri"/>
              </a:rPr>
              <a:t>more important </a:t>
            </a:r>
            <a:r>
              <a:rPr sz="1800" spc="-5" dirty="0">
                <a:latin typeface="Calibri"/>
                <a:cs typeface="Calibri"/>
              </a:rPr>
              <a:t>than addressing planning </a:t>
            </a:r>
            <a:r>
              <a:rPr sz="1800" spc="-10" dirty="0">
                <a:latin typeface="Calibri"/>
                <a:cs typeface="Calibri"/>
              </a:rPr>
              <a:t>flaws.  </a:t>
            </a:r>
            <a:r>
              <a:rPr sz="1800" dirty="0">
                <a:latin typeface="Calibri"/>
                <a:cs typeface="Calibri"/>
              </a:rPr>
              <a:t>Another </a:t>
            </a:r>
            <a:r>
              <a:rPr sz="1800" spc="-15" dirty="0">
                <a:latin typeface="Calibri"/>
                <a:cs typeface="Calibri"/>
              </a:rPr>
              <a:t>form </a:t>
            </a:r>
            <a:r>
              <a:rPr sz="1800" spc="-5" dirty="0">
                <a:latin typeface="Calibri"/>
                <a:cs typeface="Calibri"/>
              </a:rPr>
              <a:t>of place </a:t>
            </a:r>
            <a:r>
              <a:rPr sz="1800" spc="-10" dirty="0">
                <a:latin typeface="Calibri"/>
                <a:cs typeface="Calibri"/>
              </a:rPr>
              <a:t>reconstruction </a:t>
            </a:r>
            <a:r>
              <a:rPr sz="1800" spc="-15" dirty="0">
                <a:latin typeface="Calibri"/>
                <a:cs typeface="Calibri"/>
              </a:rPr>
              <a:t>occurs </a:t>
            </a:r>
            <a:r>
              <a:rPr sz="1800" dirty="0">
                <a:latin typeface="Calibri"/>
                <a:cs typeface="Calibri"/>
              </a:rPr>
              <a:t>when  </a:t>
            </a:r>
            <a:r>
              <a:rPr sz="1800" spc="-5" dirty="0">
                <a:latin typeface="Calibri"/>
                <a:cs typeface="Calibri"/>
              </a:rPr>
              <a:t>individuals must </a:t>
            </a:r>
            <a:r>
              <a:rPr sz="1800" spc="-15" dirty="0">
                <a:latin typeface="Calibri"/>
                <a:cs typeface="Calibri"/>
              </a:rPr>
              <a:t>relocate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new place. Some </a:t>
            </a:r>
            <a:r>
              <a:rPr sz="1800" dirty="0">
                <a:latin typeface="Calibri"/>
                <a:cs typeface="Calibri"/>
              </a:rPr>
              <a:t>choose </a:t>
            </a:r>
            <a:r>
              <a:rPr sz="1800" spc="-10" dirty="0">
                <a:latin typeface="Calibri"/>
                <a:cs typeface="Calibri"/>
              </a:rPr>
              <a:t>to  preserve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bond by selecting </a:t>
            </a:r>
            <a:r>
              <a:rPr sz="1800" spc="-10" dirty="0">
                <a:latin typeface="Calibri"/>
                <a:cs typeface="Calibri"/>
              </a:rPr>
              <a:t>locations </a:t>
            </a:r>
            <a:r>
              <a:rPr sz="1800" spc="-5" dirty="0">
                <a:latin typeface="Calibri"/>
                <a:cs typeface="Calibri"/>
              </a:rPr>
              <a:t>that </a:t>
            </a:r>
            <a:r>
              <a:rPr sz="1800" spc="-10" dirty="0">
                <a:latin typeface="Calibri"/>
                <a:cs typeface="Calibri"/>
              </a:rPr>
              <a:t>are </a:t>
            </a:r>
            <a:r>
              <a:rPr sz="1800" dirty="0">
                <a:latin typeface="Calibri"/>
                <a:cs typeface="Calibri"/>
              </a:rPr>
              <a:t>as </a:t>
            </a:r>
            <a:r>
              <a:rPr sz="1800" spc="-10" dirty="0">
                <a:latin typeface="Calibri"/>
                <a:cs typeface="Calibri"/>
              </a:rPr>
              <a:t>similar  </a:t>
            </a:r>
            <a:r>
              <a:rPr sz="1800" dirty="0">
                <a:latin typeface="Calibri"/>
                <a:cs typeface="Calibri"/>
              </a:rPr>
              <a:t>as </a:t>
            </a:r>
            <a:r>
              <a:rPr sz="1800" spc="-5" dirty="0">
                <a:latin typeface="Calibri"/>
                <a:cs typeface="Calibri"/>
              </a:rPr>
              <a:t>possible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old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place.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3676" y="475234"/>
            <a:ext cx="52184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Place Attachment </a:t>
            </a:r>
            <a:r>
              <a:rPr sz="2800" spc="-5" dirty="0"/>
              <a:t>as Behavior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5791200" y="2743200"/>
            <a:ext cx="3048000" cy="2025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29400" y="609600"/>
            <a:ext cx="2286000" cy="17602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dirty="0"/>
              <a:t>ENVIRONMENT </a:t>
            </a:r>
            <a:r>
              <a:rPr spc="-10" dirty="0"/>
              <a:t>BEHAVIOR</a:t>
            </a:r>
            <a:r>
              <a:rPr spc="-110" dirty="0"/>
              <a:t> </a:t>
            </a:r>
            <a:r>
              <a:rPr spc="-5" dirty="0"/>
              <a:t>STUDIES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780034"/>
            <a:ext cx="5996305" cy="496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704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44145" algn="l"/>
              </a:tabLst>
            </a:pPr>
            <a:r>
              <a:rPr sz="1800" spc="-5" dirty="0">
                <a:latin typeface="Calibri"/>
                <a:cs typeface="Calibri"/>
              </a:rPr>
              <a:t>Place </a:t>
            </a:r>
            <a:r>
              <a:rPr sz="1800" spc="-10" dirty="0">
                <a:latin typeface="Calibri"/>
                <a:cs typeface="Calibri"/>
              </a:rPr>
              <a:t>attachment behaviors are </a:t>
            </a:r>
            <a:r>
              <a:rPr sz="1800" spc="-5" dirty="0">
                <a:latin typeface="Calibri"/>
                <a:cs typeface="Calibri"/>
              </a:rPr>
              <a:t>not necessarily </a:t>
            </a:r>
            <a:r>
              <a:rPr sz="1800" spc="-10" dirty="0">
                <a:latin typeface="Calibri"/>
                <a:cs typeface="Calibri"/>
              </a:rPr>
              <a:t>territorial,  </a:t>
            </a:r>
            <a:r>
              <a:rPr sz="1800" spc="-5" dirty="0">
                <a:latin typeface="Calibri"/>
                <a:cs typeface="Calibri"/>
              </a:rPr>
              <a:t>although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two </a:t>
            </a:r>
            <a:r>
              <a:rPr sz="1800" spc="-15" dirty="0">
                <a:latin typeface="Calibri"/>
                <a:cs typeface="Calibri"/>
              </a:rPr>
              <a:t>may </a:t>
            </a:r>
            <a:r>
              <a:rPr sz="1800" spc="-10" dirty="0">
                <a:latin typeface="Calibri"/>
                <a:cs typeface="Calibri"/>
              </a:rPr>
              <a:t>overlap, </a:t>
            </a:r>
            <a:r>
              <a:rPr sz="1800" spc="-5" dirty="0">
                <a:latin typeface="Calibri"/>
                <a:cs typeface="Calibri"/>
              </a:rPr>
              <a:t>given that place use is an  element of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both.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12700" marR="6985">
              <a:lnSpc>
                <a:spcPct val="100000"/>
              </a:lnSpc>
              <a:buFont typeface="Arial"/>
              <a:buChar char="•"/>
              <a:tabLst>
                <a:tab pos="144145" algn="l"/>
              </a:tabLst>
            </a:pPr>
            <a:r>
              <a:rPr sz="1800" spc="-20" dirty="0">
                <a:latin typeface="Calibri"/>
                <a:cs typeface="Calibri"/>
              </a:rPr>
              <a:t>Territoriality </a:t>
            </a:r>
            <a:r>
              <a:rPr sz="1800" spc="-5" dirty="0">
                <a:latin typeface="Calibri"/>
                <a:cs typeface="Calibri"/>
              </a:rPr>
              <a:t>is </a:t>
            </a:r>
            <a:r>
              <a:rPr sz="1800" dirty="0">
                <a:latin typeface="Calibri"/>
                <a:cs typeface="Calibri"/>
              </a:rPr>
              <a:t>based </a:t>
            </a:r>
            <a:r>
              <a:rPr sz="1800" spc="-5" dirty="0">
                <a:latin typeface="Calibri"/>
                <a:cs typeface="Calibri"/>
              </a:rPr>
              <a:t>on </a:t>
            </a:r>
            <a:r>
              <a:rPr sz="1800" spc="-10" dirty="0">
                <a:latin typeface="Calibri"/>
                <a:cs typeface="Calibri"/>
              </a:rPr>
              <a:t>ownership, </a:t>
            </a:r>
            <a:r>
              <a:rPr sz="1800" spc="-15" dirty="0">
                <a:latin typeface="Calibri"/>
                <a:cs typeface="Calibri"/>
              </a:rPr>
              <a:t>control </a:t>
            </a:r>
            <a:r>
              <a:rPr sz="1800" spc="-5" dirty="0">
                <a:latin typeface="Calibri"/>
                <a:cs typeface="Calibri"/>
              </a:rPr>
              <a:t>of space, but  </a:t>
            </a:r>
            <a:r>
              <a:rPr sz="1800" spc="-10" dirty="0">
                <a:latin typeface="Calibri"/>
                <a:cs typeface="Calibri"/>
              </a:rPr>
              <a:t>attachment to </a:t>
            </a:r>
            <a:r>
              <a:rPr sz="1800" spc="-5" dirty="0">
                <a:latin typeface="Calibri"/>
                <a:cs typeface="Calibri"/>
              </a:rPr>
              <a:t>places is an </a:t>
            </a:r>
            <a:r>
              <a:rPr sz="1800" spc="-10" dirty="0">
                <a:latin typeface="Calibri"/>
                <a:cs typeface="Calibri"/>
              </a:rPr>
              <a:t>affective, proximity-maintaining </a:t>
            </a:r>
            <a:r>
              <a:rPr sz="1800" spc="-5" dirty="0">
                <a:latin typeface="Calibri"/>
                <a:cs typeface="Calibri"/>
              </a:rPr>
              <a:t>bond  that </a:t>
            </a:r>
            <a:r>
              <a:rPr sz="1800" spc="-10" dirty="0">
                <a:latin typeface="Calibri"/>
                <a:cs typeface="Calibri"/>
              </a:rPr>
              <a:t>can </a:t>
            </a:r>
            <a:r>
              <a:rPr sz="1800" spc="-5" dirty="0">
                <a:latin typeface="Calibri"/>
                <a:cs typeface="Calibri"/>
              </a:rPr>
              <a:t>be </a:t>
            </a:r>
            <a:r>
              <a:rPr sz="1800" spc="-10" dirty="0">
                <a:latin typeface="Calibri"/>
                <a:cs typeface="Calibri"/>
              </a:rPr>
              <a:t>expressed </a:t>
            </a:r>
            <a:r>
              <a:rPr sz="1800" spc="-5" dirty="0">
                <a:latin typeface="Calibri"/>
                <a:cs typeface="Calibri"/>
              </a:rPr>
              <a:t>without an underlying purpose of </a:t>
            </a:r>
            <a:r>
              <a:rPr sz="1800" spc="-10" dirty="0">
                <a:latin typeface="Calibri"/>
                <a:cs typeface="Calibri"/>
              </a:rPr>
              <a:t>control,  </a:t>
            </a:r>
            <a:r>
              <a:rPr sz="1800" spc="-5" dirty="0">
                <a:latin typeface="Calibri"/>
                <a:cs typeface="Calibri"/>
              </a:rPr>
              <a:t>especially </a:t>
            </a:r>
            <a:r>
              <a:rPr sz="1800" spc="-15" dirty="0">
                <a:latin typeface="Calibri"/>
                <a:cs typeface="Calibri"/>
              </a:rPr>
              <a:t>for </a:t>
            </a:r>
            <a:r>
              <a:rPr sz="1800" spc="-5" dirty="0">
                <a:latin typeface="Calibri"/>
                <a:cs typeface="Calibri"/>
              </a:rPr>
              <a:t>public spaces such </a:t>
            </a:r>
            <a:r>
              <a:rPr sz="1800" dirty="0">
                <a:latin typeface="Calibri"/>
                <a:cs typeface="Calibri"/>
              </a:rPr>
              <a:t>as </a:t>
            </a:r>
            <a:r>
              <a:rPr sz="1800" spc="-10" dirty="0">
                <a:latin typeface="Calibri"/>
                <a:cs typeface="Calibri"/>
              </a:rPr>
              <a:t>parks </a:t>
            </a:r>
            <a:r>
              <a:rPr sz="1800" spc="-5" dirty="0">
                <a:latin typeface="Calibri"/>
                <a:cs typeface="Calibri"/>
              </a:rPr>
              <a:t>or </a:t>
            </a:r>
            <a:r>
              <a:rPr sz="1800" spc="-15" dirty="0">
                <a:latin typeface="Calibri"/>
                <a:cs typeface="Calibri"/>
              </a:rPr>
              <a:t>cafe´ </a:t>
            </a:r>
            <a:r>
              <a:rPr sz="1800" dirty="0">
                <a:latin typeface="Calibri"/>
                <a:cs typeface="Calibri"/>
              </a:rPr>
              <a:t>s, </a:t>
            </a:r>
            <a:r>
              <a:rPr sz="1800" spc="-5" dirty="0">
                <a:latin typeface="Calibri"/>
                <a:cs typeface="Calibri"/>
              </a:rPr>
              <a:t>or sacred  spaces.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12700" marR="154305">
              <a:lnSpc>
                <a:spcPct val="100000"/>
              </a:lnSpc>
              <a:buFont typeface="Arial"/>
              <a:buChar char="•"/>
              <a:tabLst>
                <a:tab pos="144145" algn="l"/>
              </a:tabLst>
            </a:pPr>
            <a:r>
              <a:rPr sz="1800" spc="-25" dirty="0">
                <a:latin typeface="Calibri"/>
                <a:cs typeface="Calibri"/>
              </a:rPr>
              <a:t>Further, </a:t>
            </a:r>
            <a:r>
              <a:rPr sz="1800" spc="-10" dirty="0">
                <a:latin typeface="Calibri"/>
                <a:cs typeface="Calibri"/>
              </a:rPr>
              <a:t>territorial behaviors include </a:t>
            </a:r>
            <a:r>
              <a:rPr sz="1800" dirty="0">
                <a:latin typeface="Calibri"/>
                <a:cs typeface="Calibri"/>
              </a:rPr>
              <a:t>marking, </a:t>
            </a:r>
            <a:r>
              <a:rPr sz="1800" spc="-10" dirty="0">
                <a:latin typeface="Calibri"/>
                <a:cs typeface="Calibri"/>
              </a:rPr>
              <a:t>personalization 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territorial defense, </a:t>
            </a:r>
            <a:r>
              <a:rPr sz="1800" spc="-5" dirty="0">
                <a:latin typeface="Calibri"/>
                <a:cs typeface="Calibri"/>
              </a:rPr>
              <a:t>whereas place </a:t>
            </a:r>
            <a:r>
              <a:rPr sz="1800" spc="-10" dirty="0">
                <a:latin typeface="Calibri"/>
                <a:cs typeface="Calibri"/>
              </a:rPr>
              <a:t>attachment behaviors  </a:t>
            </a:r>
            <a:r>
              <a:rPr sz="1800" spc="-5" dirty="0">
                <a:latin typeface="Calibri"/>
                <a:cs typeface="Calibri"/>
              </a:rPr>
              <a:t>include pilgrimages, social support,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place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restoration.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Font typeface="Arial"/>
              <a:buChar char="•"/>
              <a:tabLst>
                <a:tab pos="144145" algn="l"/>
              </a:tabLst>
            </a:pP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behavioral level </a:t>
            </a:r>
            <a:r>
              <a:rPr sz="1800" spc="-5" dirty="0">
                <a:latin typeface="Calibri"/>
                <a:cs typeface="Calibri"/>
              </a:rPr>
              <a:t>of place </a:t>
            </a:r>
            <a:r>
              <a:rPr sz="1800" spc="-10" dirty="0">
                <a:latin typeface="Calibri"/>
                <a:cs typeface="Calibri"/>
              </a:rPr>
              <a:t>attachment, </a:t>
            </a:r>
            <a:r>
              <a:rPr sz="1800" spc="-15" dirty="0">
                <a:latin typeface="Calibri"/>
                <a:cs typeface="Calibri"/>
              </a:rPr>
              <a:t>therefore, </a:t>
            </a:r>
            <a:r>
              <a:rPr sz="1800" spc="-5" dirty="0">
                <a:latin typeface="Calibri"/>
                <a:cs typeface="Calibri"/>
              </a:rPr>
              <a:t>is </a:t>
            </a:r>
            <a:r>
              <a:rPr sz="1800" spc="-10" dirty="0">
                <a:latin typeface="Calibri"/>
                <a:cs typeface="Calibri"/>
              </a:rPr>
              <a:t>founded  </a:t>
            </a:r>
            <a:r>
              <a:rPr sz="1800" spc="-5" dirty="0">
                <a:latin typeface="Calibri"/>
                <a:cs typeface="Calibri"/>
              </a:rPr>
              <a:t>on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desire to remain </a:t>
            </a:r>
            <a:r>
              <a:rPr sz="1800" spc="-5" dirty="0">
                <a:latin typeface="Calibri"/>
                <a:cs typeface="Calibri"/>
              </a:rPr>
              <a:t>close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place,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can </a:t>
            </a:r>
            <a:r>
              <a:rPr sz="1800" spc="-5" dirty="0">
                <a:latin typeface="Calibri"/>
                <a:cs typeface="Calibri"/>
              </a:rPr>
              <a:t>be </a:t>
            </a:r>
            <a:r>
              <a:rPr sz="1800" spc="-10" dirty="0">
                <a:latin typeface="Calibri"/>
                <a:cs typeface="Calibri"/>
              </a:rPr>
              <a:t>expressed  </a:t>
            </a:r>
            <a:r>
              <a:rPr sz="1800" spc="-5" dirty="0">
                <a:latin typeface="Calibri"/>
                <a:cs typeface="Calibri"/>
              </a:rPr>
              <a:t>in part, by </a:t>
            </a:r>
            <a:r>
              <a:rPr sz="1800" spc="-10" dirty="0">
                <a:latin typeface="Calibri"/>
                <a:cs typeface="Calibri"/>
              </a:rPr>
              <a:t>proximity-maintaining </a:t>
            </a:r>
            <a:r>
              <a:rPr sz="1800" spc="-5" dirty="0">
                <a:latin typeface="Calibri"/>
                <a:cs typeface="Calibri"/>
              </a:rPr>
              <a:t>in </a:t>
            </a:r>
            <a:r>
              <a:rPr sz="1800" spc="-10" dirty="0">
                <a:latin typeface="Calibri"/>
                <a:cs typeface="Calibri"/>
              </a:rPr>
              <a:t>concert </a:t>
            </a:r>
            <a:r>
              <a:rPr sz="1800" spc="-5" dirty="0">
                <a:latin typeface="Calibri"/>
                <a:cs typeface="Calibri"/>
              </a:rPr>
              <a:t>with </a:t>
            </a:r>
            <a:r>
              <a:rPr sz="1800" spc="-10" dirty="0">
                <a:latin typeface="Calibri"/>
                <a:cs typeface="Calibri"/>
              </a:rPr>
              <a:t>journeys </a:t>
            </a:r>
            <a:r>
              <a:rPr sz="1800" spc="-45" dirty="0">
                <a:latin typeface="Calibri"/>
                <a:cs typeface="Calibri"/>
              </a:rPr>
              <a:t>away,  </a:t>
            </a:r>
            <a:r>
              <a:rPr sz="1800" spc="-5" dirty="0">
                <a:latin typeface="Calibri"/>
                <a:cs typeface="Calibri"/>
              </a:rPr>
              <a:t>place </a:t>
            </a:r>
            <a:r>
              <a:rPr sz="1800" spc="-10" dirty="0">
                <a:latin typeface="Calibri"/>
                <a:cs typeface="Calibri"/>
              </a:rPr>
              <a:t>reconstruction,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relocation to </a:t>
            </a:r>
            <a:r>
              <a:rPr sz="1800" spc="-5" dirty="0">
                <a:latin typeface="Calibri"/>
                <a:cs typeface="Calibri"/>
              </a:rPr>
              <a:t>similar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places.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77000" y="2286000"/>
            <a:ext cx="2537459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dirty="0"/>
              <a:t>ENVIRONMENT </a:t>
            </a:r>
            <a:r>
              <a:rPr spc="-10" dirty="0"/>
              <a:t>BEHAVIOR</a:t>
            </a:r>
            <a:r>
              <a:rPr spc="-110" dirty="0"/>
              <a:t> </a:t>
            </a:r>
            <a:r>
              <a:rPr spc="-5" dirty="0"/>
              <a:t>STUDIES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0241" y="1857248"/>
            <a:ext cx="36683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Place </a:t>
            </a:r>
            <a:r>
              <a:rPr sz="2800" spc="-5" dirty="0"/>
              <a:t>as a</a:t>
            </a:r>
            <a:r>
              <a:rPr sz="2800" spc="-45" dirty="0"/>
              <a:t> </a:t>
            </a:r>
            <a:r>
              <a:rPr sz="2800" spc="-10" dirty="0"/>
              <a:t>dimension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dirty="0"/>
              <a:t>ENVIRONMENT </a:t>
            </a:r>
            <a:r>
              <a:rPr spc="-10" dirty="0"/>
              <a:t>BEHAVIOR</a:t>
            </a:r>
            <a:r>
              <a:rPr spc="-110" dirty="0"/>
              <a:t> </a:t>
            </a:r>
            <a:r>
              <a:rPr spc="-5" dirty="0"/>
              <a:t>STUDIES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89126" y="2837815"/>
            <a:ext cx="6842125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marR="86995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Perhaps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most </a:t>
            </a:r>
            <a:r>
              <a:rPr sz="1800" spc="-10" dirty="0">
                <a:latin typeface="Calibri"/>
                <a:cs typeface="Calibri"/>
              </a:rPr>
              <a:t>important </a:t>
            </a:r>
            <a:r>
              <a:rPr sz="1800" spc="-5" dirty="0">
                <a:latin typeface="Calibri"/>
                <a:cs typeface="Calibri"/>
              </a:rPr>
              <a:t>dimension of place </a:t>
            </a:r>
            <a:r>
              <a:rPr sz="1800" spc="-10" dirty="0">
                <a:latin typeface="Calibri"/>
                <a:cs typeface="Calibri"/>
              </a:rPr>
              <a:t>attachment </a:t>
            </a:r>
            <a:r>
              <a:rPr sz="1800" spc="-5" dirty="0">
                <a:latin typeface="Calibri"/>
                <a:cs typeface="Calibri"/>
              </a:rPr>
              <a:t>is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place  </a:t>
            </a:r>
            <a:r>
              <a:rPr sz="1800" spc="-20" dirty="0">
                <a:latin typeface="Calibri"/>
                <a:cs typeface="Calibri"/>
              </a:rPr>
              <a:t>itself. </a:t>
            </a:r>
            <a:r>
              <a:rPr sz="1800" spc="-5" dirty="0">
                <a:latin typeface="Calibri"/>
                <a:cs typeface="Calibri"/>
              </a:rPr>
              <a:t>What is it </a:t>
            </a:r>
            <a:r>
              <a:rPr sz="1800" dirty="0">
                <a:latin typeface="Calibri"/>
                <a:cs typeface="Calibri"/>
              </a:rPr>
              <a:t>about the </a:t>
            </a:r>
            <a:r>
              <a:rPr sz="1800" spc="-5" dirty="0">
                <a:latin typeface="Calibri"/>
                <a:cs typeface="Calibri"/>
              </a:rPr>
              <a:t>place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which </a:t>
            </a:r>
            <a:r>
              <a:rPr sz="1800" spc="-10" dirty="0">
                <a:latin typeface="Calibri"/>
                <a:cs typeface="Calibri"/>
              </a:rPr>
              <a:t>we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connect?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Place </a:t>
            </a:r>
            <a:r>
              <a:rPr sz="1800" dirty="0">
                <a:latin typeface="Calibri"/>
                <a:cs typeface="Calibri"/>
              </a:rPr>
              <a:t>as a </a:t>
            </a:r>
            <a:r>
              <a:rPr sz="1800" spc="-5" dirty="0">
                <a:latin typeface="Calibri"/>
                <a:cs typeface="Calibri"/>
              </a:rPr>
              <a:t>dimension has typically been divided </a:t>
            </a:r>
            <a:r>
              <a:rPr sz="1800" spc="-10" dirty="0">
                <a:latin typeface="Calibri"/>
                <a:cs typeface="Calibri"/>
              </a:rPr>
              <a:t>into two </a:t>
            </a:r>
            <a:r>
              <a:rPr sz="1800" spc="-5" dirty="0">
                <a:latin typeface="Calibri"/>
                <a:cs typeface="Calibri"/>
              </a:rPr>
              <a:t>levels: social </a:t>
            </a:r>
            <a:r>
              <a:rPr sz="1800" dirty="0">
                <a:latin typeface="Calibri"/>
                <a:cs typeface="Calibri"/>
              </a:rPr>
              <a:t>and  </a:t>
            </a:r>
            <a:r>
              <a:rPr sz="1800" spc="-15" dirty="0">
                <a:latin typeface="Calibri"/>
                <a:cs typeface="Calibri"/>
              </a:rPr>
              <a:t>physical </a:t>
            </a:r>
            <a:r>
              <a:rPr sz="1800" spc="-5" dirty="0">
                <a:latin typeface="Calibri"/>
                <a:cs typeface="Calibri"/>
              </a:rPr>
              <a:t>place </a:t>
            </a:r>
            <a:r>
              <a:rPr sz="1800" spc="-10" dirty="0">
                <a:latin typeface="Calibri"/>
                <a:cs typeface="Calibri"/>
              </a:rPr>
              <a:t>attachment. </a:t>
            </a:r>
            <a:r>
              <a:rPr sz="1800" spc="-5" dirty="0">
                <a:latin typeface="Calibri"/>
                <a:cs typeface="Calibri"/>
              </a:rPr>
              <a:t>While social </a:t>
            </a:r>
            <a:r>
              <a:rPr sz="1800" spc="-10" dirty="0">
                <a:latin typeface="Calibri"/>
                <a:cs typeface="Calibri"/>
              </a:rPr>
              <a:t>attachment, </a:t>
            </a:r>
            <a:r>
              <a:rPr sz="1800" spc="-5" dirty="0">
                <a:latin typeface="Calibri"/>
                <a:cs typeface="Calibri"/>
              </a:rPr>
              <a:t>or ‘‘bondedness’’  </a:t>
            </a:r>
            <a:r>
              <a:rPr sz="1800" spc="-10" dirty="0">
                <a:latin typeface="Calibri"/>
                <a:cs typeface="Calibri"/>
              </a:rPr>
              <a:t>consists </a:t>
            </a:r>
            <a:r>
              <a:rPr sz="1800" spc="-5" dirty="0">
                <a:latin typeface="Calibri"/>
                <a:cs typeface="Calibri"/>
              </a:rPr>
              <a:t>of social ties, belongingness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neighborhood,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familiarity  </a:t>
            </a:r>
            <a:r>
              <a:rPr sz="1800" spc="-5" dirty="0">
                <a:latin typeface="Calibri"/>
                <a:cs typeface="Calibri"/>
              </a:rPr>
              <a:t>with </a:t>
            </a:r>
            <a:r>
              <a:rPr sz="1800" spc="-15" dirty="0">
                <a:latin typeface="Calibri"/>
                <a:cs typeface="Calibri"/>
              </a:rPr>
              <a:t>fellow </a:t>
            </a:r>
            <a:r>
              <a:rPr sz="1800" spc="-10" dirty="0">
                <a:latin typeface="Calibri"/>
                <a:cs typeface="Calibri"/>
              </a:rPr>
              <a:t>residents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neighborhood </a:t>
            </a:r>
            <a:r>
              <a:rPr sz="1800" spc="-10" dirty="0">
                <a:latin typeface="Calibri"/>
                <a:cs typeface="Calibri"/>
              </a:rPr>
              <a:t>children,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that </a:t>
            </a:r>
            <a:r>
              <a:rPr sz="1800" spc="-15" dirty="0">
                <a:latin typeface="Calibri"/>
                <a:cs typeface="Calibri"/>
              </a:rPr>
              <a:t>physical  </a:t>
            </a:r>
            <a:r>
              <a:rPr sz="1800" spc="-10" dirty="0">
                <a:latin typeface="Calibri"/>
                <a:cs typeface="Calibri"/>
              </a:rPr>
              <a:t>attachment, </a:t>
            </a:r>
            <a:r>
              <a:rPr sz="1800" spc="-5" dirty="0">
                <a:latin typeface="Calibri"/>
                <a:cs typeface="Calibri"/>
              </a:rPr>
              <a:t>or </a:t>
            </a:r>
            <a:r>
              <a:rPr sz="1800" spc="-10" dirty="0">
                <a:latin typeface="Calibri"/>
                <a:cs typeface="Calibri"/>
              </a:rPr>
              <a:t>‘‘rootedness’’ </a:t>
            </a:r>
            <a:r>
              <a:rPr sz="1800" spc="-5" dirty="0">
                <a:latin typeface="Calibri"/>
                <a:cs typeface="Calibri"/>
              </a:rPr>
              <a:t>is </a:t>
            </a:r>
            <a:r>
              <a:rPr sz="1800" spc="-10" dirty="0">
                <a:latin typeface="Calibri"/>
                <a:cs typeface="Calibri"/>
              </a:rPr>
              <a:t>predicted </a:t>
            </a:r>
            <a:r>
              <a:rPr sz="1800" spc="-5" dirty="0">
                <a:latin typeface="Calibri"/>
                <a:cs typeface="Calibri"/>
              </a:rPr>
              <a:t>by length of </a:t>
            </a:r>
            <a:r>
              <a:rPr sz="1800" spc="-10" dirty="0">
                <a:latin typeface="Calibri"/>
                <a:cs typeface="Calibri"/>
              </a:rPr>
              <a:t>residence </a:t>
            </a:r>
            <a:r>
              <a:rPr sz="1800" dirty="0">
                <a:latin typeface="Calibri"/>
                <a:cs typeface="Calibri"/>
              </a:rPr>
              <a:t>and  </a:t>
            </a:r>
            <a:r>
              <a:rPr sz="1800" spc="-10" dirty="0">
                <a:latin typeface="Calibri"/>
                <a:cs typeface="Calibri"/>
              </a:rPr>
              <a:t>ownership.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856234"/>
            <a:ext cx="4396740" cy="523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033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44145" algn="l"/>
              </a:tabLst>
            </a:pPr>
            <a:r>
              <a:rPr sz="1800" spc="-10" dirty="0">
                <a:latin typeface="Calibri"/>
                <a:cs typeface="Calibri"/>
              </a:rPr>
              <a:t>People are attached to </a:t>
            </a:r>
            <a:r>
              <a:rPr sz="1800" spc="-5" dirty="0">
                <a:latin typeface="Calibri"/>
                <a:cs typeface="Calibri"/>
              </a:rPr>
              <a:t>places that </a:t>
            </a:r>
            <a:r>
              <a:rPr sz="1800" spc="-15" dirty="0">
                <a:latin typeface="Calibri"/>
                <a:cs typeface="Calibri"/>
              </a:rPr>
              <a:t>facilitate  </a:t>
            </a:r>
            <a:r>
              <a:rPr sz="1800" spc="-5" dirty="0">
                <a:latin typeface="Calibri"/>
                <a:cs typeface="Calibri"/>
              </a:rPr>
              <a:t>social </a:t>
            </a:r>
            <a:r>
              <a:rPr sz="1800" spc="-10" dirty="0">
                <a:latin typeface="Calibri"/>
                <a:cs typeface="Calibri"/>
              </a:rPr>
              <a:t>relationships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group </a:t>
            </a:r>
            <a:r>
              <a:rPr sz="1800" spc="-20" dirty="0">
                <a:latin typeface="Calibri"/>
                <a:cs typeface="Calibri"/>
              </a:rPr>
              <a:t>identity. </a:t>
            </a:r>
            <a:r>
              <a:rPr sz="1800" dirty="0">
                <a:latin typeface="Calibri"/>
                <a:cs typeface="Calibri"/>
              </a:rPr>
              <a:t>In a  </a:t>
            </a:r>
            <a:r>
              <a:rPr sz="1800" spc="-25" dirty="0">
                <a:latin typeface="Calibri"/>
                <a:cs typeface="Calibri"/>
              </a:rPr>
              <a:t>study, </a:t>
            </a:r>
            <a:r>
              <a:rPr sz="1800" spc="-10" dirty="0">
                <a:latin typeface="Calibri"/>
                <a:cs typeface="Calibri"/>
              </a:rPr>
              <a:t>attachment </a:t>
            </a:r>
            <a:r>
              <a:rPr sz="1800" dirty="0">
                <a:latin typeface="Calibri"/>
                <a:cs typeface="Calibri"/>
              </a:rPr>
              <a:t>in a </a:t>
            </a:r>
            <a:r>
              <a:rPr sz="1800" spc="-5" dirty="0">
                <a:latin typeface="Calibri"/>
                <a:cs typeface="Calibri"/>
              </a:rPr>
              <a:t>London neighborhood  </a:t>
            </a:r>
            <a:r>
              <a:rPr sz="1800" spc="-10" dirty="0">
                <a:latin typeface="Calibri"/>
                <a:cs typeface="Calibri"/>
              </a:rPr>
              <a:t>was </a:t>
            </a:r>
            <a:r>
              <a:rPr sz="1800" spc="-5" dirty="0">
                <a:latin typeface="Calibri"/>
                <a:cs typeface="Calibri"/>
              </a:rPr>
              <a:t>based on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ability </a:t>
            </a:r>
            <a:r>
              <a:rPr sz="1800" spc="-10" dirty="0">
                <a:latin typeface="Calibri"/>
                <a:cs typeface="Calibri"/>
              </a:rPr>
              <a:t>to frequently </a:t>
            </a:r>
            <a:r>
              <a:rPr sz="1800" spc="-15" dirty="0">
                <a:latin typeface="Calibri"/>
                <a:cs typeface="Calibri"/>
              </a:rPr>
              <a:t>interact  </a:t>
            </a:r>
            <a:r>
              <a:rPr sz="1800" spc="-5" dirty="0">
                <a:latin typeface="Calibri"/>
                <a:cs typeface="Calibri"/>
              </a:rPr>
              <a:t>with</a:t>
            </a:r>
            <a:r>
              <a:rPr sz="1800" spc="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relatives.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12700" marR="149860">
              <a:lnSpc>
                <a:spcPct val="100000"/>
              </a:lnSpc>
              <a:buFont typeface="Arial"/>
              <a:buChar char="•"/>
              <a:tabLst>
                <a:tab pos="144145" algn="l"/>
              </a:tabLst>
            </a:pPr>
            <a:r>
              <a:rPr sz="1800" spc="-30" dirty="0">
                <a:latin typeface="Calibri"/>
                <a:cs typeface="Calibri"/>
              </a:rPr>
              <a:t>Two </a:t>
            </a:r>
            <a:r>
              <a:rPr sz="1800" dirty="0">
                <a:latin typeface="Calibri"/>
                <a:cs typeface="Calibri"/>
              </a:rPr>
              <a:t>types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spc="-10" dirty="0">
                <a:latin typeface="Calibri"/>
                <a:cs typeface="Calibri"/>
              </a:rPr>
              <a:t>community have </a:t>
            </a:r>
            <a:r>
              <a:rPr sz="1800" spc="-5" dirty="0">
                <a:latin typeface="Calibri"/>
                <a:cs typeface="Calibri"/>
              </a:rPr>
              <a:t>been  </a:t>
            </a:r>
            <a:r>
              <a:rPr sz="1800" spc="-10" dirty="0">
                <a:latin typeface="Calibri"/>
                <a:cs typeface="Calibri"/>
              </a:rPr>
              <a:t>distinguished: community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spc="-15" dirty="0">
                <a:latin typeface="Calibri"/>
                <a:cs typeface="Calibri"/>
              </a:rPr>
              <a:t>interest, </a:t>
            </a:r>
            <a:r>
              <a:rPr sz="1800" spc="-5" dirty="0">
                <a:latin typeface="Calibri"/>
                <a:cs typeface="Calibri"/>
              </a:rPr>
              <a:t>where  </a:t>
            </a:r>
            <a:r>
              <a:rPr sz="1800" spc="-10" dirty="0">
                <a:latin typeface="Calibri"/>
                <a:cs typeface="Calibri"/>
              </a:rPr>
              <a:t>members are connected through lifestyle </a:t>
            </a:r>
            <a:r>
              <a:rPr sz="1800" dirty="0">
                <a:latin typeface="Calibri"/>
                <a:cs typeface="Calibri"/>
              </a:rPr>
              <a:t>and  </a:t>
            </a:r>
            <a:r>
              <a:rPr sz="1800" spc="-10" dirty="0">
                <a:latin typeface="Calibri"/>
                <a:cs typeface="Calibri"/>
              </a:rPr>
              <a:t>common interests, </a:t>
            </a:r>
            <a:r>
              <a:rPr sz="1800" spc="-5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community </a:t>
            </a:r>
            <a:r>
              <a:rPr sz="1800" spc="-5" dirty="0">
                <a:latin typeface="Calibri"/>
                <a:cs typeface="Calibri"/>
              </a:rPr>
              <a:t>of place,  where </a:t>
            </a:r>
            <a:r>
              <a:rPr sz="1800" spc="-10" dirty="0">
                <a:latin typeface="Calibri"/>
                <a:cs typeface="Calibri"/>
              </a:rPr>
              <a:t>members are connected through  geographical</a:t>
            </a:r>
            <a:r>
              <a:rPr sz="1800" spc="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location.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Font typeface="Arial"/>
              <a:buChar char="•"/>
              <a:tabLst>
                <a:tab pos="144145" algn="l"/>
              </a:tabLst>
            </a:pPr>
            <a:r>
              <a:rPr sz="1800" spc="-5" dirty="0">
                <a:latin typeface="Calibri"/>
                <a:cs typeface="Calibri"/>
              </a:rPr>
              <a:t>Communities of </a:t>
            </a:r>
            <a:r>
              <a:rPr sz="1800" spc="-15" dirty="0">
                <a:latin typeface="Calibri"/>
                <a:cs typeface="Calibri"/>
              </a:rPr>
              <a:t>interest </a:t>
            </a:r>
            <a:r>
              <a:rPr sz="1800" spc="-10" dirty="0">
                <a:latin typeface="Calibri"/>
                <a:cs typeface="Calibri"/>
              </a:rPr>
              <a:t>are </a:t>
            </a:r>
            <a:r>
              <a:rPr sz="1800" spc="-5" dirty="0">
                <a:latin typeface="Calibri"/>
                <a:cs typeface="Calibri"/>
              </a:rPr>
              <a:t>not </a:t>
            </a:r>
            <a:r>
              <a:rPr sz="1800" spc="-15" dirty="0">
                <a:latin typeface="Calibri"/>
                <a:cs typeface="Calibri"/>
              </a:rPr>
              <a:t>always </a:t>
            </a:r>
            <a:r>
              <a:rPr sz="1800" spc="-5" dirty="0">
                <a:latin typeface="Calibri"/>
                <a:cs typeface="Calibri"/>
              </a:rPr>
              <a:t>place  bound. Community of place, </a:t>
            </a:r>
            <a:r>
              <a:rPr sz="1800" spc="-30" dirty="0">
                <a:latin typeface="Calibri"/>
                <a:cs typeface="Calibri"/>
              </a:rPr>
              <a:t>however, </a:t>
            </a:r>
            <a:r>
              <a:rPr sz="1800" spc="-5" dirty="0">
                <a:latin typeface="Calibri"/>
                <a:cs typeface="Calibri"/>
              </a:rPr>
              <a:t>is </a:t>
            </a:r>
            <a:r>
              <a:rPr sz="1800" spc="-10" dirty="0">
                <a:latin typeface="Calibri"/>
                <a:cs typeface="Calibri"/>
              </a:rPr>
              <a:t>more  relevant to </a:t>
            </a:r>
            <a:r>
              <a:rPr sz="1800" spc="-5" dirty="0">
                <a:latin typeface="Calibri"/>
                <a:cs typeface="Calibri"/>
              </a:rPr>
              <a:t>our </a:t>
            </a:r>
            <a:r>
              <a:rPr sz="1800" spc="-10" dirty="0">
                <a:latin typeface="Calibri"/>
                <a:cs typeface="Calibri"/>
              </a:rPr>
              <a:t>framework </a:t>
            </a:r>
            <a:r>
              <a:rPr sz="1800" spc="-5" dirty="0">
                <a:latin typeface="Calibri"/>
                <a:cs typeface="Calibri"/>
              </a:rPr>
              <a:t>because </a:t>
            </a:r>
            <a:r>
              <a:rPr sz="1800" dirty="0">
                <a:latin typeface="Calibri"/>
                <a:cs typeface="Calibri"/>
              </a:rPr>
              <a:t>it </a:t>
            </a:r>
            <a:r>
              <a:rPr sz="1800" spc="-5" dirty="0">
                <a:latin typeface="Calibri"/>
                <a:cs typeface="Calibri"/>
              </a:rPr>
              <a:t>describes  social ties </a:t>
            </a:r>
            <a:r>
              <a:rPr sz="1800" spc="-15" dirty="0">
                <a:latin typeface="Calibri"/>
                <a:cs typeface="Calibri"/>
              </a:rPr>
              <a:t>rooted </a:t>
            </a:r>
            <a:r>
              <a:rPr sz="1800" spc="-5" dirty="0">
                <a:latin typeface="Calibri"/>
                <a:cs typeface="Calibri"/>
              </a:rPr>
              <a:t>in place, such </a:t>
            </a:r>
            <a:r>
              <a:rPr sz="1800" dirty="0">
                <a:latin typeface="Calibri"/>
                <a:cs typeface="Calibri"/>
              </a:rPr>
              <a:t>as  </a:t>
            </a:r>
            <a:r>
              <a:rPr sz="1800" spc="-5" dirty="0">
                <a:latin typeface="Calibri"/>
                <a:cs typeface="Calibri"/>
              </a:rPr>
              <a:t>neighborhoods, </a:t>
            </a:r>
            <a:r>
              <a:rPr sz="1800" spc="-15" dirty="0">
                <a:latin typeface="Calibri"/>
                <a:cs typeface="Calibri"/>
              </a:rPr>
              <a:t>coffee </a:t>
            </a:r>
            <a:r>
              <a:rPr sz="1800" spc="-5" dirty="0">
                <a:latin typeface="Calibri"/>
                <a:cs typeface="Calibri"/>
              </a:rPr>
              <a:t>shops, or other spaces  that support social</a:t>
            </a:r>
            <a:r>
              <a:rPr sz="1800" spc="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interaction.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15000" y="1447800"/>
            <a:ext cx="2971800" cy="1958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34000" y="3733800"/>
            <a:ext cx="3558540" cy="2002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dirty="0"/>
              <a:t>ENVIRONMENT </a:t>
            </a:r>
            <a:r>
              <a:rPr spc="-10" dirty="0"/>
              <a:t>BEHAVIOR</a:t>
            </a:r>
            <a:r>
              <a:rPr spc="-110" dirty="0"/>
              <a:t> </a:t>
            </a:r>
            <a:r>
              <a:rPr spc="-5" dirty="0"/>
              <a:t>STUDIES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4590669"/>
            <a:ext cx="812609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Civic place </a:t>
            </a:r>
            <a:r>
              <a:rPr sz="1800" spc="-10" dirty="0">
                <a:latin typeface="Calibri"/>
                <a:cs typeface="Calibri"/>
              </a:rPr>
              <a:t>attachment </a:t>
            </a:r>
            <a:r>
              <a:rPr sz="1800" spc="-5" dirty="0">
                <a:latin typeface="Calibri"/>
                <a:cs typeface="Calibri"/>
              </a:rPr>
              <a:t>is </a:t>
            </a:r>
            <a:r>
              <a:rPr sz="1800" dirty="0">
                <a:latin typeface="Calibri"/>
                <a:cs typeface="Calibri"/>
              </a:rPr>
              <a:t>an </a:t>
            </a:r>
            <a:r>
              <a:rPr sz="1800" spc="-10" dirty="0">
                <a:latin typeface="Calibri"/>
                <a:cs typeface="Calibri"/>
              </a:rPr>
              <a:t>instance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spc="-10" dirty="0">
                <a:latin typeface="Calibri"/>
                <a:cs typeface="Calibri"/>
              </a:rPr>
              <a:t>group symbolic </a:t>
            </a:r>
            <a:r>
              <a:rPr sz="1800" spc="-5" dirty="0">
                <a:latin typeface="Calibri"/>
                <a:cs typeface="Calibri"/>
              </a:rPr>
              <a:t>place </a:t>
            </a:r>
            <a:r>
              <a:rPr sz="1800" spc="-10" dirty="0">
                <a:latin typeface="Calibri"/>
                <a:cs typeface="Calibri"/>
              </a:rPr>
              <a:t>attachment </a:t>
            </a:r>
            <a:r>
              <a:rPr sz="1800" spc="-5" dirty="0">
                <a:latin typeface="Calibri"/>
                <a:cs typeface="Calibri"/>
              </a:rPr>
              <a:t>that </a:t>
            </a:r>
            <a:r>
              <a:rPr sz="1800" spc="-15" dirty="0">
                <a:latin typeface="Calibri"/>
                <a:cs typeface="Calibri"/>
              </a:rPr>
              <a:t>occurs </a:t>
            </a:r>
            <a:r>
              <a:rPr sz="1800" spc="-10" dirty="0">
                <a:latin typeface="Calibri"/>
                <a:cs typeface="Calibri"/>
              </a:rPr>
              <a:t>at 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city level. Nationalism </a:t>
            </a:r>
            <a:r>
              <a:rPr sz="1800" dirty="0">
                <a:latin typeface="Calibri"/>
                <a:cs typeface="Calibri"/>
              </a:rPr>
              <a:t>is another </a:t>
            </a:r>
            <a:r>
              <a:rPr sz="1800" spc="-10" dirty="0">
                <a:latin typeface="Calibri"/>
                <a:cs typeface="Calibri"/>
              </a:rPr>
              <a:t>example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spc="-10" dirty="0">
                <a:latin typeface="Calibri"/>
                <a:cs typeface="Calibri"/>
              </a:rPr>
              <a:t>attachment </a:t>
            </a:r>
            <a:r>
              <a:rPr sz="1800" spc="-20" dirty="0">
                <a:latin typeface="Calibri"/>
                <a:cs typeface="Calibri"/>
              </a:rPr>
              <a:t>to,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identification </a:t>
            </a:r>
            <a:r>
              <a:rPr sz="1800" spc="-5" dirty="0">
                <a:latin typeface="Calibri"/>
                <a:cs typeface="Calibri"/>
              </a:rPr>
              <a:t>with, 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place </a:t>
            </a:r>
            <a:r>
              <a:rPr sz="1800" spc="-10" dirty="0">
                <a:latin typeface="Calibri"/>
                <a:cs typeface="Calibri"/>
              </a:rPr>
              <a:t>representative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spc="-25" dirty="0">
                <a:latin typeface="Calibri"/>
                <a:cs typeface="Calibri"/>
              </a:rPr>
              <a:t>one’s </a:t>
            </a:r>
            <a:r>
              <a:rPr sz="1800" spc="-10" dirty="0">
                <a:latin typeface="Calibri"/>
                <a:cs typeface="Calibri"/>
              </a:rPr>
              <a:t>group, </a:t>
            </a:r>
            <a:r>
              <a:rPr sz="1800" spc="-5" dirty="0">
                <a:latin typeface="Calibri"/>
                <a:cs typeface="Calibri"/>
              </a:rPr>
              <a:t>but on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broader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scale.</a:t>
            </a:r>
            <a:endParaRPr sz="1800">
              <a:latin typeface="Calibri"/>
              <a:cs typeface="Calibri"/>
            </a:endParaRPr>
          </a:p>
          <a:p>
            <a:pPr marL="12700" marR="762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types </a:t>
            </a:r>
            <a:r>
              <a:rPr sz="1800" spc="-5" dirty="0">
                <a:latin typeface="Calibri"/>
                <a:cs typeface="Calibri"/>
              </a:rPr>
              <a:t>of places that individuals find meaningful </a:t>
            </a:r>
            <a:r>
              <a:rPr sz="1800" spc="-10" dirty="0">
                <a:latin typeface="Calibri"/>
                <a:cs typeface="Calibri"/>
              </a:rPr>
              <a:t>represent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broad </a:t>
            </a:r>
            <a:r>
              <a:rPr sz="1800" spc="-15" dirty="0">
                <a:latin typeface="Calibri"/>
                <a:cs typeface="Calibri"/>
              </a:rPr>
              <a:t>range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spc="-15" dirty="0">
                <a:latin typeface="Calibri"/>
                <a:cs typeface="Calibri"/>
              </a:rPr>
              <a:t>physical  </a:t>
            </a:r>
            <a:r>
              <a:rPr sz="1800" spc="-10" dirty="0">
                <a:latin typeface="Calibri"/>
                <a:cs typeface="Calibri"/>
              </a:rPr>
              <a:t>settings, from </a:t>
            </a:r>
            <a:r>
              <a:rPr sz="1800" spc="-5" dirty="0">
                <a:latin typeface="Calibri"/>
                <a:cs typeface="Calibri"/>
              </a:rPr>
              <a:t>built </a:t>
            </a:r>
            <a:r>
              <a:rPr sz="1800" spc="-10" dirty="0">
                <a:latin typeface="Calibri"/>
                <a:cs typeface="Calibri"/>
              </a:rPr>
              <a:t>environments </a:t>
            </a:r>
            <a:r>
              <a:rPr sz="1800" spc="-5" dirty="0">
                <a:latin typeface="Calibri"/>
                <a:cs typeface="Calibri"/>
              </a:rPr>
              <a:t>such </a:t>
            </a:r>
            <a:r>
              <a:rPr sz="1800" dirty="0">
                <a:latin typeface="Calibri"/>
                <a:cs typeface="Calibri"/>
              </a:rPr>
              <a:t>as </a:t>
            </a:r>
            <a:r>
              <a:rPr sz="1800" spc="-5" dirty="0">
                <a:latin typeface="Calibri"/>
                <a:cs typeface="Calibri"/>
              </a:rPr>
              <a:t>houses, </a:t>
            </a:r>
            <a:r>
              <a:rPr sz="1800" spc="-10" dirty="0">
                <a:latin typeface="Calibri"/>
                <a:cs typeface="Calibri"/>
              </a:rPr>
              <a:t>streets, certain </a:t>
            </a:r>
            <a:r>
              <a:rPr sz="1800" spc="-5" dirty="0">
                <a:latin typeface="Calibri"/>
                <a:cs typeface="Calibri"/>
              </a:rPr>
              <a:t>buildings </a:t>
            </a:r>
            <a:r>
              <a:rPr sz="1800" spc="-10" dirty="0">
                <a:latin typeface="Calibri"/>
                <a:cs typeface="Calibri"/>
              </a:rPr>
              <a:t>to natural  environments </a:t>
            </a:r>
            <a:r>
              <a:rPr sz="1800" spc="-5" dirty="0">
                <a:latin typeface="Calibri"/>
                <a:cs typeface="Calibri"/>
              </a:rPr>
              <a:t>such </a:t>
            </a:r>
            <a:r>
              <a:rPr sz="1800" dirty="0">
                <a:latin typeface="Calibri"/>
                <a:cs typeface="Calibri"/>
              </a:rPr>
              <a:t>as </a:t>
            </a:r>
            <a:r>
              <a:rPr sz="1800" spc="-15" dirty="0">
                <a:latin typeface="Calibri"/>
                <a:cs typeface="Calibri"/>
              </a:rPr>
              <a:t>lakes, </a:t>
            </a:r>
            <a:r>
              <a:rPr sz="1800" spc="-10" dirty="0">
                <a:latin typeface="Calibri"/>
                <a:cs typeface="Calibri"/>
              </a:rPr>
              <a:t>parks, trails, </a:t>
            </a:r>
            <a:r>
              <a:rPr sz="1800" spc="-15" dirty="0">
                <a:latin typeface="Calibri"/>
                <a:cs typeface="Calibri"/>
              </a:rPr>
              <a:t>forests, </a:t>
            </a:r>
            <a:r>
              <a:rPr sz="1800" spc="-5" dirty="0">
                <a:latin typeface="Calibri"/>
                <a:cs typeface="Calibri"/>
              </a:rPr>
              <a:t>and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mountains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09750" y="509777"/>
            <a:ext cx="1568450" cy="1569720"/>
          </a:xfrm>
          <a:custGeom>
            <a:avLst/>
            <a:gdLst/>
            <a:ahLst/>
            <a:cxnLst/>
            <a:rect l="l" t="t" r="r" b="b"/>
            <a:pathLst>
              <a:path w="1568450" h="1569720">
                <a:moveTo>
                  <a:pt x="784098" y="0"/>
                </a:moveTo>
                <a:lnTo>
                  <a:pt x="736330" y="1432"/>
                </a:lnTo>
                <a:lnTo>
                  <a:pt x="689320" y="5675"/>
                </a:lnTo>
                <a:lnTo>
                  <a:pt x="643148" y="12645"/>
                </a:lnTo>
                <a:lnTo>
                  <a:pt x="597899" y="22262"/>
                </a:lnTo>
                <a:lnTo>
                  <a:pt x="553652" y="34442"/>
                </a:lnTo>
                <a:lnTo>
                  <a:pt x="510490" y="49104"/>
                </a:lnTo>
                <a:lnTo>
                  <a:pt x="468496" y="66166"/>
                </a:lnTo>
                <a:lnTo>
                  <a:pt x="427751" y="85545"/>
                </a:lnTo>
                <a:lnTo>
                  <a:pt x="388337" y="107159"/>
                </a:lnTo>
                <a:lnTo>
                  <a:pt x="350337" y="130927"/>
                </a:lnTo>
                <a:lnTo>
                  <a:pt x="313831" y="156766"/>
                </a:lnTo>
                <a:lnTo>
                  <a:pt x="278903" y="184594"/>
                </a:lnTo>
                <a:lnTo>
                  <a:pt x="245634" y="214329"/>
                </a:lnTo>
                <a:lnTo>
                  <a:pt x="214106" y="245888"/>
                </a:lnTo>
                <a:lnTo>
                  <a:pt x="184401" y="279190"/>
                </a:lnTo>
                <a:lnTo>
                  <a:pt x="156602" y="314153"/>
                </a:lnTo>
                <a:lnTo>
                  <a:pt x="130790" y="350695"/>
                </a:lnTo>
                <a:lnTo>
                  <a:pt x="107046" y="388732"/>
                </a:lnTo>
                <a:lnTo>
                  <a:pt x="85454" y="428184"/>
                </a:lnTo>
                <a:lnTo>
                  <a:pt x="66096" y="468968"/>
                </a:lnTo>
                <a:lnTo>
                  <a:pt x="49052" y="511003"/>
                </a:lnTo>
                <a:lnTo>
                  <a:pt x="34405" y="554205"/>
                </a:lnTo>
                <a:lnTo>
                  <a:pt x="22238" y="598492"/>
                </a:lnTo>
                <a:lnTo>
                  <a:pt x="12632" y="643784"/>
                </a:lnTo>
                <a:lnTo>
                  <a:pt x="5668" y="689997"/>
                </a:lnTo>
                <a:lnTo>
                  <a:pt x="1430" y="737050"/>
                </a:lnTo>
                <a:lnTo>
                  <a:pt x="0" y="784860"/>
                </a:lnTo>
                <a:lnTo>
                  <a:pt x="1430" y="832669"/>
                </a:lnTo>
                <a:lnTo>
                  <a:pt x="5668" y="879722"/>
                </a:lnTo>
                <a:lnTo>
                  <a:pt x="12632" y="925935"/>
                </a:lnTo>
                <a:lnTo>
                  <a:pt x="22238" y="971227"/>
                </a:lnTo>
                <a:lnTo>
                  <a:pt x="34405" y="1015514"/>
                </a:lnTo>
                <a:lnTo>
                  <a:pt x="49052" y="1058716"/>
                </a:lnTo>
                <a:lnTo>
                  <a:pt x="66096" y="1100751"/>
                </a:lnTo>
                <a:lnTo>
                  <a:pt x="85454" y="1141535"/>
                </a:lnTo>
                <a:lnTo>
                  <a:pt x="107046" y="1180987"/>
                </a:lnTo>
                <a:lnTo>
                  <a:pt x="130790" y="1219024"/>
                </a:lnTo>
                <a:lnTo>
                  <a:pt x="156602" y="1255566"/>
                </a:lnTo>
                <a:lnTo>
                  <a:pt x="184401" y="1290529"/>
                </a:lnTo>
                <a:lnTo>
                  <a:pt x="214106" y="1323831"/>
                </a:lnTo>
                <a:lnTo>
                  <a:pt x="245634" y="1355390"/>
                </a:lnTo>
                <a:lnTo>
                  <a:pt x="278903" y="1385125"/>
                </a:lnTo>
                <a:lnTo>
                  <a:pt x="313831" y="1412953"/>
                </a:lnTo>
                <a:lnTo>
                  <a:pt x="350337" y="1438792"/>
                </a:lnTo>
                <a:lnTo>
                  <a:pt x="388337" y="1462560"/>
                </a:lnTo>
                <a:lnTo>
                  <a:pt x="427751" y="1484174"/>
                </a:lnTo>
                <a:lnTo>
                  <a:pt x="468496" y="1503553"/>
                </a:lnTo>
                <a:lnTo>
                  <a:pt x="510490" y="1520615"/>
                </a:lnTo>
                <a:lnTo>
                  <a:pt x="553652" y="1535277"/>
                </a:lnTo>
                <a:lnTo>
                  <a:pt x="597899" y="1547457"/>
                </a:lnTo>
                <a:lnTo>
                  <a:pt x="643148" y="1557074"/>
                </a:lnTo>
                <a:lnTo>
                  <a:pt x="689320" y="1564044"/>
                </a:lnTo>
                <a:lnTo>
                  <a:pt x="736330" y="1568287"/>
                </a:lnTo>
                <a:lnTo>
                  <a:pt x="784098" y="1569720"/>
                </a:lnTo>
                <a:lnTo>
                  <a:pt x="831865" y="1568287"/>
                </a:lnTo>
                <a:lnTo>
                  <a:pt x="878875" y="1564044"/>
                </a:lnTo>
                <a:lnTo>
                  <a:pt x="925047" y="1557074"/>
                </a:lnTo>
                <a:lnTo>
                  <a:pt x="970296" y="1547457"/>
                </a:lnTo>
                <a:lnTo>
                  <a:pt x="1014543" y="1535277"/>
                </a:lnTo>
                <a:lnTo>
                  <a:pt x="1057705" y="1520615"/>
                </a:lnTo>
                <a:lnTo>
                  <a:pt x="1099699" y="1503553"/>
                </a:lnTo>
                <a:lnTo>
                  <a:pt x="1140444" y="1484174"/>
                </a:lnTo>
                <a:lnTo>
                  <a:pt x="1179858" y="1462560"/>
                </a:lnTo>
                <a:lnTo>
                  <a:pt x="1217858" y="1438792"/>
                </a:lnTo>
                <a:lnTo>
                  <a:pt x="1254364" y="1412953"/>
                </a:lnTo>
                <a:lnTo>
                  <a:pt x="1289292" y="1385125"/>
                </a:lnTo>
                <a:lnTo>
                  <a:pt x="1322561" y="1355390"/>
                </a:lnTo>
                <a:lnTo>
                  <a:pt x="1354089" y="1323831"/>
                </a:lnTo>
                <a:lnTo>
                  <a:pt x="1383794" y="1290529"/>
                </a:lnTo>
                <a:lnTo>
                  <a:pt x="1411593" y="1255566"/>
                </a:lnTo>
                <a:lnTo>
                  <a:pt x="1437405" y="1219024"/>
                </a:lnTo>
                <a:lnTo>
                  <a:pt x="1461149" y="1180987"/>
                </a:lnTo>
                <a:lnTo>
                  <a:pt x="1482741" y="1141535"/>
                </a:lnTo>
                <a:lnTo>
                  <a:pt x="1502099" y="1100751"/>
                </a:lnTo>
                <a:lnTo>
                  <a:pt x="1519143" y="1058716"/>
                </a:lnTo>
                <a:lnTo>
                  <a:pt x="1533790" y="1015514"/>
                </a:lnTo>
                <a:lnTo>
                  <a:pt x="1545957" y="971227"/>
                </a:lnTo>
                <a:lnTo>
                  <a:pt x="1555563" y="925935"/>
                </a:lnTo>
                <a:lnTo>
                  <a:pt x="1562527" y="879722"/>
                </a:lnTo>
                <a:lnTo>
                  <a:pt x="1566765" y="832669"/>
                </a:lnTo>
                <a:lnTo>
                  <a:pt x="1568196" y="784860"/>
                </a:lnTo>
                <a:lnTo>
                  <a:pt x="1566765" y="737050"/>
                </a:lnTo>
                <a:lnTo>
                  <a:pt x="1562527" y="689997"/>
                </a:lnTo>
                <a:lnTo>
                  <a:pt x="1555563" y="643784"/>
                </a:lnTo>
                <a:lnTo>
                  <a:pt x="1545957" y="598492"/>
                </a:lnTo>
                <a:lnTo>
                  <a:pt x="1533790" y="554205"/>
                </a:lnTo>
                <a:lnTo>
                  <a:pt x="1519143" y="511003"/>
                </a:lnTo>
                <a:lnTo>
                  <a:pt x="1502099" y="468968"/>
                </a:lnTo>
                <a:lnTo>
                  <a:pt x="1482741" y="428184"/>
                </a:lnTo>
                <a:lnTo>
                  <a:pt x="1461149" y="388732"/>
                </a:lnTo>
                <a:lnTo>
                  <a:pt x="1437405" y="350695"/>
                </a:lnTo>
                <a:lnTo>
                  <a:pt x="1411593" y="314153"/>
                </a:lnTo>
                <a:lnTo>
                  <a:pt x="1383794" y="279190"/>
                </a:lnTo>
                <a:lnTo>
                  <a:pt x="1354089" y="245888"/>
                </a:lnTo>
                <a:lnTo>
                  <a:pt x="1322561" y="214329"/>
                </a:lnTo>
                <a:lnTo>
                  <a:pt x="1289292" y="184594"/>
                </a:lnTo>
                <a:lnTo>
                  <a:pt x="1254364" y="156766"/>
                </a:lnTo>
                <a:lnTo>
                  <a:pt x="1217858" y="130927"/>
                </a:lnTo>
                <a:lnTo>
                  <a:pt x="1179858" y="107159"/>
                </a:lnTo>
                <a:lnTo>
                  <a:pt x="1140444" y="85545"/>
                </a:lnTo>
                <a:lnTo>
                  <a:pt x="1099699" y="66166"/>
                </a:lnTo>
                <a:lnTo>
                  <a:pt x="1057705" y="49104"/>
                </a:lnTo>
                <a:lnTo>
                  <a:pt x="1014543" y="34442"/>
                </a:lnTo>
                <a:lnTo>
                  <a:pt x="970296" y="22262"/>
                </a:lnTo>
                <a:lnTo>
                  <a:pt x="925047" y="12645"/>
                </a:lnTo>
                <a:lnTo>
                  <a:pt x="878875" y="5675"/>
                </a:lnTo>
                <a:lnTo>
                  <a:pt x="831865" y="1432"/>
                </a:lnTo>
                <a:lnTo>
                  <a:pt x="78409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09750" y="509777"/>
            <a:ext cx="1568450" cy="1569720"/>
          </a:xfrm>
          <a:custGeom>
            <a:avLst/>
            <a:gdLst/>
            <a:ahLst/>
            <a:cxnLst/>
            <a:rect l="l" t="t" r="r" b="b"/>
            <a:pathLst>
              <a:path w="1568450" h="1569720">
                <a:moveTo>
                  <a:pt x="0" y="784860"/>
                </a:moveTo>
                <a:lnTo>
                  <a:pt x="1430" y="737050"/>
                </a:lnTo>
                <a:lnTo>
                  <a:pt x="5668" y="689997"/>
                </a:lnTo>
                <a:lnTo>
                  <a:pt x="12632" y="643784"/>
                </a:lnTo>
                <a:lnTo>
                  <a:pt x="22238" y="598492"/>
                </a:lnTo>
                <a:lnTo>
                  <a:pt x="34405" y="554205"/>
                </a:lnTo>
                <a:lnTo>
                  <a:pt x="49052" y="511003"/>
                </a:lnTo>
                <a:lnTo>
                  <a:pt x="66096" y="468968"/>
                </a:lnTo>
                <a:lnTo>
                  <a:pt x="85454" y="428184"/>
                </a:lnTo>
                <a:lnTo>
                  <a:pt x="107046" y="388732"/>
                </a:lnTo>
                <a:lnTo>
                  <a:pt x="130790" y="350695"/>
                </a:lnTo>
                <a:lnTo>
                  <a:pt x="156602" y="314153"/>
                </a:lnTo>
                <a:lnTo>
                  <a:pt x="184401" y="279190"/>
                </a:lnTo>
                <a:lnTo>
                  <a:pt x="214106" y="245888"/>
                </a:lnTo>
                <a:lnTo>
                  <a:pt x="245634" y="214329"/>
                </a:lnTo>
                <a:lnTo>
                  <a:pt x="278903" y="184594"/>
                </a:lnTo>
                <a:lnTo>
                  <a:pt x="313831" y="156766"/>
                </a:lnTo>
                <a:lnTo>
                  <a:pt x="350337" y="130927"/>
                </a:lnTo>
                <a:lnTo>
                  <a:pt x="388337" y="107159"/>
                </a:lnTo>
                <a:lnTo>
                  <a:pt x="427751" y="85545"/>
                </a:lnTo>
                <a:lnTo>
                  <a:pt x="468496" y="66166"/>
                </a:lnTo>
                <a:lnTo>
                  <a:pt x="510490" y="49104"/>
                </a:lnTo>
                <a:lnTo>
                  <a:pt x="553652" y="34442"/>
                </a:lnTo>
                <a:lnTo>
                  <a:pt x="597899" y="22262"/>
                </a:lnTo>
                <a:lnTo>
                  <a:pt x="643148" y="12645"/>
                </a:lnTo>
                <a:lnTo>
                  <a:pt x="689320" y="5675"/>
                </a:lnTo>
                <a:lnTo>
                  <a:pt x="736330" y="1432"/>
                </a:lnTo>
                <a:lnTo>
                  <a:pt x="784098" y="0"/>
                </a:lnTo>
                <a:lnTo>
                  <a:pt x="831865" y="1432"/>
                </a:lnTo>
                <a:lnTo>
                  <a:pt x="878875" y="5675"/>
                </a:lnTo>
                <a:lnTo>
                  <a:pt x="925047" y="12645"/>
                </a:lnTo>
                <a:lnTo>
                  <a:pt x="970296" y="22262"/>
                </a:lnTo>
                <a:lnTo>
                  <a:pt x="1014543" y="34442"/>
                </a:lnTo>
                <a:lnTo>
                  <a:pt x="1057705" y="49104"/>
                </a:lnTo>
                <a:lnTo>
                  <a:pt x="1099699" y="66166"/>
                </a:lnTo>
                <a:lnTo>
                  <a:pt x="1140444" y="85545"/>
                </a:lnTo>
                <a:lnTo>
                  <a:pt x="1179858" y="107159"/>
                </a:lnTo>
                <a:lnTo>
                  <a:pt x="1217858" y="130927"/>
                </a:lnTo>
                <a:lnTo>
                  <a:pt x="1254364" y="156766"/>
                </a:lnTo>
                <a:lnTo>
                  <a:pt x="1289292" y="184594"/>
                </a:lnTo>
                <a:lnTo>
                  <a:pt x="1322561" y="214329"/>
                </a:lnTo>
                <a:lnTo>
                  <a:pt x="1354089" y="245888"/>
                </a:lnTo>
                <a:lnTo>
                  <a:pt x="1383794" y="279190"/>
                </a:lnTo>
                <a:lnTo>
                  <a:pt x="1411593" y="314153"/>
                </a:lnTo>
                <a:lnTo>
                  <a:pt x="1437405" y="350695"/>
                </a:lnTo>
                <a:lnTo>
                  <a:pt x="1461149" y="388732"/>
                </a:lnTo>
                <a:lnTo>
                  <a:pt x="1482741" y="428184"/>
                </a:lnTo>
                <a:lnTo>
                  <a:pt x="1502099" y="468968"/>
                </a:lnTo>
                <a:lnTo>
                  <a:pt x="1519143" y="511003"/>
                </a:lnTo>
                <a:lnTo>
                  <a:pt x="1533790" y="554205"/>
                </a:lnTo>
                <a:lnTo>
                  <a:pt x="1545957" y="598492"/>
                </a:lnTo>
                <a:lnTo>
                  <a:pt x="1555563" y="643784"/>
                </a:lnTo>
                <a:lnTo>
                  <a:pt x="1562527" y="689997"/>
                </a:lnTo>
                <a:lnTo>
                  <a:pt x="1566765" y="737050"/>
                </a:lnTo>
                <a:lnTo>
                  <a:pt x="1568196" y="784860"/>
                </a:lnTo>
                <a:lnTo>
                  <a:pt x="1566765" y="832669"/>
                </a:lnTo>
                <a:lnTo>
                  <a:pt x="1562527" y="879722"/>
                </a:lnTo>
                <a:lnTo>
                  <a:pt x="1555563" y="925935"/>
                </a:lnTo>
                <a:lnTo>
                  <a:pt x="1545957" y="971227"/>
                </a:lnTo>
                <a:lnTo>
                  <a:pt x="1533790" y="1015514"/>
                </a:lnTo>
                <a:lnTo>
                  <a:pt x="1519143" y="1058716"/>
                </a:lnTo>
                <a:lnTo>
                  <a:pt x="1502099" y="1100751"/>
                </a:lnTo>
                <a:lnTo>
                  <a:pt x="1482741" y="1141535"/>
                </a:lnTo>
                <a:lnTo>
                  <a:pt x="1461149" y="1180987"/>
                </a:lnTo>
                <a:lnTo>
                  <a:pt x="1437405" y="1219024"/>
                </a:lnTo>
                <a:lnTo>
                  <a:pt x="1411593" y="1255566"/>
                </a:lnTo>
                <a:lnTo>
                  <a:pt x="1383794" y="1290529"/>
                </a:lnTo>
                <a:lnTo>
                  <a:pt x="1354089" y="1323831"/>
                </a:lnTo>
                <a:lnTo>
                  <a:pt x="1322561" y="1355390"/>
                </a:lnTo>
                <a:lnTo>
                  <a:pt x="1289292" y="1385125"/>
                </a:lnTo>
                <a:lnTo>
                  <a:pt x="1254364" y="1412953"/>
                </a:lnTo>
                <a:lnTo>
                  <a:pt x="1217858" y="1438792"/>
                </a:lnTo>
                <a:lnTo>
                  <a:pt x="1179858" y="1462560"/>
                </a:lnTo>
                <a:lnTo>
                  <a:pt x="1140444" y="1484174"/>
                </a:lnTo>
                <a:lnTo>
                  <a:pt x="1099699" y="1503553"/>
                </a:lnTo>
                <a:lnTo>
                  <a:pt x="1057705" y="1520615"/>
                </a:lnTo>
                <a:lnTo>
                  <a:pt x="1014543" y="1535277"/>
                </a:lnTo>
                <a:lnTo>
                  <a:pt x="970296" y="1547457"/>
                </a:lnTo>
                <a:lnTo>
                  <a:pt x="925047" y="1557074"/>
                </a:lnTo>
                <a:lnTo>
                  <a:pt x="878875" y="1564044"/>
                </a:lnTo>
                <a:lnTo>
                  <a:pt x="831865" y="1568287"/>
                </a:lnTo>
                <a:lnTo>
                  <a:pt x="784098" y="1569720"/>
                </a:lnTo>
                <a:lnTo>
                  <a:pt x="736330" y="1568287"/>
                </a:lnTo>
                <a:lnTo>
                  <a:pt x="689320" y="1564044"/>
                </a:lnTo>
                <a:lnTo>
                  <a:pt x="643148" y="1557074"/>
                </a:lnTo>
                <a:lnTo>
                  <a:pt x="597899" y="1547457"/>
                </a:lnTo>
                <a:lnTo>
                  <a:pt x="553652" y="1535277"/>
                </a:lnTo>
                <a:lnTo>
                  <a:pt x="510490" y="1520615"/>
                </a:lnTo>
                <a:lnTo>
                  <a:pt x="468496" y="1503553"/>
                </a:lnTo>
                <a:lnTo>
                  <a:pt x="427751" y="1484174"/>
                </a:lnTo>
                <a:lnTo>
                  <a:pt x="388337" y="1462560"/>
                </a:lnTo>
                <a:lnTo>
                  <a:pt x="350337" y="1438792"/>
                </a:lnTo>
                <a:lnTo>
                  <a:pt x="313831" y="1412953"/>
                </a:lnTo>
                <a:lnTo>
                  <a:pt x="278903" y="1385125"/>
                </a:lnTo>
                <a:lnTo>
                  <a:pt x="245634" y="1355390"/>
                </a:lnTo>
                <a:lnTo>
                  <a:pt x="214106" y="1323831"/>
                </a:lnTo>
                <a:lnTo>
                  <a:pt x="184401" y="1290529"/>
                </a:lnTo>
                <a:lnTo>
                  <a:pt x="156602" y="1255566"/>
                </a:lnTo>
                <a:lnTo>
                  <a:pt x="130790" y="1219024"/>
                </a:lnTo>
                <a:lnTo>
                  <a:pt x="107046" y="1180987"/>
                </a:lnTo>
                <a:lnTo>
                  <a:pt x="85454" y="1141535"/>
                </a:lnTo>
                <a:lnTo>
                  <a:pt x="66096" y="1100751"/>
                </a:lnTo>
                <a:lnTo>
                  <a:pt x="49052" y="1058716"/>
                </a:lnTo>
                <a:lnTo>
                  <a:pt x="34405" y="1015514"/>
                </a:lnTo>
                <a:lnTo>
                  <a:pt x="22238" y="971227"/>
                </a:lnTo>
                <a:lnTo>
                  <a:pt x="12632" y="925935"/>
                </a:lnTo>
                <a:lnTo>
                  <a:pt x="5668" y="879722"/>
                </a:lnTo>
                <a:lnTo>
                  <a:pt x="1430" y="832669"/>
                </a:lnTo>
                <a:lnTo>
                  <a:pt x="0" y="78486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39873" y="872997"/>
            <a:ext cx="1108075" cy="80835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065" marR="5080" indent="-1905" algn="ctr">
              <a:lnSpc>
                <a:spcPct val="91600"/>
              </a:lnSpc>
              <a:spcBef>
                <a:spcPts val="215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involves  attachment to the  others with whom  individuals</a:t>
            </a:r>
            <a:r>
              <a:rPr sz="11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interact 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in their</a:t>
            </a:r>
            <a:r>
              <a:rPr sz="1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place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35173" y="2451354"/>
            <a:ext cx="116205" cy="123189"/>
          </a:xfrm>
          <a:custGeom>
            <a:avLst/>
            <a:gdLst/>
            <a:ahLst/>
            <a:cxnLst/>
            <a:rect l="l" t="t" r="r" b="b"/>
            <a:pathLst>
              <a:path w="116205" h="123189">
                <a:moveTo>
                  <a:pt x="115824" y="0"/>
                </a:moveTo>
                <a:lnTo>
                  <a:pt x="0" y="0"/>
                </a:lnTo>
                <a:lnTo>
                  <a:pt x="0" y="122936"/>
                </a:lnTo>
                <a:lnTo>
                  <a:pt x="115824" y="122936"/>
                </a:lnTo>
                <a:lnTo>
                  <a:pt x="115824" y="0"/>
                </a:lnTo>
                <a:close/>
              </a:path>
            </a:pathLst>
          </a:custGeom>
          <a:solidFill>
            <a:srgbClr val="B1C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12238" y="2335529"/>
            <a:ext cx="361950" cy="116205"/>
          </a:xfrm>
          <a:custGeom>
            <a:avLst/>
            <a:gdLst/>
            <a:ahLst/>
            <a:cxnLst/>
            <a:rect l="l" t="t" r="r" b="b"/>
            <a:pathLst>
              <a:path w="361950" h="116205">
                <a:moveTo>
                  <a:pt x="361695" y="0"/>
                </a:moveTo>
                <a:lnTo>
                  <a:pt x="0" y="0"/>
                </a:lnTo>
                <a:lnTo>
                  <a:pt x="0" y="115824"/>
                </a:lnTo>
                <a:lnTo>
                  <a:pt x="361695" y="115824"/>
                </a:lnTo>
                <a:lnTo>
                  <a:pt x="361695" y="0"/>
                </a:lnTo>
                <a:close/>
              </a:path>
            </a:pathLst>
          </a:custGeom>
          <a:solidFill>
            <a:srgbClr val="B1C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35173" y="2212594"/>
            <a:ext cx="116205" cy="123189"/>
          </a:xfrm>
          <a:custGeom>
            <a:avLst/>
            <a:gdLst/>
            <a:ahLst/>
            <a:cxnLst/>
            <a:rect l="l" t="t" r="r" b="b"/>
            <a:pathLst>
              <a:path w="116205" h="123189">
                <a:moveTo>
                  <a:pt x="115824" y="0"/>
                </a:moveTo>
                <a:lnTo>
                  <a:pt x="0" y="0"/>
                </a:lnTo>
                <a:lnTo>
                  <a:pt x="0" y="122935"/>
                </a:lnTo>
                <a:lnTo>
                  <a:pt x="115824" y="122935"/>
                </a:lnTo>
                <a:lnTo>
                  <a:pt x="115824" y="0"/>
                </a:lnTo>
                <a:close/>
              </a:path>
            </a:pathLst>
          </a:custGeom>
          <a:solidFill>
            <a:srgbClr val="B1C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34133" y="2708910"/>
            <a:ext cx="1519555" cy="1516380"/>
          </a:xfrm>
          <a:custGeom>
            <a:avLst/>
            <a:gdLst/>
            <a:ahLst/>
            <a:cxnLst/>
            <a:rect l="l" t="t" r="r" b="b"/>
            <a:pathLst>
              <a:path w="1519554" h="1516379">
                <a:moveTo>
                  <a:pt x="759714" y="0"/>
                </a:moveTo>
                <a:lnTo>
                  <a:pt x="711665" y="1491"/>
                </a:lnTo>
                <a:lnTo>
                  <a:pt x="664411" y="5907"/>
                </a:lnTo>
                <a:lnTo>
                  <a:pt x="618040" y="13159"/>
                </a:lnTo>
                <a:lnTo>
                  <a:pt x="572642" y="23156"/>
                </a:lnTo>
                <a:lnTo>
                  <a:pt x="528306" y="35812"/>
                </a:lnTo>
                <a:lnTo>
                  <a:pt x="485120" y="51037"/>
                </a:lnTo>
                <a:lnTo>
                  <a:pt x="443173" y="68741"/>
                </a:lnTo>
                <a:lnTo>
                  <a:pt x="402555" y="88837"/>
                </a:lnTo>
                <a:lnTo>
                  <a:pt x="363354" y="111235"/>
                </a:lnTo>
                <a:lnTo>
                  <a:pt x="325660" y="135847"/>
                </a:lnTo>
                <a:lnTo>
                  <a:pt x="289560" y="162583"/>
                </a:lnTo>
                <a:lnTo>
                  <a:pt x="255145" y="191355"/>
                </a:lnTo>
                <a:lnTo>
                  <a:pt x="222503" y="222075"/>
                </a:lnTo>
                <a:lnTo>
                  <a:pt x="191724" y="254652"/>
                </a:lnTo>
                <a:lnTo>
                  <a:pt x="162895" y="288999"/>
                </a:lnTo>
                <a:lnTo>
                  <a:pt x="136107" y="325027"/>
                </a:lnTo>
                <a:lnTo>
                  <a:pt x="111447" y="362646"/>
                </a:lnTo>
                <a:lnTo>
                  <a:pt x="89006" y="401768"/>
                </a:lnTo>
                <a:lnTo>
                  <a:pt x="68872" y="442305"/>
                </a:lnTo>
                <a:lnTo>
                  <a:pt x="51133" y="484166"/>
                </a:lnTo>
                <a:lnTo>
                  <a:pt x="35880" y="527264"/>
                </a:lnTo>
                <a:lnTo>
                  <a:pt x="23200" y="571509"/>
                </a:lnTo>
                <a:lnTo>
                  <a:pt x="13183" y="616813"/>
                </a:lnTo>
                <a:lnTo>
                  <a:pt x="5918" y="663087"/>
                </a:lnTo>
                <a:lnTo>
                  <a:pt x="1494" y="710242"/>
                </a:lnTo>
                <a:lnTo>
                  <a:pt x="0" y="758189"/>
                </a:lnTo>
                <a:lnTo>
                  <a:pt x="1494" y="806137"/>
                </a:lnTo>
                <a:lnTo>
                  <a:pt x="5918" y="853292"/>
                </a:lnTo>
                <a:lnTo>
                  <a:pt x="13183" y="899566"/>
                </a:lnTo>
                <a:lnTo>
                  <a:pt x="23200" y="944870"/>
                </a:lnTo>
                <a:lnTo>
                  <a:pt x="35880" y="989115"/>
                </a:lnTo>
                <a:lnTo>
                  <a:pt x="51133" y="1032213"/>
                </a:lnTo>
                <a:lnTo>
                  <a:pt x="68872" y="1074074"/>
                </a:lnTo>
                <a:lnTo>
                  <a:pt x="89006" y="1114611"/>
                </a:lnTo>
                <a:lnTo>
                  <a:pt x="111447" y="1153733"/>
                </a:lnTo>
                <a:lnTo>
                  <a:pt x="136107" y="1191352"/>
                </a:lnTo>
                <a:lnTo>
                  <a:pt x="162895" y="1227380"/>
                </a:lnTo>
                <a:lnTo>
                  <a:pt x="191724" y="1261727"/>
                </a:lnTo>
                <a:lnTo>
                  <a:pt x="222503" y="1294304"/>
                </a:lnTo>
                <a:lnTo>
                  <a:pt x="255145" y="1325024"/>
                </a:lnTo>
                <a:lnTo>
                  <a:pt x="289560" y="1353796"/>
                </a:lnTo>
                <a:lnTo>
                  <a:pt x="325660" y="1380532"/>
                </a:lnTo>
                <a:lnTo>
                  <a:pt x="363354" y="1405144"/>
                </a:lnTo>
                <a:lnTo>
                  <a:pt x="402555" y="1427542"/>
                </a:lnTo>
                <a:lnTo>
                  <a:pt x="443173" y="1447638"/>
                </a:lnTo>
                <a:lnTo>
                  <a:pt x="485120" y="1465342"/>
                </a:lnTo>
                <a:lnTo>
                  <a:pt x="528306" y="1480567"/>
                </a:lnTo>
                <a:lnTo>
                  <a:pt x="572642" y="1493223"/>
                </a:lnTo>
                <a:lnTo>
                  <a:pt x="618040" y="1503220"/>
                </a:lnTo>
                <a:lnTo>
                  <a:pt x="664411" y="1510472"/>
                </a:lnTo>
                <a:lnTo>
                  <a:pt x="711665" y="1514888"/>
                </a:lnTo>
                <a:lnTo>
                  <a:pt x="759714" y="1516379"/>
                </a:lnTo>
                <a:lnTo>
                  <a:pt x="807762" y="1514888"/>
                </a:lnTo>
                <a:lnTo>
                  <a:pt x="855016" y="1510472"/>
                </a:lnTo>
                <a:lnTo>
                  <a:pt x="901387" y="1503220"/>
                </a:lnTo>
                <a:lnTo>
                  <a:pt x="946785" y="1493223"/>
                </a:lnTo>
                <a:lnTo>
                  <a:pt x="991121" y="1480567"/>
                </a:lnTo>
                <a:lnTo>
                  <a:pt x="1034307" y="1465342"/>
                </a:lnTo>
                <a:lnTo>
                  <a:pt x="1076254" y="1447638"/>
                </a:lnTo>
                <a:lnTo>
                  <a:pt x="1116872" y="1427542"/>
                </a:lnTo>
                <a:lnTo>
                  <a:pt x="1156073" y="1405144"/>
                </a:lnTo>
                <a:lnTo>
                  <a:pt x="1193767" y="1380532"/>
                </a:lnTo>
                <a:lnTo>
                  <a:pt x="1229867" y="1353796"/>
                </a:lnTo>
                <a:lnTo>
                  <a:pt x="1264282" y="1325024"/>
                </a:lnTo>
                <a:lnTo>
                  <a:pt x="1296923" y="1294304"/>
                </a:lnTo>
                <a:lnTo>
                  <a:pt x="1327703" y="1261727"/>
                </a:lnTo>
                <a:lnTo>
                  <a:pt x="1356532" y="1227380"/>
                </a:lnTo>
                <a:lnTo>
                  <a:pt x="1383320" y="1191352"/>
                </a:lnTo>
                <a:lnTo>
                  <a:pt x="1407980" y="1153733"/>
                </a:lnTo>
                <a:lnTo>
                  <a:pt x="1430421" y="1114611"/>
                </a:lnTo>
                <a:lnTo>
                  <a:pt x="1450555" y="1074074"/>
                </a:lnTo>
                <a:lnTo>
                  <a:pt x="1468294" y="1032213"/>
                </a:lnTo>
                <a:lnTo>
                  <a:pt x="1483547" y="989115"/>
                </a:lnTo>
                <a:lnTo>
                  <a:pt x="1496227" y="944870"/>
                </a:lnTo>
                <a:lnTo>
                  <a:pt x="1506244" y="899566"/>
                </a:lnTo>
                <a:lnTo>
                  <a:pt x="1513509" y="853292"/>
                </a:lnTo>
                <a:lnTo>
                  <a:pt x="1517933" y="806137"/>
                </a:lnTo>
                <a:lnTo>
                  <a:pt x="1519428" y="758189"/>
                </a:lnTo>
                <a:lnTo>
                  <a:pt x="1517933" y="710242"/>
                </a:lnTo>
                <a:lnTo>
                  <a:pt x="1513509" y="663087"/>
                </a:lnTo>
                <a:lnTo>
                  <a:pt x="1506244" y="616813"/>
                </a:lnTo>
                <a:lnTo>
                  <a:pt x="1496227" y="571509"/>
                </a:lnTo>
                <a:lnTo>
                  <a:pt x="1483547" y="527264"/>
                </a:lnTo>
                <a:lnTo>
                  <a:pt x="1468294" y="484166"/>
                </a:lnTo>
                <a:lnTo>
                  <a:pt x="1450555" y="442305"/>
                </a:lnTo>
                <a:lnTo>
                  <a:pt x="1430421" y="401768"/>
                </a:lnTo>
                <a:lnTo>
                  <a:pt x="1407980" y="362646"/>
                </a:lnTo>
                <a:lnTo>
                  <a:pt x="1383320" y="325027"/>
                </a:lnTo>
                <a:lnTo>
                  <a:pt x="1356532" y="288999"/>
                </a:lnTo>
                <a:lnTo>
                  <a:pt x="1327703" y="254652"/>
                </a:lnTo>
                <a:lnTo>
                  <a:pt x="1296924" y="222075"/>
                </a:lnTo>
                <a:lnTo>
                  <a:pt x="1264282" y="191355"/>
                </a:lnTo>
                <a:lnTo>
                  <a:pt x="1229867" y="162583"/>
                </a:lnTo>
                <a:lnTo>
                  <a:pt x="1193767" y="135847"/>
                </a:lnTo>
                <a:lnTo>
                  <a:pt x="1156073" y="111235"/>
                </a:lnTo>
                <a:lnTo>
                  <a:pt x="1116872" y="88837"/>
                </a:lnTo>
                <a:lnTo>
                  <a:pt x="1076254" y="68741"/>
                </a:lnTo>
                <a:lnTo>
                  <a:pt x="1034307" y="51037"/>
                </a:lnTo>
                <a:lnTo>
                  <a:pt x="991121" y="35812"/>
                </a:lnTo>
                <a:lnTo>
                  <a:pt x="946785" y="23156"/>
                </a:lnTo>
                <a:lnTo>
                  <a:pt x="901387" y="13159"/>
                </a:lnTo>
                <a:lnTo>
                  <a:pt x="855016" y="5907"/>
                </a:lnTo>
                <a:lnTo>
                  <a:pt x="807762" y="1491"/>
                </a:lnTo>
                <a:lnTo>
                  <a:pt x="75971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34133" y="2708910"/>
            <a:ext cx="1519555" cy="1516380"/>
          </a:xfrm>
          <a:custGeom>
            <a:avLst/>
            <a:gdLst/>
            <a:ahLst/>
            <a:cxnLst/>
            <a:rect l="l" t="t" r="r" b="b"/>
            <a:pathLst>
              <a:path w="1519554" h="1516379">
                <a:moveTo>
                  <a:pt x="0" y="758189"/>
                </a:moveTo>
                <a:lnTo>
                  <a:pt x="1494" y="710242"/>
                </a:lnTo>
                <a:lnTo>
                  <a:pt x="5918" y="663087"/>
                </a:lnTo>
                <a:lnTo>
                  <a:pt x="13183" y="616813"/>
                </a:lnTo>
                <a:lnTo>
                  <a:pt x="23200" y="571509"/>
                </a:lnTo>
                <a:lnTo>
                  <a:pt x="35880" y="527264"/>
                </a:lnTo>
                <a:lnTo>
                  <a:pt x="51133" y="484166"/>
                </a:lnTo>
                <a:lnTo>
                  <a:pt x="68872" y="442305"/>
                </a:lnTo>
                <a:lnTo>
                  <a:pt x="89006" y="401768"/>
                </a:lnTo>
                <a:lnTo>
                  <a:pt x="111447" y="362646"/>
                </a:lnTo>
                <a:lnTo>
                  <a:pt x="136107" y="325027"/>
                </a:lnTo>
                <a:lnTo>
                  <a:pt x="162895" y="288999"/>
                </a:lnTo>
                <a:lnTo>
                  <a:pt x="191724" y="254652"/>
                </a:lnTo>
                <a:lnTo>
                  <a:pt x="222503" y="222075"/>
                </a:lnTo>
                <a:lnTo>
                  <a:pt x="255145" y="191355"/>
                </a:lnTo>
                <a:lnTo>
                  <a:pt x="289560" y="162583"/>
                </a:lnTo>
                <a:lnTo>
                  <a:pt x="325660" y="135847"/>
                </a:lnTo>
                <a:lnTo>
                  <a:pt x="363354" y="111235"/>
                </a:lnTo>
                <a:lnTo>
                  <a:pt x="402555" y="88837"/>
                </a:lnTo>
                <a:lnTo>
                  <a:pt x="443173" y="68741"/>
                </a:lnTo>
                <a:lnTo>
                  <a:pt x="485120" y="51037"/>
                </a:lnTo>
                <a:lnTo>
                  <a:pt x="528306" y="35812"/>
                </a:lnTo>
                <a:lnTo>
                  <a:pt x="572642" y="23156"/>
                </a:lnTo>
                <a:lnTo>
                  <a:pt x="618040" y="13159"/>
                </a:lnTo>
                <a:lnTo>
                  <a:pt x="664411" y="5907"/>
                </a:lnTo>
                <a:lnTo>
                  <a:pt x="711665" y="1491"/>
                </a:lnTo>
                <a:lnTo>
                  <a:pt x="759714" y="0"/>
                </a:lnTo>
                <a:lnTo>
                  <a:pt x="807762" y="1491"/>
                </a:lnTo>
                <a:lnTo>
                  <a:pt x="855016" y="5907"/>
                </a:lnTo>
                <a:lnTo>
                  <a:pt x="901387" y="13159"/>
                </a:lnTo>
                <a:lnTo>
                  <a:pt x="946785" y="23156"/>
                </a:lnTo>
                <a:lnTo>
                  <a:pt x="991121" y="35812"/>
                </a:lnTo>
                <a:lnTo>
                  <a:pt x="1034307" y="51037"/>
                </a:lnTo>
                <a:lnTo>
                  <a:pt x="1076254" y="68741"/>
                </a:lnTo>
                <a:lnTo>
                  <a:pt x="1116872" y="88837"/>
                </a:lnTo>
                <a:lnTo>
                  <a:pt x="1156073" y="111235"/>
                </a:lnTo>
                <a:lnTo>
                  <a:pt x="1193767" y="135847"/>
                </a:lnTo>
                <a:lnTo>
                  <a:pt x="1229867" y="162583"/>
                </a:lnTo>
                <a:lnTo>
                  <a:pt x="1264282" y="191355"/>
                </a:lnTo>
                <a:lnTo>
                  <a:pt x="1296924" y="222075"/>
                </a:lnTo>
                <a:lnTo>
                  <a:pt x="1327703" y="254652"/>
                </a:lnTo>
                <a:lnTo>
                  <a:pt x="1356532" y="288999"/>
                </a:lnTo>
                <a:lnTo>
                  <a:pt x="1383320" y="325027"/>
                </a:lnTo>
                <a:lnTo>
                  <a:pt x="1407980" y="362646"/>
                </a:lnTo>
                <a:lnTo>
                  <a:pt x="1430421" y="401768"/>
                </a:lnTo>
                <a:lnTo>
                  <a:pt x="1450555" y="442305"/>
                </a:lnTo>
                <a:lnTo>
                  <a:pt x="1468294" y="484166"/>
                </a:lnTo>
                <a:lnTo>
                  <a:pt x="1483547" y="527264"/>
                </a:lnTo>
                <a:lnTo>
                  <a:pt x="1496227" y="571509"/>
                </a:lnTo>
                <a:lnTo>
                  <a:pt x="1506244" y="616813"/>
                </a:lnTo>
                <a:lnTo>
                  <a:pt x="1513509" y="663087"/>
                </a:lnTo>
                <a:lnTo>
                  <a:pt x="1517933" y="710242"/>
                </a:lnTo>
                <a:lnTo>
                  <a:pt x="1519428" y="758189"/>
                </a:lnTo>
                <a:lnTo>
                  <a:pt x="1517933" y="806137"/>
                </a:lnTo>
                <a:lnTo>
                  <a:pt x="1513509" y="853292"/>
                </a:lnTo>
                <a:lnTo>
                  <a:pt x="1506244" y="899566"/>
                </a:lnTo>
                <a:lnTo>
                  <a:pt x="1496227" y="944870"/>
                </a:lnTo>
                <a:lnTo>
                  <a:pt x="1483547" y="989115"/>
                </a:lnTo>
                <a:lnTo>
                  <a:pt x="1468294" y="1032213"/>
                </a:lnTo>
                <a:lnTo>
                  <a:pt x="1450555" y="1074074"/>
                </a:lnTo>
                <a:lnTo>
                  <a:pt x="1430421" y="1114611"/>
                </a:lnTo>
                <a:lnTo>
                  <a:pt x="1407980" y="1153733"/>
                </a:lnTo>
                <a:lnTo>
                  <a:pt x="1383320" y="1191352"/>
                </a:lnTo>
                <a:lnTo>
                  <a:pt x="1356532" y="1227380"/>
                </a:lnTo>
                <a:lnTo>
                  <a:pt x="1327703" y="1261727"/>
                </a:lnTo>
                <a:lnTo>
                  <a:pt x="1296923" y="1294304"/>
                </a:lnTo>
                <a:lnTo>
                  <a:pt x="1264282" y="1325024"/>
                </a:lnTo>
                <a:lnTo>
                  <a:pt x="1229867" y="1353796"/>
                </a:lnTo>
                <a:lnTo>
                  <a:pt x="1193767" y="1380532"/>
                </a:lnTo>
                <a:lnTo>
                  <a:pt x="1156073" y="1405144"/>
                </a:lnTo>
                <a:lnTo>
                  <a:pt x="1116872" y="1427542"/>
                </a:lnTo>
                <a:lnTo>
                  <a:pt x="1076254" y="1447638"/>
                </a:lnTo>
                <a:lnTo>
                  <a:pt x="1034307" y="1465342"/>
                </a:lnTo>
                <a:lnTo>
                  <a:pt x="991121" y="1480567"/>
                </a:lnTo>
                <a:lnTo>
                  <a:pt x="946785" y="1493223"/>
                </a:lnTo>
                <a:lnTo>
                  <a:pt x="901387" y="1503220"/>
                </a:lnTo>
                <a:lnTo>
                  <a:pt x="855016" y="1510472"/>
                </a:lnTo>
                <a:lnTo>
                  <a:pt x="807762" y="1514888"/>
                </a:lnTo>
                <a:lnTo>
                  <a:pt x="759714" y="1516379"/>
                </a:lnTo>
                <a:lnTo>
                  <a:pt x="711665" y="1514888"/>
                </a:lnTo>
                <a:lnTo>
                  <a:pt x="664411" y="1510472"/>
                </a:lnTo>
                <a:lnTo>
                  <a:pt x="618040" y="1503220"/>
                </a:lnTo>
                <a:lnTo>
                  <a:pt x="572642" y="1493223"/>
                </a:lnTo>
                <a:lnTo>
                  <a:pt x="528306" y="1480567"/>
                </a:lnTo>
                <a:lnTo>
                  <a:pt x="485120" y="1465342"/>
                </a:lnTo>
                <a:lnTo>
                  <a:pt x="443173" y="1447638"/>
                </a:lnTo>
                <a:lnTo>
                  <a:pt x="402555" y="1427542"/>
                </a:lnTo>
                <a:lnTo>
                  <a:pt x="363354" y="1405144"/>
                </a:lnTo>
                <a:lnTo>
                  <a:pt x="325660" y="1380532"/>
                </a:lnTo>
                <a:lnTo>
                  <a:pt x="289560" y="1353796"/>
                </a:lnTo>
                <a:lnTo>
                  <a:pt x="255145" y="1325024"/>
                </a:lnTo>
                <a:lnTo>
                  <a:pt x="222503" y="1294304"/>
                </a:lnTo>
                <a:lnTo>
                  <a:pt x="191724" y="1261727"/>
                </a:lnTo>
                <a:lnTo>
                  <a:pt x="162895" y="1227380"/>
                </a:lnTo>
                <a:lnTo>
                  <a:pt x="136107" y="1191352"/>
                </a:lnTo>
                <a:lnTo>
                  <a:pt x="111447" y="1153733"/>
                </a:lnTo>
                <a:lnTo>
                  <a:pt x="89006" y="1114611"/>
                </a:lnTo>
                <a:lnTo>
                  <a:pt x="68872" y="1074074"/>
                </a:lnTo>
                <a:lnTo>
                  <a:pt x="51133" y="1032213"/>
                </a:lnTo>
                <a:lnTo>
                  <a:pt x="35880" y="989115"/>
                </a:lnTo>
                <a:lnTo>
                  <a:pt x="23200" y="944870"/>
                </a:lnTo>
                <a:lnTo>
                  <a:pt x="13183" y="899566"/>
                </a:lnTo>
                <a:lnTo>
                  <a:pt x="5918" y="853292"/>
                </a:lnTo>
                <a:lnTo>
                  <a:pt x="1494" y="806137"/>
                </a:lnTo>
                <a:lnTo>
                  <a:pt x="0" y="758189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062988" y="3045713"/>
            <a:ext cx="1060450" cy="80835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-635" algn="ctr">
              <a:lnSpc>
                <a:spcPct val="91600"/>
              </a:lnSpc>
              <a:spcBef>
                <a:spcPts val="215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involves  attachment to</a:t>
            </a:r>
            <a:r>
              <a:rPr sz="11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the  social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group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that  the place  represents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85971" y="2208276"/>
            <a:ext cx="440690" cy="315595"/>
          </a:xfrm>
          <a:custGeom>
            <a:avLst/>
            <a:gdLst/>
            <a:ahLst/>
            <a:cxnLst/>
            <a:rect l="l" t="t" r="r" b="b"/>
            <a:pathLst>
              <a:path w="440689" h="315594">
                <a:moveTo>
                  <a:pt x="282701" y="0"/>
                </a:moveTo>
                <a:lnTo>
                  <a:pt x="282701" y="63119"/>
                </a:lnTo>
                <a:lnTo>
                  <a:pt x="0" y="63119"/>
                </a:lnTo>
                <a:lnTo>
                  <a:pt x="0" y="252349"/>
                </a:lnTo>
                <a:lnTo>
                  <a:pt x="282701" y="252349"/>
                </a:lnTo>
                <a:lnTo>
                  <a:pt x="282701" y="315468"/>
                </a:lnTo>
                <a:lnTo>
                  <a:pt x="440436" y="157734"/>
                </a:lnTo>
                <a:lnTo>
                  <a:pt x="282701" y="0"/>
                </a:lnTo>
                <a:close/>
              </a:path>
            </a:pathLst>
          </a:custGeom>
          <a:solidFill>
            <a:srgbClr val="B1C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10050" y="1518666"/>
            <a:ext cx="1696720" cy="1696720"/>
          </a:xfrm>
          <a:custGeom>
            <a:avLst/>
            <a:gdLst/>
            <a:ahLst/>
            <a:cxnLst/>
            <a:rect l="l" t="t" r="r" b="b"/>
            <a:pathLst>
              <a:path w="1696720" h="1696720">
                <a:moveTo>
                  <a:pt x="848105" y="0"/>
                </a:moveTo>
                <a:lnTo>
                  <a:pt x="799981" y="1342"/>
                </a:lnTo>
                <a:lnTo>
                  <a:pt x="752560" y="5322"/>
                </a:lnTo>
                <a:lnTo>
                  <a:pt x="705916" y="11868"/>
                </a:lnTo>
                <a:lnTo>
                  <a:pt x="660118" y="20909"/>
                </a:lnTo>
                <a:lnTo>
                  <a:pt x="615239" y="32372"/>
                </a:lnTo>
                <a:lnTo>
                  <a:pt x="571351" y="46186"/>
                </a:lnTo>
                <a:lnTo>
                  <a:pt x="528525" y="62280"/>
                </a:lnTo>
                <a:lnTo>
                  <a:pt x="486833" y="80581"/>
                </a:lnTo>
                <a:lnTo>
                  <a:pt x="446345" y="101019"/>
                </a:lnTo>
                <a:lnTo>
                  <a:pt x="407135" y="123521"/>
                </a:lnTo>
                <a:lnTo>
                  <a:pt x="369274" y="148016"/>
                </a:lnTo>
                <a:lnTo>
                  <a:pt x="332832" y="174433"/>
                </a:lnTo>
                <a:lnTo>
                  <a:pt x="297882" y="202700"/>
                </a:lnTo>
                <a:lnTo>
                  <a:pt x="264496" y="232745"/>
                </a:lnTo>
                <a:lnTo>
                  <a:pt x="232745" y="264496"/>
                </a:lnTo>
                <a:lnTo>
                  <a:pt x="202700" y="297882"/>
                </a:lnTo>
                <a:lnTo>
                  <a:pt x="174433" y="332832"/>
                </a:lnTo>
                <a:lnTo>
                  <a:pt x="148016" y="369274"/>
                </a:lnTo>
                <a:lnTo>
                  <a:pt x="123521" y="407135"/>
                </a:lnTo>
                <a:lnTo>
                  <a:pt x="101019" y="446345"/>
                </a:lnTo>
                <a:lnTo>
                  <a:pt x="80581" y="486833"/>
                </a:lnTo>
                <a:lnTo>
                  <a:pt x="62280" y="528525"/>
                </a:lnTo>
                <a:lnTo>
                  <a:pt x="46186" y="571351"/>
                </a:lnTo>
                <a:lnTo>
                  <a:pt x="32372" y="615239"/>
                </a:lnTo>
                <a:lnTo>
                  <a:pt x="20909" y="660118"/>
                </a:lnTo>
                <a:lnTo>
                  <a:pt x="11868" y="705916"/>
                </a:lnTo>
                <a:lnTo>
                  <a:pt x="5322" y="752560"/>
                </a:lnTo>
                <a:lnTo>
                  <a:pt x="1342" y="799981"/>
                </a:lnTo>
                <a:lnTo>
                  <a:pt x="0" y="848106"/>
                </a:lnTo>
                <a:lnTo>
                  <a:pt x="1342" y="896230"/>
                </a:lnTo>
                <a:lnTo>
                  <a:pt x="5322" y="943651"/>
                </a:lnTo>
                <a:lnTo>
                  <a:pt x="11868" y="990295"/>
                </a:lnTo>
                <a:lnTo>
                  <a:pt x="20909" y="1036093"/>
                </a:lnTo>
                <a:lnTo>
                  <a:pt x="32372" y="1080972"/>
                </a:lnTo>
                <a:lnTo>
                  <a:pt x="46186" y="1124860"/>
                </a:lnTo>
                <a:lnTo>
                  <a:pt x="62280" y="1167686"/>
                </a:lnTo>
                <a:lnTo>
                  <a:pt x="80581" y="1209378"/>
                </a:lnTo>
                <a:lnTo>
                  <a:pt x="101019" y="1249866"/>
                </a:lnTo>
                <a:lnTo>
                  <a:pt x="123521" y="1289076"/>
                </a:lnTo>
                <a:lnTo>
                  <a:pt x="148016" y="1326937"/>
                </a:lnTo>
                <a:lnTo>
                  <a:pt x="174433" y="1363379"/>
                </a:lnTo>
                <a:lnTo>
                  <a:pt x="202700" y="1398329"/>
                </a:lnTo>
                <a:lnTo>
                  <a:pt x="232745" y="1431715"/>
                </a:lnTo>
                <a:lnTo>
                  <a:pt x="264496" y="1463466"/>
                </a:lnTo>
                <a:lnTo>
                  <a:pt x="297882" y="1493511"/>
                </a:lnTo>
                <a:lnTo>
                  <a:pt x="332832" y="1521778"/>
                </a:lnTo>
                <a:lnTo>
                  <a:pt x="369274" y="1548195"/>
                </a:lnTo>
                <a:lnTo>
                  <a:pt x="407135" y="1572690"/>
                </a:lnTo>
                <a:lnTo>
                  <a:pt x="446345" y="1595192"/>
                </a:lnTo>
                <a:lnTo>
                  <a:pt x="486833" y="1615630"/>
                </a:lnTo>
                <a:lnTo>
                  <a:pt x="528525" y="1633931"/>
                </a:lnTo>
                <a:lnTo>
                  <a:pt x="571351" y="1650025"/>
                </a:lnTo>
                <a:lnTo>
                  <a:pt x="615239" y="1663839"/>
                </a:lnTo>
                <a:lnTo>
                  <a:pt x="660118" y="1675302"/>
                </a:lnTo>
                <a:lnTo>
                  <a:pt x="705916" y="1684343"/>
                </a:lnTo>
                <a:lnTo>
                  <a:pt x="752560" y="1690889"/>
                </a:lnTo>
                <a:lnTo>
                  <a:pt x="799981" y="1694869"/>
                </a:lnTo>
                <a:lnTo>
                  <a:pt x="848105" y="1696212"/>
                </a:lnTo>
                <a:lnTo>
                  <a:pt x="896230" y="1694869"/>
                </a:lnTo>
                <a:lnTo>
                  <a:pt x="943651" y="1690889"/>
                </a:lnTo>
                <a:lnTo>
                  <a:pt x="990295" y="1684343"/>
                </a:lnTo>
                <a:lnTo>
                  <a:pt x="1036093" y="1675302"/>
                </a:lnTo>
                <a:lnTo>
                  <a:pt x="1080972" y="1663839"/>
                </a:lnTo>
                <a:lnTo>
                  <a:pt x="1124860" y="1650025"/>
                </a:lnTo>
                <a:lnTo>
                  <a:pt x="1167686" y="1633931"/>
                </a:lnTo>
                <a:lnTo>
                  <a:pt x="1209378" y="1615630"/>
                </a:lnTo>
                <a:lnTo>
                  <a:pt x="1249866" y="1595192"/>
                </a:lnTo>
                <a:lnTo>
                  <a:pt x="1289076" y="1572690"/>
                </a:lnTo>
                <a:lnTo>
                  <a:pt x="1326937" y="1548195"/>
                </a:lnTo>
                <a:lnTo>
                  <a:pt x="1363379" y="1521778"/>
                </a:lnTo>
                <a:lnTo>
                  <a:pt x="1398329" y="1493511"/>
                </a:lnTo>
                <a:lnTo>
                  <a:pt x="1431715" y="1463466"/>
                </a:lnTo>
                <a:lnTo>
                  <a:pt x="1463466" y="1431715"/>
                </a:lnTo>
                <a:lnTo>
                  <a:pt x="1493511" y="1398329"/>
                </a:lnTo>
                <a:lnTo>
                  <a:pt x="1521778" y="1363379"/>
                </a:lnTo>
                <a:lnTo>
                  <a:pt x="1548195" y="1326937"/>
                </a:lnTo>
                <a:lnTo>
                  <a:pt x="1572690" y="1289076"/>
                </a:lnTo>
                <a:lnTo>
                  <a:pt x="1595192" y="1249866"/>
                </a:lnTo>
                <a:lnTo>
                  <a:pt x="1615630" y="1209378"/>
                </a:lnTo>
                <a:lnTo>
                  <a:pt x="1633931" y="1167686"/>
                </a:lnTo>
                <a:lnTo>
                  <a:pt x="1650025" y="1124860"/>
                </a:lnTo>
                <a:lnTo>
                  <a:pt x="1663839" y="1080972"/>
                </a:lnTo>
                <a:lnTo>
                  <a:pt x="1675302" y="1036093"/>
                </a:lnTo>
                <a:lnTo>
                  <a:pt x="1684343" y="990295"/>
                </a:lnTo>
                <a:lnTo>
                  <a:pt x="1690889" y="943651"/>
                </a:lnTo>
                <a:lnTo>
                  <a:pt x="1694869" y="896230"/>
                </a:lnTo>
                <a:lnTo>
                  <a:pt x="1696212" y="848106"/>
                </a:lnTo>
                <a:lnTo>
                  <a:pt x="1694869" y="799981"/>
                </a:lnTo>
                <a:lnTo>
                  <a:pt x="1690889" y="752560"/>
                </a:lnTo>
                <a:lnTo>
                  <a:pt x="1684343" y="705916"/>
                </a:lnTo>
                <a:lnTo>
                  <a:pt x="1675302" y="660118"/>
                </a:lnTo>
                <a:lnTo>
                  <a:pt x="1663839" y="615239"/>
                </a:lnTo>
                <a:lnTo>
                  <a:pt x="1650025" y="571351"/>
                </a:lnTo>
                <a:lnTo>
                  <a:pt x="1633931" y="528525"/>
                </a:lnTo>
                <a:lnTo>
                  <a:pt x="1615630" y="486833"/>
                </a:lnTo>
                <a:lnTo>
                  <a:pt x="1595192" y="446345"/>
                </a:lnTo>
                <a:lnTo>
                  <a:pt x="1572690" y="407135"/>
                </a:lnTo>
                <a:lnTo>
                  <a:pt x="1548195" y="369274"/>
                </a:lnTo>
                <a:lnTo>
                  <a:pt x="1521778" y="332832"/>
                </a:lnTo>
                <a:lnTo>
                  <a:pt x="1493511" y="297882"/>
                </a:lnTo>
                <a:lnTo>
                  <a:pt x="1463466" y="264496"/>
                </a:lnTo>
                <a:lnTo>
                  <a:pt x="1431715" y="232745"/>
                </a:lnTo>
                <a:lnTo>
                  <a:pt x="1398329" y="202700"/>
                </a:lnTo>
                <a:lnTo>
                  <a:pt x="1363379" y="174433"/>
                </a:lnTo>
                <a:lnTo>
                  <a:pt x="1326937" y="148016"/>
                </a:lnTo>
                <a:lnTo>
                  <a:pt x="1289076" y="123521"/>
                </a:lnTo>
                <a:lnTo>
                  <a:pt x="1249866" y="101019"/>
                </a:lnTo>
                <a:lnTo>
                  <a:pt x="1209378" y="80581"/>
                </a:lnTo>
                <a:lnTo>
                  <a:pt x="1167686" y="62280"/>
                </a:lnTo>
                <a:lnTo>
                  <a:pt x="1124860" y="46186"/>
                </a:lnTo>
                <a:lnTo>
                  <a:pt x="1080972" y="32372"/>
                </a:lnTo>
                <a:lnTo>
                  <a:pt x="1036093" y="20909"/>
                </a:lnTo>
                <a:lnTo>
                  <a:pt x="990295" y="11868"/>
                </a:lnTo>
                <a:lnTo>
                  <a:pt x="943651" y="5322"/>
                </a:lnTo>
                <a:lnTo>
                  <a:pt x="896230" y="1342"/>
                </a:lnTo>
                <a:lnTo>
                  <a:pt x="84810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10050" y="1518666"/>
            <a:ext cx="1696720" cy="1696720"/>
          </a:xfrm>
          <a:custGeom>
            <a:avLst/>
            <a:gdLst/>
            <a:ahLst/>
            <a:cxnLst/>
            <a:rect l="l" t="t" r="r" b="b"/>
            <a:pathLst>
              <a:path w="1696720" h="1696720">
                <a:moveTo>
                  <a:pt x="0" y="848106"/>
                </a:moveTo>
                <a:lnTo>
                  <a:pt x="1342" y="799981"/>
                </a:lnTo>
                <a:lnTo>
                  <a:pt x="5322" y="752560"/>
                </a:lnTo>
                <a:lnTo>
                  <a:pt x="11868" y="705916"/>
                </a:lnTo>
                <a:lnTo>
                  <a:pt x="20909" y="660118"/>
                </a:lnTo>
                <a:lnTo>
                  <a:pt x="32372" y="615239"/>
                </a:lnTo>
                <a:lnTo>
                  <a:pt x="46186" y="571351"/>
                </a:lnTo>
                <a:lnTo>
                  <a:pt x="62280" y="528525"/>
                </a:lnTo>
                <a:lnTo>
                  <a:pt x="80581" y="486833"/>
                </a:lnTo>
                <a:lnTo>
                  <a:pt x="101019" y="446345"/>
                </a:lnTo>
                <a:lnTo>
                  <a:pt x="123521" y="407135"/>
                </a:lnTo>
                <a:lnTo>
                  <a:pt x="148016" y="369274"/>
                </a:lnTo>
                <a:lnTo>
                  <a:pt x="174433" y="332832"/>
                </a:lnTo>
                <a:lnTo>
                  <a:pt x="202700" y="297882"/>
                </a:lnTo>
                <a:lnTo>
                  <a:pt x="232745" y="264496"/>
                </a:lnTo>
                <a:lnTo>
                  <a:pt x="264496" y="232745"/>
                </a:lnTo>
                <a:lnTo>
                  <a:pt x="297882" y="202700"/>
                </a:lnTo>
                <a:lnTo>
                  <a:pt x="332832" y="174433"/>
                </a:lnTo>
                <a:lnTo>
                  <a:pt x="369274" y="148016"/>
                </a:lnTo>
                <a:lnTo>
                  <a:pt x="407135" y="123521"/>
                </a:lnTo>
                <a:lnTo>
                  <a:pt x="446345" y="101019"/>
                </a:lnTo>
                <a:lnTo>
                  <a:pt x="486833" y="80581"/>
                </a:lnTo>
                <a:lnTo>
                  <a:pt x="528525" y="62280"/>
                </a:lnTo>
                <a:lnTo>
                  <a:pt x="571351" y="46186"/>
                </a:lnTo>
                <a:lnTo>
                  <a:pt x="615239" y="32372"/>
                </a:lnTo>
                <a:lnTo>
                  <a:pt x="660118" y="20909"/>
                </a:lnTo>
                <a:lnTo>
                  <a:pt x="705916" y="11868"/>
                </a:lnTo>
                <a:lnTo>
                  <a:pt x="752560" y="5322"/>
                </a:lnTo>
                <a:lnTo>
                  <a:pt x="799981" y="1342"/>
                </a:lnTo>
                <a:lnTo>
                  <a:pt x="848105" y="0"/>
                </a:lnTo>
                <a:lnTo>
                  <a:pt x="896230" y="1342"/>
                </a:lnTo>
                <a:lnTo>
                  <a:pt x="943651" y="5322"/>
                </a:lnTo>
                <a:lnTo>
                  <a:pt x="990295" y="11868"/>
                </a:lnTo>
                <a:lnTo>
                  <a:pt x="1036093" y="20909"/>
                </a:lnTo>
                <a:lnTo>
                  <a:pt x="1080972" y="32372"/>
                </a:lnTo>
                <a:lnTo>
                  <a:pt x="1124860" y="46186"/>
                </a:lnTo>
                <a:lnTo>
                  <a:pt x="1167686" y="62280"/>
                </a:lnTo>
                <a:lnTo>
                  <a:pt x="1209378" y="80581"/>
                </a:lnTo>
                <a:lnTo>
                  <a:pt x="1249866" y="101019"/>
                </a:lnTo>
                <a:lnTo>
                  <a:pt x="1289076" y="123521"/>
                </a:lnTo>
                <a:lnTo>
                  <a:pt x="1326937" y="148016"/>
                </a:lnTo>
                <a:lnTo>
                  <a:pt x="1363379" y="174433"/>
                </a:lnTo>
                <a:lnTo>
                  <a:pt x="1398329" y="202700"/>
                </a:lnTo>
                <a:lnTo>
                  <a:pt x="1431715" y="232745"/>
                </a:lnTo>
                <a:lnTo>
                  <a:pt x="1463466" y="264496"/>
                </a:lnTo>
                <a:lnTo>
                  <a:pt x="1493511" y="297882"/>
                </a:lnTo>
                <a:lnTo>
                  <a:pt x="1521778" y="332832"/>
                </a:lnTo>
                <a:lnTo>
                  <a:pt x="1548195" y="369274"/>
                </a:lnTo>
                <a:lnTo>
                  <a:pt x="1572690" y="407135"/>
                </a:lnTo>
                <a:lnTo>
                  <a:pt x="1595192" y="446345"/>
                </a:lnTo>
                <a:lnTo>
                  <a:pt x="1615630" y="486833"/>
                </a:lnTo>
                <a:lnTo>
                  <a:pt x="1633931" y="528525"/>
                </a:lnTo>
                <a:lnTo>
                  <a:pt x="1650025" y="571351"/>
                </a:lnTo>
                <a:lnTo>
                  <a:pt x="1663839" y="615239"/>
                </a:lnTo>
                <a:lnTo>
                  <a:pt x="1675302" y="660118"/>
                </a:lnTo>
                <a:lnTo>
                  <a:pt x="1684343" y="705916"/>
                </a:lnTo>
                <a:lnTo>
                  <a:pt x="1690889" y="752560"/>
                </a:lnTo>
                <a:lnTo>
                  <a:pt x="1694869" y="799981"/>
                </a:lnTo>
                <a:lnTo>
                  <a:pt x="1696212" y="848106"/>
                </a:lnTo>
                <a:lnTo>
                  <a:pt x="1694869" y="896230"/>
                </a:lnTo>
                <a:lnTo>
                  <a:pt x="1690889" y="943651"/>
                </a:lnTo>
                <a:lnTo>
                  <a:pt x="1684343" y="990295"/>
                </a:lnTo>
                <a:lnTo>
                  <a:pt x="1675302" y="1036093"/>
                </a:lnTo>
                <a:lnTo>
                  <a:pt x="1663839" y="1080972"/>
                </a:lnTo>
                <a:lnTo>
                  <a:pt x="1650025" y="1124860"/>
                </a:lnTo>
                <a:lnTo>
                  <a:pt x="1633931" y="1167686"/>
                </a:lnTo>
                <a:lnTo>
                  <a:pt x="1615630" y="1209378"/>
                </a:lnTo>
                <a:lnTo>
                  <a:pt x="1595192" y="1249866"/>
                </a:lnTo>
                <a:lnTo>
                  <a:pt x="1572690" y="1289076"/>
                </a:lnTo>
                <a:lnTo>
                  <a:pt x="1548195" y="1326937"/>
                </a:lnTo>
                <a:lnTo>
                  <a:pt x="1521778" y="1363379"/>
                </a:lnTo>
                <a:lnTo>
                  <a:pt x="1493511" y="1398329"/>
                </a:lnTo>
                <a:lnTo>
                  <a:pt x="1463466" y="1431715"/>
                </a:lnTo>
                <a:lnTo>
                  <a:pt x="1431715" y="1463466"/>
                </a:lnTo>
                <a:lnTo>
                  <a:pt x="1398329" y="1493511"/>
                </a:lnTo>
                <a:lnTo>
                  <a:pt x="1363379" y="1521778"/>
                </a:lnTo>
                <a:lnTo>
                  <a:pt x="1326937" y="1548195"/>
                </a:lnTo>
                <a:lnTo>
                  <a:pt x="1289076" y="1572690"/>
                </a:lnTo>
                <a:lnTo>
                  <a:pt x="1249866" y="1595192"/>
                </a:lnTo>
                <a:lnTo>
                  <a:pt x="1209378" y="1615630"/>
                </a:lnTo>
                <a:lnTo>
                  <a:pt x="1167686" y="1633931"/>
                </a:lnTo>
                <a:lnTo>
                  <a:pt x="1124860" y="1650025"/>
                </a:lnTo>
                <a:lnTo>
                  <a:pt x="1080972" y="1663839"/>
                </a:lnTo>
                <a:lnTo>
                  <a:pt x="1036093" y="1675302"/>
                </a:lnTo>
                <a:lnTo>
                  <a:pt x="990295" y="1684343"/>
                </a:lnTo>
                <a:lnTo>
                  <a:pt x="943651" y="1690889"/>
                </a:lnTo>
                <a:lnTo>
                  <a:pt x="896230" y="1694869"/>
                </a:lnTo>
                <a:lnTo>
                  <a:pt x="848105" y="1696212"/>
                </a:lnTo>
                <a:lnTo>
                  <a:pt x="799981" y="1694869"/>
                </a:lnTo>
                <a:lnTo>
                  <a:pt x="752560" y="1690889"/>
                </a:lnTo>
                <a:lnTo>
                  <a:pt x="705916" y="1684343"/>
                </a:lnTo>
                <a:lnTo>
                  <a:pt x="660118" y="1675302"/>
                </a:lnTo>
                <a:lnTo>
                  <a:pt x="615239" y="1663839"/>
                </a:lnTo>
                <a:lnTo>
                  <a:pt x="571351" y="1650025"/>
                </a:lnTo>
                <a:lnTo>
                  <a:pt x="528525" y="1633931"/>
                </a:lnTo>
                <a:lnTo>
                  <a:pt x="486833" y="1615630"/>
                </a:lnTo>
                <a:lnTo>
                  <a:pt x="446345" y="1595192"/>
                </a:lnTo>
                <a:lnTo>
                  <a:pt x="407135" y="1572690"/>
                </a:lnTo>
                <a:lnTo>
                  <a:pt x="369274" y="1548195"/>
                </a:lnTo>
                <a:lnTo>
                  <a:pt x="332832" y="1521778"/>
                </a:lnTo>
                <a:lnTo>
                  <a:pt x="297882" y="1493511"/>
                </a:lnTo>
                <a:lnTo>
                  <a:pt x="264496" y="1463466"/>
                </a:lnTo>
                <a:lnTo>
                  <a:pt x="232745" y="1431715"/>
                </a:lnTo>
                <a:lnTo>
                  <a:pt x="202700" y="1398329"/>
                </a:lnTo>
                <a:lnTo>
                  <a:pt x="174433" y="1363379"/>
                </a:lnTo>
                <a:lnTo>
                  <a:pt x="148016" y="1326937"/>
                </a:lnTo>
                <a:lnTo>
                  <a:pt x="123521" y="1289076"/>
                </a:lnTo>
                <a:lnTo>
                  <a:pt x="101019" y="1249866"/>
                </a:lnTo>
                <a:lnTo>
                  <a:pt x="80581" y="1209378"/>
                </a:lnTo>
                <a:lnTo>
                  <a:pt x="62280" y="1167686"/>
                </a:lnTo>
                <a:lnTo>
                  <a:pt x="46186" y="1124860"/>
                </a:lnTo>
                <a:lnTo>
                  <a:pt x="32372" y="1080972"/>
                </a:lnTo>
                <a:lnTo>
                  <a:pt x="20909" y="1036093"/>
                </a:lnTo>
                <a:lnTo>
                  <a:pt x="11868" y="990295"/>
                </a:lnTo>
                <a:lnTo>
                  <a:pt x="5322" y="943651"/>
                </a:lnTo>
                <a:lnTo>
                  <a:pt x="1342" y="896230"/>
                </a:lnTo>
                <a:lnTo>
                  <a:pt x="0" y="848106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495546" y="1753870"/>
            <a:ext cx="1125855" cy="114808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-2540" algn="ctr">
              <a:lnSpc>
                <a:spcPts val="2860"/>
              </a:lnSpc>
              <a:spcBef>
                <a:spcPts val="415"/>
              </a:spcBef>
            </a:pP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social  place  bonding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dirty="0"/>
              <a:t>ENVIRONMENT </a:t>
            </a:r>
            <a:r>
              <a:rPr spc="-10" dirty="0"/>
              <a:t>BEHAVIOR</a:t>
            </a:r>
            <a:r>
              <a:rPr spc="-110" dirty="0"/>
              <a:t> </a:t>
            </a:r>
            <a:r>
              <a:rPr spc="-5" dirty="0"/>
              <a:t>STUDIES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785229" y="1237234"/>
            <a:ext cx="1570355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14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This </a:t>
            </a:r>
            <a:r>
              <a:rPr sz="1800" dirty="0">
                <a:latin typeface="Calibri"/>
                <a:cs typeface="Calibri"/>
              </a:rPr>
              <a:t>type </a:t>
            </a:r>
            <a:r>
              <a:rPr sz="1800" spc="-5" dirty="0">
                <a:latin typeface="Calibri"/>
                <a:cs typeface="Calibri"/>
              </a:rPr>
              <a:t>of  </a:t>
            </a:r>
            <a:r>
              <a:rPr sz="1800" spc="-10" dirty="0">
                <a:latin typeface="Calibri"/>
                <a:cs typeface="Calibri"/>
              </a:rPr>
              <a:t>attachment,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  </a:t>
            </a:r>
            <a:r>
              <a:rPr sz="1800" spc="-10" dirty="0">
                <a:latin typeface="Calibri"/>
                <a:cs typeface="Calibri"/>
              </a:rPr>
              <a:t>recognition </a:t>
            </a:r>
            <a:r>
              <a:rPr sz="1800" spc="-5" dirty="0">
                <a:latin typeface="Calibri"/>
                <a:cs typeface="Calibri"/>
              </a:rPr>
              <a:t>that 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place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symbolizes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one’s  </a:t>
            </a:r>
            <a:r>
              <a:rPr sz="1800" spc="-5" dirty="0">
                <a:latin typeface="Calibri"/>
                <a:cs typeface="Calibri"/>
              </a:rPr>
              <a:t>social </a:t>
            </a:r>
            <a:r>
              <a:rPr sz="1800" spc="-10" dirty="0">
                <a:latin typeface="Calibri"/>
                <a:cs typeface="Calibri"/>
              </a:rPr>
              <a:t>group, </a:t>
            </a:r>
            <a:r>
              <a:rPr sz="1800" spc="-5" dirty="0">
                <a:latin typeface="Calibri"/>
                <a:cs typeface="Calibri"/>
              </a:rPr>
              <a:t>is  closely aligned  with place  </a:t>
            </a:r>
            <a:r>
              <a:rPr sz="1800" spc="-20" dirty="0">
                <a:latin typeface="Calibri"/>
                <a:cs typeface="Calibri"/>
              </a:rPr>
              <a:t>identity.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8530" y="713993"/>
            <a:ext cx="61074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/>
              <a:t>The </a:t>
            </a:r>
            <a:r>
              <a:rPr sz="2800" spc="-10" dirty="0"/>
              <a:t>Functions </a:t>
            </a:r>
            <a:r>
              <a:rPr sz="2800" spc="-5" dirty="0"/>
              <a:t>of </a:t>
            </a:r>
            <a:r>
              <a:rPr sz="2800" spc="-10" dirty="0"/>
              <a:t>Place</a:t>
            </a:r>
            <a:r>
              <a:rPr sz="2800" spc="50" dirty="0"/>
              <a:t> </a:t>
            </a:r>
            <a:r>
              <a:rPr sz="2800" spc="-10" dirty="0"/>
              <a:t>Attachment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1143761" y="2141982"/>
            <a:ext cx="7162800" cy="906780"/>
          </a:xfrm>
          <a:custGeom>
            <a:avLst/>
            <a:gdLst/>
            <a:ahLst/>
            <a:cxnLst/>
            <a:rect l="l" t="t" r="r" b="b"/>
            <a:pathLst>
              <a:path w="7162800" h="906780">
                <a:moveTo>
                  <a:pt x="0" y="906780"/>
                </a:moveTo>
                <a:lnTo>
                  <a:pt x="7162800" y="906780"/>
                </a:lnTo>
                <a:lnTo>
                  <a:pt x="7162800" y="0"/>
                </a:lnTo>
                <a:lnTo>
                  <a:pt x="0" y="0"/>
                </a:lnTo>
                <a:lnTo>
                  <a:pt x="0" y="906780"/>
                </a:lnTo>
                <a:close/>
              </a:path>
            </a:pathLst>
          </a:custGeom>
          <a:solidFill>
            <a:srgbClr val="E8D0D0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3761" y="2141982"/>
            <a:ext cx="7162800" cy="906780"/>
          </a:xfrm>
          <a:custGeom>
            <a:avLst/>
            <a:gdLst/>
            <a:ahLst/>
            <a:cxnLst/>
            <a:rect l="l" t="t" r="r" b="b"/>
            <a:pathLst>
              <a:path w="7162800" h="906780">
                <a:moveTo>
                  <a:pt x="0" y="906780"/>
                </a:moveTo>
                <a:lnTo>
                  <a:pt x="7162800" y="906780"/>
                </a:lnTo>
                <a:lnTo>
                  <a:pt x="7162800" y="0"/>
                </a:lnTo>
                <a:lnTo>
                  <a:pt x="0" y="0"/>
                </a:lnTo>
                <a:lnTo>
                  <a:pt x="0" y="906780"/>
                </a:lnTo>
                <a:close/>
              </a:path>
            </a:pathLst>
          </a:custGeom>
          <a:ln w="25908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01902" y="1611630"/>
            <a:ext cx="5013960" cy="1062355"/>
          </a:xfrm>
          <a:custGeom>
            <a:avLst/>
            <a:gdLst/>
            <a:ahLst/>
            <a:cxnLst/>
            <a:rect l="l" t="t" r="r" b="b"/>
            <a:pathLst>
              <a:path w="5013959" h="1062355">
                <a:moveTo>
                  <a:pt x="4836922" y="0"/>
                </a:moveTo>
                <a:lnTo>
                  <a:pt x="177037" y="0"/>
                </a:lnTo>
                <a:lnTo>
                  <a:pt x="129969" y="6322"/>
                </a:lnTo>
                <a:lnTo>
                  <a:pt x="87677" y="24167"/>
                </a:lnTo>
                <a:lnTo>
                  <a:pt x="51847" y="51847"/>
                </a:lnTo>
                <a:lnTo>
                  <a:pt x="24167" y="87677"/>
                </a:lnTo>
                <a:lnTo>
                  <a:pt x="6322" y="129969"/>
                </a:lnTo>
                <a:lnTo>
                  <a:pt x="0" y="177037"/>
                </a:lnTo>
                <a:lnTo>
                  <a:pt x="0" y="885190"/>
                </a:lnTo>
                <a:lnTo>
                  <a:pt x="6322" y="932258"/>
                </a:lnTo>
                <a:lnTo>
                  <a:pt x="24167" y="974550"/>
                </a:lnTo>
                <a:lnTo>
                  <a:pt x="51847" y="1010380"/>
                </a:lnTo>
                <a:lnTo>
                  <a:pt x="87677" y="1038060"/>
                </a:lnTo>
                <a:lnTo>
                  <a:pt x="129969" y="1055905"/>
                </a:lnTo>
                <a:lnTo>
                  <a:pt x="177037" y="1062228"/>
                </a:lnTo>
                <a:lnTo>
                  <a:pt x="4836922" y="1062228"/>
                </a:lnTo>
                <a:lnTo>
                  <a:pt x="4883990" y="1055905"/>
                </a:lnTo>
                <a:lnTo>
                  <a:pt x="4926282" y="1038060"/>
                </a:lnTo>
                <a:lnTo>
                  <a:pt x="4962112" y="1010380"/>
                </a:lnTo>
                <a:lnTo>
                  <a:pt x="4989792" y="974550"/>
                </a:lnTo>
                <a:lnTo>
                  <a:pt x="5007637" y="932258"/>
                </a:lnTo>
                <a:lnTo>
                  <a:pt x="5013959" y="885190"/>
                </a:lnTo>
                <a:lnTo>
                  <a:pt x="5013959" y="177037"/>
                </a:lnTo>
                <a:lnTo>
                  <a:pt x="5007637" y="129969"/>
                </a:lnTo>
                <a:lnTo>
                  <a:pt x="4989792" y="87677"/>
                </a:lnTo>
                <a:lnTo>
                  <a:pt x="4962112" y="51847"/>
                </a:lnTo>
                <a:lnTo>
                  <a:pt x="4926282" y="24167"/>
                </a:lnTo>
                <a:lnTo>
                  <a:pt x="4883990" y="6322"/>
                </a:lnTo>
                <a:lnTo>
                  <a:pt x="48369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01902" y="1611630"/>
            <a:ext cx="5013960" cy="1062355"/>
          </a:xfrm>
          <a:custGeom>
            <a:avLst/>
            <a:gdLst/>
            <a:ahLst/>
            <a:cxnLst/>
            <a:rect l="l" t="t" r="r" b="b"/>
            <a:pathLst>
              <a:path w="5013959" h="1062355">
                <a:moveTo>
                  <a:pt x="0" y="177037"/>
                </a:moveTo>
                <a:lnTo>
                  <a:pt x="6322" y="129969"/>
                </a:lnTo>
                <a:lnTo>
                  <a:pt x="24167" y="87677"/>
                </a:lnTo>
                <a:lnTo>
                  <a:pt x="51847" y="51847"/>
                </a:lnTo>
                <a:lnTo>
                  <a:pt x="87677" y="24167"/>
                </a:lnTo>
                <a:lnTo>
                  <a:pt x="129969" y="6322"/>
                </a:lnTo>
                <a:lnTo>
                  <a:pt x="177037" y="0"/>
                </a:lnTo>
                <a:lnTo>
                  <a:pt x="4836922" y="0"/>
                </a:lnTo>
                <a:lnTo>
                  <a:pt x="4883990" y="6322"/>
                </a:lnTo>
                <a:lnTo>
                  <a:pt x="4926282" y="24167"/>
                </a:lnTo>
                <a:lnTo>
                  <a:pt x="4962112" y="51847"/>
                </a:lnTo>
                <a:lnTo>
                  <a:pt x="4989792" y="87677"/>
                </a:lnTo>
                <a:lnTo>
                  <a:pt x="5007637" y="129969"/>
                </a:lnTo>
                <a:lnTo>
                  <a:pt x="5013959" y="177037"/>
                </a:lnTo>
                <a:lnTo>
                  <a:pt x="5013959" y="885190"/>
                </a:lnTo>
                <a:lnTo>
                  <a:pt x="5007637" y="932258"/>
                </a:lnTo>
                <a:lnTo>
                  <a:pt x="4989792" y="974550"/>
                </a:lnTo>
                <a:lnTo>
                  <a:pt x="4962112" y="1010380"/>
                </a:lnTo>
                <a:lnTo>
                  <a:pt x="4926282" y="1038060"/>
                </a:lnTo>
                <a:lnTo>
                  <a:pt x="4883990" y="1055905"/>
                </a:lnTo>
                <a:lnTo>
                  <a:pt x="4836922" y="1062228"/>
                </a:lnTo>
                <a:lnTo>
                  <a:pt x="177037" y="1062228"/>
                </a:lnTo>
                <a:lnTo>
                  <a:pt x="129969" y="1055905"/>
                </a:lnTo>
                <a:lnTo>
                  <a:pt x="87677" y="1038060"/>
                </a:lnTo>
                <a:lnTo>
                  <a:pt x="51847" y="1010380"/>
                </a:lnTo>
                <a:lnTo>
                  <a:pt x="24167" y="974550"/>
                </a:lnTo>
                <a:lnTo>
                  <a:pt x="6322" y="932258"/>
                </a:lnTo>
                <a:lnTo>
                  <a:pt x="0" y="885190"/>
                </a:lnTo>
                <a:lnTo>
                  <a:pt x="0" y="177037"/>
                </a:lnTo>
                <a:close/>
              </a:path>
            </a:pathLst>
          </a:custGeom>
          <a:ln w="25908">
            <a:solidFill>
              <a:srgbClr val="AD47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30120" y="1945639"/>
            <a:ext cx="43319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Place </a:t>
            </a:r>
            <a:r>
              <a:rPr sz="2000" spc="-10" dirty="0">
                <a:latin typeface="Calibri"/>
                <a:cs typeface="Calibri"/>
              </a:rPr>
              <a:t>attachment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survival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security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43761" y="3775709"/>
            <a:ext cx="7162800" cy="906780"/>
          </a:xfrm>
          <a:custGeom>
            <a:avLst/>
            <a:gdLst/>
            <a:ahLst/>
            <a:cxnLst/>
            <a:rect l="l" t="t" r="r" b="b"/>
            <a:pathLst>
              <a:path w="7162800" h="906779">
                <a:moveTo>
                  <a:pt x="0" y="906780"/>
                </a:moveTo>
                <a:lnTo>
                  <a:pt x="7162800" y="906780"/>
                </a:lnTo>
                <a:lnTo>
                  <a:pt x="7162800" y="0"/>
                </a:lnTo>
                <a:lnTo>
                  <a:pt x="0" y="0"/>
                </a:lnTo>
                <a:lnTo>
                  <a:pt x="0" y="906780"/>
                </a:lnTo>
                <a:close/>
              </a:path>
            </a:pathLst>
          </a:custGeom>
          <a:solidFill>
            <a:srgbClr val="E8D0D0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3761" y="3775709"/>
            <a:ext cx="7162800" cy="906780"/>
          </a:xfrm>
          <a:custGeom>
            <a:avLst/>
            <a:gdLst/>
            <a:ahLst/>
            <a:cxnLst/>
            <a:rect l="l" t="t" r="r" b="b"/>
            <a:pathLst>
              <a:path w="7162800" h="906779">
                <a:moveTo>
                  <a:pt x="0" y="906780"/>
                </a:moveTo>
                <a:lnTo>
                  <a:pt x="7162800" y="906780"/>
                </a:lnTo>
                <a:lnTo>
                  <a:pt x="7162800" y="0"/>
                </a:lnTo>
                <a:lnTo>
                  <a:pt x="0" y="0"/>
                </a:lnTo>
                <a:lnTo>
                  <a:pt x="0" y="906780"/>
                </a:lnTo>
                <a:close/>
              </a:path>
            </a:pathLst>
          </a:custGeom>
          <a:ln w="25908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01902" y="3243833"/>
            <a:ext cx="5013960" cy="1062355"/>
          </a:xfrm>
          <a:custGeom>
            <a:avLst/>
            <a:gdLst/>
            <a:ahLst/>
            <a:cxnLst/>
            <a:rect l="l" t="t" r="r" b="b"/>
            <a:pathLst>
              <a:path w="5013959" h="1062354">
                <a:moveTo>
                  <a:pt x="4836922" y="0"/>
                </a:moveTo>
                <a:lnTo>
                  <a:pt x="177037" y="0"/>
                </a:lnTo>
                <a:lnTo>
                  <a:pt x="129969" y="6322"/>
                </a:lnTo>
                <a:lnTo>
                  <a:pt x="87677" y="24167"/>
                </a:lnTo>
                <a:lnTo>
                  <a:pt x="51847" y="51847"/>
                </a:lnTo>
                <a:lnTo>
                  <a:pt x="24167" y="87677"/>
                </a:lnTo>
                <a:lnTo>
                  <a:pt x="6322" y="129969"/>
                </a:lnTo>
                <a:lnTo>
                  <a:pt x="0" y="177037"/>
                </a:lnTo>
                <a:lnTo>
                  <a:pt x="0" y="885189"/>
                </a:lnTo>
                <a:lnTo>
                  <a:pt x="6322" y="932258"/>
                </a:lnTo>
                <a:lnTo>
                  <a:pt x="24167" y="974550"/>
                </a:lnTo>
                <a:lnTo>
                  <a:pt x="51847" y="1010380"/>
                </a:lnTo>
                <a:lnTo>
                  <a:pt x="87677" y="1038060"/>
                </a:lnTo>
                <a:lnTo>
                  <a:pt x="129969" y="1055905"/>
                </a:lnTo>
                <a:lnTo>
                  <a:pt x="177037" y="1062227"/>
                </a:lnTo>
                <a:lnTo>
                  <a:pt x="4836922" y="1062227"/>
                </a:lnTo>
                <a:lnTo>
                  <a:pt x="4883990" y="1055905"/>
                </a:lnTo>
                <a:lnTo>
                  <a:pt x="4926282" y="1038060"/>
                </a:lnTo>
                <a:lnTo>
                  <a:pt x="4962112" y="1010380"/>
                </a:lnTo>
                <a:lnTo>
                  <a:pt x="4989792" y="974550"/>
                </a:lnTo>
                <a:lnTo>
                  <a:pt x="5007637" y="932258"/>
                </a:lnTo>
                <a:lnTo>
                  <a:pt x="5013959" y="885189"/>
                </a:lnTo>
                <a:lnTo>
                  <a:pt x="5013959" y="177037"/>
                </a:lnTo>
                <a:lnTo>
                  <a:pt x="5007637" y="129969"/>
                </a:lnTo>
                <a:lnTo>
                  <a:pt x="4989792" y="87677"/>
                </a:lnTo>
                <a:lnTo>
                  <a:pt x="4962112" y="51847"/>
                </a:lnTo>
                <a:lnTo>
                  <a:pt x="4926282" y="24167"/>
                </a:lnTo>
                <a:lnTo>
                  <a:pt x="4883990" y="6322"/>
                </a:lnTo>
                <a:lnTo>
                  <a:pt x="48369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01902" y="3243833"/>
            <a:ext cx="5013960" cy="1062355"/>
          </a:xfrm>
          <a:custGeom>
            <a:avLst/>
            <a:gdLst/>
            <a:ahLst/>
            <a:cxnLst/>
            <a:rect l="l" t="t" r="r" b="b"/>
            <a:pathLst>
              <a:path w="5013959" h="1062354">
                <a:moveTo>
                  <a:pt x="0" y="177037"/>
                </a:moveTo>
                <a:lnTo>
                  <a:pt x="6322" y="129969"/>
                </a:lnTo>
                <a:lnTo>
                  <a:pt x="24167" y="87677"/>
                </a:lnTo>
                <a:lnTo>
                  <a:pt x="51847" y="51847"/>
                </a:lnTo>
                <a:lnTo>
                  <a:pt x="87677" y="24167"/>
                </a:lnTo>
                <a:lnTo>
                  <a:pt x="129969" y="6322"/>
                </a:lnTo>
                <a:lnTo>
                  <a:pt x="177037" y="0"/>
                </a:lnTo>
                <a:lnTo>
                  <a:pt x="4836922" y="0"/>
                </a:lnTo>
                <a:lnTo>
                  <a:pt x="4883990" y="6322"/>
                </a:lnTo>
                <a:lnTo>
                  <a:pt x="4926282" y="24167"/>
                </a:lnTo>
                <a:lnTo>
                  <a:pt x="4962112" y="51847"/>
                </a:lnTo>
                <a:lnTo>
                  <a:pt x="4989792" y="87677"/>
                </a:lnTo>
                <a:lnTo>
                  <a:pt x="5007637" y="129969"/>
                </a:lnTo>
                <a:lnTo>
                  <a:pt x="5013959" y="177037"/>
                </a:lnTo>
                <a:lnTo>
                  <a:pt x="5013959" y="885189"/>
                </a:lnTo>
                <a:lnTo>
                  <a:pt x="5007637" y="932258"/>
                </a:lnTo>
                <a:lnTo>
                  <a:pt x="4989792" y="974550"/>
                </a:lnTo>
                <a:lnTo>
                  <a:pt x="4962112" y="1010380"/>
                </a:lnTo>
                <a:lnTo>
                  <a:pt x="4926282" y="1038060"/>
                </a:lnTo>
                <a:lnTo>
                  <a:pt x="4883990" y="1055905"/>
                </a:lnTo>
                <a:lnTo>
                  <a:pt x="4836922" y="1062227"/>
                </a:lnTo>
                <a:lnTo>
                  <a:pt x="177037" y="1062227"/>
                </a:lnTo>
                <a:lnTo>
                  <a:pt x="129969" y="1055905"/>
                </a:lnTo>
                <a:lnTo>
                  <a:pt x="87677" y="1038060"/>
                </a:lnTo>
                <a:lnTo>
                  <a:pt x="51847" y="1010380"/>
                </a:lnTo>
                <a:lnTo>
                  <a:pt x="24167" y="974550"/>
                </a:lnTo>
                <a:lnTo>
                  <a:pt x="6322" y="932258"/>
                </a:lnTo>
                <a:lnTo>
                  <a:pt x="0" y="885189"/>
                </a:lnTo>
                <a:lnTo>
                  <a:pt x="0" y="177037"/>
                </a:lnTo>
                <a:close/>
              </a:path>
            </a:pathLst>
          </a:custGeom>
          <a:ln w="25908">
            <a:solidFill>
              <a:srgbClr val="AD47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730120" y="3439159"/>
            <a:ext cx="4467225" cy="611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305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Place </a:t>
            </a:r>
            <a:r>
              <a:rPr sz="2000" spc="-10" dirty="0">
                <a:latin typeface="Calibri"/>
                <a:cs typeface="Calibri"/>
              </a:rPr>
              <a:t>attachment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goal support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self-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305"/>
              </a:lnSpc>
            </a:pPr>
            <a:r>
              <a:rPr sz="2000" spc="-5" dirty="0">
                <a:latin typeface="Calibri"/>
                <a:cs typeface="Calibri"/>
              </a:rPr>
              <a:t>regulation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43761" y="5407914"/>
            <a:ext cx="7162800" cy="906780"/>
          </a:xfrm>
          <a:custGeom>
            <a:avLst/>
            <a:gdLst/>
            <a:ahLst/>
            <a:cxnLst/>
            <a:rect l="l" t="t" r="r" b="b"/>
            <a:pathLst>
              <a:path w="7162800" h="906779">
                <a:moveTo>
                  <a:pt x="0" y="906780"/>
                </a:moveTo>
                <a:lnTo>
                  <a:pt x="7162800" y="906780"/>
                </a:lnTo>
                <a:lnTo>
                  <a:pt x="7162800" y="0"/>
                </a:lnTo>
                <a:lnTo>
                  <a:pt x="0" y="0"/>
                </a:lnTo>
                <a:lnTo>
                  <a:pt x="0" y="906780"/>
                </a:lnTo>
                <a:close/>
              </a:path>
            </a:pathLst>
          </a:custGeom>
          <a:solidFill>
            <a:srgbClr val="E8D0D0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43761" y="5407914"/>
            <a:ext cx="7162800" cy="906780"/>
          </a:xfrm>
          <a:custGeom>
            <a:avLst/>
            <a:gdLst/>
            <a:ahLst/>
            <a:cxnLst/>
            <a:rect l="l" t="t" r="r" b="b"/>
            <a:pathLst>
              <a:path w="7162800" h="906779">
                <a:moveTo>
                  <a:pt x="0" y="906780"/>
                </a:moveTo>
                <a:lnTo>
                  <a:pt x="7162800" y="906780"/>
                </a:lnTo>
                <a:lnTo>
                  <a:pt x="7162800" y="0"/>
                </a:lnTo>
                <a:lnTo>
                  <a:pt x="0" y="0"/>
                </a:lnTo>
                <a:lnTo>
                  <a:pt x="0" y="906780"/>
                </a:lnTo>
                <a:close/>
              </a:path>
            </a:pathLst>
          </a:custGeom>
          <a:ln w="25908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01902" y="4877561"/>
            <a:ext cx="5013960" cy="1062355"/>
          </a:xfrm>
          <a:custGeom>
            <a:avLst/>
            <a:gdLst/>
            <a:ahLst/>
            <a:cxnLst/>
            <a:rect l="l" t="t" r="r" b="b"/>
            <a:pathLst>
              <a:path w="5013959" h="1062354">
                <a:moveTo>
                  <a:pt x="4836922" y="0"/>
                </a:moveTo>
                <a:lnTo>
                  <a:pt x="177037" y="0"/>
                </a:lnTo>
                <a:lnTo>
                  <a:pt x="129969" y="6322"/>
                </a:lnTo>
                <a:lnTo>
                  <a:pt x="87677" y="24167"/>
                </a:lnTo>
                <a:lnTo>
                  <a:pt x="51847" y="51847"/>
                </a:lnTo>
                <a:lnTo>
                  <a:pt x="24167" y="87677"/>
                </a:lnTo>
                <a:lnTo>
                  <a:pt x="6322" y="129969"/>
                </a:lnTo>
                <a:lnTo>
                  <a:pt x="0" y="177037"/>
                </a:lnTo>
                <a:lnTo>
                  <a:pt x="0" y="885190"/>
                </a:lnTo>
                <a:lnTo>
                  <a:pt x="6322" y="932254"/>
                </a:lnTo>
                <a:lnTo>
                  <a:pt x="24167" y="974545"/>
                </a:lnTo>
                <a:lnTo>
                  <a:pt x="51847" y="1010375"/>
                </a:lnTo>
                <a:lnTo>
                  <a:pt x="87677" y="1038057"/>
                </a:lnTo>
                <a:lnTo>
                  <a:pt x="129969" y="1055904"/>
                </a:lnTo>
                <a:lnTo>
                  <a:pt x="177037" y="1062228"/>
                </a:lnTo>
                <a:lnTo>
                  <a:pt x="4836922" y="1062228"/>
                </a:lnTo>
                <a:lnTo>
                  <a:pt x="4883990" y="1055904"/>
                </a:lnTo>
                <a:lnTo>
                  <a:pt x="4926282" y="1038057"/>
                </a:lnTo>
                <a:lnTo>
                  <a:pt x="4962112" y="1010375"/>
                </a:lnTo>
                <a:lnTo>
                  <a:pt x="4989792" y="974545"/>
                </a:lnTo>
                <a:lnTo>
                  <a:pt x="5007637" y="932254"/>
                </a:lnTo>
                <a:lnTo>
                  <a:pt x="5013959" y="885190"/>
                </a:lnTo>
                <a:lnTo>
                  <a:pt x="5013959" y="177037"/>
                </a:lnTo>
                <a:lnTo>
                  <a:pt x="5007637" y="129969"/>
                </a:lnTo>
                <a:lnTo>
                  <a:pt x="4989792" y="87677"/>
                </a:lnTo>
                <a:lnTo>
                  <a:pt x="4962112" y="51847"/>
                </a:lnTo>
                <a:lnTo>
                  <a:pt x="4926282" y="24167"/>
                </a:lnTo>
                <a:lnTo>
                  <a:pt x="4883990" y="6322"/>
                </a:lnTo>
                <a:lnTo>
                  <a:pt x="48369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01902" y="4877561"/>
            <a:ext cx="5013960" cy="1062355"/>
          </a:xfrm>
          <a:custGeom>
            <a:avLst/>
            <a:gdLst/>
            <a:ahLst/>
            <a:cxnLst/>
            <a:rect l="l" t="t" r="r" b="b"/>
            <a:pathLst>
              <a:path w="5013959" h="1062354">
                <a:moveTo>
                  <a:pt x="0" y="177037"/>
                </a:moveTo>
                <a:lnTo>
                  <a:pt x="6322" y="129969"/>
                </a:lnTo>
                <a:lnTo>
                  <a:pt x="24167" y="87677"/>
                </a:lnTo>
                <a:lnTo>
                  <a:pt x="51847" y="51847"/>
                </a:lnTo>
                <a:lnTo>
                  <a:pt x="87677" y="24167"/>
                </a:lnTo>
                <a:lnTo>
                  <a:pt x="129969" y="6322"/>
                </a:lnTo>
                <a:lnTo>
                  <a:pt x="177037" y="0"/>
                </a:lnTo>
                <a:lnTo>
                  <a:pt x="4836922" y="0"/>
                </a:lnTo>
                <a:lnTo>
                  <a:pt x="4883990" y="6322"/>
                </a:lnTo>
                <a:lnTo>
                  <a:pt x="4926282" y="24167"/>
                </a:lnTo>
                <a:lnTo>
                  <a:pt x="4962112" y="51847"/>
                </a:lnTo>
                <a:lnTo>
                  <a:pt x="4989792" y="87677"/>
                </a:lnTo>
                <a:lnTo>
                  <a:pt x="5007637" y="129969"/>
                </a:lnTo>
                <a:lnTo>
                  <a:pt x="5013959" y="177037"/>
                </a:lnTo>
                <a:lnTo>
                  <a:pt x="5013959" y="885190"/>
                </a:lnTo>
                <a:lnTo>
                  <a:pt x="5007637" y="932254"/>
                </a:lnTo>
                <a:lnTo>
                  <a:pt x="4989792" y="974545"/>
                </a:lnTo>
                <a:lnTo>
                  <a:pt x="4962112" y="1010375"/>
                </a:lnTo>
                <a:lnTo>
                  <a:pt x="4926282" y="1038057"/>
                </a:lnTo>
                <a:lnTo>
                  <a:pt x="4883990" y="1055904"/>
                </a:lnTo>
                <a:lnTo>
                  <a:pt x="4836922" y="1062228"/>
                </a:lnTo>
                <a:lnTo>
                  <a:pt x="177037" y="1062228"/>
                </a:lnTo>
                <a:lnTo>
                  <a:pt x="129969" y="1055904"/>
                </a:lnTo>
                <a:lnTo>
                  <a:pt x="87677" y="1038057"/>
                </a:lnTo>
                <a:lnTo>
                  <a:pt x="51847" y="1010375"/>
                </a:lnTo>
                <a:lnTo>
                  <a:pt x="24167" y="974545"/>
                </a:lnTo>
                <a:lnTo>
                  <a:pt x="6322" y="932254"/>
                </a:lnTo>
                <a:lnTo>
                  <a:pt x="0" y="885190"/>
                </a:lnTo>
                <a:lnTo>
                  <a:pt x="0" y="177037"/>
                </a:lnTo>
                <a:close/>
              </a:path>
            </a:pathLst>
          </a:custGeom>
          <a:ln w="25908">
            <a:solidFill>
              <a:srgbClr val="AD47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730120" y="5212207"/>
            <a:ext cx="326897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Place </a:t>
            </a:r>
            <a:r>
              <a:rPr sz="2000" spc="-10" dirty="0">
                <a:latin typeface="Calibri"/>
                <a:cs typeface="Calibri"/>
              </a:rPr>
              <a:t>attachment </a:t>
            </a:r>
            <a:r>
              <a:rPr sz="2000" spc="-15" dirty="0">
                <a:latin typeface="Calibri"/>
                <a:cs typeface="Calibri"/>
              </a:rPr>
              <a:t>for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continuity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dirty="0"/>
              <a:t>ENVIRONMENT </a:t>
            </a:r>
            <a:r>
              <a:rPr spc="-10" dirty="0"/>
              <a:t>BEHAVIOR</a:t>
            </a:r>
            <a:r>
              <a:rPr spc="-110" dirty="0"/>
              <a:t> </a:t>
            </a:r>
            <a:r>
              <a:rPr spc="-5" dirty="0"/>
              <a:t>STUDIES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820" y="475234"/>
            <a:ext cx="75088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Place Attachment </a:t>
            </a:r>
            <a:r>
              <a:rPr sz="2800" spc="-5" dirty="0"/>
              <a:t>for </a:t>
            </a:r>
            <a:r>
              <a:rPr sz="2800" spc="-10" dirty="0"/>
              <a:t>Survival and</a:t>
            </a:r>
            <a:r>
              <a:rPr sz="2800" spc="80" dirty="0"/>
              <a:t> </a:t>
            </a:r>
            <a:r>
              <a:rPr sz="2800" spc="-10" dirty="0"/>
              <a:t>Security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83540" y="1264411"/>
            <a:ext cx="5550535" cy="496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9235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44145" algn="l"/>
              </a:tabLst>
            </a:pPr>
            <a:r>
              <a:rPr sz="1800" spc="-5" dirty="0">
                <a:latin typeface="Calibri"/>
                <a:cs typeface="Calibri"/>
              </a:rPr>
              <a:t>Security </a:t>
            </a:r>
            <a:r>
              <a:rPr sz="1800" spc="-10" dirty="0">
                <a:latin typeface="Calibri"/>
                <a:cs typeface="Calibri"/>
              </a:rPr>
              <a:t>perspectives </a:t>
            </a:r>
            <a:r>
              <a:rPr sz="1800" spc="-5" dirty="0">
                <a:latin typeface="Calibri"/>
                <a:cs typeface="Calibri"/>
              </a:rPr>
              <a:t>on place </a:t>
            </a:r>
            <a:r>
              <a:rPr sz="1800" spc="-10" dirty="0">
                <a:latin typeface="Calibri"/>
                <a:cs typeface="Calibri"/>
              </a:rPr>
              <a:t>attachment </a:t>
            </a:r>
            <a:r>
              <a:rPr sz="1800" spc="-5" dirty="0">
                <a:latin typeface="Calibri"/>
                <a:cs typeface="Calibri"/>
              </a:rPr>
              <a:t>describe </a:t>
            </a:r>
            <a:r>
              <a:rPr sz="1800" dirty="0">
                <a:latin typeface="Calibri"/>
                <a:cs typeface="Calibri"/>
              </a:rPr>
              <a:t>the  </a:t>
            </a:r>
            <a:r>
              <a:rPr sz="1800" spc="-5" dirty="0">
                <a:latin typeface="Calibri"/>
                <a:cs typeface="Calibri"/>
              </a:rPr>
              <a:t>bond </a:t>
            </a:r>
            <a:r>
              <a:rPr sz="1800" dirty="0">
                <a:latin typeface="Calibri"/>
                <a:cs typeface="Calibri"/>
              </a:rPr>
              <a:t>as </a:t>
            </a:r>
            <a:r>
              <a:rPr sz="1800" spc="-5" dirty="0">
                <a:latin typeface="Calibri"/>
                <a:cs typeface="Calibri"/>
              </a:rPr>
              <a:t>one of positive </a:t>
            </a:r>
            <a:r>
              <a:rPr sz="1800" spc="-10" dirty="0">
                <a:latin typeface="Calibri"/>
                <a:cs typeface="Calibri"/>
              </a:rPr>
              <a:t>affect, cognitions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spc="-10" dirty="0">
                <a:latin typeface="Calibri"/>
                <a:cs typeface="Calibri"/>
              </a:rPr>
              <a:t>reduced risk, 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proximity-maintaining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behaviors.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44145" algn="l"/>
              </a:tabLst>
            </a:pPr>
            <a:r>
              <a:rPr sz="1800" dirty="0">
                <a:latin typeface="Calibri"/>
                <a:cs typeface="Calibri"/>
              </a:rPr>
              <a:t>In the </a:t>
            </a:r>
            <a:r>
              <a:rPr sz="1800" spc="-5" dirty="0">
                <a:latin typeface="Calibri"/>
                <a:cs typeface="Calibri"/>
              </a:rPr>
              <a:t>event of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personal </a:t>
            </a:r>
            <a:r>
              <a:rPr sz="1800" spc="-5" dirty="0">
                <a:latin typeface="Calibri"/>
                <a:cs typeface="Calibri"/>
              </a:rPr>
              <a:t>threat, individuals </a:t>
            </a:r>
            <a:r>
              <a:rPr sz="1800" spc="-15" dirty="0">
                <a:latin typeface="Calibri"/>
                <a:cs typeface="Calibri"/>
              </a:rPr>
              <a:t>may </a:t>
            </a:r>
            <a:r>
              <a:rPr sz="1800" spc="-10" dirty="0">
                <a:latin typeface="Calibri"/>
                <a:cs typeface="Calibri"/>
              </a:rPr>
              <a:t>exhibit </a:t>
            </a:r>
            <a:r>
              <a:rPr sz="1800" dirty="0">
                <a:latin typeface="Calibri"/>
                <a:cs typeface="Calibri"/>
              </a:rPr>
              <a:t>a  </a:t>
            </a:r>
            <a:r>
              <a:rPr sz="1800" spc="-5" dirty="0">
                <a:latin typeface="Calibri"/>
                <a:cs typeface="Calibri"/>
              </a:rPr>
              <a:t>sort of ‘‘clinging’’ behavior by </a:t>
            </a:r>
            <a:r>
              <a:rPr sz="1800" spc="-10" dirty="0">
                <a:latin typeface="Calibri"/>
                <a:cs typeface="Calibri"/>
              </a:rPr>
              <a:t>reducing </a:t>
            </a:r>
            <a:r>
              <a:rPr sz="1800" dirty="0">
                <a:latin typeface="Calibri"/>
                <a:cs typeface="Calibri"/>
              </a:rPr>
              <a:t>their </a:t>
            </a:r>
            <a:r>
              <a:rPr sz="1800" spc="-15" dirty="0">
                <a:latin typeface="Calibri"/>
                <a:cs typeface="Calibri"/>
              </a:rPr>
              <a:t>range </a:t>
            </a:r>
            <a:r>
              <a:rPr sz="1800" dirty="0">
                <a:latin typeface="Calibri"/>
                <a:cs typeface="Calibri"/>
              </a:rPr>
              <a:t>and  </a:t>
            </a:r>
            <a:r>
              <a:rPr sz="1800" spc="-10" dirty="0">
                <a:latin typeface="Calibri"/>
                <a:cs typeface="Calibri"/>
              </a:rPr>
              <a:t>remaining </a:t>
            </a:r>
            <a:r>
              <a:rPr sz="1800" spc="-5" dirty="0">
                <a:latin typeface="Calibri"/>
                <a:cs typeface="Calibri"/>
              </a:rPr>
              <a:t>close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home.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12700" marR="247015">
              <a:lnSpc>
                <a:spcPct val="100000"/>
              </a:lnSpc>
              <a:buFont typeface="Arial"/>
              <a:buChar char="•"/>
              <a:tabLst>
                <a:tab pos="144145" algn="l"/>
              </a:tabLst>
            </a:pPr>
            <a:r>
              <a:rPr sz="1800" spc="-10" dirty="0">
                <a:latin typeface="Calibri"/>
                <a:cs typeface="Calibri"/>
              </a:rPr>
              <a:t>Furthermore, just </a:t>
            </a:r>
            <a:r>
              <a:rPr sz="1800" dirty="0">
                <a:latin typeface="Calibri"/>
                <a:cs typeface="Calibri"/>
              </a:rPr>
              <a:t>as </a:t>
            </a:r>
            <a:r>
              <a:rPr sz="1800" spc="-10" dirty="0">
                <a:latin typeface="Calibri"/>
                <a:cs typeface="Calibri"/>
              </a:rPr>
              <a:t>attachment behaviors are stronger  </a:t>
            </a:r>
            <a:r>
              <a:rPr sz="1800" spc="-5" dirty="0">
                <a:latin typeface="Calibri"/>
                <a:cs typeface="Calibri"/>
              </a:rPr>
              <a:t>among </a:t>
            </a:r>
            <a:r>
              <a:rPr sz="1800" spc="-10" dirty="0">
                <a:latin typeface="Calibri"/>
                <a:cs typeface="Calibri"/>
              </a:rPr>
              <a:t>vulnerable </a:t>
            </a:r>
            <a:r>
              <a:rPr sz="1800" spc="-5" dirty="0">
                <a:latin typeface="Calibri"/>
                <a:cs typeface="Calibri"/>
              </a:rPr>
              <a:t>individuals </a:t>
            </a:r>
            <a:r>
              <a:rPr sz="1800" dirty="0">
                <a:latin typeface="Calibri"/>
                <a:cs typeface="Calibri"/>
              </a:rPr>
              <a:t>(e.g., </a:t>
            </a:r>
            <a:r>
              <a:rPr sz="1800" spc="-5" dirty="0">
                <a:latin typeface="Calibri"/>
                <a:cs typeface="Calibri"/>
              </a:rPr>
              <a:t>someone </a:t>
            </a:r>
            <a:r>
              <a:rPr sz="1800" dirty="0">
                <a:latin typeface="Calibri"/>
                <a:cs typeface="Calibri"/>
              </a:rPr>
              <a:t>who </a:t>
            </a:r>
            <a:r>
              <a:rPr sz="1800" spc="-5" dirty="0">
                <a:latin typeface="Calibri"/>
                <a:cs typeface="Calibri"/>
              </a:rPr>
              <a:t>is  </a:t>
            </a:r>
            <a:r>
              <a:rPr sz="1800" spc="-10" dirty="0">
                <a:latin typeface="Calibri"/>
                <a:cs typeface="Calibri"/>
              </a:rPr>
              <a:t>pregnant </a:t>
            </a:r>
            <a:r>
              <a:rPr sz="1800" spc="-5" dirty="0">
                <a:latin typeface="Calibri"/>
                <a:cs typeface="Calibri"/>
              </a:rPr>
              <a:t>or sick), Fried </a:t>
            </a:r>
            <a:r>
              <a:rPr sz="1800" spc="-10" dirty="0">
                <a:latin typeface="Calibri"/>
                <a:cs typeface="Calibri"/>
              </a:rPr>
              <a:t>suggested </a:t>
            </a:r>
            <a:r>
              <a:rPr sz="1800" spc="-5" dirty="0">
                <a:latin typeface="Calibri"/>
                <a:cs typeface="Calibri"/>
              </a:rPr>
              <a:t>that place bonds </a:t>
            </a:r>
            <a:r>
              <a:rPr sz="1800" spc="-10" dirty="0">
                <a:latin typeface="Calibri"/>
                <a:cs typeface="Calibri"/>
              </a:rPr>
              <a:t>are  often more intense </a:t>
            </a:r>
            <a:r>
              <a:rPr sz="1800" dirty="0">
                <a:latin typeface="Calibri"/>
                <a:cs typeface="Calibri"/>
              </a:rPr>
              <a:t>among </a:t>
            </a:r>
            <a:r>
              <a:rPr sz="1800" spc="-10" dirty="0">
                <a:latin typeface="Calibri"/>
                <a:cs typeface="Calibri"/>
              </a:rPr>
              <a:t>vulnerable </a:t>
            </a:r>
            <a:r>
              <a:rPr sz="1800" spc="-5" dirty="0">
                <a:latin typeface="Calibri"/>
                <a:cs typeface="Calibri"/>
              </a:rPr>
              <a:t>populations </a:t>
            </a:r>
            <a:r>
              <a:rPr sz="1800" dirty="0">
                <a:latin typeface="Calibri"/>
                <a:cs typeface="Calibri"/>
              </a:rPr>
              <a:t>(e.g.,  </a:t>
            </a:r>
            <a:r>
              <a:rPr sz="1800" spc="-10" dirty="0">
                <a:latin typeface="Calibri"/>
                <a:cs typeface="Calibri"/>
              </a:rPr>
              <a:t>immigrants).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12700" marR="297815">
              <a:lnSpc>
                <a:spcPct val="100000"/>
              </a:lnSpc>
              <a:buFont typeface="Arial"/>
              <a:buChar char="•"/>
              <a:tabLst>
                <a:tab pos="144145" algn="l"/>
              </a:tabLst>
            </a:pPr>
            <a:r>
              <a:rPr sz="1800" spc="-5" dirty="0">
                <a:latin typeface="Calibri"/>
                <a:cs typeface="Calibri"/>
              </a:rPr>
              <a:t>Thus,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strong </a:t>
            </a:r>
            <a:r>
              <a:rPr sz="1800" spc="-5" dirty="0">
                <a:latin typeface="Calibri"/>
                <a:cs typeface="Calibri"/>
              </a:rPr>
              <a:t>emotional bonds of place </a:t>
            </a:r>
            <a:r>
              <a:rPr sz="1800" spc="-10" dirty="0">
                <a:latin typeface="Calibri"/>
                <a:cs typeface="Calibri"/>
              </a:rPr>
              <a:t>attachment, 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its </a:t>
            </a:r>
            <a:r>
              <a:rPr sz="1800" spc="-10" dirty="0">
                <a:latin typeface="Calibri"/>
                <a:cs typeface="Calibri"/>
              </a:rPr>
              <a:t>proximity-maintaining behaviors </a:t>
            </a:r>
            <a:r>
              <a:rPr sz="1800" dirty="0">
                <a:latin typeface="Calibri"/>
                <a:cs typeface="Calibri"/>
              </a:rPr>
              <a:t>as </a:t>
            </a:r>
            <a:r>
              <a:rPr sz="1800" spc="-5" dirty="0">
                <a:latin typeface="Calibri"/>
                <a:cs typeface="Calibri"/>
              </a:rPr>
              <a:t>well </a:t>
            </a:r>
            <a:r>
              <a:rPr sz="1800" dirty="0">
                <a:latin typeface="Calibri"/>
                <a:cs typeface="Calibri"/>
              </a:rPr>
              <a:t>as  </a:t>
            </a:r>
            <a:r>
              <a:rPr sz="1800" spc="-15" dirty="0">
                <a:latin typeface="Calibri"/>
                <a:cs typeface="Calibri"/>
              </a:rPr>
              <a:t>contrasting </a:t>
            </a:r>
            <a:r>
              <a:rPr sz="1800" spc="-10" dirty="0">
                <a:latin typeface="Calibri"/>
                <a:cs typeface="Calibri"/>
              </a:rPr>
              <a:t>journeys </a:t>
            </a:r>
            <a:r>
              <a:rPr sz="1800" spc="-45" dirty="0">
                <a:latin typeface="Calibri"/>
                <a:cs typeface="Calibri"/>
              </a:rPr>
              <a:t>away, </a:t>
            </a:r>
            <a:r>
              <a:rPr sz="1800" spc="-5" dirty="0">
                <a:latin typeface="Calibri"/>
                <a:cs typeface="Calibri"/>
              </a:rPr>
              <a:t>result </a:t>
            </a:r>
            <a:r>
              <a:rPr sz="1800" spc="-10" dirty="0">
                <a:latin typeface="Calibri"/>
                <a:cs typeface="Calibri"/>
              </a:rPr>
              <a:t>from </a:t>
            </a:r>
            <a:r>
              <a:rPr sz="1800" dirty="0">
                <a:latin typeface="Calibri"/>
                <a:cs typeface="Calibri"/>
              </a:rPr>
              <a:t>the sense </a:t>
            </a:r>
            <a:r>
              <a:rPr sz="1800" spc="-5" dirty="0">
                <a:latin typeface="Calibri"/>
                <a:cs typeface="Calibri"/>
              </a:rPr>
              <a:t>of  </a:t>
            </a:r>
            <a:r>
              <a:rPr sz="1800" spc="-15" dirty="0">
                <a:latin typeface="Calibri"/>
                <a:cs typeface="Calibri"/>
              </a:rPr>
              <a:t>safety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security that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place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imparts.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83808" y="1371600"/>
            <a:ext cx="2602991" cy="156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29400" y="3020567"/>
            <a:ext cx="1524000" cy="12466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15000" y="4293108"/>
            <a:ext cx="3048000" cy="20314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dirty="0"/>
              <a:t>ENVIRONMENT </a:t>
            </a:r>
            <a:r>
              <a:rPr spc="-10" dirty="0"/>
              <a:t>BEHAVIOR</a:t>
            </a:r>
            <a:r>
              <a:rPr spc="-110" dirty="0"/>
              <a:t> </a:t>
            </a:r>
            <a:r>
              <a:rPr spc="-5" dirty="0"/>
              <a:t>STUDIES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Place attachment </a:t>
            </a:r>
            <a:r>
              <a:rPr dirty="0"/>
              <a:t>for </a:t>
            </a:r>
            <a:r>
              <a:rPr spc="-5" dirty="0"/>
              <a:t>goal support and</a:t>
            </a:r>
            <a:r>
              <a:rPr spc="-30" dirty="0"/>
              <a:t> </a:t>
            </a:r>
            <a:r>
              <a:rPr dirty="0"/>
              <a:t>self-regulation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61228" y="1161034"/>
            <a:ext cx="3512185" cy="523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86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44145" algn="l"/>
              </a:tabLst>
            </a:pPr>
            <a:r>
              <a:rPr sz="1800" spc="-5" dirty="0">
                <a:latin typeface="Calibri"/>
                <a:cs typeface="Calibri"/>
              </a:rPr>
              <a:t>Individuals also </a:t>
            </a:r>
            <a:r>
              <a:rPr sz="1800" spc="-10" dirty="0">
                <a:latin typeface="Calibri"/>
                <a:cs typeface="Calibri"/>
              </a:rPr>
              <a:t>become attached to  </a:t>
            </a:r>
            <a:r>
              <a:rPr sz="1800" spc="-5" dirty="0">
                <a:latin typeface="Calibri"/>
                <a:cs typeface="Calibri"/>
              </a:rPr>
              <a:t>places that support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pursuit </a:t>
            </a:r>
            <a:r>
              <a:rPr sz="1800" spc="-5" dirty="0">
                <a:latin typeface="Calibri"/>
                <a:cs typeface="Calibri"/>
              </a:rPr>
              <a:t>of  </a:t>
            </a:r>
            <a:r>
              <a:rPr sz="1800" dirty="0">
                <a:latin typeface="Calibri"/>
                <a:cs typeface="Calibri"/>
              </a:rPr>
              <a:t>their </a:t>
            </a:r>
            <a:r>
              <a:rPr sz="1800" spc="-10" dirty="0">
                <a:latin typeface="Calibri"/>
                <a:cs typeface="Calibri"/>
              </a:rPr>
              <a:t>goals.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Font typeface="Arial"/>
              <a:buChar char="•"/>
              <a:tabLst>
                <a:tab pos="144145" algn="l"/>
              </a:tabLst>
            </a:pPr>
            <a:r>
              <a:rPr sz="1800" spc="-5" dirty="0">
                <a:latin typeface="Calibri"/>
                <a:cs typeface="Calibri"/>
              </a:rPr>
              <a:t>This </a:t>
            </a:r>
            <a:r>
              <a:rPr sz="1800" spc="-10" dirty="0">
                <a:latin typeface="Calibri"/>
                <a:cs typeface="Calibri"/>
              </a:rPr>
              <a:t>perspective </a:t>
            </a:r>
            <a:r>
              <a:rPr sz="1800" spc="-5" dirty="0">
                <a:latin typeface="Calibri"/>
                <a:cs typeface="Calibri"/>
              </a:rPr>
              <a:t>suggests that </a:t>
            </a:r>
            <a:r>
              <a:rPr sz="1800" dirty="0">
                <a:latin typeface="Calibri"/>
                <a:cs typeface="Calibri"/>
              </a:rPr>
              <a:t>the  </a:t>
            </a:r>
            <a:r>
              <a:rPr sz="1800" spc="-5" dirty="0">
                <a:latin typeface="Calibri"/>
                <a:cs typeface="Calibri"/>
              </a:rPr>
              <a:t>positive </a:t>
            </a:r>
            <a:r>
              <a:rPr sz="1800" spc="-15" dirty="0">
                <a:latin typeface="Calibri"/>
                <a:cs typeface="Calibri"/>
              </a:rPr>
              <a:t>affective </a:t>
            </a:r>
            <a:r>
              <a:rPr sz="1800" spc="-10" dirty="0">
                <a:latin typeface="Calibri"/>
                <a:cs typeface="Calibri"/>
              </a:rPr>
              <a:t>content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bond  </a:t>
            </a:r>
            <a:r>
              <a:rPr sz="1800" spc="-10" dirty="0">
                <a:latin typeface="Calibri"/>
                <a:cs typeface="Calibri"/>
              </a:rPr>
              <a:t>results from </a:t>
            </a:r>
            <a:r>
              <a:rPr sz="1800" spc="-5" dirty="0">
                <a:latin typeface="Calibri"/>
                <a:cs typeface="Calibri"/>
              </a:rPr>
              <a:t>successful goal </a:t>
            </a:r>
            <a:r>
              <a:rPr sz="1800" spc="-10" dirty="0">
                <a:latin typeface="Calibri"/>
                <a:cs typeface="Calibri"/>
              </a:rPr>
              <a:t>pursuit, 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cognitions consist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spc="-10" dirty="0">
                <a:latin typeface="Calibri"/>
                <a:cs typeface="Calibri"/>
              </a:rPr>
              <a:t>expectations 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goal </a:t>
            </a:r>
            <a:r>
              <a:rPr sz="1800" spc="-10" dirty="0">
                <a:latin typeface="Calibri"/>
                <a:cs typeface="Calibri"/>
              </a:rPr>
              <a:t>attainment </a:t>
            </a:r>
            <a:r>
              <a:rPr sz="1800" spc="-5" dirty="0">
                <a:latin typeface="Calibri"/>
                <a:cs typeface="Calibri"/>
              </a:rPr>
              <a:t>based on </a:t>
            </a:r>
            <a:r>
              <a:rPr sz="1800" spc="-10" dirty="0">
                <a:latin typeface="Calibri"/>
                <a:cs typeface="Calibri"/>
              </a:rPr>
              <a:t>past  </a:t>
            </a:r>
            <a:r>
              <a:rPr sz="1800" spc="-5" dirty="0">
                <a:latin typeface="Calibri"/>
                <a:cs typeface="Calibri"/>
              </a:rPr>
              <a:t>experiences,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behavior </a:t>
            </a:r>
            <a:r>
              <a:rPr sz="1800" spc="-10" dirty="0">
                <a:latin typeface="Calibri"/>
                <a:cs typeface="Calibri"/>
              </a:rPr>
              <a:t>expressed  </a:t>
            </a:r>
            <a:r>
              <a:rPr sz="1800" spc="-5" dirty="0">
                <a:latin typeface="Calibri"/>
                <a:cs typeface="Calibri"/>
              </a:rPr>
              <a:t>is </a:t>
            </a:r>
            <a:r>
              <a:rPr sz="1800" spc="-10" dirty="0">
                <a:latin typeface="Calibri"/>
                <a:cs typeface="Calibri"/>
              </a:rPr>
              <a:t>repeated </a:t>
            </a:r>
            <a:r>
              <a:rPr sz="1800" spc="-5" dirty="0">
                <a:latin typeface="Calibri"/>
                <a:cs typeface="Calibri"/>
              </a:rPr>
              <a:t>place use, </a:t>
            </a:r>
            <a:r>
              <a:rPr sz="1800" dirty="0">
                <a:latin typeface="Calibri"/>
                <a:cs typeface="Calibri"/>
              </a:rPr>
              <a:t>and the </a:t>
            </a:r>
            <a:r>
              <a:rPr sz="1800" spc="-5" dirty="0">
                <a:latin typeface="Calibri"/>
                <a:cs typeface="Calibri"/>
              </a:rPr>
              <a:t>place  </a:t>
            </a:r>
            <a:r>
              <a:rPr sz="1800" spc="-15" dirty="0">
                <a:latin typeface="Calibri"/>
                <a:cs typeface="Calibri"/>
              </a:rPr>
              <a:t>focus </a:t>
            </a:r>
            <a:r>
              <a:rPr sz="1800" dirty="0">
                <a:latin typeface="Calibri"/>
                <a:cs typeface="Calibri"/>
              </a:rPr>
              <a:t>is </a:t>
            </a:r>
            <a:r>
              <a:rPr sz="1800" spc="-5" dirty="0">
                <a:latin typeface="Calibri"/>
                <a:cs typeface="Calibri"/>
              </a:rPr>
              <a:t>social or </a:t>
            </a:r>
            <a:r>
              <a:rPr sz="1800" spc="-10" dirty="0">
                <a:latin typeface="Calibri"/>
                <a:cs typeface="Calibri"/>
              </a:rPr>
              <a:t>physical, </a:t>
            </a:r>
            <a:r>
              <a:rPr sz="1800" spc="-5" dirty="0">
                <a:latin typeface="Calibri"/>
                <a:cs typeface="Calibri"/>
              </a:rPr>
              <a:t>depending  on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particular goals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sought.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12700" marR="102235">
              <a:lnSpc>
                <a:spcPct val="100000"/>
              </a:lnSpc>
              <a:buFont typeface="Arial"/>
              <a:buChar char="•"/>
              <a:tabLst>
                <a:tab pos="144145" algn="l"/>
              </a:tabLst>
            </a:pPr>
            <a:r>
              <a:rPr sz="1800" spc="-5" dirty="0">
                <a:latin typeface="Calibri"/>
                <a:cs typeface="Calibri"/>
              </a:rPr>
              <a:t>This </a:t>
            </a:r>
            <a:r>
              <a:rPr sz="1800" spc="-10" dirty="0">
                <a:latin typeface="Calibri"/>
                <a:cs typeface="Calibri"/>
              </a:rPr>
              <a:t>can </a:t>
            </a:r>
            <a:r>
              <a:rPr sz="1800" dirty="0">
                <a:latin typeface="Calibri"/>
                <a:cs typeface="Calibri"/>
              </a:rPr>
              <a:t>lead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place </a:t>
            </a:r>
            <a:r>
              <a:rPr sz="1800" dirty="0">
                <a:latin typeface="Calibri"/>
                <a:cs typeface="Calibri"/>
              </a:rPr>
              <a:t>dependence,  a type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spc="-10" dirty="0">
                <a:latin typeface="Calibri"/>
                <a:cs typeface="Calibri"/>
              </a:rPr>
              <a:t>attachment </a:t>
            </a:r>
            <a:r>
              <a:rPr sz="1800" dirty="0">
                <a:latin typeface="Calibri"/>
                <a:cs typeface="Calibri"/>
              </a:rPr>
              <a:t>in </a:t>
            </a:r>
            <a:r>
              <a:rPr sz="1800" spc="-5" dirty="0">
                <a:latin typeface="Calibri"/>
                <a:cs typeface="Calibri"/>
              </a:rPr>
              <a:t>which  individuals </a:t>
            </a:r>
            <a:r>
              <a:rPr sz="1800" spc="-10" dirty="0">
                <a:latin typeface="Calibri"/>
                <a:cs typeface="Calibri"/>
              </a:rPr>
              <a:t>value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place </a:t>
            </a:r>
            <a:r>
              <a:rPr sz="1800" spc="-15" dirty="0">
                <a:latin typeface="Calibri"/>
                <a:cs typeface="Calibri"/>
              </a:rPr>
              <a:t>for </a:t>
            </a:r>
            <a:r>
              <a:rPr sz="1800" dirty="0">
                <a:latin typeface="Calibri"/>
                <a:cs typeface="Calibri"/>
              </a:rPr>
              <a:t>the  </a:t>
            </a:r>
            <a:r>
              <a:rPr sz="1800" spc="-5" dirty="0">
                <a:latin typeface="Calibri"/>
                <a:cs typeface="Calibri"/>
              </a:rPr>
              <a:t>specific activities that it supports or  </a:t>
            </a:r>
            <a:r>
              <a:rPr sz="1800" spc="-15" dirty="0">
                <a:latin typeface="Calibri"/>
                <a:cs typeface="Calibri"/>
              </a:rPr>
              <a:t>facilitates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2875" y="4267200"/>
            <a:ext cx="3582924" cy="213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800" y="1066800"/>
            <a:ext cx="1930908" cy="2895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62200" y="1905000"/>
            <a:ext cx="2743200" cy="2057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dirty="0"/>
              <a:t>ENVIRONMENT </a:t>
            </a:r>
            <a:r>
              <a:rPr spc="-10" dirty="0"/>
              <a:t>BEHAVIOR</a:t>
            </a:r>
            <a:r>
              <a:rPr spc="-110" dirty="0"/>
              <a:t> </a:t>
            </a:r>
            <a:r>
              <a:rPr spc="-5" dirty="0"/>
              <a:t>STUDIES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1" y="457200"/>
            <a:ext cx="2607564" cy="350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38800" y="533400"/>
            <a:ext cx="3276600" cy="1834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3600" y="4038600"/>
            <a:ext cx="3581400" cy="22783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43600" y="4038600"/>
            <a:ext cx="3048000" cy="2286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127375" y="474675"/>
            <a:ext cx="5452110" cy="3059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41947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44145" algn="l"/>
              </a:tabLst>
            </a:pPr>
            <a:r>
              <a:rPr sz="1800" spc="-5" dirty="0">
                <a:latin typeface="Calibri"/>
                <a:cs typeface="Calibri"/>
              </a:rPr>
              <a:t>Place </a:t>
            </a:r>
            <a:r>
              <a:rPr sz="1800" spc="-10" dirty="0">
                <a:latin typeface="Calibri"/>
                <a:cs typeface="Calibri"/>
              </a:rPr>
              <a:t>attachment </a:t>
            </a:r>
            <a:r>
              <a:rPr sz="1800" spc="-5" dirty="0">
                <a:latin typeface="Calibri"/>
                <a:cs typeface="Calibri"/>
              </a:rPr>
              <a:t>is  defined </a:t>
            </a:r>
            <a:r>
              <a:rPr sz="1800" dirty="0">
                <a:latin typeface="Calibri"/>
                <a:cs typeface="Calibri"/>
              </a:rPr>
              <a:t>as a  </a:t>
            </a:r>
            <a:r>
              <a:rPr sz="1800" spc="-10" dirty="0">
                <a:latin typeface="Calibri"/>
                <a:cs typeface="Calibri"/>
              </a:rPr>
              <a:t>multifaceted concept  </a:t>
            </a:r>
            <a:r>
              <a:rPr sz="1800" spc="-5" dirty="0">
                <a:latin typeface="Calibri"/>
                <a:cs typeface="Calibri"/>
              </a:rPr>
              <a:t>that </a:t>
            </a:r>
            <a:r>
              <a:rPr sz="1800" spc="-15" dirty="0">
                <a:latin typeface="Calibri"/>
                <a:cs typeface="Calibri"/>
              </a:rPr>
              <a:t>characterizes </a:t>
            </a:r>
            <a:r>
              <a:rPr sz="1800" dirty="0">
                <a:latin typeface="Calibri"/>
                <a:cs typeface="Calibri"/>
              </a:rPr>
              <a:t>the  </a:t>
            </a:r>
            <a:r>
              <a:rPr sz="1800" spc="-5" dirty="0">
                <a:latin typeface="Calibri"/>
                <a:cs typeface="Calibri"/>
              </a:rPr>
              <a:t>bonding between  individuals </a:t>
            </a:r>
            <a:r>
              <a:rPr sz="1800" dirty="0">
                <a:latin typeface="Calibri"/>
                <a:cs typeface="Calibri"/>
              </a:rPr>
              <a:t>and their  </a:t>
            </a:r>
            <a:r>
              <a:rPr sz="1800" spc="-5" dirty="0">
                <a:latin typeface="Calibri"/>
                <a:cs typeface="Calibri"/>
              </a:rPr>
              <a:t>important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places.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buFont typeface="Arial"/>
              <a:buChar char="•"/>
              <a:tabLst>
                <a:tab pos="144145" algn="l"/>
              </a:tabLst>
            </a:pPr>
            <a:r>
              <a:rPr sz="1800" spc="-30" dirty="0">
                <a:latin typeface="Calibri"/>
                <a:cs typeface="Calibri"/>
              </a:rPr>
              <a:t>However, </a:t>
            </a:r>
            <a:r>
              <a:rPr sz="1800" spc="-10" dirty="0">
                <a:latin typeface="Calibri"/>
                <a:cs typeface="Calibri"/>
              </a:rPr>
              <a:t>variations </a:t>
            </a:r>
            <a:r>
              <a:rPr sz="1800" dirty="0">
                <a:latin typeface="Calibri"/>
                <a:cs typeface="Calibri"/>
              </a:rPr>
              <a:t>in </a:t>
            </a:r>
            <a:r>
              <a:rPr sz="1800" spc="-5" dirty="0">
                <a:latin typeface="Calibri"/>
                <a:cs typeface="Calibri"/>
              </a:rPr>
              <a:t>this </a:t>
            </a:r>
            <a:r>
              <a:rPr sz="1800" spc="-10" dirty="0">
                <a:latin typeface="Calibri"/>
                <a:cs typeface="Calibri"/>
              </a:rPr>
              <a:t>definition are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vast.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buFont typeface="Arial"/>
              <a:buChar char="•"/>
              <a:tabLst>
                <a:tab pos="144145" algn="l"/>
              </a:tabLst>
            </a:pPr>
            <a:r>
              <a:rPr sz="1800" spc="-15" dirty="0">
                <a:latin typeface="Calibri"/>
                <a:cs typeface="Calibri"/>
              </a:rPr>
              <a:t>different </a:t>
            </a:r>
            <a:r>
              <a:rPr sz="1800" spc="-5" dirty="0">
                <a:latin typeface="Calibri"/>
                <a:cs typeface="Calibri"/>
              </a:rPr>
              <a:t>studies consider </a:t>
            </a:r>
            <a:r>
              <a:rPr sz="1800" spc="-15" dirty="0">
                <a:latin typeface="Calibri"/>
                <a:cs typeface="Calibri"/>
              </a:rPr>
              <a:t>different </a:t>
            </a:r>
            <a:r>
              <a:rPr sz="1800" dirty="0">
                <a:latin typeface="Calibri"/>
                <a:cs typeface="Calibri"/>
              </a:rPr>
              <a:t>aspects </a:t>
            </a:r>
            <a:r>
              <a:rPr sz="1800" spc="-5" dirty="0">
                <a:latin typeface="Calibri"/>
                <a:cs typeface="Calibri"/>
              </a:rPr>
              <a:t>in its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analysis.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8600" y="4038600"/>
            <a:ext cx="1676400" cy="2286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dirty="0"/>
              <a:t>ENVIRONMENT </a:t>
            </a:r>
            <a:r>
              <a:rPr spc="-10" dirty="0"/>
              <a:t>BEHAVIOR</a:t>
            </a:r>
            <a:r>
              <a:rPr spc="-110" dirty="0"/>
              <a:t> </a:t>
            </a:r>
            <a:r>
              <a:rPr spc="-5" dirty="0"/>
              <a:t>STUDIES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60775" y="474675"/>
            <a:ext cx="4473575" cy="3044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44145" algn="l"/>
              </a:tabLst>
            </a:pPr>
            <a:r>
              <a:rPr sz="1800" spc="-10" dirty="0">
                <a:latin typeface="Calibri"/>
                <a:cs typeface="Calibri"/>
              </a:rPr>
              <a:t>Self-regulation </a:t>
            </a:r>
            <a:r>
              <a:rPr sz="1800" spc="-5" dirty="0">
                <a:latin typeface="Calibri"/>
                <a:cs typeface="Calibri"/>
              </a:rPr>
              <a:t>is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process </a:t>
            </a:r>
            <a:r>
              <a:rPr sz="1800" spc="-5" dirty="0">
                <a:latin typeface="Calibri"/>
                <a:cs typeface="Calibri"/>
              </a:rPr>
              <a:t>in which </a:t>
            </a:r>
            <a:r>
              <a:rPr sz="1800" spc="-10" dirty="0">
                <a:latin typeface="Calibri"/>
                <a:cs typeface="Calibri"/>
              </a:rPr>
              <a:t>current  </a:t>
            </a:r>
            <a:r>
              <a:rPr sz="1800" spc="-5" dirty="0">
                <a:latin typeface="Calibri"/>
                <a:cs typeface="Calibri"/>
              </a:rPr>
              <a:t>behavior </a:t>
            </a:r>
            <a:r>
              <a:rPr sz="1800" dirty="0">
                <a:latin typeface="Calibri"/>
                <a:cs typeface="Calibri"/>
              </a:rPr>
              <a:t>is </a:t>
            </a:r>
            <a:r>
              <a:rPr sz="1800" spc="-10" dirty="0">
                <a:latin typeface="Calibri"/>
                <a:cs typeface="Calibri"/>
              </a:rPr>
              <a:t>compared to </a:t>
            </a:r>
            <a:r>
              <a:rPr sz="1800" spc="-25" dirty="0">
                <a:latin typeface="Calibri"/>
                <a:cs typeface="Calibri"/>
              </a:rPr>
              <a:t>one’s </a:t>
            </a:r>
            <a:r>
              <a:rPr sz="1800" spc="-10" dirty="0">
                <a:latin typeface="Calibri"/>
                <a:cs typeface="Calibri"/>
              </a:rPr>
              <a:t>greater </a:t>
            </a:r>
            <a:r>
              <a:rPr sz="1800" spc="-5" dirty="0">
                <a:latin typeface="Calibri"/>
                <a:cs typeface="Calibri"/>
              </a:rPr>
              <a:t>goals </a:t>
            </a:r>
            <a:r>
              <a:rPr sz="1800" dirty="0">
                <a:latin typeface="Calibri"/>
                <a:cs typeface="Calibri"/>
              </a:rPr>
              <a:t>and  </a:t>
            </a:r>
            <a:r>
              <a:rPr sz="1800" spc="-10" dirty="0">
                <a:latin typeface="Calibri"/>
                <a:cs typeface="Calibri"/>
              </a:rPr>
              <a:t>standards </a:t>
            </a:r>
            <a:r>
              <a:rPr sz="1800" dirty="0">
                <a:latin typeface="Calibri"/>
                <a:cs typeface="Calibri"/>
              </a:rPr>
              <a:t>in </a:t>
            </a:r>
            <a:r>
              <a:rPr sz="1800" spc="-10" dirty="0">
                <a:latin typeface="Calibri"/>
                <a:cs typeface="Calibri"/>
              </a:rPr>
              <a:t>order to evaluate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progress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5" dirty="0">
                <a:latin typeface="Calibri"/>
                <a:cs typeface="Calibri"/>
              </a:rPr>
              <a:t>towards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goal.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17780">
              <a:lnSpc>
                <a:spcPct val="100000"/>
              </a:lnSpc>
              <a:buFont typeface="Arial"/>
              <a:buChar char="•"/>
              <a:tabLst>
                <a:tab pos="144145" algn="l"/>
              </a:tabLst>
            </a:pPr>
            <a:r>
              <a:rPr sz="1800" spc="-5" dirty="0">
                <a:latin typeface="Calibri"/>
                <a:cs typeface="Calibri"/>
              </a:rPr>
              <a:t>Place </a:t>
            </a:r>
            <a:r>
              <a:rPr sz="1800" spc="-15" dirty="0">
                <a:latin typeface="Calibri"/>
                <a:cs typeface="Calibri"/>
              </a:rPr>
              <a:t>Attachment </a:t>
            </a:r>
            <a:r>
              <a:rPr sz="1800" spc="-5" dirty="0">
                <a:latin typeface="Calibri"/>
                <a:cs typeface="Calibri"/>
              </a:rPr>
              <a:t>serves </a:t>
            </a:r>
            <a:r>
              <a:rPr sz="1800" spc="-10" dirty="0">
                <a:latin typeface="Calibri"/>
                <a:cs typeface="Calibri"/>
              </a:rPr>
              <a:t>self-regulation  </a:t>
            </a:r>
            <a:r>
              <a:rPr sz="1800" spc="-5" dirty="0">
                <a:latin typeface="Calibri"/>
                <a:cs typeface="Calibri"/>
              </a:rPr>
              <a:t>because </a:t>
            </a:r>
            <a:r>
              <a:rPr sz="1800" spc="-15" dirty="0">
                <a:latin typeface="Calibri"/>
                <a:cs typeface="Calibri"/>
              </a:rPr>
              <a:t>favorite </a:t>
            </a:r>
            <a:r>
              <a:rPr sz="1800" spc="-5" dirty="0">
                <a:latin typeface="Calibri"/>
                <a:cs typeface="Calibri"/>
              </a:rPr>
              <a:t>places </a:t>
            </a:r>
            <a:r>
              <a:rPr sz="1800" spc="-10" dirty="0">
                <a:latin typeface="Calibri"/>
                <a:cs typeface="Calibri"/>
              </a:rPr>
              <a:t>have </a:t>
            </a:r>
            <a:r>
              <a:rPr sz="1800" spc="-15" dirty="0">
                <a:latin typeface="Calibri"/>
                <a:cs typeface="Calibri"/>
              </a:rPr>
              <a:t>restorative  </a:t>
            </a:r>
            <a:r>
              <a:rPr sz="1800" spc="-5" dirty="0">
                <a:latin typeface="Calibri"/>
                <a:cs typeface="Calibri"/>
              </a:rPr>
              <a:t>qualities.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20" dirty="0">
                <a:latin typeface="Calibri"/>
                <a:cs typeface="Calibri"/>
              </a:rPr>
              <a:t>favorite </a:t>
            </a:r>
            <a:r>
              <a:rPr sz="1800" spc="-5" dirty="0">
                <a:latin typeface="Calibri"/>
                <a:cs typeface="Calibri"/>
              </a:rPr>
              <a:t>place is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20" dirty="0">
                <a:latin typeface="Calibri"/>
                <a:cs typeface="Calibri"/>
              </a:rPr>
              <a:t>safe </a:t>
            </a:r>
            <a:r>
              <a:rPr sz="1800" spc="-10" dirty="0">
                <a:latin typeface="Calibri"/>
                <a:cs typeface="Calibri"/>
              </a:rPr>
              <a:t>haven, </a:t>
            </a:r>
            <a:r>
              <a:rPr sz="1800" spc="-5" dirty="0">
                <a:latin typeface="Calibri"/>
                <a:cs typeface="Calibri"/>
              </a:rPr>
              <a:t>where  individuals </a:t>
            </a:r>
            <a:r>
              <a:rPr sz="1800" spc="-10" dirty="0">
                <a:latin typeface="Calibri"/>
                <a:cs typeface="Calibri"/>
              </a:rPr>
              <a:t>can </a:t>
            </a:r>
            <a:r>
              <a:rPr sz="1800" spc="-5" dirty="0">
                <a:latin typeface="Calibri"/>
                <a:cs typeface="Calibri"/>
              </a:rPr>
              <a:t>plan </a:t>
            </a:r>
            <a:r>
              <a:rPr sz="1800" spc="-15" dirty="0">
                <a:latin typeface="Calibri"/>
                <a:cs typeface="Calibri"/>
              </a:rPr>
              <a:t>for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implementation </a:t>
            </a:r>
            <a:r>
              <a:rPr sz="1800" spc="-5" dirty="0">
                <a:latin typeface="Calibri"/>
                <a:cs typeface="Calibri"/>
              </a:rPr>
              <a:t>of  </a:t>
            </a:r>
            <a:r>
              <a:rPr sz="1800" dirty="0">
                <a:latin typeface="Calibri"/>
                <a:cs typeface="Calibri"/>
              </a:rPr>
              <a:t>their </a:t>
            </a:r>
            <a:r>
              <a:rPr sz="1800" spc="-5" dirty="0">
                <a:latin typeface="Calibri"/>
                <a:cs typeface="Calibri"/>
              </a:rPr>
              <a:t>goals,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can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evaluate </a:t>
            </a:r>
            <a:r>
              <a:rPr sz="1800" spc="-5" dirty="0">
                <a:latin typeface="Calibri"/>
                <a:cs typeface="Calibri"/>
              </a:rPr>
              <a:t>their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progress.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934200" y="3695700"/>
            <a:ext cx="1708403" cy="255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71800" y="3707891"/>
            <a:ext cx="3810000" cy="2540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6700" y="3695700"/>
            <a:ext cx="2552700" cy="255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800" y="990600"/>
            <a:ext cx="2842260" cy="190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dirty="0"/>
              <a:t>ENVIRONMENT </a:t>
            </a:r>
            <a:r>
              <a:rPr spc="-10" dirty="0"/>
              <a:t>BEHAVIOR</a:t>
            </a:r>
            <a:r>
              <a:rPr spc="-110" dirty="0"/>
              <a:t> </a:t>
            </a:r>
            <a:r>
              <a:rPr spc="-5" dirty="0"/>
              <a:t>STUDIES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2560" y="475234"/>
            <a:ext cx="54971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Place attachment </a:t>
            </a:r>
            <a:r>
              <a:rPr sz="2800" spc="-5" dirty="0"/>
              <a:t>for</a:t>
            </a:r>
            <a:r>
              <a:rPr sz="2800" spc="25" dirty="0"/>
              <a:t> </a:t>
            </a:r>
            <a:r>
              <a:rPr sz="2800" spc="-10" dirty="0"/>
              <a:t>continuity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dirty="0"/>
              <a:t>ENVIRONMENT </a:t>
            </a:r>
            <a:r>
              <a:rPr spc="-10" dirty="0"/>
              <a:t>BEHAVIOR</a:t>
            </a:r>
            <a:r>
              <a:rPr spc="-110" dirty="0"/>
              <a:t> </a:t>
            </a:r>
            <a:r>
              <a:rPr spc="-5" dirty="0"/>
              <a:t>STUDIES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084834"/>
            <a:ext cx="5073015" cy="523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24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This function </a:t>
            </a:r>
            <a:r>
              <a:rPr sz="1800" spc="-10" dirty="0">
                <a:latin typeface="Calibri"/>
                <a:cs typeface="Calibri"/>
              </a:rPr>
              <a:t>stems from </a:t>
            </a:r>
            <a:r>
              <a:rPr sz="1800" spc="-5" dirty="0">
                <a:latin typeface="Calibri"/>
                <a:cs typeface="Calibri"/>
              </a:rPr>
              <a:t>individual </a:t>
            </a:r>
            <a:r>
              <a:rPr sz="1800" spc="-10" dirty="0">
                <a:latin typeface="Calibri"/>
                <a:cs typeface="Calibri"/>
              </a:rPr>
              <a:t>attachment to </a:t>
            </a:r>
            <a:r>
              <a:rPr sz="1800" dirty="0">
                <a:latin typeface="Calibri"/>
                <a:cs typeface="Calibri"/>
              </a:rPr>
              <a:t>a  </a:t>
            </a:r>
            <a:r>
              <a:rPr sz="1800" spc="-5" dirty="0">
                <a:latin typeface="Calibri"/>
                <a:cs typeface="Calibri"/>
              </a:rPr>
              <a:t>place that is </a:t>
            </a:r>
            <a:r>
              <a:rPr sz="1800" spc="-10" dirty="0">
                <a:latin typeface="Calibri"/>
                <a:cs typeface="Calibri"/>
              </a:rPr>
              <a:t>symbolically </a:t>
            </a:r>
            <a:r>
              <a:rPr sz="1800" spc="-5" dirty="0">
                <a:latin typeface="Calibri"/>
                <a:cs typeface="Calibri"/>
              </a:rPr>
              <a:t>meaningful </a:t>
            </a:r>
            <a:r>
              <a:rPr sz="1800" spc="-10" dirty="0">
                <a:latin typeface="Calibri"/>
                <a:cs typeface="Calibri"/>
              </a:rPr>
              <a:t>through  </a:t>
            </a:r>
            <a:r>
              <a:rPr sz="1800" spc="-5" dirty="0">
                <a:latin typeface="Calibri"/>
                <a:cs typeface="Calibri"/>
              </a:rPr>
              <a:t>memories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connections to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past. For instance,  childhood </a:t>
            </a:r>
            <a:r>
              <a:rPr sz="1800" spc="-5" dirty="0">
                <a:latin typeface="Calibri"/>
                <a:cs typeface="Calibri"/>
              </a:rPr>
              <a:t>homes, </a:t>
            </a:r>
            <a:r>
              <a:rPr sz="1800" spc="-10" dirty="0">
                <a:latin typeface="Calibri"/>
                <a:cs typeface="Calibri"/>
              </a:rPr>
              <a:t>ancestral </a:t>
            </a:r>
            <a:r>
              <a:rPr sz="1800" spc="-5" dirty="0">
                <a:latin typeface="Calibri"/>
                <a:cs typeface="Calibri"/>
              </a:rPr>
              <a:t>villages that seem </a:t>
            </a:r>
            <a:r>
              <a:rPr sz="1800" spc="-10" dirty="0">
                <a:latin typeface="Calibri"/>
                <a:cs typeface="Calibri"/>
              </a:rPr>
              <a:t>to link  </a:t>
            </a:r>
            <a:r>
              <a:rPr sz="1800" spc="-5" dirty="0">
                <a:latin typeface="Calibri"/>
                <a:cs typeface="Calibri"/>
              </a:rPr>
              <a:t>us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those </a:t>
            </a:r>
            <a:r>
              <a:rPr sz="1800" spc="-5" dirty="0">
                <a:latin typeface="Calibri"/>
                <a:cs typeface="Calibri"/>
              </a:rPr>
              <a:t>people </a:t>
            </a:r>
            <a:r>
              <a:rPr sz="1800" spc="-10" dirty="0">
                <a:latin typeface="Calibri"/>
                <a:cs typeface="Calibri"/>
              </a:rPr>
              <a:t>we have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lost.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2222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The place serves </a:t>
            </a:r>
            <a:r>
              <a:rPr sz="1800" dirty="0">
                <a:latin typeface="Calibri"/>
                <a:cs typeface="Calibri"/>
              </a:rPr>
              <a:t>as a </a:t>
            </a:r>
            <a:r>
              <a:rPr sz="1800" spc="-10" dirty="0">
                <a:latin typeface="Calibri"/>
                <a:cs typeface="Calibri"/>
              </a:rPr>
              <a:t>physical representation </a:t>
            </a:r>
            <a:r>
              <a:rPr sz="1800" spc="-5" dirty="0">
                <a:latin typeface="Calibri"/>
                <a:cs typeface="Calibri"/>
              </a:rPr>
              <a:t>of  important events,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seems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15" dirty="0">
                <a:latin typeface="Calibri"/>
                <a:cs typeface="Calibri"/>
              </a:rPr>
              <a:t>contain </a:t>
            </a:r>
            <a:r>
              <a:rPr sz="1800" dirty="0">
                <a:latin typeface="Calibri"/>
                <a:cs typeface="Calibri"/>
              </a:rPr>
              <a:t>their </a:t>
            </a:r>
            <a:r>
              <a:rPr sz="1800" spc="-5" dirty="0">
                <a:latin typeface="Calibri"/>
                <a:cs typeface="Calibri"/>
              </a:rPr>
              <a:t>essence,  or </a:t>
            </a:r>
            <a:r>
              <a:rPr sz="1800" spc="-10" dirty="0">
                <a:latin typeface="Calibri"/>
                <a:cs typeface="Calibri"/>
              </a:rPr>
              <a:t>preserve </a:t>
            </a:r>
            <a:r>
              <a:rPr sz="1800" dirty="0">
                <a:latin typeface="Calibri"/>
                <a:cs typeface="Calibri"/>
              </a:rPr>
              <a:t>them. In this </a:t>
            </a:r>
            <a:r>
              <a:rPr sz="1800" spc="-5" dirty="0">
                <a:latin typeface="Calibri"/>
                <a:cs typeface="Calibri"/>
              </a:rPr>
              <a:t>sense,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setting represents  </a:t>
            </a:r>
            <a:r>
              <a:rPr sz="1800" spc="-5" dirty="0">
                <a:latin typeface="Calibri"/>
                <a:cs typeface="Calibri"/>
              </a:rPr>
              <a:t>part of an </a:t>
            </a:r>
            <a:r>
              <a:rPr sz="1800" spc="-15" dirty="0">
                <a:latin typeface="Calibri"/>
                <a:cs typeface="Calibri"/>
              </a:rPr>
              <a:t>individual’s </a:t>
            </a:r>
            <a:r>
              <a:rPr sz="1800" spc="-10" dirty="0">
                <a:latin typeface="Calibri"/>
                <a:cs typeface="Calibri"/>
              </a:rPr>
              <a:t>personal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history.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continuity </a:t>
            </a:r>
            <a:r>
              <a:rPr sz="1800" spc="-5" dirty="0">
                <a:latin typeface="Calibri"/>
                <a:cs typeface="Calibri"/>
              </a:rPr>
              <a:t>function </a:t>
            </a:r>
            <a:r>
              <a:rPr sz="1800" spc="-10" dirty="0">
                <a:latin typeface="Calibri"/>
                <a:cs typeface="Calibri"/>
              </a:rPr>
              <a:t>can </a:t>
            </a:r>
            <a:r>
              <a:rPr sz="1800" spc="-5" dirty="0">
                <a:latin typeface="Calibri"/>
                <a:cs typeface="Calibri"/>
              </a:rPr>
              <a:t>also </a:t>
            </a:r>
            <a:r>
              <a:rPr sz="1800" spc="-15" dirty="0">
                <a:latin typeface="Calibri"/>
                <a:cs typeface="Calibri"/>
              </a:rPr>
              <a:t>exist </a:t>
            </a:r>
            <a:r>
              <a:rPr sz="1800" spc="-10" dirty="0">
                <a:latin typeface="Calibri"/>
                <a:cs typeface="Calibri"/>
              </a:rPr>
              <a:t>at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cultural </a:t>
            </a:r>
            <a:r>
              <a:rPr sz="1800" spc="-5" dirty="0">
                <a:latin typeface="Calibri"/>
                <a:cs typeface="Calibri"/>
              </a:rPr>
              <a:t>or  religious</a:t>
            </a:r>
            <a:endParaRPr sz="1800">
              <a:latin typeface="Calibri"/>
              <a:cs typeface="Calibri"/>
            </a:endParaRPr>
          </a:p>
          <a:p>
            <a:pPr marL="12700" marR="34163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Level. Places where important </a:t>
            </a:r>
            <a:r>
              <a:rPr sz="1800" spc="-10" dirty="0">
                <a:latin typeface="Calibri"/>
                <a:cs typeface="Calibri"/>
              </a:rPr>
              <a:t>cultural </a:t>
            </a:r>
            <a:r>
              <a:rPr sz="1800" spc="-5" dirty="0">
                <a:latin typeface="Calibri"/>
                <a:cs typeface="Calibri"/>
              </a:rPr>
              <a:t>events </a:t>
            </a:r>
            <a:r>
              <a:rPr sz="1800" spc="-10" dirty="0">
                <a:latin typeface="Calibri"/>
                <a:cs typeface="Calibri"/>
              </a:rPr>
              <a:t>have  transpired become </a:t>
            </a:r>
            <a:r>
              <a:rPr sz="1800" spc="-5" dirty="0">
                <a:latin typeface="Calibri"/>
                <a:cs typeface="Calibri"/>
              </a:rPr>
              <a:t>meaningful </a:t>
            </a:r>
            <a:r>
              <a:rPr sz="1800" spc="-15" dirty="0">
                <a:latin typeface="Calibri"/>
                <a:cs typeface="Calibri"/>
              </a:rPr>
              <a:t>for </a:t>
            </a:r>
            <a:r>
              <a:rPr sz="1800" spc="-5" dirty="0">
                <a:latin typeface="Calibri"/>
                <a:cs typeface="Calibri"/>
              </a:rPr>
              <a:t>that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group.</a:t>
            </a:r>
            <a:endParaRPr sz="1800">
              <a:latin typeface="Calibri"/>
              <a:cs typeface="Calibri"/>
            </a:endParaRPr>
          </a:p>
          <a:p>
            <a:pPr marL="12700" marR="3429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Behaviors at </a:t>
            </a:r>
            <a:r>
              <a:rPr sz="1800" spc="-5" dirty="0">
                <a:latin typeface="Calibri"/>
                <a:cs typeface="Calibri"/>
              </a:rPr>
              <a:t>this level include pilgrimages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sacred  </a:t>
            </a:r>
            <a:r>
              <a:rPr sz="1800" spc="-5" dirty="0">
                <a:latin typeface="Calibri"/>
                <a:cs typeface="Calibri"/>
              </a:rPr>
              <a:t>place, designations that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place is an </a:t>
            </a:r>
            <a:r>
              <a:rPr sz="1800" spc="-10" dirty="0">
                <a:latin typeface="Calibri"/>
                <a:cs typeface="Calibri"/>
              </a:rPr>
              <a:t>historic site, </a:t>
            </a:r>
            <a:r>
              <a:rPr sz="1800" spc="-5" dirty="0">
                <a:latin typeface="Calibri"/>
                <a:cs typeface="Calibri"/>
              </a:rPr>
              <a:t>or  </a:t>
            </a:r>
            <a:r>
              <a:rPr sz="1800" spc="-10" dirty="0">
                <a:latin typeface="Calibri"/>
                <a:cs typeface="Calibri"/>
              </a:rPr>
              <a:t>stories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myths </a:t>
            </a:r>
            <a:r>
              <a:rPr sz="1800" spc="-5" dirty="0">
                <a:latin typeface="Calibri"/>
                <a:cs typeface="Calibri"/>
              </a:rPr>
              <a:t>that </a:t>
            </a:r>
            <a:r>
              <a:rPr sz="1800" spc="-15" dirty="0">
                <a:latin typeface="Calibri"/>
                <a:cs typeface="Calibri"/>
              </a:rPr>
              <a:t>convey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significance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the  </a:t>
            </a:r>
            <a:r>
              <a:rPr sz="1800" spc="-5" dirty="0">
                <a:latin typeface="Calibri"/>
                <a:cs typeface="Calibri"/>
              </a:rPr>
              <a:t>place.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18234"/>
            <a:ext cx="6197600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0489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According to </a:t>
            </a:r>
            <a:r>
              <a:rPr sz="1800" spc="-5" dirty="0">
                <a:latin typeface="Calibri"/>
                <a:cs typeface="Calibri"/>
              </a:rPr>
              <a:t>our </a:t>
            </a:r>
            <a:r>
              <a:rPr sz="1800" spc="-10" dirty="0">
                <a:latin typeface="Calibri"/>
                <a:cs typeface="Calibri"/>
              </a:rPr>
              <a:t>person–process–place (PPP) framework, </a:t>
            </a:r>
            <a:r>
              <a:rPr sz="1800" spc="-5" dirty="0">
                <a:latin typeface="Calibri"/>
                <a:cs typeface="Calibri"/>
              </a:rPr>
              <a:t>place  </a:t>
            </a:r>
            <a:r>
              <a:rPr sz="1800" spc="-10" dirty="0">
                <a:latin typeface="Calibri"/>
                <a:cs typeface="Calibri"/>
              </a:rPr>
              <a:t>attachment </a:t>
            </a:r>
            <a:r>
              <a:rPr sz="1800" spc="-5" dirty="0">
                <a:latin typeface="Calibri"/>
                <a:cs typeface="Calibri"/>
              </a:rPr>
              <a:t>is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bond between an individual or </a:t>
            </a:r>
            <a:r>
              <a:rPr sz="1800" spc="-10" dirty="0">
                <a:latin typeface="Calibri"/>
                <a:cs typeface="Calibri"/>
              </a:rPr>
              <a:t>group </a:t>
            </a:r>
            <a:r>
              <a:rPr sz="1800" dirty="0">
                <a:latin typeface="Calibri"/>
                <a:cs typeface="Calibri"/>
              </a:rPr>
              <a:t>and a </a:t>
            </a:r>
            <a:r>
              <a:rPr sz="1800" spc="-5" dirty="0">
                <a:latin typeface="Calibri"/>
                <a:cs typeface="Calibri"/>
              </a:rPr>
              <a:t>place  that </a:t>
            </a:r>
            <a:r>
              <a:rPr sz="1800" spc="-10" dirty="0">
                <a:latin typeface="Calibri"/>
                <a:cs typeface="Calibri"/>
              </a:rPr>
              <a:t>can vary </a:t>
            </a:r>
            <a:r>
              <a:rPr sz="1800" spc="-5" dirty="0">
                <a:latin typeface="Calibri"/>
                <a:cs typeface="Calibri"/>
              </a:rPr>
              <a:t>in </a:t>
            </a:r>
            <a:r>
              <a:rPr sz="1800" spc="-10" dirty="0">
                <a:latin typeface="Calibri"/>
                <a:cs typeface="Calibri"/>
              </a:rPr>
              <a:t>terms </a:t>
            </a:r>
            <a:r>
              <a:rPr sz="1800" spc="-5" dirty="0">
                <a:latin typeface="Calibri"/>
                <a:cs typeface="Calibri"/>
              </a:rPr>
              <a:t>of spatial level, degree of </a:t>
            </a:r>
            <a:r>
              <a:rPr sz="1800" spc="-15" dirty="0">
                <a:latin typeface="Calibri"/>
                <a:cs typeface="Calibri"/>
              </a:rPr>
              <a:t>specificity, </a:t>
            </a:r>
            <a:r>
              <a:rPr sz="1800" dirty="0">
                <a:latin typeface="Calibri"/>
                <a:cs typeface="Calibri"/>
              </a:rPr>
              <a:t>and  </a:t>
            </a:r>
            <a:r>
              <a:rPr sz="1800" spc="-5" dirty="0">
                <a:latin typeface="Calibri"/>
                <a:cs typeface="Calibri"/>
              </a:rPr>
              <a:t>social or </a:t>
            </a:r>
            <a:r>
              <a:rPr sz="1800" spc="-15" dirty="0">
                <a:latin typeface="Calibri"/>
                <a:cs typeface="Calibri"/>
              </a:rPr>
              <a:t>physical features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place, </a:t>
            </a:r>
            <a:r>
              <a:rPr sz="1800" dirty="0">
                <a:latin typeface="Calibri"/>
                <a:cs typeface="Calibri"/>
              </a:rPr>
              <a:t>and is </a:t>
            </a:r>
            <a:r>
              <a:rPr sz="1800" spc="-15" dirty="0">
                <a:latin typeface="Calibri"/>
                <a:cs typeface="Calibri"/>
              </a:rPr>
              <a:t>manifested </a:t>
            </a:r>
            <a:r>
              <a:rPr sz="1800" spc="-10" dirty="0">
                <a:latin typeface="Calibri"/>
                <a:cs typeface="Calibri"/>
              </a:rPr>
              <a:t>through  affective, cognitive,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behavioral </a:t>
            </a:r>
            <a:r>
              <a:rPr sz="1800" spc="-15" dirty="0">
                <a:latin typeface="Calibri"/>
                <a:cs typeface="Calibri"/>
              </a:rPr>
              <a:t>psychological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processes.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293370">
              <a:lnSpc>
                <a:spcPct val="100000"/>
              </a:lnSpc>
            </a:pPr>
            <a:r>
              <a:rPr sz="1800" spc="-30" dirty="0">
                <a:latin typeface="Calibri"/>
                <a:cs typeface="Calibri"/>
              </a:rPr>
              <a:t>However,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question of </a:t>
            </a:r>
            <a:r>
              <a:rPr sz="1800" spc="-15" dirty="0">
                <a:latin typeface="Calibri"/>
                <a:cs typeface="Calibri"/>
              </a:rPr>
              <a:t>why </a:t>
            </a:r>
            <a:r>
              <a:rPr sz="1800" spc="-5" dirty="0">
                <a:latin typeface="Calibri"/>
                <a:cs typeface="Calibri"/>
              </a:rPr>
              <a:t>people develop such enduring  </a:t>
            </a:r>
            <a:r>
              <a:rPr sz="1800" spc="-15" dirty="0">
                <a:latin typeface="Calibri"/>
                <a:cs typeface="Calibri"/>
              </a:rPr>
              <a:t>psychological </a:t>
            </a:r>
            <a:r>
              <a:rPr sz="1800" spc="-5" dirty="0">
                <a:latin typeface="Calibri"/>
                <a:cs typeface="Calibri"/>
              </a:rPr>
              <a:t>bonds with place remains. Most </a:t>
            </a:r>
            <a:r>
              <a:rPr sz="1800" spc="-35" dirty="0">
                <a:latin typeface="Calibri"/>
                <a:cs typeface="Calibri"/>
              </a:rPr>
              <a:t>likely, </a:t>
            </a:r>
            <a:r>
              <a:rPr sz="1800" spc="-5" dirty="0">
                <a:latin typeface="Calibri"/>
                <a:cs typeface="Calibri"/>
              </a:rPr>
              <a:t>place  </a:t>
            </a:r>
            <a:r>
              <a:rPr sz="1800" spc="-10" dirty="0">
                <a:latin typeface="Calibri"/>
                <a:cs typeface="Calibri"/>
              </a:rPr>
              <a:t>attachment </a:t>
            </a:r>
            <a:r>
              <a:rPr sz="1800" spc="-5" dirty="0">
                <a:latin typeface="Calibri"/>
                <a:cs typeface="Calibri"/>
              </a:rPr>
              <a:t>bonds </a:t>
            </a:r>
            <a:r>
              <a:rPr sz="1800" spc="-15" dirty="0">
                <a:latin typeface="Calibri"/>
                <a:cs typeface="Calibri"/>
              </a:rPr>
              <a:t>exist </a:t>
            </a:r>
            <a:r>
              <a:rPr sz="1800" spc="-5" dirty="0">
                <a:latin typeface="Calibri"/>
                <a:cs typeface="Calibri"/>
              </a:rPr>
              <a:t>because </a:t>
            </a:r>
            <a:r>
              <a:rPr sz="1800" dirty="0">
                <a:latin typeface="Calibri"/>
                <a:cs typeface="Calibri"/>
              </a:rPr>
              <a:t>they </a:t>
            </a:r>
            <a:r>
              <a:rPr sz="1800" spc="-5" dirty="0">
                <a:latin typeface="Calibri"/>
                <a:cs typeface="Calibri"/>
              </a:rPr>
              <a:t>serve </a:t>
            </a:r>
            <a:r>
              <a:rPr sz="1800" spc="-10" dirty="0">
                <a:latin typeface="Calibri"/>
                <a:cs typeface="Calibri"/>
              </a:rPr>
              <a:t>several </a:t>
            </a:r>
            <a:r>
              <a:rPr sz="1800" spc="-5" dirty="0">
                <a:latin typeface="Calibri"/>
                <a:cs typeface="Calibri"/>
              </a:rPr>
              <a:t>functions </a:t>
            </a:r>
            <a:r>
              <a:rPr sz="1800" dirty="0">
                <a:latin typeface="Calibri"/>
                <a:cs typeface="Calibri"/>
              </a:rPr>
              <a:t>as  </a:t>
            </a:r>
            <a:r>
              <a:rPr sz="1800" spc="-5" dirty="0">
                <a:latin typeface="Calibri"/>
                <a:cs typeface="Calibri"/>
              </a:rPr>
              <a:t>discussed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above.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The goal is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plan successful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meaningful places. </a:t>
            </a:r>
            <a:r>
              <a:rPr sz="1800" spc="-10" dirty="0">
                <a:latin typeface="Calibri"/>
                <a:cs typeface="Calibri"/>
              </a:rPr>
              <a:t>Conflicts can  </a:t>
            </a:r>
            <a:r>
              <a:rPr sz="1800" spc="-5" dirty="0">
                <a:latin typeface="Calibri"/>
                <a:cs typeface="Calibri"/>
              </a:rPr>
              <a:t>arise </a:t>
            </a:r>
            <a:r>
              <a:rPr sz="1800" spc="-10" dirty="0">
                <a:latin typeface="Calibri"/>
                <a:cs typeface="Calibri"/>
              </a:rPr>
              <a:t>from </a:t>
            </a:r>
            <a:r>
              <a:rPr sz="1800" spc="-5" dirty="0">
                <a:latin typeface="Calibri"/>
                <a:cs typeface="Calibri"/>
              </a:rPr>
              <a:t>planning </a:t>
            </a:r>
            <a:r>
              <a:rPr sz="1800" dirty="0">
                <a:latin typeface="Calibri"/>
                <a:cs typeface="Calibri"/>
              </a:rPr>
              <a:t>when </a:t>
            </a:r>
            <a:r>
              <a:rPr sz="1800" spc="-5" dirty="0">
                <a:latin typeface="Calibri"/>
                <a:cs typeface="Calibri"/>
              </a:rPr>
              <a:t>places </a:t>
            </a:r>
            <a:r>
              <a:rPr sz="1800" dirty="0">
                <a:latin typeface="Calibri"/>
                <a:cs typeface="Calibri"/>
              </a:rPr>
              <a:t>mean </a:t>
            </a:r>
            <a:r>
              <a:rPr sz="1800" spc="-15" dirty="0">
                <a:latin typeface="Calibri"/>
                <a:cs typeface="Calibri"/>
              </a:rPr>
              <a:t>different </a:t>
            </a:r>
            <a:r>
              <a:rPr sz="1800" spc="-5" dirty="0">
                <a:latin typeface="Calibri"/>
                <a:cs typeface="Calibri"/>
              </a:rPr>
              <a:t>things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15" dirty="0">
                <a:latin typeface="Calibri"/>
                <a:cs typeface="Calibri"/>
              </a:rPr>
              <a:t>different  </a:t>
            </a:r>
            <a:r>
              <a:rPr sz="1800" spc="-5" dirty="0">
                <a:latin typeface="Calibri"/>
                <a:cs typeface="Calibri"/>
              </a:rPr>
              <a:t>people. The </a:t>
            </a:r>
            <a:r>
              <a:rPr sz="1800" dirty="0">
                <a:latin typeface="Calibri"/>
                <a:cs typeface="Calibri"/>
              </a:rPr>
              <a:t>end </a:t>
            </a:r>
            <a:r>
              <a:rPr sz="1800" spc="-5" dirty="0">
                <a:latin typeface="Calibri"/>
                <a:cs typeface="Calibri"/>
              </a:rPr>
              <a:t>goals </a:t>
            </a:r>
            <a:r>
              <a:rPr sz="1800" spc="-10" dirty="0">
                <a:latin typeface="Calibri"/>
                <a:cs typeface="Calibri"/>
              </a:rPr>
              <a:t>are to </a:t>
            </a:r>
            <a:r>
              <a:rPr sz="1800" spc="-15" dirty="0">
                <a:latin typeface="Calibri"/>
                <a:cs typeface="Calibri"/>
              </a:rPr>
              <a:t>create </a:t>
            </a:r>
            <a:r>
              <a:rPr sz="1800" spc="-10" dirty="0">
                <a:latin typeface="Calibri"/>
                <a:cs typeface="Calibri"/>
              </a:rPr>
              <a:t>shared </a:t>
            </a:r>
            <a:r>
              <a:rPr sz="1800" spc="-5" dirty="0">
                <a:latin typeface="Calibri"/>
                <a:cs typeface="Calibri"/>
              </a:rPr>
              <a:t>values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social  </a:t>
            </a:r>
            <a:r>
              <a:rPr sz="1800" spc="-10" dirty="0">
                <a:latin typeface="Calibri"/>
                <a:cs typeface="Calibri"/>
              </a:rPr>
              <a:t>capital </a:t>
            </a:r>
            <a:r>
              <a:rPr sz="1800" dirty="0">
                <a:latin typeface="Calibri"/>
                <a:cs typeface="Calibri"/>
              </a:rPr>
              <a:t>among the </a:t>
            </a:r>
            <a:r>
              <a:rPr sz="1800" spc="-10" dirty="0">
                <a:latin typeface="Calibri"/>
                <a:cs typeface="Calibri"/>
              </a:rPr>
              <a:t>factions, </a:t>
            </a:r>
            <a:r>
              <a:rPr sz="1800" spc="-5" dirty="0">
                <a:latin typeface="Calibri"/>
                <a:cs typeface="Calibri"/>
              </a:rPr>
              <a:t>but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unique place meanings held by  </a:t>
            </a:r>
            <a:r>
              <a:rPr sz="1800" dirty="0">
                <a:latin typeface="Calibri"/>
                <a:cs typeface="Calibri"/>
              </a:rPr>
              <a:t>each </a:t>
            </a:r>
            <a:r>
              <a:rPr sz="1800" spc="-5" dirty="0">
                <a:latin typeface="Calibri"/>
                <a:cs typeface="Calibri"/>
              </a:rPr>
              <a:t>must </a:t>
            </a:r>
            <a:r>
              <a:rPr sz="1800" spc="-20" dirty="0">
                <a:latin typeface="Calibri"/>
                <a:cs typeface="Calibri"/>
              </a:rPr>
              <a:t>first </a:t>
            </a:r>
            <a:r>
              <a:rPr sz="1800" spc="-5" dirty="0">
                <a:latin typeface="Calibri"/>
                <a:cs typeface="Calibri"/>
              </a:rPr>
              <a:t>be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unearthed.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93185" y="932434"/>
            <a:ext cx="19754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Conclusion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6728459" y="3276600"/>
            <a:ext cx="2302472" cy="21378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dirty="0"/>
              <a:t>ENVIRONMENT </a:t>
            </a:r>
            <a:r>
              <a:rPr spc="-10" dirty="0"/>
              <a:t>BEHAVIOR</a:t>
            </a:r>
            <a:r>
              <a:rPr spc="-110" dirty="0"/>
              <a:t> </a:t>
            </a:r>
            <a:r>
              <a:rPr spc="-5" dirty="0"/>
              <a:t>STUDIES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3252" y="475234"/>
            <a:ext cx="58527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Why </a:t>
            </a:r>
            <a:r>
              <a:rPr sz="2800" spc="-10" dirty="0"/>
              <a:t>Study Place</a:t>
            </a:r>
            <a:r>
              <a:rPr sz="2800" spc="25" dirty="0"/>
              <a:t> </a:t>
            </a:r>
            <a:r>
              <a:rPr sz="2800" spc="-10" dirty="0"/>
              <a:t>Attachment????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59740" y="1084834"/>
            <a:ext cx="4693920" cy="496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3815">
              <a:lnSpc>
                <a:spcPct val="100000"/>
              </a:lnSpc>
              <a:spcBef>
                <a:spcPts val="100"/>
              </a:spcBef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-5" dirty="0">
                <a:latin typeface="Calibri"/>
                <a:cs typeface="Calibri"/>
              </a:rPr>
              <a:t>Place </a:t>
            </a:r>
            <a:r>
              <a:rPr sz="1800" spc="-10" dirty="0">
                <a:latin typeface="Calibri"/>
                <a:cs typeface="Calibri"/>
              </a:rPr>
              <a:t>attachment </a:t>
            </a:r>
            <a:r>
              <a:rPr sz="1800" dirty="0">
                <a:latin typeface="Calibri"/>
                <a:cs typeface="Calibri"/>
              </a:rPr>
              <a:t>as an </a:t>
            </a:r>
            <a:r>
              <a:rPr sz="1800" spc="-5" dirty="0">
                <a:latin typeface="Calibri"/>
                <a:cs typeface="Calibri"/>
              </a:rPr>
              <a:t>emotional bond has shed  light on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distress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grief </a:t>
            </a:r>
            <a:r>
              <a:rPr sz="1800" spc="-10" dirty="0">
                <a:latin typeface="Calibri"/>
                <a:cs typeface="Calibri"/>
              </a:rPr>
              <a:t>expressed </a:t>
            </a:r>
            <a:r>
              <a:rPr sz="1800" spc="-5" dirty="0">
                <a:latin typeface="Calibri"/>
                <a:cs typeface="Calibri"/>
              </a:rPr>
              <a:t>by </a:t>
            </a:r>
            <a:r>
              <a:rPr sz="1800" dirty="0">
                <a:latin typeface="Calibri"/>
                <a:cs typeface="Calibri"/>
              </a:rPr>
              <a:t>those  who </a:t>
            </a:r>
            <a:r>
              <a:rPr sz="1800" spc="-10" dirty="0">
                <a:latin typeface="Calibri"/>
                <a:cs typeface="Calibri"/>
              </a:rPr>
              <a:t>are </a:t>
            </a:r>
            <a:r>
              <a:rPr sz="1800" spc="-15" dirty="0">
                <a:latin typeface="Calibri"/>
                <a:cs typeface="Calibri"/>
              </a:rPr>
              <a:t>forced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15" dirty="0">
                <a:latin typeface="Calibri"/>
                <a:cs typeface="Calibri"/>
              </a:rPr>
              <a:t>relocate. </a:t>
            </a:r>
            <a:r>
              <a:rPr sz="1800" spc="-5" dirty="0">
                <a:latin typeface="Calibri"/>
                <a:cs typeface="Calibri"/>
              </a:rPr>
              <a:t>Place </a:t>
            </a:r>
            <a:r>
              <a:rPr sz="1800" spc="-10" dirty="0">
                <a:latin typeface="Calibri"/>
                <a:cs typeface="Calibri"/>
              </a:rPr>
              <a:t>attachment </a:t>
            </a:r>
            <a:r>
              <a:rPr sz="1800" spc="-5" dirty="0">
                <a:latin typeface="Calibri"/>
                <a:cs typeface="Calibri"/>
              </a:rPr>
              <a:t>has  </a:t>
            </a:r>
            <a:r>
              <a:rPr sz="1800" dirty="0">
                <a:latin typeface="Calibri"/>
                <a:cs typeface="Calibri"/>
              </a:rPr>
              <a:t>thus </a:t>
            </a:r>
            <a:r>
              <a:rPr sz="1800" spc="-5" dirty="0">
                <a:latin typeface="Calibri"/>
                <a:cs typeface="Calibri"/>
              </a:rPr>
              <a:t>been applied </a:t>
            </a:r>
            <a:r>
              <a:rPr sz="1800" spc="-10" dirty="0">
                <a:latin typeface="Calibri"/>
                <a:cs typeface="Calibri"/>
              </a:rPr>
              <a:t>to disaster </a:t>
            </a:r>
            <a:r>
              <a:rPr sz="1800" spc="-25" dirty="0">
                <a:latin typeface="Calibri"/>
                <a:cs typeface="Calibri"/>
              </a:rPr>
              <a:t>psychology,  </a:t>
            </a:r>
            <a:r>
              <a:rPr sz="1800" spc="-10" dirty="0">
                <a:latin typeface="Calibri"/>
                <a:cs typeface="Calibri"/>
              </a:rPr>
              <a:t>immigration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mobility.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12700" marR="34290">
              <a:lnSpc>
                <a:spcPct val="100000"/>
              </a:lnSpc>
              <a:buSzPct val="94444"/>
              <a:buFont typeface="Arial"/>
              <a:buChar char="•"/>
              <a:tabLst>
                <a:tab pos="144145" algn="l"/>
              </a:tabLst>
            </a:pPr>
            <a:r>
              <a:rPr sz="1800" spc="-5" dirty="0">
                <a:latin typeface="Calibri"/>
                <a:cs typeface="Calibri"/>
              </a:rPr>
              <a:t>Place meaning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attachment can </a:t>
            </a:r>
            <a:r>
              <a:rPr sz="1800" spc="-5" dirty="0">
                <a:latin typeface="Calibri"/>
                <a:cs typeface="Calibri"/>
              </a:rPr>
              <a:t>be used </a:t>
            </a:r>
            <a:r>
              <a:rPr sz="1800" spc="-10" dirty="0">
                <a:latin typeface="Calibri"/>
                <a:cs typeface="Calibri"/>
              </a:rPr>
              <a:t>to  </a:t>
            </a:r>
            <a:r>
              <a:rPr sz="1800" spc="-5" dirty="0">
                <a:latin typeface="Calibri"/>
                <a:cs typeface="Calibri"/>
              </a:rPr>
              <a:t>plan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encourage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use of public spaces, such  </a:t>
            </a:r>
            <a:r>
              <a:rPr sz="1800" dirty="0">
                <a:latin typeface="Calibri"/>
                <a:cs typeface="Calibri"/>
              </a:rPr>
              <a:t>as </a:t>
            </a:r>
            <a:r>
              <a:rPr sz="1800" spc="-5" dirty="0">
                <a:latin typeface="Calibri"/>
                <a:cs typeface="Calibri"/>
              </a:rPr>
              <a:t>national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parks.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SzPct val="94444"/>
              <a:buFont typeface="Arial"/>
              <a:buChar char="•"/>
              <a:tabLst>
                <a:tab pos="144145" algn="l"/>
              </a:tabLst>
            </a:pPr>
            <a:r>
              <a:rPr sz="1800" spc="-15" dirty="0">
                <a:latin typeface="Calibri"/>
                <a:cs typeface="Calibri"/>
              </a:rPr>
              <a:t>Attached </a:t>
            </a:r>
            <a:r>
              <a:rPr sz="1800" spc="-5" dirty="0">
                <a:latin typeface="Calibri"/>
                <a:cs typeface="Calibri"/>
              </a:rPr>
              <a:t>individuals </a:t>
            </a:r>
            <a:r>
              <a:rPr sz="1800" spc="-10" dirty="0">
                <a:latin typeface="Calibri"/>
                <a:cs typeface="Calibri"/>
              </a:rPr>
              <a:t>experience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heightened  sense of </a:t>
            </a:r>
            <a:r>
              <a:rPr sz="1800" spc="-30" dirty="0">
                <a:latin typeface="Calibri"/>
                <a:cs typeface="Calibri"/>
              </a:rPr>
              <a:t>safety, </a:t>
            </a:r>
            <a:r>
              <a:rPr sz="1800" spc="-5" dirty="0">
                <a:latin typeface="Calibri"/>
                <a:cs typeface="Calibri"/>
              </a:rPr>
              <a:t>even </a:t>
            </a:r>
            <a:r>
              <a:rPr sz="1800" dirty="0">
                <a:latin typeface="Calibri"/>
                <a:cs typeface="Calibri"/>
              </a:rPr>
              <a:t>when their </a:t>
            </a:r>
            <a:r>
              <a:rPr sz="1800" spc="-5" dirty="0">
                <a:latin typeface="Calibri"/>
                <a:cs typeface="Calibri"/>
              </a:rPr>
              <a:t>place is </a:t>
            </a:r>
            <a:r>
              <a:rPr sz="1800" spc="-10" dirty="0">
                <a:latin typeface="Calibri"/>
                <a:cs typeface="Calibri"/>
              </a:rPr>
              <a:t>situated  </a:t>
            </a:r>
            <a:r>
              <a:rPr sz="1800" spc="-5" dirty="0">
                <a:latin typeface="Calibri"/>
                <a:cs typeface="Calibri"/>
              </a:rPr>
              <a:t>in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war zone. </a:t>
            </a:r>
            <a:r>
              <a:rPr sz="1800" spc="-5" dirty="0">
                <a:latin typeface="Calibri"/>
                <a:cs typeface="Calibri"/>
              </a:rPr>
              <a:t>On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smaller scale, </a:t>
            </a:r>
            <a:r>
              <a:rPr sz="1800" spc="-10" dirty="0">
                <a:latin typeface="Calibri"/>
                <a:cs typeface="Calibri"/>
              </a:rPr>
              <a:t>attachment to  </a:t>
            </a:r>
            <a:r>
              <a:rPr sz="1800" spc="-25" dirty="0">
                <a:latin typeface="Calibri"/>
                <a:cs typeface="Calibri"/>
              </a:rPr>
              <a:t>one’s </a:t>
            </a:r>
            <a:r>
              <a:rPr sz="1800" spc="-5" dirty="0">
                <a:latin typeface="Calibri"/>
                <a:cs typeface="Calibri"/>
              </a:rPr>
              <a:t>neighborhood is </a:t>
            </a:r>
            <a:r>
              <a:rPr sz="1800" spc="-10" dirty="0">
                <a:latin typeface="Calibri"/>
                <a:cs typeface="Calibri"/>
              </a:rPr>
              <a:t>associated </a:t>
            </a:r>
            <a:r>
              <a:rPr sz="1800" spc="-5" dirty="0">
                <a:latin typeface="Calibri"/>
                <a:cs typeface="Calibri"/>
              </a:rPr>
              <a:t>with </a:t>
            </a:r>
            <a:r>
              <a:rPr sz="1800" spc="-15" dirty="0">
                <a:latin typeface="Calibri"/>
                <a:cs typeface="Calibri"/>
              </a:rPr>
              <a:t>fewer  </a:t>
            </a:r>
            <a:r>
              <a:rPr sz="1800" spc="-10" dirty="0">
                <a:latin typeface="Calibri"/>
                <a:cs typeface="Calibri"/>
              </a:rPr>
              <a:t>perceived </a:t>
            </a:r>
            <a:r>
              <a:rPr sz="1800" spc="-5" dirty="0">
                <a:latin typeface="Calibri"/>
                <a:cs typeface="Calibri"/>
              </a:rPr>
              <a:t>incivilities </a:t>
            </a:r>
            <a:r>
              <a:rPr sz="1800" dirty="0">
                <a:latin typeface="Calibri"/>
                <a:cs typeface="Calibri"/>
              </a:rPr>
              <a:t>(e.g., </a:t>
            </a:r>
            <a:r>
              <a:rPr sz="1800" spc="-5" dirty="0">
                <a:latin typeface="Calibri"/>
                <a:cs typeface="Calibri"/>
              </a:rPr>
              <a:t>drug </a:t>
            </a:r>
            <a:r>
              <a:rPr sz="1800" dirty="0">
                <a:latin typeface="Calibri"/>
                <a:cs typeface="Calibri"/>
              </a:rPr>
              <a:t>dealing, </a:t>
            </a:r>
            <a:r>
              <a:rPr sz="1800" spc="-10" dirty="0">
                <a:latin typeface="Calibri"/>
                <a:cs typeface="Calibri"/>
              </a:rPr>
              <a:t>gang  </a:t>
            </a:r>
            <a:r>
              <a:rPr sz="1800" spc="-20" dirty="0">
                <a:latin typeface="Calibri"/>
                <a:cs typeface="Calibri"/>
              </a:rPr>
              <a:t>activity, </a:t>
            </a:r>
            <a:r>
              <a:rPr sz="1800" spc="-15" dirty="0">
                <a:latin typeface="Calibri"/>
                <a:cs typeface="Calibri"/>
              </a:rPr>
              <a:t>traffic, etc.) </a:t>
            </a:r>
            <a:r>
              <a:rPr sz="1800" spc="-5" dirty="0">
                <a:latin typeface="Calibri"/>
                <a:cs typeface="Calibri"/>
              </a:rPr>
              <a:t>on </a:t>
            </a:r>
            <a:r>
              <a:rPr sz="1800" spc="-25" dirty="0">
                <a:latin typeface="Calibri"/>
                <a:cs typeface="Calibri"/>
              </a:rPr>
              <a:t>one’s </a:t>
            </a:r>
            <a:r>
              <a:rPr sz="1800" spc="-5" dirty="0">
                <a:latin typeface="Calibri"/>
                <a:cs typeface="Calibri"/>
              </a:rPr>
              <a:t>block </a:t>
            </a:r>
            <a:r>
              <a:rPr sz="1800" dirty="0">
                <a:latin typeface="Calibri"/>
                <a:cs typeface="Calibri"/>
              </a:rPr>
              <a:t>and less </a:t>
            </a:r>
            <a:r>
              <a:rPr sz="1800" spc="-15" dirty="0">
                <a:latin typeface="Calibri"/>
                <a:cs typeface="Calibri"/>
              </a:rPr>
              <a:t>fear </a:t>
            </a:r>
            <a:r>
              <a:rPr sz="1800" spc="-5" dirty="0">
                <a:latin typeface="Calibri"/>
                <a:cs typeface="Calibri"/>
              </a:rPr>
              <a:t>of  neighborhood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Crime.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84876" y="1171955"/>
            <a:ext cx="3201924" cy="1799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68111" y="3886200"/>
            <a:ext cx="3294888" cy="21991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dirty="0"/>
              <a:t>ENVIRONMENT </a:t>
            </a:r>
            <a:r>
              <a:rPr spc="-10" dirty="0"/>
              <a:t>BEHAVIOR</a:t>
            </a:r>
            <a:r>
              <a:rPr spc="-110" dirty="0"/>
              <a:t> </a:t>
            </a:r>
            <a:r>
              <a:rPr spc="-5" dirty="0"/>
              <a:t>STUDIES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1333" y="637793"/>
            <a:ext cx="64814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/>
              <a:t>The </a:t>
            </a:r>
            <a:r>
              <a:rPr sz="2800" spc="-5" dirty="0"/>
              <a:t>Tripartite Organizing</a:t>
            </a:r>
            <a:r>
              <a:rPr sz="2800" spc="65" dirty="0"/>
              <a:t> </a:t>
            </a:r>
            <a:r>
              <a:rPr sz="2800" spc="-10" dirty="0"/>
              <a:t>Framework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dirty="0"/>
              <a:t>ENVIRONMENT </a:t>
            </a:r>
            <a:r>
              <a:rPr spc="-10" dirty="0"/>
              <a:t>BEHAVIOR</a:t>
            </a:r>
            <a:r>
              <a:rPr spc="-110" dirty="0"/>
              <a:t> </a:t>
            </a:r>
            <a:r>
              <a:rPr spc="-5" dirty="0"/>
              <a:t>STUDIES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140" y="1637741"/>
            <a:ext cx="7495540" cy="3990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dirty="0">
                <a:latin typeface="Calibri"/>
                <a:cs typeface="Calibri"/>
              </a:rPr>
              <a:t>Its a </a:t>
            </a:r>
            <a:r>
              <a:rPr sz="2000" spc="-5" dirty="0">
                <a:latin typeface="Calibri"/>
                <a:cs typeface="Calibri"/>
              </a:rPr>
              <a:t>three-dimensional </a:t>
            </a:r>
            <a:r>
              <a:rPr sz="2000" spc="-15" dirty="0">
                <a:latin typeface="Calibri"/>
                <a:cs typeface="Calibri"/>
              </a:rPr>
              <a:t>framework </a:t>
            </a:r>
            <a:r>
              <a:rPr sz="2000" dirty="0">
                <a:latin typeface="Calibri"/>
                <a:cs typeface="Calibri"/>
              </a:rPr>
              <a:t>of </a:t>
            </a:r>
            <a:r>
              <a:rPr sz="2000" spc="-5" dirty="0">
                <a:latin typeface="Calibri"/>
                <a:cs typeface="Calibri"/>
              </a:rPr>
              <a:t>place </a:t>
            </a:r>
            <a:r>
              <a:rPr sz="2000" spc="-10" dirty="0">
                <a:latin typeface="Calibri"/>
                <a:cs typeface="Calibri"/>
              </a:rPr>
              <a:t>attachment </a:t>
            </a:r>
            <a:r>
              <a:rPr sz="2000" spc="-5" dirty="0">
                <a:latin typeface="Calibri"/>
                <a:cs typeface="Calibri"/>
              </a:rPr>
              <a:t>that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usefully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alibri"/>
                <a:cs typeface="Calibri"/>
              </a:rPr>
              <a:t>structures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varied definitions </a:t>
            </a:r>
            <a:r>
              <a:rPr sz="2000" dirty="0">
                <a:latin typeface="Calibri"/>
                <a:cs typeface="Calibri"/>
              </a:rPr>
              <a:t>in the </a:t>
            </a:r>
            <a:r>
              <a:rPr sz="2000" spc="-15" dirty="0">
                <a:latin typeface="Calibri"/>
                <a:cs typeface="Calibri"/>
              </a:rPr>
              <a:t>literature </a:t>
            </a:r>
            <a:r>
              <a:rPr sz="2000" spc="-5" dirty="0">
                <a:latin typeface="Calibri"/>
                <a:cs typeface="Calibri"/>
              </a:rPr>
              <a:t>of place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attachment.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189230">
              <a:lnSpc>
                <a:spcPct val="100000"/>
              </a:lnSpc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spc="-5" dirty="0">
                <a:latin typeface="Calibri"/>
                <a:cs typeface="Calibri"/>
              </a:rPr>
              <a:t>This </a:t>
            </a:r>
            <a:r>
              <a:rPr sz="2000" spc="-10" dirty="0">
                <a:latin typeface="Calibri"/>
                <a:cs typeface="Calibri"/>
              </a:rPr>
              <a:t>framework proposes </a:t>
            </a:r>
            <a:r>
              <a:rPr sz="2000" spc="-5" dirty="0">
                <a:latin typeface="Calibri"/>
                <a:cs typeface="Calibri"/>
              </a:rPr>
              <a:t>that </a:t>
            </a:r>
            <a:r>
              <a:rPr sz="2000" dirty="0">
                <a:latin typeface="Calibri"/>
                <a:cs typeface="Calibri"/>
              </a:rPr>
              <a:t>place </a:t>
            </a:r>
            <a:r>
              <a:rPr sz="2000" spc="-10" dirty="0">
                <a:latin typeface="Calibri"/>
                <a:cs typeface="Calibri"/>
              </a:rPr>
              <a:t>attachment </a:t>
            </a:r>
            <a:r>
              <a:rPr sz="2000" dirty="0">
                <a:latin typeface="Calibri"/>
                <a:cs typeface="Calibri"/>
              </a:rPr>
              <a:t>is a </a:t>
            </a:r>
            <a:r>
              <a:rPr sz="2000" spc="-5" dirty="0">
                <a:latin typeface="Calibri"/>
                <a:cs typeface="Calibri"/>
              </a:rPr>
              <a:t>multidimensional  concept with </a:t>
            </a:r>
            <a:r>
              <a:rPr sz="2000" spc="-10" dirty="0">
                <a:latin typeface="Calibri"/>
                <a:cs typeface="Calibri"/>
              </a:rPr>
              <a:t>person, psychological process,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place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dimensions.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20" dirty="0">
                <a:latin typeface="Calibri"/>
                <a:cs typeface="Calibri"/>
              </a:rPr>
              <a:t>first </a:t>
            </a:r>
            <a:r>
              <a:rPr sz="2000" spc="-5" dirty="0">
                <a:latin typeface="Calibri"/>
                <a:cs typeface="Calibri"/>
              </a:rPr>
              <a:t>dimension </a:t>
            </a:r>
            <a:r>
              <a:rPr sz="2000" dirty="0">
                <a:latin typeface="Calibri"/>
                <a:cs typeface="Calibri"/>
              </a:rPr>
              <a:t>is the </a:t>
            </a:r>
            <a:r>
              <a:rPr sz="2000" spc="-5" dirty="0">
                <a:latin typeface="Calibri"/>
                <a:cs typeface="Calibri"/>
              </a:rPr>
              <a:t>actor: </a:t>
            </a:r>
            <a:r>
              <a:rPr sz="2000" dirty="0">
                <a:latin typeface="Calibri"/>
                <a:cs typeface="Calibri"/>
              </a:rPr>
              <a:t>who is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attached?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12700" marR="512445">
              <a:lnSpc>
                <a:spcPct val="100000"/>
              </a:lnSpc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spc="-5" dirty="0">
                <a:latin typeface="Calibri"/>
                <a:cs typeface="Calibri"/>
              </a:rPr>
              <a:t>The second dimension </a:t>
            </a:r>
            <a:r>
              <a:rPr sz="2000" dirty="0">
                <a:latin typeface="Calibri"/>
                <a:cs typeface="Calibri"/>
              </a:rPr>
              <a:t>is the </a:t>
            </a:r>
            <a:r>
              <a:rPr sz="2000" spc="-10" dirty="0">
                <a:latin typeface="Calibri"/>
                <a:cs typeface="Calibri"/>
              </a:rPr>
              <a:t>psychological process: </a:t>
            </a:r>
            <a:r>
              <a:rPr sz="2000" spc="-5" dirty="0">
                <a:latin typeface="Calibri"/>
                <a:cs typeface="Calibri"/>
              </a:rPr>
              <a:t>how </a:t>
            </a:r>
            <a:r>
              <a:rPr sz="2000" spc="-10" dirty="0">
                <a:latin typeface="Calibri"/>
                <a:cs typeface="Calibri"/>
              </a:rPr>
              <a:t>are </a:t>
            </a:r>
            <a:r>
              <a:rPr sz="2000" spc="-15" dirty="0">
                <a:latin typeface="Calibri"/>
                <a:cs typeface="Calibri"/>
              </a:rPr>
              <a:t>affect,  </a:t>
            </a:r>
            <a:r>
              <a:rPr sz="2000" spc="-5" dirty="0">
                <a:latin typeface="Calibri"/>
                <a:cs typeface="Calibri"/>
              </a:rPr>
              <a:t>cognition,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behavior manifested </a:t>
            </a:r>
            <a:r>
              <a:rPr sz="2000" dirty="0">
                <a:latin typeface="Calibri"/>
                <a:cs typeface="Calibri"/>
              </a:rPr>
              <a:t>in the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attachment?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spc="-5" dirty="0">
                <a:latin typeface="Calibri"/>
                <a:cs typeface="Calibri"/>
              </a:rPr>
              <a:t>The third dimension </a:t>
            </a:r>
            <a:r>
              <a:rPr sz="2000" dirty="0">
                <a:latin typeface="Calibri"/>
                <a:cs typeface="Calibri"/>
              </a:rPr>
              <a:t>is the object of the </a:t>
            </a:r>
            <a:r>
              <a:rPr sz="2000" spc="-10" dirty="0">
                <a:latin typeface="Calibri"/>
                <a:cs typeface="Calibri"/>
              </a:rPr>
              <a:t>attachment, </a:t>
            </a:r>
            <a:r>
              <a:rPr sz="2000" dirty="0">
                <a:latin typeface="Calibri"/>
                <a:cs typeface="Calibri"/>
              </a:rPr>
              <a:t>including </a:t>
            </a:r>
            <a:r>
              <a:rPr sz="2000" spc="-5" dirty="0">
                <a:latin typeface="Calibri"/>
                <a:cs typeface="Calibri"/>
              </a:rPr>
              <a:t>place  </a:t>
            </a:r>
            <a:r>
              <a:rPr sz="2000" spc="-10" dirty="0">
                <a:latin typeface="Calibri"/>
                <a:cs typeface="Calibri"/>
              </a:rPr>
              <a:t>characteristics: </a:t>
            </a:r>
            <a:r>
              <a:rPr sz="2000" spc="-5" dirty="0">
                <a:latin typeface="Calibri"/>
                <a:cs typeface="Calibri"/>
              </a:rPr>
              <a:t>what </a:t>
            </a:r>
            <a:r>
              <a:rPr sz="2000" dirty="0">
                <a:latin typeface="Calibri"/>
                <a:cs typeface="Calibri"/>
              </a:rPr>
              <a:t>is the </a:t>
            </a:r>
            <a:r>
              <a:rPr sz="2000" spc="-10" dirty="0">
                <a:latin typeface="Calibri"/>
                <a:cs typeface="Calibri"/>
              </a:rPr>
              <a:t>attachment </a:t>
            </a:r>
            <a:r>
              <a:rPr sz="2000" spc="-25" dirty="0">
                <a:latin typeface="Calibri"/>
                <a:cs typeface="Calibri"/>
              </a:rPr>
              <a:t>to, </a:t>
            </a:r>
            <a:r>
              <a:rPr sz="2000" spc="-5" dirty="0">
                <a:latin typeface="Calibri"/>
                <a:cs typeface="Calibri"/>
              </a:rPr>
              <a:t>and what </a:t>
            </a:r>
            <a:r>
              <a:rPr sz="2000" dirty="0">
                <a:latin typeface="Calibri"/>
                <a:cs typeface="Calibri"/>
              </a:rPr>
              <a:t>is the </a:t>
            </a:r>
            <a:r>
              <a:rPr sz="2000" spc="-10" dirty="0">
                <a:latin typeface="Calibri"/>
                <a:cs typeface="Calibri"/>
              </a:rPr>
              <a:t>nature </a:t>
            </a:r>
            <a:r>
              <a:rPr sz="2000" spc="-45" dirty="0">
                <a:latin typeface="Calibri"/>
                <a:cs typeface="Calibri"/>
              </a:rPr>
              <a:t>of, </a:t>
            </a:r>
            <a:r>
              <a:rPr sz="2000" dirty="0">
                <a:latin typeface="Calibri"/>
                <a:cs typeface="Calibri"/>
              </a:rPr>
              <a:t>this  </a:t>
            </a:r>
            <a:r>
              <a:rPr sz="2000" spc="-5" dirty="0">
                <a:latin typeface="Calibri"/>
                <a:cs typeface="Calibri"/>
              </a:rPr>
              <a:t>place?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697118"/>
            <a:ext cx="74752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As </a:t>
            </a:r>
            <a:r>
              <a:rPr sz="1800" spc="-5" dirty="0">
                <a:latin typeface="Calibri"/>
                <a:cs typeface="Calibri"/>
              </a:rPr>
              <a:t>knowledge </a:t>
            </a:r>
            <a:r>
              <a:rPr sz="1800" spc="-15" dirty="0">
                <a:latin typeface="Calibri"/>
                <a:cs typeface="Calibri"/>
              </a:rPr>
              <a:t>grows </a:t>
            </a:r>
            <a:r>
              <a:rPr sz="1800" dirty="0">
                <a:latin typeface="Calibri"/>
                <a:cs typeface="Calibri"/>
              </a:rPr>
              <a:t>about the </a:t>
            </a:r>
            <a:r>
              <a:rPr sz="1800" spc="-5" dirty="0">
                <a:latin typeface="Calibri"/>
                <a:cs typeface="Calibri"/>
              </a:rPr>
              <a:t>specific levels within </a:t>
            </a:r>
            <a:r>
              <a:rPr sz="1800" dirty="0">
                <a:latin typeface="Calibri"/>
                <a:cs typeface="Calibri"/>
              </a:rPr>
              <a:t>each </a:t>
            </a:r>
            <a:r>
              <a:rPr sz="1800" spc="-5" dirty="0">
                <a:latin typeface="Calibri"/>
                <a:cs typeface="Calibri"/>
              </a:rPr>
              <a:t>of these dimensions, </a:t>
            </a:r>
            <a:r>
              <a:rPr sz="1800" dirty="0">
                <a:latin typeface="Calibri"/>
                <a:cs typeface="Calibri"/>
              </a:rPr>
              <a:t>a  </a:t>
            </a:r>
            <a:r>
              <a:rPr sz="1800" spc="-10" dirty="0">
                <a:latin typeface="Calibri"/>
                <a:cs typeface="Calibri"/>
              </a:rPr>
              <a:t>comprehensive understanding </a:t>
            </a:r>
            <a:r>
              <a:rPr sz="1800" spc="-5" dirty="0">
                <a:latin typeface="Calibri"/>
                <a:cs typeface="Calibri"/>
              </a:rPr>
              <a:t>of place </a:t>
            </a:r>
            <a:r>
              <a:rPr sz="1800" spc="-10" dirty="0">
                <a:latin typeface="Calibri"/>
                <a:cs typeface="Calibri"/>
              </a:rPr>
              <a:t>attachment </a:t>
            </a:r>
            <a:r>
              <a:rPr sz="1800" spc="-5" dirty="0">
                <a:latin typeface="Calibri"/>
                <a:cs typeface="Calibri"/>
              </a:rPr>
              <a:t>will be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reached.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8684" y="533400"/>
            <a:ext cx="8929116" cy="495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dirty="0"/>
              <a:t>ENVIRONMENT </a:t>
            </a:r>
            <a:r>
              <a:rPr spc="-10" dirty="0"/>
              <a:t>BEHAVIOR</a:t>
            </a:r>
            <a:r>
              <a:rPr spc="-110" dirty="0"/>
              <a:t> </a:t>
            </a:r>
            <a:r>
              <a:rPr spc="-5" dirty="0"/>
              <a:t>STUDIES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2620" y="475234"/>
            <a:ext cx="36271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Person </a:t>
            </a:r>
            <a:r>
              <a:rPr sz="2800" spc="-5" dirty="0"/>
              <a:t>as</a:t>
            </a:r>
            <a:r>
              <a:rPr sz="2800" spc="-35" dirty="0"/>
              <a:t> </a:t>
            </a:r>
            <a:r>
              <a:rPr sz="2800" spc="-10" dirty="0"/>
              <a:t>dimension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6883907" y="3733800"/>
            <a:ext cx="1802892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6800" y="1143000"/>
            <a:ext cx="3200400" cy="2400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9740" y="1084834"/>
            <a:ext cx="5728970" cy="4705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8432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44145" algn="l"/>
              </a:tabLst>
            </a:pPr>
            <a:r>
              <a:rPr sz="1800" spc="-25" dirty="0">
                <a:latin typeface="Calibri"/>
                <a:cs typeface="Calibri"/>
              </a:rPr>
              <a:t>At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individual level, it </a:t>
            </a:r>
            <a:r>
              <a:rPr sz="1800" spc="-10" dirty="0">
                <a:latin typeface="Calibri"/>
                <a:cs typeface="Calibri"/>
              </a:rPr>
              <a:t>involves </a:t>
            </a:r>
            <a:r>
              <a:rPr sz="1800" dirty="0">
                <a:latin typeface="Calibri"/>
                <a:cs typeface="Calibri"/>
              </a:rPr>
              <a:t>the  </a:t>
            </a:r>
            <a:r>
              <a:rPr sz="1800" spc="-10" dirty="0">
                <a:latin typeface="Calibri"/>
                <a:cs typeface="Calibri"/>
              </a:rPr>
              <a:t>personal connections </a:t>
            </a:r>
            <a:r>
              <a:rPr sz="1800" spc="-5" dirty="0">
                <a:latin typeface="Calibri"/>
                <a:cs typeface="Calibri"/>
              </a:rPr>
              <a:t>one has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place. </a:t>
            </a:r>
            <a:r>
              <a:rPr sz="1800" spc="-15" dirty="0">
                <a:latin typeface="Calibri"/>
                <a:cs typeface="Calibri"/>
              </a:rPr>
              <a:t>For  </a:t>
            </a:r>
            <a:r>
              <a:rPr sz="1800" spc="-10" dirty="0">
                <a:latin typeface="Calibri"/>
                <a:cs typeface="Calibri"/>
              </a:rPr>
              <a:t>example, </a:t>
            </a:r>
            <a:r>
              <a:rPr sz="1800" spc="-5" dirty="0">
                <a:latin typeface="Calibri"/>
                <a:cs typeface="Calibri"/>
              </a:rPr>
              <a:t>place </a:t>
            </a:r>
            <a:r>
              <a:rPr sz="1800" spc="-10" dirty="0">
                <a:latin typeface="Calibri"/>
                <a:cs typeface="Calibri"/>
              </a:rPr>
              <a:t>attachment </a:t>
            </a:r>
            <a:r>
              <a:rPr sz="1800" dirty="0">
                <a:latin typeface="Calibri"/>
                <a:cs typeface="Calibri"/>
              </a:rPr>
              <a:t>is </a:t>
            </a:r>
            <a:r>
              <a:rPr sz="1800" spc="-10" dirty="0">
                <a:latin typeface="Calibri"/>
                <a:cs typeface="Calibri"/>
              </a:rPr>
              <a:t>stronger </a:t>
            </a:r>
            <a:r>
              <a:rPr sz="1800" spc="-15" dirty="0">
                <a:latin typeface="Calibri"/>
                <a:cs typeface="Calibri"/>
              </a:rPr>
              <a:t>for  </a:t>
            </a:r>
            <a:r>
              <a:rPr sz="1800" spc="-10" dirty="0">
                <a:latin typeface="Calibri"/>
                <a:cs typeface="Calibri"/>
              </a:rPr>
              <a:t>settings </a:t>
            </a:r>
            <a:r>
              <a:rPr sz="1800" spc="-5" dirty="0">
                <a:latin typeface="Calibri"/>
                <a:cs typeface="Calibri"/>
              </a:rPr>
              <a:t>that </a:t>
            </a:r>
            <a:r>
              <a:rPr sz="1800" spc="-20" dirty="0">
                <a:latin typeface="Calibri"/>
                <a:cs typeface="Calibri"/>
              </a:rPr>
              <a:t>evoke </a:t>
            </a:r>
            <a:r>
              <a:rPr sz="1800" spc="-10" dirty="0">
                <a:latin typeface="Calibri"/>
                <a:cs typeface="Calibri"/>
              </a:rPr>
              <a:t>personal </a:t>
            </a:r>
            <a:r>
              <a:rPr sz="1800" dirty="0">
                <a:latin typeface="Calibri"/>
                <a:cs typeface="Calibri"/>
              </a:rPr>
              <a:t>memories, </a:t>
            </a:r>
            <a:r>
              <a:rPr sz="1800" spc="-5" dirty="0">
                <a:latin typeface="Calibri"/>
                <a:cs typeface="Calibri"/>
              </a:rPr>
              <a:t>and  this </a:t>
            </a:r>
            <a:r>
              <a:rPr sz="1800" dirty="0">
                <a:latin typeface="Calibri"/>
                <a:cs typeface="Calibri"/>
              </a:rPr>
              <a:t>type </a:t>
            </a:r>
            <a:r>
              <a:rPr sz="1800" spc="-5" dirty="0">
                <a:latin typeface="Calibri"/>
                <a:cs typeface="Calibri"/>
              </a:rPr>
              <a:t>of place </a:t>
            </a:r>
            <a:r>
              <a:rPr sz="1800" spc="-10" dirty="0">
                <a:latin typeface="Calibri"/>
                <a:cs typeface="Calibri"/>
              </a:rPr>
              <a:t>attachment </a:t>
            </a:r>
            <a:r>
              <a:rPr sz="1800" dirty="0">
                <a:latin typeface="Calibri"/>
                <a:cs typeface="Calibri"/>
              </a:rPr>
              <a:t>is </a:t>
            </a:r>
            <a:r>
              <a:rPr sz="1800" spc="-5" dirty="0">
                <a:latin typeface="Calibri"/>
                <a:cs typeface="Calibri"/>
              </a:rPr>
              <a:t>thought </a:t>
            </a:r>
            <a:r>
              <a:rPr sz="1800" spc="-10" dirty="0">
                <a:latin typeface="Calibri"/>
                <a:cs typeface="Calibri"/>
              </a:rPr>
              <a:t>to  contribute to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5" dirty="0">
                <a:latin typeface="Calibri"/>
                <a:cs typeface="Calibri"/>
              </a:rPr>
              <a:t>stable </a:t>
            </a:r>
            <a:r>
              <a:rPr sz="1800" spc="-5" dirty="0">
                <a:latin typeface="Calibri"/>
                <a:cs typeface="Calibri"/>
              </a:rPr>
              <a:t>sense of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self.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12700" marR="1426845">
              <a:lnSpc>
                <a:spcPct val="100000"/>
              </a:lnSpc>
              <a:buFont typeface="Arial"/>
              <a:buChar char="•"/>
              <a:tabLst>
                <a:tab pos="144145" algn="l"/>
              </a:tabLst>
            </a:pPr>
            <a:r>
              <a:rPr sz="1800" spc="-20" dirty="0">
                <a:latin typeface="Calibri"/>
                <a:cs typeface="Calibri"/>
              </a:rPr>
              <a:t>Similarly, </a:t>
            </a:r>
            <a:r>
              <a:rPr sz="1800" spc="-5" dirty="0">
                <a:latin typeface="Calibri"/>
                <a:cs typeface="Calibri"/>
              </a:rPr>
              <a:t>places </a:t>
            </a:r>
            <a:r>
              <a:rPr sz="1800" spc="-10" dirty="0">
                <a:latin typeface="Calibri"/>
                <a:cs typeface="Calibri"/>
              </a:rPr>
              <a:t>become </a:t>
            </a:r>
            <a:r>
              <a:rPr sz="1800" spc="-5" dirty="0">
                <a:latin typeface="Calibri"/>
                <a:cs typeface="Calibri"/>
              </a:rPr>
              <a:t>meaningful </a:t>
            </a:r>
            <a:r>
              <a:rPr sz="1800" spc="-15" dirty="0">
                <a:latin typeface="Calibri"/>
                <a:cs typeface="Calibri"/>
              </a:rPr>
              <a:t>from  </a:t>
            </a:r>
            <a:r>
              <a:rPr sz="1800" spc="-10" dirty="0">
                <a:latin typeface="Calibri"/>
                <a:cs typeface="Calibri"/>
              </a:rPr>
              <a:t>personally </a:t>
            </a:r>
            <a:r>
              <a:rPr sz="1800" spc="-5" dirty="0">
                <a:latin typeface="Calibri"/>
                <a:cs typeface="Calibri"/>
              </a:rPr>
              <a:t>important experiences, such </a:t>
            </a:r>
            <a:r>
              <a:rPr sz="1800" dirty="0">
                <a:latin typeface="Calibri"/>
                <a:cs typeface="Calibri"/>
              </a:rPr>
              <a:t>as  </a:t>
            </a:r>
            <a:r>
              <a:rPr sz="1800" spc="-10" dirty="0">
                <a:latin typeface="Calibri"/>
                <a:cs typeface="Calibri"/>
              </a:rPr>
              <a:t>realizations, milestones </a:t>
            </a:r>
            <a:r>
              <a:rPr sz="1800" dirty="0">
                <a:latin typeface="Calibri"/>
                <a:cs typeface="Calibri"/>
              </a:rPr>
              <a:t>(e.g., </a:t>
            </a:r>
            <a:r>
              <a:rPr sz="1800" spc="-10" dirty="0">
                <a:latin typeface="Calibri"/>
                <a:cs typeface="Calibri"/>
              </a:rPr>
              <a:t>where </a:t>
            </a:r>
            <a:r>
              <a:rPr sz="1800" dirty="0">
                <a:latin typeface="Calibri"/>
                <a:cs typeface="Calibri"/>
              </a:rPr>
              <a:t>I </a:t>
            </a:r>
            <a:r>
              <a:rPr sz="1800" spc="-20" dirty="0">
                <a:latin typeface="Calibri"/>
                <a:cs typeface="Calibri"/>
              </a:rPr>
              <a:t>first </a:t>
            </a:r>
            <a:r>
              <a:rPr sz="1800" spc="-5" dirty="0">
                <a:latin typeface="Calibri"/>
                <a:cs typeface="Calibri"/>
              </a:rPr>
              <a:t>met  </a:t>
            </a:r>
            <a:r>
              <a:rPr sz="1800" spc="-20" dirty="0">
                <a:latin typeface="Calibri"/>
                <a:cs typeface="Calibri"/>
              </a:rPr>
              <a:t>my </a:t>
            </a:r>
            <a:r>
              <a:rPr sz="1800" spc="-5" dirty="0">
                <a:latin typeface="Calibri"/>
                <a:cs typeface="Calibri"/>
              </a:rPr>
              <a:t>significant other),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experiences of  </a:t>
            </a:r>
            <a:r>
              <a:rPr sz="1800" spc="-10" dirty="0">
                <a:latin typeface="Calibri"/>
                <a:cs typeface="Calibri"/>
              </a:rPr>
              <a:t>personal</a:t>
            </a:r>
            <a:r>
              <a:rPr sz="1800" spc="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growth.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19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Font typeface="Arial"/>
              <a:buChar char="•"/>
              <a:tabLst>
                <a:tab pos="144145" algn="l"/>
              </a:tabLst>
            </a:pPr>
            <a:r>
              <a:rPr sz="1800" spc="-5" dirty="0">
                <a:latin typeface="Calibri"/>
                <a:cs typeface="Calibri"/>
              </a:rPr>
              <a:t>Although other theorists argue that place </a:t>
            </a:r>
            <a:r>
              <a:rPr sz="1800" spc="-10" dirty="0">
                <a:latin typeface="Calibri"/>
                <a:cs typeface="Calibri"/>
              </a:rPr>
              <a:t>characteristics are  </a:t>
            </a:r>
            <a:r>
              <a:rPr sz="1800" spc="-15" dirty="0">
                <a:latin typeface="Calibri"/>
                <a:cs typeface="Calibri"/>
              </a:rPr>
              <a:t>integral </a:t>
            </a:r>
            <a:r>
              <a:rPr sz="1800" spc="-5" dirty="0">
                <a:latin typeface="Calibri"/>
                <a:cs typeface="Calibri"/>
              </a:rPr>
              <a:t>in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construction </a:t>
            </a:r>
            <a:r>
              <a:rPr sz="1800" spc="-5" dirty="0">
                <a:latin typeface="Calibri"/>
                <a:cs typeface="Calibri"/>
              </a:rPr>
              <a:t>of place </a:t>
            </a:r>
            <a:r>
              <a:rPr sz="1800" dirty="0">
                <a:latin typeface="Calibri"/>
                <a:cs typeface="Calibri"/>
              </a:rPr>
              <a:t>meaning, the </a:t>
            </a:r>
            <a:r>
              <a:rPr sz="1800" spc="-5" dirty="0">
                <a:latin typeface="Calibri"/>
                <a:cs typeface="Calibri"/>
              </a:rPr>
              <a:t>argument  that individual experiences </a:t>
            </a:r>
            <a:r>
              <a:rPr sz="1800" spc="-15" dirty="0">
                <a:latin typeface="Calibri"/>
                <a:cs typeface="Calibri"/>
              </a:rPr>
              <a:t>may form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basis </a:t>
            </a:r>
            <a:r>
              <a:rPr sz="1800" spc="-15" dirty="0">
                <a:latin typeface="Calibri"/>
                <a:cs typeface="Calibri"/>
              </a:rPr>
              <a:t>for </a:t>
            </a:r>
            <a:r>
              <a:rPr sz="1800" spc="-10" dirty="0">
                <a:latin typeface="Calibri"/>
                <a:cs typeface="Calibri"/>
              </a:rPr>
              <a:t>the  attachment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convincing.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dirty="0"/>
              <a:t>ENVIRONMENT </a:t>
            </a:r>
            <a:r>
              <a:rPr spc="-10" dirty="0"/>
              <a:t>BEHAVIOR</a:t>
            </a:r>
            <a:r>
              <a:rPr spc="-110" dirty="0"/>
              <a:t> </a:t>
            </a:r>
            <a:r>
              <a:rPr spc="-5" dirty="0"/>
              <a:t>STUDIES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70375" y="474675"/>
            <a:ext cx="4453890" cy="35928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1594">
              <a:lnSpc>
                <a:spcPct val="100000"/>
              </a:lnSpc>
              <a:spcBef>
                <a:spcPts val="100"/>
              </a:spcBef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-25" dirty="0">
                <a:latin typeface="Calibri"/>
                <a:cs typeface="Calibri"/>
              </a:rPr>
              <a:t>At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group </a:t>
            </a:r>
            <a:r>
              <a:rPr sz="1800" spc="-5" dirty="0">
                <a:latin typeface="Calibri"/>
                <a:cs typeface="Calibri"/>
              </a:rPr>
              <a:t>level, </a:t>
            </a:r>
            <a:r>
              <a:rPr sz="1800" spc="-10" dirty="0">
                <a:latin typeface="Calibri"/>
                <a:cs typeface="Calibri"/>
              </a:rPr>
              <a:t>attachment </a:t>
            </a:r>
            <a:r>
              <a:rPr sz="1800" spc="-5" dirty="0">
                <a:latin typeface="Calibri"/>
                <a:cs typeface="Calibri"/>
              </a:rPr>
              <a:t>is comprised of 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symbolic </a:t>
            </a:r>
            <a:r>
              <a:rPr sz="1800" spc="-5" dirty="0">
                <a:latin typeface="Calibri"/>
                <a:cs typeface="Calibri"/>
              </a:rPr>
              <a:t>meanings of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place that </a:t>
            </a:r>
            <a:r>
              <a:rPr sz="1800" spc="-10" dirty="0">
                <a:latin typeface="Calibri"/>
                <a:cs typeface="Calibri"/>
              </a:rPr>
              <a:t>are  shared </a:t>
            </a:r>
            <a:r>
              <a:rPr sz="1800" dirty="0">
                <a:latin typeface="Calibri"/>
                <a:cs typeface="Calibri"/>
              </a:rPr>
              <a:t>among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members.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12700" marR="247650">
              <a:lnSpc>
                <a:spcPct val="100000"/>
              </a:lnSpc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-15" dirty="0">
                <a:latin typeface="Calibri"/>
                <a:cs typeface="Calibri"/>
              </a:rPr>
              <a:t>Attachment </a:t>
            </a:r>
            <a:r>
              <a:rPr sz="1800" spc="-5" dirty="0">
                <a:latin typeface="Calibri"/>
                <a:cs typeface="Calibri"/>
              </a:rPr>
              <a:t>has been described </a:t>
            </a:r>
            <a:r>
              <a:rPr sz="1800" dirty="0">
                <a:latin typeface="Calibri"/>
                <a:cs typeface="Calibri"/>
              </a:rPr>
              <a:t>as a  </a:t>
            </a:r>
            <a:r>
              <a:rPr sz="1800" spc="-10" dirty="0">
                <a:latin typeface="Calibri"/>
                <a:cs typeface="Calibri"/>
              </a:rPr>
              <a:t>community process </a:t>
            </a:r>
            <a:r>
              <a:rPr sz="1800" spc="-5" dirty="0">
                <a:latin typeface="Calibri"/>
                <a:cs typeface="Calibri"/>
              </a:rPr>
              <a:t>in which </a:t>
            </a:r>
            <a:r>
              <a:rPr sz="1800" spc="-10" dirty="0">
                <a:latin typeface="Calibri"/>
                <a:cs typeface="Calibri"/>
              </a:rPr>
              <a:t>groups become  attached to areas </a:t>
            </a:r>
            <a:r>
              <a:rPr sz="1800" spc="-5" dirty="0">
                <a:latin typeface="Calibri"/>
                <a:cs typeface="Calibri"/>
              </a:rPr>
              <a:t>wherein they </a:t>
            </a:r>
            <a:r>
              <a:rPr sz="1800" spc="-15" dirty="0">
                <a:latin typeface="Calibri"/>
                <a:cs typeface="Calibri"/>
              </a:rPr>
              <a:t>may </a:t>
            </a:r>
            <a:r>
              <a:rPr sz="1800" spc="-10" dirty="0">
                <a:latin typeface="Calibri"/>
                <a:cs typeface="Calibri"/>
              </a:rPr>
              <a:t>practice,  </a:t>
            </a:r>
            <a:r>
              <a:rPr sz="1800" dirty="0">
                <a:latin typeface="Calibri"/>
                <a:cs typeface="Calibri"/>
              </a:rPr>
              <a:t>and thus </a:t>
            </a:r>
            <a:r>
              <a:rPr sz="1800" spc="-5" dirty="0">
                <a:latin typeface="Calibri"/>
                <a:cs typeface="Calibri"/>
              </a:rPr>
              <a:t>preserve, </a:t>
            </a:r>
            <a:r>
              <a:rPr sz="1800" dirty="0">
                <a:latin typeface="Calibri"/>
                <a:cs typeface="Calibri"/>
              </a:rPr>
              <a:t>their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cultures.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-10" dirty="0">
                <a:latin typeface="Calibri"/>
                <a:cs typeface="Calibri"/>
              </a:rPr>
              <a:t>Culture links members to </a:t>
            </a:r>
            <a:r>
              <a:rPr sz="1800" spc="-5" dirty="0">
                <a:latin typeface="Calibri"/>
                <a:cs typeface="Calibri"/>
              </a:rPr>
              <a:t>place </a:t>
            </a:r>
            <a:r>
              <a:rPr sz="1800" spc="-10" dirty="0">
                <a:latin typeface="Calibri"/>
                <a:cs typeface="Calibri"/>
              </a:rPr>
              <a:t>through shared  historical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experiences,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values, </a:t>
            </a:r>
            <a:r>
              <a:rPr sz="1800" spc="-5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symbols </a:t>
            </a:r>
            <a:r>
              <a:rPr sz="1800" spc="-5" dirty="0">
                <a:latin typeface="Calibri"/>
                <a:cs typeface="Calibri"/>
              </a:rPr>
              <a:t>and </a:t>
            </a:r>
            <a:r>
              <a:rPr sz="1800" dirty="0">
                <a:latin typeface="Calibri"/>
                <a:cs typeface="Calibri"/>
              </a:rPr>
              <a:t>these meanings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transmitted to </a:t>
            </a:r>
            <a:r>
              <a:rPr sz="1800" spc="-5" dirty="0">
                <a:latin typeface="Calibri"/>
                <a:cs typeface="Calibri"/>
              </a:rPr>
              <a:t>subsequent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generations.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19600" y="4373879"/>
            <a:ext cx="3733800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" y="3611879"/>
            <a:ext cx="3683508" cy="2636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000" y="533400"/>
            <a:ext cx="3657600" cy="2971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dirty="0"/>
              <a:t>ENVIRONMENT </a:t>
            </a:r>
            <a:r>
              <a:rPr spc="-10" dirty="0"/>
              <a:t>BEHAVIOR</a:t>
            </a:r>
            <a:r>
              <a:rPr spc="-110" dirty="0"/>
              <a:t> </a:t>
            </a:r>
            <a:r>
              <a:rPr spc="-5" dirty="0"/>
              <a:t>STUDIES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474675"/>
            <a:ext cx="4404360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780">
              <a:lnSpc>
                <a:spcPct val="100000"/>
              </a:lnSpc>
              <a:spcBef>
                <a:spcPts val="100"/>
              </a:spcBef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dirty="0">
                <a:latin typeface="Calibri"/>
                <a:cs typeface="Calibri"/>
              </a:rPr>
              <a:t>In </a:t>
            </a:r>
            <a:r>
              <a:rPr sz="1800" spc="-5" dirty="0">
                <a:latin typeface="Calibri"/>
                <a:cs typeface="Calibri"/>
              </a:rPr>
              <a:t>addition, place </a:t>
            </a:r>
            <a:r>
              <a:rPr sz="1800" spc="-10" dirty="0">
                <a:latin typeface="Calibri"/>
                <a:cs typeface="Calibri"/>
              </a:rPr>
              <a:t>attachment </a:t>
            </a:r>
            <a:r>
              <a:rPr sz="1800" spc="-15" dirty="0">
                <a:latin typeface="Calibri"/>
                <a:cs typeface="Calibri"/>
              </a:rPr>
              <a:t>may </a:t>
            </a:r>
            <a:r>
              <a:rPr sz="1800" spc="-5" dirty="0">
                <a:latin typeface="Calibri"/>
                <a:cs typeface="Calibri"/>
              </a:rPr>
              <a:t>be  religiously based. </a:t>
            </a:r>
            <a:r>
              <a:rPr sz="1800" spc="-10" dirty="0">
                <a:latin typeface="Calibri"/>
                <a:cs typeface="Calibri"/>
              </a:rPr>
              <a:t>Through </a:t>
            </a:r>
            <a:r>
              <a:rPr sz="1800" spc="-5" dirty="0">
                <a:latin typeface="Calibri"/>
                <a:cs typeface="Calibri"/>
              </a:rPr>
              <a:t>religion, </a:t>
            </a:r>
            <a:r>
              <a:rPr sz="1800" dirty="0">
                <a:latin typeface="Calibri"/>
                <a:cs typeface="Calibri"/>
              </a:rPr>
              <a:t>the  </a:t>
            </a:r>
            <a:r>
              <a:rPr sz="1800" spc="-5" dirty="0">
                <a:latin typeface="Calibri"/>
                <a:cs typeface="Calibri"/>
              </a:rPr>
              <a:t>meanings of </a:t>
            </a:r>
            <a:r>
              <a:rPr sz="1800" spc="-10" dirty="0">
                <a:latin typeface="Calibri"/>
                <a:cs typeface="Calibri"/>
              </a:rPr>
              <a:t>certain </a:t>
            </a:r>
            <a:r>
              <a:rPr sz="1800" spc="-5" dirty="0">
                <a:latin typeface="Calibri"/>
                <a:cs typeface="Calibri"/>
              </a:rPr>
              <a:t>places </a:t>
            </a:r>
            <a:r>
              <a:rPr sz="1800" spc="-10" dirty="0">
                <a:latin typeface="Calibri"/>
                <a:cs typeface="Calibri"/>
              </a:rPr>
              <a:t>become elevated to 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status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spc="-10" dirty="0">
                <a:latin typeface="Calibri"/>
                <a:cs typeface="Calibri"/>
              </a:rPr>
              <a:t>sacred </a:t>
            </a:r>
            <a:r>
              <a:rPr sz="1800" dirty="0">
                <a:latin typeface="Calibri"/>
                <a:cs typeface="Calibri"/>
              </a:rPr>
              <a:t>and their </a:t>
            </a:r>
            <a:r>
              <a:rPr sz="1800" spc="-10" dirty="0">
                <a:latin typeface="Calibri"/>
                <a:cs typeface="Calibri"/>
              </a:rPr>
              <a:t>scared </a:t>
            </a:r>
            <a:r>
              <a:rPr sz="1800" dirty="0">
                <a:latin typeface="Calibri"/>
                <a:cs typeface="Calibri"/>
              </a:rPr>
              <a:t>meanings  </a:t>
            </a:r>
            <a:r>
              <a:rPr sz="1800" spc="-10" dirty="0">
                <a:latin typeface="Calibri"/>
                <a:cs typeface="Calibri"/>
              </a:rPr>
              <a:t>are shared </a:t>
            </a:r>
            <a:r>
              <a:rPr sz="1800" dirty="0">
                <a:latin typeface="Calibri"/>
                <a:cs typeface="Calibri"/>
              </a:rPr>
              <a:t>among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worshippers.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place </a:t>
            </a:r>
            <a:r>
              <a:rPr sz="1800" spc="-10" dirty="0">
                <a:latin typeface="Calibri"/>
                <a:cs typeface="Calibri"/>
              </a:rPr>
              <a:t>may gain </a:t>
            </a:r>
            <a:r>
              <a:rPr sz="1800" spc="-5" dirty="0">
                <a:latin typeface="Calibri"/>
                <a:cs typeface="Calibri"/>
              </a:rPr>
              <a:t>spiritual significance through  </a:t>
            </a:r>
            <a:r>
              <a:rPr sz="1800" spc="-10" dirty="0">
                <a:latin typeface="Calibri"/>
                <a:cs typeface="Calibri"/>
              </a:rPr>
              <a:t>personal </a:t>
            </a:r>
            <a:r>
              <a:rPr sz="1800" spc="-5" dirty="0">
                <a:latin typeface="Calibri"/>
                <a:cs typeface="Calibri"/>
              </a:rPr>
              <a:t>experiences. </a:t>
            </a:r>
            <a:r>
              <a:rPr sz="1800" spc="-10" dirty="0">
                <a:latin typeface="Calibri"/>
                <a:cs typeface="Calibri"/>
              </a:rPr>
              <a:t>Cultural </a:t>
            </a:r>
            <a:r>
              <a:rPr sz="1800" spc="-5" dirty="0">
                <a:latin typeface="Calibri"/>
                <a:cs typeface="Calibri"/>
              </a:rPr>
              <a:t>place meanings 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values influence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extent </a:t>
            </a:r>
            <a:r>
              <a:rPr sz="1800" spc="-5" dirty="0">
                <a:latin typeface="Calibri"/>
                <a:cs typeface="Calibri"/>
              </a:rPr>
              <a:t>of individual  place </a:t>
            </a:r>
            <a:r>
              <a:rPr sz="1800" spc="-10" dirty="0">
                <a:latin typeface="Calibri"/>
                <a:cs typeface="Calibri"/>
              </a:rPr>
              <a:t>attachment,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individual experiences  within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place, if positive, </a:t>
            </a:r>
            <a:r>
              <a:rPr sz="1800" spc="-10" dirty="0">
                <a:latin typeface="Calibri"/>
                <a:cs typeface="Calibri"/>
              </a:rPr>
              <a:t>can maintain </a:t>
            </a:r>
            <a:r>
              <a:rPr sz="1800" dirty="0">
                <a:latin typeface="Calibri"/>
                <a:cs typeface="Calibri"/>
              </a:rPr>
              <a:t>and  </a:t>
            </a:r>
            <a:r>
              <a:rPr sz="1800" spc="-5" dirty="0">
                <a:latin typeface="Calibri"/>
                <a:cs typeface="Calibri"/>
              </a:rPr>
              <a:t>possibly </a:t>
            </a:r>
            <a:r>
              <a:rPr sz="1800" spc="-10" dirty="0">
                <a:latin typeface="Calibri"/>
                <a:cs typeface="Calibri"/>
              </a:rPr>
              <a:t>strengthen cultural </a:t>
            </a:r>
            <a:r>
              <a:rPr sz="1800" spc="-5" dirty="0">
                <a:latin typeface="Calibri"/>
                <a:cs typeface="Calibri"/>
              </a:rPr>
              <a:t>place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attachment.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9600" y="3922776"/>
            <a:ext cx="4270248" cy="2401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57800" y="3810000"/>
            <a:ext cx="3276600" cy="25069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57800" y="762000"/>
            <a:ext cx="3304032" cy="22021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dirty="0"/>
              <a:t>ENVIRONMENT </a:t>
            </a:r>
            <a:r>
              <a:rPr spc="-10" dirty="0"/>
              <a:t>BEHAVIOR</a:t>
            </a:r>
            <a:r>
              <a:rPr spc="-110" dirty="0"/>
              <a:t> </a:t>
            </a:r>
            <a:r>
              <a:rPr spc="-5" dirty="0"/>
              <a:t>STUDIES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0352" y="3113023"/>
            <a:ext cx="6544309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0" marR="187960" indent="24511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The second dimension of place </a:t>
            </a:r>
            <a:r>
              <a:rPr sz="1800" spc="-10" dirty="0">
                <a:latin typeface="Calibri"/>
                <a:cs typeface="Calibri"/>
              </a:rPr>
              <a:t>attachment concerns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20" dirty="0">
                <a:latin typeface="Calibri"/>
                <a:cs typeface="Calibri"/>
              </a:rPr>
              <a:t>way  </a:t>
            </a:r>
            <a:r>
              <a:rPr sz="1800" spc="-5" dirty="0">
                <a:latin typeface="Calibri"/>
                <a:cs typeface="Calibri"/>
              </a:rPr>
              <a:t>that individuals and </a:t>
            </a:r>
            <a:r>
              <a:rPr sz="1800" spc="-10" dirty="0">
                <a:latin typeface="Calibri"/>
                <a:cs typeface="Calibri"/>
              </a:rPr>
              <a:t>groups </a:t>
            </a:r>
            <a:r>
              <a:rPr sz="1800" spc="-15" dirty="0">
                <a:latin typeface="Calibri"/>
                <a:cs typeface="Calibri"/>
              </a:rPr>
              <a:t>relate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place, and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nature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the  </a:t>
            </a:r>
            <a:r>
              <a:rPr sz="1800" spc="-15" dirty="0">
                <a:latin typeface="Calibri"/>
                <a:cs typeface="Calibri"/>
              </a:rPr>
              <a:t>psychological </a:t>
            </a:r>
            <a:r>
              <a:rPr sz="1800" spc="-10" dirty="0">
                <a:latin typeface="Calibri"/>
                <a:cs typeface="Calibri"/>
              </a:rPr>
              <a:t>interactions </a:t>
            </a:r>
            <a:r>
              <a:rPr sz="1800" spc="-5" dirty="0">
                <a:latin typeface="Calibri"/>
                <a:cs typeface="Calibri"/>
              </a:rPr>
              <a:t>that </a:t>
            </a:r>
            <a:r>
              <a:rPr sz="1800" spc="-10" dirty="0">
                <a:latin typeface="Calibri"/>
                <a:cs typeface="Calibri"/>
              </a:rPr>
              <a:t>occur </a:t>
            </a:r>
            <a:r>
              <a:rPr sz="1800" spc="-5" dirty="0">
                <a:latin typeface="Calibri"/>
                <a:cs typeface="Calibri"/>
              </a:rPr>
              <a:t>in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environments </a:t>
            </a:r>
            <a:r>
              <a:rPr sz="1800" spc="-5" dirty="0">
                <a:latin typeface="Calibri"/>
                <a:cs typeface="Calibri"/>
              </a:rPr>
              <a:t>that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are</a:t>
            </a:r>
            <a:endParaRPr sz="1800">
              <a:latin typeface="Calibri"/>
              <a:cs typeface="Calibri"/>
            </a:endParaRPr>
          </a:p>
          <a:p>
            <a:pPr marL="1837055" marR="5080" indent="-1824989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important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them. </a:t>
            </a:r>
            <a:r>
              <a:rPr sz="1800" spc="-10" dirty="0">
                <a:latin typeface="Calibri"/>
                <a:cs typeface="Calibri"/>
              </a:rPr>
              <a:t>Three </a:t>
            </a:r>
            <a:r>
              <a:rPr sz="1800" spc="-15" dirty="0">
                <a:latin typeface="Calibri"/>
                <a:cs typeface="Calibri"/>
              </a:rPr>
              <a:t>parameters </a:t>
            </a:r>
            <a:r>
              <a:rPr sz="1800" spc="-5" dirty="0">
                <a:latin typeface="Calibri"/>
                <a:cs typeface="Calibri"/>
              </a:rPr>
              <a:t>of analysis of this dimension </a:t>
            </a:r>
            <a:r>
              <a:rPr sz="1800" spc="-10" dirty="0">
                <a:latin typeface="Calibri"/>
                <a:cs typeface="Calibri"/>
              </a:rPr>
              <a:t>are  </a:t>
            </a:r>
            <a:r>
              <a:rPr sz="1800" spc="-15" dirty="0">
                <a:latin typeface="Calibri"/>
                <a:cs typeface="Calibri"/>
              </a:rPr>
              <a:t>affect, </a:t>
            </a:r>
            <a:r>
              <a:rPr sz="1800" spc="-10" dirty="0">
                <a:latin typeface="Calibri"/>
                <a:cs typeface="Calibri"/>
              </a:rPr>
              <a:t>cognition,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behavior.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dirty="0"/>
              <a:t>ENVIRONMENT </a:t>
            </a:r>
            <a:r>
              <a:rPr spc="-10" dirty="0"/>
              <a:t>BEHAVIOR</a:t>
            </a:r>
            <a:r>
              <a:rPr spc="-110" dirty="0"/>
              <a:t> </a:t>
            </a:r>
            <a:r>
              <a:rPr spc="-5" dirty="0"/>
              <a:t>STUDIES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03398" y="1770329"/>
            <a:ext cx="37668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Psychological</a:t>
            </a:r>
            <a:r>
              <a:rPr sz="2800" spc="-30" dirty="0"/>
              <a:t> </a:t>
            </a:r>
            <a:r>
              <a:rPr sz="2800" spc="-10" dirty="0"/>
              <a:t>Process</a:t>
            </a:r>
            <a:endParaRPr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2147</Words>
  <Application>Microsoft Office PowerPoint</Application>
  <PresentationFormat>On-screen Show (4:3)</PresentationFormat>
  <Paragraphs>145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Bookman Old Style</vt:lpstr>
      <vt:lpstr>Calibri</vt:lpstr>
      <vt:lpstr>Times New Roman</vt:lpstr>
      <vt:lpstr>Office Theme</vt:lpstr>
      <vt:lpstr>Defining Place  Attachment</vt:lpstr>
      <vt:lpstr>PowerPoint Presentation</vt:lpstr>
      <vt:lpstr>Why Study Place Attachment????</vt:lpstr>
      <vt:lpstr>The Tripartite Organizing Framework</vt:lpstr>
      <vt:lpstr>PowerPoint Presentation</vt:lpstr>
      <vt:lpstr>Person as dimension</vt:lpstr>
      <vt:lpstr>PowerPoint Presentation</vt:lpstr>
      <vt:lpstr>PowerPoint Presentation</vt:lpstr>
      <vt:lpstr>Psychological Process</vt:lpstr>
      <vt:lpstr>Place Attachment as Affect</vt:lpstr>
      <vt:lpstr>Place Attachment as Cognition</vt:lpstr>
      <vt:lpstr>Place Attachment as Behavior</vt:lpstr>
      <vt:lpstr>PowerPoint Presentation</vt:lpstr>
      <vt:lpstr>Place as a dimension</vt:lpstr>
      <vt:lpstr>PowerPoint Presentation</vt:lpstr>
      <vt:lpstr>PowerPoint Presentation</vt:lpstr>
      <vt:lpstr>The Functions of Place Attachment</vt:lpstr>
      <vt:lpstr>Place Attachment for Survival and Security</vt:lpstr>
      <vt:lpstr>Place attachment for goal support and self-regulation</vt:lpstr>
      <vt:lpstr>PowerPoint Presentation</vt:lpstr>
      <vt:lpstr>Place attachment for continuity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Place  Attachment</dc:title>
  <dc:creator>96475</dc:creator>
  <cp:lastModifiedBy>9647504534859</cp:lastModifiedBy>
  <cp:revision>2</cp:revision>
  <dcterms:created xsi:type="dcterms:W3CDTF">2020-04-22T10:08:47Z</dcterms:created>
  <dcterms:modified xsi:type="dcterms:W3CDTF">2023-05-22T18:59:11Z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2016-06-10T00:00:00Z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2020-04-22T00:00:00Z</vt:filetime>
  </property>
</Properties>
</file>