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0" r:id="rId2"/>
    <p:sldId id="273" r:id="rId3"/>
    <p:sldId id="257" r:id="rId4"/>
    <p:sldId id="279" r:id="rId5"/>
    <p:sldId id="281" r:id="rId6"/>
    <p:sldId id="282" r:id="rId7"/>
    <p:sldId id="258" r:id="rId8"/>
    <p:sldId id="259" r:id="rId9"/>
    <p:sldId id="260" r:id="rId10"/>
    <p:sldId id="261" r:id="rId11"/>
    <p:sldId id="262" r:id="rId12"/>
    <p:sldId id="263" r:id="rId13"/>
    <p:sldId id="275" r:id="rId14"/>
    <p:sldId id="278" r:id="rId15"/>
    <p:sldId id="277" r:id="rId16"/>
    <p:sldId id="27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FC0BC01C-96E1-49FE-BD25-3CEFD037511C}" type="datetimeFigureOut">
              <a:rPr lang="en-US" smtClean="0"/>
              <a:pPr/>
              <a:t>2/18/2023</a:t>
            </a:fld>
            <a:endParaRPr lang="en-US"/>
          </a:p>
        </p:txBody>
      </p:sp>
      <p:sp>
        <p:nvSpPr>
          <p:cNvPr id="5" name="Footer Placeholder 4"/>
          <p:cNvSpPr>
            <a:spLocks noGrp="1"/>
          </p:cNvSpPr>
          <p:nvPr>
            <p:ph type="ftr" sz="quarter" idx="11"/>
          </p:nvPr>
        </p:nvSpPr>
        <p:spPr>
          <a:xfrm>
            <a:off x="2743973" y="5870576"/>
            <a:ext cx="3932137" cy="377825"/>
          </a:xfrm>
        </p:spPr>
        <p:txBody>
          <a:bodyPr/>
          <a:lstStyle/>
          <a:p>
            <a:endParaRPr lang="en-US"/>
          </a:p>
        </p:txBody>
      </p:sp>
      <p:sp>
        <p:nvSpPr>
          <p:cNvPr id="6" name="Slide Number Placeholder 5"/>
          <p:cNvSpPr>
            <a:spLocks noGrp="1"/>
          </p:cNvSpPr>
          <p:nvPr>
            <p:ph type="sldNum" sz="quarter" idx="12"/>
          </p:nvPr>
        </p:nvSpPr>
        <p:spPr>
          <a:xfrm>
            <a:off x="8040685" y="5870576"/>
            <a:ext cx="417516" cy="377825"/>
          </a:xfrm>
        </p:spPr>
        <p:txBody>
          <a:bodyPr/>
          <a:lstStyle/>
          <a:p>
            <a:fld id="{12137AB0-FD36-47B3-BDFB-5BA9F3F0DFE1}" type="slidenum">
              <a:rPr lang="en-US" smtClean="0"/>
              <a:pPr/>
              <a:t>‹#›</a:t>
            </a:fld>
            <a:endParaRPr lang="en-US"/>
          </a:p>
        </p:txBody>
      </p:sp>
    </p:spTree>
    <p:extLst>
      <p:ext uri="{BB962C8B-B14F-4D97-AF65-F5344CB8AC3E}">
        <p14:creationId xmlns:p14="http://schemas.microsoft.com/office/powerpoint/2010/main" val="3419498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C0BC01C-96E1-49FE-BD25-3CEFD037511C}" type="datetimeFigureOut">
              <a:rPr lang="en-US" smtClean="0"/>
              <a:pPr/>
              <a:t>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137AB0-FD36-47B3-BDFB-5BA9F3F0DFE1}" type="slidenum">
              <a:rPr lang="en-US" smtClean="0"/>
              <a:pPr/>
              <a:t>‹#›</a:t>
            </a:fld>
            <a:endParaRPr lang="en-US"/>
          </a:p>
        </p:txBody>
      </p:sp>
    </p:spTree>
    <p:extLst>
      <p:ext uri="{BB962C8B-B14F-4D97-AF65-F5344CB8AC3E}">
        <p14:creationId xmlns:p14="http://schemas.microsoft.com/office/powerpoint/2010/main" val="40805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0BC01C-96E1-49FE-BD25-3CEFD037511C}" type="datetimeFigureOut">
              <a:rPr lang="en-US" smtClean="0"/>
              <a:pPr/>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37AB0-FD36-47B3-BDFB-5BA9F3F0DFE1}" type="slidenum">
              <a:rPr lang="en-US" smtClean="0"/>
              <a:pPr/>
              <a:t>‹#›</a:t>
            </a:fld>
            <a:endParaRPr lang="en-US"/>
          </a:p>
        </p:txBody>
      </p:sp>
    </p:spTree>
    <p:extLst>
      <p:ext uri="{BB962C8B-B14F-4D97-AF65-F5344CB8AC3E}">
        <p14:creationId xmlns:p14="http://schemas.microsoft.com/office/powerpoint/2010/main" val="680439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0BC01C-96E1-49FE-BD25-3CEFD037511C}" type="datetimeFigureOut">
              <a:rPr lang="en-US" smtClean="0"/>
              <a:pPr/>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37AB0-FD36-47B3-BDFB-5BA9F3F0DFE1}" type="slidenum">
              <a:rPr lang="en-US" smtClean="0"/>
              <a:pPr/>
              <a:t>‹#›</a:t>
            </a:fld>
            <a:endParaRPr lang="en-US"/>
          </a:p>
        </p:txBody>
      </p:sp>
    </p:spTree>
    <p:extLst>
      <p:ext uri="{BB962C8B-B14F-4D97-AF65-F5344CB8AC3E}">
        <p14:creationId xmlns:p14="http://schemas.microsoft.com/office/powerpoint/2010/main" val="1225850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n-US"/>
              <a:t>Click to edit Master title style</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0BC01C-96E1-49FE-BD25-3CEFD037511C}" type="datetimeFigureOut">
              <a:rPr lang="en-US" smtClean="0"/>
              <a:pPr/>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37AB0-FD36-47B3-BDFB-5BA9F3F0DFE1}" type="slidenum">
              <a:rPr lang="en-US" smtClean="0"/>
              <a:pPr/>
              <a:t>‹#›</a:t>
            </a:fld>
            <a:endParaRPr lang="en-US"/>
          </a:p>
        </p:txBody>
      </p:sp>
    </p:spTree>
    <p:extLst>
      <p:ext uri="{BB962C8B-B14F-4D97-AF65-F5344CB8AC3E}">
        <p14:creationId xmlns:p14="http://schemas.microsoft.com/office/powerpoint/2010/main" val="2584716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0BC01C-96E1-49FE-BD25-3CEFD037511C}" type="datetimeFigureOut">
              <a:rPr lang="en-US" smtClean="0"/>
              <a:pPr/>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37AB0-FD36-47B3-BDFB-5BA9F3F0DFE1}" type="slidenum">
              <a:rPr lang="en-US" smtClean="0"/>
              <a:pPr/>
              <a:t>‹#›</a:t>
            </a:fld>
            <a:endParaRPr lang="en-US"/>
          </a:p>
        </p:txBody>
      </p:sp>
    </p:spTree>
    <p:extLst>
      <p:ext uri="{BB962C8B-B14F-4D97-AF65-F5344CB8AC3E}">
        <p14:creationId xmlns:p14="http://schemas.microsoft.com/office/powerpoint/2010/main" val="228784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0BC01C-96E1-49FE-BD25-3CEFD037511C}" type="datetimeFigureOut">
              <a:rPr lang="en-US" smtClean="0"/>
              <a:pPr/>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37AB0-FD36-47B3-BDFB-5BA9F3F0DFE1}" type="slidenum">
              <a:rPr lang="en-US" smtClean="0"/>
              <a:pPr/>
              <a:t>‹#›</a:t>
            </a:fld>
            <a:endParaRPr lang="en-US"/>
          </a:p>
        </p:txBody>
      </p:sp>
    </p:spTree>
    <p:extLst>
      <p:ext uri="{BB962C8B-B14F-4D97-AF65-F5344CB8AC3E}">
        <p14:creationId xmlns:p14="http://schemas.microsoft.com/office/powerpoint/2010/main" val="3933741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0BC01C-96E1-49FE-BD25-3CEFD037511C}" type="datetimeFigureOut">
              <a:rPr lang="en-US" smtClean="0"/>
              <a:pPr/>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37AB0-FD36-47B3-BDFB-5BA9F3F0DFE1}" type="slidenum">
              <a:rPr lang="en-US" smtClean="0"/>
              <a:pPr/>
              <a:t>‹#›</a:t>
            </a:fld>
            <a:endParaRPr lang="en-US"/>
          </a:p>
        </p:txBody>
      </p:sp>
    </p:spTree>
    <p:extLst>
      <p:ext uri="{BB962C8B-B14F-4D97-AF65-F5344CB8AC3E}">
        <p14:creationId xmlns:p14="http://schemas.microsoft.com/office/powerpoint/2010/main" val="8034456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0BC01C-96E1-49FE-BD25-3CEFD037511C}" type="datetimeFigureOut">
              <a:rPr lang="en-US" smtClean="0"/>
              <a:pPr/>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37AB0-FD36-47B3-BDFB-5BA9F3F0DFE1}" type="slidenum">
              <a:rPr lang="en-US" smtClean="0"/>
              <a:pPr/>
              <a:t>‹#›</a:t>
            </a:fld>
            <a:endParaRPr lang="en-US"/>
          </a:p>
        </p:txBody>
      </p:sp>
    </p:spTree>
    <p:extLst>
      <p:ext uri="{BB962C8B-B14F-4D97-AF65-F5344CB8AC3E}">
        <p14:creationId xmlns:p14="http://schemas.microsoft.com/office/powerpoint/2010/main" val="391872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0BC01C-96E1-49FE-BD25-3CEFD037511C}" type="datetimeFigureOut">
              <a:rPr lang="en-US" smtClean="0"/>
              <a:pPr/>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37AB0-FD36-47B3-BDFB-5BA9F3F0DFE1}" type="slidenum">
              <a:rPr lang="en-US" smtClean="0"/>
              <a:pPr/>
              <a:t>‹#›</a:t>
            </a:fld>
            <a:endParaRPr lang="en-US"/>
          </a:p>
        </p:txBody>
      </p:sp>
    </p:spTree>
    <p:extLst>
      <p:ext uri="{BB962C8B-B14F-4D97-AF65-F5344CB8AC3E}">
        <p14:creationId xmlns:p14="http://schemas.microsoft.com/office/powerpoint/2010/main" val="3146691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0BC01C-96E1-49FE-BD25-3CEFD037511C}" type="datetimeFigureOut">
              <a:rPr lang="en-US" smtClean="0"/>
              <a:pPr/>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37AB0-FD36-47B3-BDFB-5BA9F3F0DFE1}" type="slidenum">
              <a:rPr lang="en-US" smtClean="0"/>
              <a:pPr/>
              <a:t>‹#›</a:t>
            </a:fld>
            <a:endParaRPr lang="en-US"/>
          </a:p>
        </p:txBody>
      </p:sp>
    </p:spTree>
    <p:extLst>
      <p:ext uri="{BB962C8B-B14F-4D97-AF65-F5344CB8AC3E}">
        <p14:creationId xmlns:p14="http://schemas.microsoft.com/office/powerpoint/2010/main" val="3180385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0BC01C-96E1-49FE-BD25-3CEFD037511C}" type="datetimeFigureOut">
              <a:rPr lang="en-US" smtClean="0"/>
              <a:pPr/>
              <a:t>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137AB0-FD36-47B3-BDFB-5BA9F3F0DFE1}" type="slidenum">
              <a:rPr lang="en-US" smtClean="0"/>
              <a:pPr/>
              <a:t>‹#›</a:t>
            </a:fld>
            <a:endParaRPr lang="en-US"/>
          </a:p>
        </p:txBody>
      </p:sp>
    </p:spTree>
    <p:extLst>
      <p:ext uri="{BB962C8B-B14F-4D97-AF65-F5344CB8AC3E}">
        <p14:creationId xmlns:p14="http://schemas.microsoft.com/office/powerpoint/2010/main" val="401344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0BC01C-96E1-49FE-BD25-3CEFD037511C}" type="datetimeFigureOut">
              <a:rPr lang="en-US" smtClean="0"/>
              <a:pPr/>
              <a:t>2/18/2023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137AB0-FD36-47B3-BDFB-5BA9F3F0DFE1}" type="slidenum">
              <a:rPr lang="en-US" smtClean="0"/>
              <a:pPr/>
              <a:t>‹#›</a:t>
            </a:fld>
            <a:endParaRPr lang="en-US"/>
          </a:p>
        </p:txBody>
      </p:sp>
    </p:spTree>
    <p:extLst>
      <p:ext uri="{BB962C8B-B14F-4D97-AF65-F5344CB8AC3E}">
        <p14:creationId xmlns:p14="http://schemas.microsoft.com/office/powerpoint/2010/main" val="3974506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0BC01C-96E1-49FE-BD25-3CEFD037511C}" type="datetimeFigureOut">
              <a:rPr lang="en-US" smtClean="0"/>
              <a:pPr/>
              <a:t>2/18/2023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137AB0-FD36-47B3-BDFB-5BA9F3F0DFE1}" type="slidenum">
              <a:rPr lang="en-US" smtClean="0"/>
              <a:pPr/>
              <a:t>‹#›</a:t>
            </a:fld>
            <a:endParaRPr lang="en-US"/>
          </a:p>
        </p:txBody>
      </p:sp>
    </p:spTree>
    <p:extLst>
      <p:ext uri="{BB962C8B-B14F-4D97-AF65-F5344CB8AC3E}">
        <p14:creationId xmlns:p14="http://schemas.microsoft.com/office/powerpoint/2010/main" val="2927721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FC0BC01C-96E1-49FE-BD25-3CEFD037511C}" type="datetimeFigureOut">
              <a:rPr lang="en-US" smtClean="0"/>
              <a:pPr/>
              <a:t>2/18/2023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137AB0-FD36-47B3-BDFB-5BA9F3F0DFE1}" type="slidenum">
              <a:rPr lang="en-US" smtClean="0"/>
              <a:pPr/>
              <a:t>‹#›</a:t>
            </a:fld>
            <a:endParaRPr lang="en-US"/>
          </a:p>
        </p:txBody>
      </p:sp>
    </p:spTree>
    <p:extLst>
      <p:ext uri="{BB962C8B-B14F-4D97-AF65-F5344CB8AC3E}">
        <p14:creationId xmlns:p14="http://schemas.microsoft.com/office/powerpoint/2010/main" val="3009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C0BC01C-96E1-49FE-BD25-3CEFD037511C}" type="datetimeFigureOut">
              <a:rPr lang="en-US" smtClean="0"/>
              <a:pPr/>
              <a:t>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137AB0-FD36-47B3-BDFB-5BA9F3F0DFE1}" type="slidenum">
              <a:rPr lang="en-US" smtClean="0"/>
              <a:pPr/>
              <a:t>‹#›</a:t>
            </a:fld>
            <a:endParaRPr lang="en-US"/>
          </a:p>
        </p:txBody>
      </p:sp>
    </p:spTree>
    <p:extLst>
      <p:ext uri="{BB962C8B-B14F-4D97-AF65-F5344CB8AC3E}">
        <p14:creationId xmlns:p14="http://schemas.microsoft.com/office/powerpoint/2010/main" val="2475170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C0BC01C-96E1-49FE-BD25-3CEFD037511C}" type="datetimeFigureOut">
              <a:rPr lang="en-US" smtClean="0"/>
              <a:pPr/>
              <a:t>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137AB0-FD36-47B3-BDFB-5BA9F3F0DFE1}" type="slidenum">
              <a:rPr lang="en-US" smtClean="0"/>
              <a:pPr/>
              <a:t>‹#›</a:t>
            </a:fld>
            <a:endParaRPr lang="en-US"/>
          </a:p>
        </p:txBody>
      </p:sp>
    </p:spTree>
    <p:extLst>
      <p:ext uri="{BB962C8B-B14F-4D97-AF65-F5344CB8AC3E}">
        <p14:creationId xmlns:p14="http://schemas.microsoft.com/office/powerpoint/2010/main" val="2045800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C0BC01C-96E1-49FE-BD25-3CEFD037511C}" type="datetimeFigureOut">
              <a:rPr lang="en-US" smtClean="0"/>
              <a:pPr/>
              <a:t>2/18/2023</a:t>
            </a:fld>
            <a:endParaRPr lang="en-US"/>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2137AB0-FD36-47B3-BDFB-5BA9F3F0DFE1}" type="slidenum">
              <a:rPr lang="en-US" smtClean="0"/>
              <a:pPr/>
              <a:t>‹#›</a:t>
            </a:fld>
            <a:endParaRPr lang="en-US"/>
          </a:p>
        </p:txBody>
      </p:sp>
    </p:spTree>
    <p:extLst>
      <p:ext uri="{BB962C8B-B14F-4D97-AF65-F5344CB8AC3E}">
        <p14:creationId xmlns:p14="http://schemas.microsoft.com/office/powerpoint/2010/main" val="319313276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566" b="21607"/>
          <a:stretch/>
        </p:blipFill>
        <p:spPr>
          <a:xfrm>
            <a:off x="0" y="1600200"/>
            <a:ext cx="9115422" cy="5257800"/>
          </a:xfrm>
          <a:prstGeom prst="rect">
            <a:avLst/>
          </a:prstGeom>
        </p:spPr>
      </p:pic>
      <p:sp>
        <p:nvSpPr>
          <p:cNvPr id="5" name="TextBox 4"/>
          <p:cNvSpPr txBox="1"/>
          <p:nvPr/>
        </p:nvSpPr>
        <p:spPr>
          <a:xfrm>
            <a:off x="416386" y="0"/>
            <a:ext cx="8282653" cy="830997"/>
          </a:xfrm>
          <a:prstGeom prst="rect">
            <a:avLst/>
          </a:prstGeom>
          <a:noFill/>
        </p:spPr>
        <p:txBody>
          <a:bodyPr wrap="none" rtlCol="0">
            <a:spAutoFit/>
          </a:bodyPr>
          <a:lstStyle/>
          <a:p>
            <a:pPr algn="ctr"/>
            <a:r>
              <a:rPr lang="en-US" sz="4800" b="1" dirty="0" smtClean="0">
                <a:solidFill>
                  <a:srgbClr val="FF0000"/>
                </a:solidFill>
              </a:rPr>
              <a:t>First </a:t>
            </a:r>
            <a:r>
              <a:rPr lang="en-US" sz="4800" b="1" dirty="0">
                <a:solidFill>
                  <a:srgbClr val="FF0000"/>
                </a:solidFill>
              </a:rPr>
              <a:t>Lecture: Design Philosophy</a:t>
            </a:r>
          </a:p>
        </p:txBody>
      </p:sp>
      <p:sp>
        <p:nvSpPr>
          <p:cNvPr id="6" name="Rectangle 3"/>
          <p:cNvSpPr txBox="1">
            <a:spLocks noChangeArrowheads="1"/>
          </p:cNvSpPr>
          <p:nvPr/>
        </p:nvSpPr>
        <p:spPr bwMode="auto">
          <a:xfrm>
            <a:off x="0" y="805570"/>
            <a:ext cx="64008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cs typeface="+mn-cs"/>
              </a:defRPr>
            </a:lvl2pPr>
            <a:lvl3pPr marL="914400" indent="0" algn="ctr" rtl="0" eaLnBrk="0" fontAlgn="base" hangingPunct="0">
              <a:spcBef>
                <a:spcPct val="20000"/>
              </a:spcBef>
              <a:spcAft>
                <a:spcPct val="0"/>
              </a:spcAft>
              <a:buNone/>
              <a:defRPr sz="2400">
                <a:solidFill>
                  <a:schemeClr val="tx1"/>
                </a:solidFill>
                <a:latin typeface="+mn-lt"/>
                <a:cs typeface="+mn-cs"/>
              </a:defRPr>
            </a:lvl3pPr>
            <a:lvl4pPr marL="1371600" indent="0" algn="ctr" rtl="0" eaLnBrk="0" fontAlgn="base" hangingPunct="0">
              <a:spcBef>
                <a:spcPct val="20000"/>
              </a:spcBef>
              <a:spcAft>
                <a:spcPct val="0"/>
              </a:spcAft>
              <a:buNone/>
              <a:defRPr sz="2000">
                <a:solidFill>
                  <a:schemeClr val="tx1"/>
                </a:solidFill>
                <a:latin typeface="+mn-lt"/>
                <a:cs typeface="+mn-cs"/>
              </a:defRPr>
            </a:lvl4pPr>
            <a:lvl5pPr marL="1828800" indent="0" algn="ctr" rtl="0" eaLnBrk="0" fontAlgn="base" hangingPunct="0">
              <a:spcBef>
                <a:spcPct val="20000"/>
              </a:spcBef>
              <a:spcAft>
                <a:spcPct val="0"/>
              </a:spcAft>
              <a:buNone/>
              <a:defRPr sz="2000">
                <a:solidFill>
                  <a:schemeClr val="tx1"/>
                </a:solidFill>
                <a:latin typeface="+mn-lt"/>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n-US" altLang="en-US" sz="2400" b="1" i="0" u="none" strike="noStrike" kern="0" cap="none" spc="0" normalizeH="0" baseline="0" noProof="0" dirty="0">
                <a:ln>
                  <a:noFill/>
                </a:ln>
                <a:effectLst/>
                <a:uLnTx/>
                <a:uFillTx/>
                <a:latin typeface="Arial"/>
                <a:ea typeface="+mn-ea"/>
                <a:cs typeface="Arial"/>
              </a:rPr>
              <a:t>By: A.Prof.Dr. Salahaddin Yasin Baper</a:t>
            </a:r>
          </a:p>
        </p:txBody>
      </p:sp>
    </p:spTree>
    <p:extLst>
      <p:ext uri="{BB962C8B-B14F-4D97-AF65-F5344CB8AC3E}">
        <p14:creationId xmlns:p14="http://schemas.microsoft.com/office/powerpoint/2010/main" val="2320179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735753"/>
            <a:ext cx="8686800" cy="4893647"/>
          </a:xfrm>
          <a:prstGeom prst="rect">
            <a:avLst/>
          </a:prstGeom>
        </p:spPr>
        <p:txBody>
          <a:bodyPr wrap="square">
            <a:spAutoFit/>
          </a:bodyPr>
          <a:lstStyle/>
          <a:p>
            <a:pPr algn="just"/>
            <a:r>
              <a:rPr lang="en-US" sz="2400" b="1" dirty="0"/>
              <a:t>h) Creativity:	</a:t>
            </a:r>
            <a:r>
              <a:rPr lang="en-US" sz="2400" dirty="0"/>
              <a:t>	Inventiveness - obviously a highly desirable 				facility in a designer.</a:t>
            </a:r>
          </a:p>
          <a:p>
            <a:pPr algn="just"/>
            <a:r>
              <a:rPr lang="en-US" sz="2400" b="1" dirty="0"/>
              <a:t>i) Practicability:</a:t>
            </a:r>
            <a:r>
              <a:rPr lang="en-US" sz="2400" dirty="0"/>
              <a:t>	What can be achieved in design is determined 			not only by what is technologically practicable 			but also by the capabilities of the design team.</a:t>
            </a:r>
          </a:p>
          <a:p>
            <a:pPr algn="just"/>
            <a:r>
              <a:rPr lang="en-US" sz="2400" b="1" dirty="0"/>
              <a:t>j) Communication:</a:t>
            </a:r>
            <a:r>
              <a:rPr lang="en-US" sz="2400" dirty="0"/>
              <a:t>	A design is a description of a product and the 			instructions for its manufacture. The quality of 			the end product depends critically on how 				well these two aspects are communicated.</a:t>
            </a:r>
          </a:p>
          <a:p>
            <a:pPr algn="just"/>
            <a:r>
              <a:rPr lang="en-US" sz="2400" b="1" dirty="0"/>
              <a:t>k) Dynamics:</a:t>
            </a:r>
            <a:r>
              <a:rPr lang="en-US" sz="2400" dirty="0"/>
              <a:t>		Design is not a static process, especially with a 			large and complex product. Change in 				requirements or solution is almost 					unavoidable.</a:t>
            </a:r>
          </a:p>
        </p:txBody>
      </p:sp>
      <p:sp>
        <p:nvSpPr>
          <p:cNvPr id="9" name="TextBox 8"/>
          <p:cNvSpPr txBox="1"/>
          <p:nvPr/>
        </p:nvSpPr>
        <p:spPr>
          <a:xfrm>
            <a:off x="0" y="914400"/>
            <a:ext cx="5859425" cy="707886"/>
          </a:xfrm>
          <a:prstGeom prst="rect">
            <a:avLst/>
          </a:prstGeom>
          <a:noFill/>
        </p:spPr>
        <p:txBody>
          <a:bodyPr wrap="none" rtlCol="0">
            <a:spAutoFit/>
          </a:bodyPr>
          <a:lstStyle/>
          <a:p>
            <a:r>
              <a:rPr lang="en-US" sz="4000" b="1" dirty="0"/>
              <a:t>Design philosophy (contd.)</a:t>
            </a:r>
          </a:p>
        </p:txBody>
      </p:sp>
    </p:spTree>
    <p:extLst>
      <p:ext uri="{BB962C8B-B14F-4D97-AF65-F5344CB8AC3E}">
        <p14:creationId xmlns:p14="http://schemas.microsoft.com/office/powerpoint/2010/main" val="289328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929148"/>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04800" y="1752600"/>
            <a:ext cx="8610600" cy="4893647"/>
          </a:xfrm>
          <a:prstGeom prst="rect">
            <a:avLst/>
          </a:prstGeom>
        </p:spPr>
        <p:txBody>
          <a:bodyPr wrap="square">
            <a:spAutoFit/>
          </a:bodyPr>
          <a:lstStyle/>
          <a:p>
            <a:pPr algn="just"/>
            <a:r>
              <a:rPr lang="en-US" sz="2400" b="1" dirty="0"/>
              <a:t>l) Need:</a:t>
            </a:r>
            <a:r>
              <a:rPr lang="en-US" sz="2400" dirty="0"/>
              <a:t>		The need for the product must be clearly 				established  before starting design work.</a:t>
            </a:r>
          </a:p>
          <a:p>
            <a:pPr algn="just"/>
            <a:r>
              <a:rPr lang="en-US" sz="2400" b="1" dirty="0"/>
              <a:t>m) Economic Worth:</a:t>
            </a:r>
            <a:r>
              <a:rPr lang="en-US" sz="2400" dirty="0"/>
              <a:t> 	The owner of the end product must feel that 			it is worth the true cost of its acquisition.</a:t>
            </a:r>
          </a:p>
          <a:p>
            <a:pPr algn="just"/>
            <a:r>
              <a:rPr lang="en-US" sz="2400" b="1" dirty="0"/>
              <a:t>n) Optimization:</a:t>
            </a:r>
            <a:r>
              <a:rPr lang="en-US" sz="2400" dirty="0"/>
              <a:t>	In design terms it may not be possible to 				devise the optimum solution, where the 				optimum is determined relative to many 				disparate constraints and on the basis of 				incomplete data. The best available solution 			may be no more than the best compromise 				that can be made between conflicting 				qualities within the constraints.</a:t>
            </a:r>
          </a:p>
          <a:p>
            <a:pPr algn="just"/>
            <a:endParaRPr lang="en-US" sz="2400" dirty="0"/>
          </a:p>
        </p:txBody>
      </p:sp>
      <p:sp>
        <p:nvSpPr>
          <p:cNvPr id="9" name="TextBox 8"/>
          <p:cNvSpPr txBox="1"/>
          <p:nvPr/>
        </p:nvSpPr>
        <p:spPr>
          <a:xfrm>
            <a:off x="0" y="914400"/>
            <a:ext cx="5859425" cy="707886"/>
          </a:xfrm>
          <a:prstGeom prst="rect">
            <a:avLst/>
          </a:prstGeom>
          <a:noFill/>
        </p:spPr>
        <p:txBody>
          <a:bodyPr wrap="none" rtlCol="0">
            <a:spAutoFit/>
          </a:bodyPr>
          <a:lstStyle/>
          <a:p>
            <a:r>
              <a:rPr lang="en-US" sz="4000" b="1" dirty="0"/>
              <a:t>Design philosophy (contd.)</a:t>
            </a:r>
          </a:p>
        </p:txBody>
      </p:sp>
    </p:spTree>
    <p:extLst>
      <p:ext uri="{BB962C8B-B14F-4D97-AF65-F5344CB8AC3E}">
        <p14:creationId xmlns:p14="http://schemas.microsoft.com/office/powerpoint/2010/main" val="299928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914400"/>
            <a:ext cx="5859425" cy="707886"/>
          </a:xfrm>
          <a:prstGeom prst="rect">
            <a:avLst/>
          </a:prstGeom>
          <a:noFill/>
        </p:spPr>
        <p:txBody>
          <a:bodyPr wrap="none" rtlCol="0">
            <a:spAutoFit/>
          </a:bodyPr>
          <a:lstStyle/>
          <a:p>
            <a:r>
              <a:rPr lang="en-US" sz="4000" b="1" dirty="0"/>
              <a:t>Design philosophy (contd.)</a:t>
            </a:r>
          </a:p>
        </p:txBody>
      </p:sp>
      <p:sp>
        <p:nvSpPr>
          <p:cNvPr id="3" name="Rectangle 2"/>
          <p:cNvSpPr/>
          <p:nvPr/>
        </p:nvSpPr>
        <p:spPr>
          <a:xfrm>
            <a:off x="304800" y="1828800"/>
            <a:ext cx="8534400" cy="4154984"/>
          </a:xfrm>
          <a:prstGeom prst="rect">
            <a:avLst/>
          </a:prstGeom>
        </p:spPr>
        <p:txBody>
          <a:bodyPr wrap="square">
            <a:spAutoFit/>
          </a:bodyPr>
          <a:lstStyle/>
          <a:p>
            <a:pPr algn="just"/>
            <a:r>
              <a:rPr lang="en-US" sz="2400" b="1" dirty="0"/>
              <a:t>o) Criteria:</a:t>
            </a:r>
            <a:r>
              <a:rPr lang="en-US" sz="2400" dirty="0"/>
              <a:t>		The objective and quantitative measure of 				how successful or how near the optimum the 			design is. Sometimes the criteria are 					subjective and qualitative – the result of 				value judgments by those involved in the 				process.</a:t>
            </a:r>
          </a:p>
          <a:p>
            <a:pPr algn="just"/>
            <a:endParaRPr lang="en-US" sz="2400" dirty="0"/>
          </a:p>
          <a:p>
            <a:pPr algn="just"/>
            <a:r>
              <a:rPr lang="en-US" sz="2400" b="1" dirty="0"/>
              <a:t>p) Systems Approach:</a:t>
            </a:r>
            <a:r>
              <a:rPr lang="en-US" sz="2400" dirty="0"/>
              <a:t>	When a product is part of a broader system 				(and very few exist in complete isolation) its 			design must take account of the impact of 				the rest of the system on it and vice versa.</a:t>
            </a:r>
          </a:p>
        </p:txBody>
      </p:sp>
    </p:spTree>
    <p:extLst>
      <p:ext uri="{BB962C8B-B14F-4D97-AF65-F5344CB8AC3E}">
        <p14:creationId xmlns:p14="http://schemas.microsoft.com/office/powerpoint/2010/main" val="2066439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914400"/>
            <a:ext cx="8864927" cy="707886"/>
          </a:xfrm>
          <a:prstGeom prst="rect">
            <a:avLst/>
          </a:prstGeom>
          <a:noFill/>
        </p:spPr>
        <p:txBody>
          <a:bodyPr wrap="none" rtlCol="0">
            <a:spAutoFit/>
          </a:bodyPr>
          <a:lstStyle/>
          <a:p>
            <a:r>
              <a:rPr lang="en-US" sz="4000" dirty="0"/>
              <a:t> </a:t>
            </a:r>
            <a:r>
              <a:rPr lang="en-US" sz="3200" b="1" dirty="0"/>
              <a:t>Types of Marine Vehicles, Structures and Facilities </a:t>
            </a:r>
            <a:endParaRPr lang="en-US" sz="4000" b="1" dirty="0"/>
          </a:p>
        </p:txBody>
      </p:sp>
      <p:sp>
        <p:nvSpPr>
          <p:cNvPr id="3" name="Rectangle 2"/>
          <p:cNvSpPr/>
          <p:nvPr/>
        </p:nvSpPr>
        <p:spPr>
          <a:xfrm>
            <a:off x="304800" y="1828800"/>
            <a:ext cx="8534400" cy="4401205"/>
          </a:xfrm>
          <a:prstGeom prst="rect">
            <a:avLst/>
          </a:prstGeom>
        </p:spPr>
        <p:txBody>
          <a:bodyPr wrap="square">
            <a:spAutoFit/>
          </a:bodyPr>
          <a:lstStyle/>
          <a:p>
            <a:pPr algn="just"/>
            <a:r>
              <a:rPr lang="en-US" sz="2000" b="1" dirty="0"/>
              <a:t>Transportation </a:t>
            </a:r>
          </a:p>
          <a:p>
            <a:pPr algn="just"/>
            <a:r>
              <a:rPr lang="en-US" sz="2000" dirty="0"/>
              <a:t>• General cargo ships carrying packed cargoes of various sizes, commonly known as break bulk cargo, of various types and sizes</a:t>
            </a:r>
          </a:p>
          <a:p>
            <a:pPr algn="just"/>
            <a:r>
              <a:rPr lang="en-US" sz="2000" dirty="0"/>
              <a:t>• Unitized cargo carriers such as container ships, barge carriers and RORO (roll-on roll-off) vessels.</a:t>
            </a:r>
          </a:p>
          <a:p>
            <a:pPr algn="just"/>
            <a:r>
              <a:rPr lang="en-US" sz="2000" dirty="0"/>
              <a:t> • Passenger vessels such as passenger ferries, cruise ships, passenger ships of various types and sizes and fast transport vessels. </a:t>
            </a:r>
          </a:p>
          <a:p>
            <a:pPr algn="just"/>
            <a:r>
              <a:rPr lang="en-US" sz="2000" dirty="0"/>
              <a:t>• Ocean research vessels, coastal research vessels or fisheries research vessels, though not transport vessels, are designed like passenger vessels except that these must have a large deck area for scientific sample collection and analysis</a:t>
            </a:r>
          </a:p>
          <a:p>
            <a:pPr algn="just"/>
            <a:r>
              <a:rPr lang="en-US" sz="2000" dirty="0"/>
              <a:t> • Dry bulk carriers carrying various types of bulk cargo such as ore, fertilizer, grain, etc. </a:t>
            </a:r>
          </a:p>
          <a:p>
            <a:pPr algn="just"/>
            <a:r>
              <a:rPr lang="en-US" sz="2000" dirty="0"/>
              <a:t>• Liquid bulk cargo carriers such as crude oil carriers, product carriers, chemical tankers and liquefied gas carriers to carry LPG, LNG, ammonia, etc</a:t>
            </a:r>
          </a:p>
        </p:txBody>
      </p:sp>
    </p:spTree>
    <p:extLst>
      <p:ext uri="{BB962C8B-B14F-4D97-AF65-F5344CB8AC3E}">
        <p14:creationId xmlns:p14="http://schemas.microsoft.com/office/powerpoint/2010/main" val="2066439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914400"/>
            <a:ext cx="8864927" cy="707886"/>
          </a:xfrm>
          <a:prstGeom prst="rect">
            <a:avLst/>
          </a:prstGeom>
          <a:noFill/>
        </p:spPr>
        <p:txBody>
          <a:bodyPr wrap="none" rtlCol="0">
            <a:spAutoFit/>
          </a:bodyPr>
          <a:lstStyle/>
          <a:p>
            <a:r>
              <a:rPr lang="en-US" sz="4000" dirty="0"/>
              <a:t> </a:t>
            </a:r>
            <a:r>
              <a:rPr lang="en-US" sz="3200" b="1" dirty="0"/>
              <a:t>Types of Marine Vehicles, Structures and Facilities </a:t>
            </a:r>
            <a:endParaRPr lang="en-US" sz="4000" b="1" dirty="0"/>
          </a:p>
        </p:txBody>
      </p:sp>
      <p:sp>
        <p:nvSpPr>
          <p:cNvPr id="3" name="Rectangle 2"/>
          <p:cNvSpPr/>
          <p:nvPr/>
        </p:nvSpPr>
        <p:spPr>
          <a:xfrm>
            <a:off x="304800" y="1828800"/>
            <a:ext cx="8534400" cy="4093428"/>
          </a:xfrm>
          <a:prstGeom prst="rect">
            <a:avLst/>
          </a:prstGeom>
        </p:spPr>
        <p:txBody>
          <a:bodyPr wrap="square">
            <a:spAutoFit/>
          </a:bodyPr>
          <a:lstStyle/>
          <a:p>
            <a:pPr algn="just"/>
            <a:r>
              <a:rPr lang="en-US" sz="2000" b="1" dirty="0" err="1"/>
              <a:t>Defence</a:t>
            </a:r>
            <a:r>
              <a:rPr lang="en-US" sz="2000" dirty="0"/>
              <a:t> </a:t>
            </a:r>
          </a:p>
          <a:p>
            <a:pPr algn="just"/>
            <a:endParaRPr lang="en-US" sz="2000" dirty="0"/>
          </a:p>
          <a:p>
            <a:pPr algn="just"/>
            <a:r>
              <a:rPr lang="en-US" sz="2000" dirty="0"/>
              <a:t>• Patrol crafts patrol the coast equipped with some gunfire power. Corvettes operate in littoral waters to protect a country’s assets even far away from the mainland. </a:t>
            </a:r>
          </a:p>
          <a:p>
            <a:pPr algn="just"/>
            <a:r>
              <a:rPr lang="en-US" sz="2000" dirty="0"/>
              <a:t>• Frigates carry variable depth sonar, towed array, and/or torpedoes, anti-submarine torpedoes, surface-to-air/surface-to-surface missiles, landing deck and hanger to operate helicopters (equipped with </a:t>
            </a:r>
            <a:r>
              <a:rPr lang="en-US" sz="2000" dirty="0" err="1"/>
              <a:t>sono</a:t>
            </a:r>
            <a:r>
              <a:rPr lang="en-US" sz="2000" dirty="0"/>
              <a:t> buoys, magnetic detectors, etc.) and are also used for search-and-rescue operations. </a:t>
            </a:r>
          </a:p>
          <a:p>
            <a:pPr algn="just"/>
            <a:r>
              <a:rPr lang="en-US" sz="2000" dirty="0"/>
              <a:t>• Destroyers are bigger than frigates with more weapons. Aircraft carriers are the biggest </a:t>
            </a:r>
            <a:r>
              <a:rPr lang="en-US" sz="2000" dirty="0" err="1"/>
              <a:t>defence</a:t>
            </a:r>
            <a:r>
              <a:rPr lang="en-US" sz="2000" dirty="0"/>
              <a:t> vessels having a single normal operating speed. </a:t>
            </a:r>
          </a:p>
          <a:p>
            <a:pPr algn="just"/>
            <a:r>
              <a:rPr lang="en-US" sz="2000" dirty="0"/>
              <a:t>• Submarines are vehicles designed for going down to a depth below the surface under water and also come up as and when required. </a:t>
            </a:r>
          </a:p>
        </p:txBody>
      </p:sp>
    </p:spTree>
    <p:extLst>
      <p:ext uri="{BB962C8B-B14F-4D97-AF65-F5344CB8AC3E}">
        <p14:creationId xmlns:p14="http://schemas.microsoft.com/office/powerpoint/2010/main" val="2066439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914400"/>
            <a:ext cx="5859425" cy="707886"/>
          </a:xfrm>
          <a:prstGeom prst="rect">
            <a:avLst/>
          </a:prstGeom>
          <a:noFill/>
        </p:spPr>
        <p:txBody>
          <a:bodyPr wrap="none" rtlCol="0">
            <a:spAutoFit/>
          </a:bodyPr>
          <a:lstStyle/>
          <a:p>
            <a:r>
              <a:rPr lang="en-US" sz="4000" b="1" dirty="0"/>
              <a:t>Design philosophy (contd.)</a:t>
            </a:r>
          </a:p>
        </p:txBody>
      </p:sp>
      <p:sp>
        <p:nvSpPr>
          <p:cNvPr id="3" name="Rectangle 2"/>
          <p:cNvSpPr/>
          <p:nvPr/>
        </p:nvSpPr>
        <p:spPr>
          <a:xfrm>
            <a:off x="304800" y="1828800"/>
            <a:ext cx="8534400" cy="4154984"/>
          </a:xfrm>
          <a:prstGeom prst="rect">
            <a:avLst/>
          </a:prstGeom>
        </p:spPr>
        <p:txBody>
          <a:bodyPr wrap="square">
            <a:spAutoFit/>
          </a:bodyPr>
          <a:lstStyle/>
          <a:p>
            <a:pPr algn="just"/>
            <a:r>
              <a:rPr lang="en-US" sz="2400" b="1" dirty="0"/>
              <a:t>o) Criteria:</a:t>
            </a:r>
            <a:r>
              <a:rPr lang="en-US" sz="2400" dirty="0"/>
              <a:t>		The objective and quantitative measure of 				how successful or how near the optimum the 			design is. Sometimes the criteria are 					subjective and qualitative – the result of 				value judgments by those involved in the 				process.</a:t>
            </a:r>
          </a:p>
          <a:p>
            <a:pPr algn="just"/>
            <a:endParaRPr lang="en-US" sz="2400" dirty="0"/>
          </a:p>
          <a:p>
            <a:pPr algn="just"/>
            <a:r>
              <a:rPr lang="en-US" sz="2400" b="1" dirty="0"/>
              <a:t>p) Systems Approach:</a:t>
            </a:r>
            <a:r>
              <a:rPr lang="en-US" sz="2400" dirty="0"/>
              <a:t>	When a product is part of a broader system 				(and very few exist in complete isolation) its 			design must take account of the impact of 				the rest of the system on it and vice versa.</a:t>
            </a:r>
          </a:p>
        </p:txBody>
      </p:sp>
    </p:spTree>
    <p:extLst>
      <p:ext uri="{BB962C8B-B14F-4D97-AF65-F5344CB8AC3E}">
        <p14:creationId xmlns:p14="http://schemas.microsoft.com/office/powerpoint/2010/main" val="2066439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914400"/>
            <a:ext cx="5859425" cy="707886"/>
          </a:xfrm>
          <a:prstGeom prst="rect">
            <a:avLst/>
          </a:prstGeom>
          <a:noFill/>
        </p:spPr>
        <p:txBody>
          <a:bodyPr wrap="none" rtlCol="0">
            <a:spAutoFit/>
          </a:bodyPr>
          <a:lstStyle/>
          <a:p>
            <a:r>
              <a:rPr lang="en-US" sz="4000" b="1" dirty="0"/>
              <a:t>Design philosophy (contd.)</a:t>
            </a:r>
          </a:p>
        </p:txBody>
      </p:sp>
      <p:sp>
        <p:nvSpPr>
          <p:cNvPr id="3" name="Rectangle 2"/>
          <p:cNvSpPr/>
          <p:nvPr/>
        </p:nvSpPr>
        <p:spPr>
          <a:xfrm>
            <a:off x="304800" y="1828800"/>
            <a:ext cx="8534400" cy="4154984"/>
          </a:xfrm>
          <a:prstGeom prst="rect">
            <a:avLst/>
          </a:prstGeom>
        </p:spPr>
        <p:txBody>
          <a:bodyPr wrap="square">
            <a:spAutoFit/>
          </a:bodyPr>
          <a:lstStyle/>
          <a:p>
            <a:pPr algn="just"/>
            <a:r>
              <a:rPr lang="en-US" sz="2400" b="1" dirty="0"/>
              <a:t>o) Criteria:</a:t>
            </a:r>
            <a:r>
              <a:rPr lang="en-US" sz="2400" dirty="0"/>
              <a:t>		The objective and quantitative measure of 				how successful or how near the optimum the 			design is. Sometimes the criteria are 					subjective and qualitative – the result of 				value judgments by those involved in the 				process.</a:t>
            </a:r>
          </a:p>
          <a:p>
            <a:pPr algn="just"/>
            <a:endParaRPr lang="en-US" sz="2400" dirty="0"/>
          </a:p>
          <a:p>
            <a:pPr algn="just"/>
            <a:r>
              <a:rPr lang="en-US" sz="2400" b="1" dirty="0"/>
              <a:t>p) Systems Approach:</a:t>
            </a:r>
            <a:r>
              <a:rPr lang="en-US" sz="2400" dirty="0"/>
              <a:t>	When a product is part of a broader system 				(and very few exist in complete isolation) its 			design must take account of the impact of 				the rest of the system on it and vice versa.</a:t>
            </a:r>
          </a:p>
        </p:txBody>
      </p:sp>
    </p:spTree>
    <p:extLst>
      <p:ext uri="{BB962C8B-B14F-4D97-AF65-F5344CB8AC3E}">
        <p14:creationId xmlns:p14="http://schemas.microsoft.com/office/powerpoint/2010/main" val="2066439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6200" y="422701"/>
            <a:ext cx="4844724" cy="830997"/>
          </a:xfrm>
          <a:prstGeom prst="rect">
            <a:avLst/>
          </a:prstGeom>
          <a:noFill/>
        </p:spPr>
        <p:txBody>
          <a:bodyPr wrap="none" rtlCol="0">
            <a:spAutoFit/>
          </a:bodyPr>
          <a:lstStyle/>
          <a:p>
            <a:pPr algn="ctr"/>
            <a:r>
              <a:rPr lang="en-US" sz="4800" b="1" dirty="0">
                <a:solidFill>
                  <a:srgbClr val="FF0000"/>
                </a:solidFill>
              </a:rPr>
              <a:t>Design Philosophy</a:t>
            </a:r>
          </a:p>
        </p:txBody>
      </p:sp>
      <p:pic>
        <p:nvPicPr>
          <p:cNvPr id="3" name="Picture 2"/>
          <p:cNvPicPr>
            <a:picLocks noChangeAspect="1"/>
          </p:cNvPicPr>
          <p:nvPr/>
        </p:nvPicPr>
        <p:blipFill rotWithShape="1">
          <a:blip r:embed="rId2"/>
          <a:srcRect l="17242" r="13793"/>
          <a:stretch/>
        </p:blipFill>
        <p:spPr>
          <a:xfrm>
            <a:off x="6120882" y="1847876"/>
            <a:ext cx="3048000" cy="5010124"/>
          </a:xfrm>
          <a:prstGeom prst="rect">
            <a:avLst/>
          </a:prstGeom>
        </p:spPr>
      </p:pic>
      <p:pic>
        <p:nvPicPr>
          <p:cNvPr id="4" name="Picture 3"/>
          <p:cNvPicPr>
            <a:picLocks noChangeAspect="1"/>
          </p:cNvPicPr>
          <p:nvPr/>
        </p:nvPicPr>
        <p:blipFill>
          <a:blip r:embed="rId3"/>
          <a:stretch>
            <a:fillRect/>
          </a:stretch>
        </p:blipFill>
        <p:spPr>
          <a:xfrm>
            <a:off x="0" y="1847876"/>
            <a:ext cx="6120882" cy="5033809"/>
          </a:xfrm>
          <a:prstGeom prst="rect">
            <a:avLst/>
          </a:prstGeom>
        </p:spPr>
      </p:pic>
    </p:spTree>
    <p:extLst>
      <p:ext uri="{BB962C8B-B14F-4D97-AF65-F5344CB8AC3E}">
        <p14:creationId xmlns:p14="http://schemas.microsoft.com/office/powerpoint/2010/main" val="1301159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3333" t="19512" r="13333" b="8015"/>
          <a:stretch/>
        </p:blipFill>
        <p:spPr>
          <a:xfrm>
            <a:off x="2286000" y="9331"/>
            <a:ext cx="7147228" cy="3583888"/>
          </a:xfrm>
          <a:prstGeom prst="rect">
            <a:avLst/>
          </a:prstGeom>
          <a:effectLst>
            <a:glow rad="127000">
              <a:schemeClr val="accent1">
                <a:alpha val="0"/>
              </a:schemeClr>
            </a:glow>
            <a:outerShdw blurRad="50800" dir="5400000" sx="3000" sy="3000" algn="ctr" rotWithShape="0">
              <a:srgbClr val="000000">
                <a:alpha val="0"/>
              </a:srgbClr>
            </a:outerShdw>
            <a:reflection stA="0" endPos="65000" dist="50800" dir="5400000" sy="-100000" algn="bl" rotWithShape="0"/>
            <a:softEdge rad="1270000"/>
          </a:effectLst>
        </p:spPr>
      </p:pic>
      <p:sp>
        <p:nvSpPr>
          <p:cNvPr id="3" name="TextBox 2"/>
          <p:cNvSpPr txBox="1"/>
          <p:nvPr/>
        </p:nvSpPr>
        <p:spPr>
          <a:xfrm>
            <a:off x="381000" y="9331"/>
            <a:ext cx="1617751" cy="707886"/>
          </a:xfrm>
          <a:prstGeom prst="rect">
            <a:avLst/>
          </a:prstGeom>
          <a:noFill/>
        </p:spPr>
        <p:txBody>
          <a:bodyPr wrap="none" rtlCol="0">
            <a:spAutoFit/>
          </a:bodyPr>
          <a:lstStyle/>
          <a:p>
            <a:r>
              <a:rPr lang="en-US" sz="4000" b="1" dirty="0"/>
              <a:t>Design</a:t>
            </a:r>
          </a:p>
        </p:txBody>
      </p:sp>
      <p:sp>
        <p:nvSpPr>
          <p:cNvPr id="4" name="Rectangle 3"/>
          <p:cNvSpPr/>
          <p:nvPr/>
        </p:nvSpPr>
        <p:spPr>
          <a:xfrm>
            <a:off x="23327" y="2590800"/>
            <a:ext cx="8686800" cy="4093428"/>
          </a:xfrm>
          <a:prstGeom prst="rect">
            <a:avLst/>
          </a:prstGeom>
          <a:effectLst>
            <a:glow rad="127000">
              <a:schemeClr val="accent1">
                <a:alpha val="0"/>
              </a:schemeClr>
            </a:glow>
            <a:outerShdw blurRad="1270000" dist="558800" dir="21540000" algn="ctr" rotWithShape="0">
              <a:srgbClr val="000000">
                <a:alpha val="0"/>
              </a:srgbClr>
            </a:outerShdw>
            <a:reflection stA="0" endPos="65000" dist="50800" dir="5400000" sy="-100000" algn="bl" rotWithShape="0"/>
          </a:effectLst>
        </p:spPr>
        <p:txBody>
          <a:bodyPr wrap="square">
            <a:spAutoFit/>
          </a:bodyPr>
          <a:lstStyle/>
          <a:p>
            <a:pPr marL="342900" indent="-342900" algn="just">
              <a:buFont typeface="Wingdings" pitchFamily="2" charset="2"/>
              <a:buChar char="q"/>
            </a:pPr>
            <a:r>
              <a:rPr lang="en-US" sz="2600" dirty="0"/>
              <a:t>Design is the visualization and depiction of form.</a:t>
            </a:r>
          </a:p>
          <a:p>
            <a:pPr marL="342900" indent="-342900" algn="just">
              <a:buFont typeface="Wingdings" pitchFamily="2" charset="2"/>
              <a:buChar char="q"/>
            </a:pPr>
            <a:r>
              <a:rPr lang="en-US" sz="2600" dirty="0"/>
              <a:t>Design is the mental process which must intervene between the conception of a specific engineering intention and the issue of drawings to the workshop.</a:t>
            </a:r>
          </a:p>
          <a:p>
            <a:pPr marL="342900" indent="-342900" algn="just">
              <a:buFont typeface="Wingdings" pitchFamily="2" charset="2"/>
              <a:buChar char="q"/>
            </a:pPr>
            <a:r>
              <a:rPr lang="en-US" sz="2600" dirty="0"/>
              <a:t>Design is the optimum solution to the sum of the true needs of a particular set of circumstances.</a:t>
            </a:r>
          </a:p>
          <a:p>
            <a:pPr marL="342900" indent="-342900" algn="just">
              <a:buFont typeface="Wingdings" pitchFamily="2" charset="2"/>
              <a:buChar char="q"/>
            </a:pPr>
            <a:r>
              <a:rPr lang="en-US" sz="2600" dirty="0"/>
              <a:t>Design is a creative, iterative process serving a bounded objective.</a:t>
            </a:r>
          </a:p>
          <a:p>
            <a:pPr marL="342900" indent="-342900" algn="just">
              <a:buFont typeface="Wingdings" pitchFamily="2" charset="2"/>
              <a:buChar char="q"/>
            </a:pPr>
            <a:r>
              <a:rPr lang="en-US" sz="2600" dirty="0"/>
              <a:t>Architectural Engineering Design is the use of scientific principles, technical information and imagination</a:t>
            </a:r>
          </a:p>
        </p:txBody>
      </p:sp>
    </p:spTree>
    <p:extLst>
      <p:ext uri="{BB962C8B-B14F-4D97-AF65-F5344CB8AC3E}">
        <p14:creationId xmlns:p14="http://schemas.microsoft.com/office/powerpoint/2010/main" val="3743794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524000"/>
            <a:ext cx="7467600" cy="4974048"/>
          </a:xfrm>
          <a:prstGeom prst="rect">
            <a:avLst/>
          </a:prstGeom>
        </p:spPr>
      </p:pic>
      <p:sp>
        <p:nvSpPr>
          <p:cNvPr id="6" name="TextBox 5"/>
          <p:cNvSpPr txBox="1"/>
          <p:nvPr/>
        </p:nvSpPr>
        <p:spPr>
          <a:xfrm>
            <a:off x="152400" y="152400"/>
            <a:ext cx="4844724" cy="830997"/>
          </a:xfrm>
          <a:prstGeom prst="rect">
            <a:avLst/>
          </a:prstGeom>
          <a:noFill/>
        </p:spPr>
        <p:txBody>
          <a:bodyPr wrap="none" rtlCol="0">
            <a:spAutoFit/>
          </a:bodyPr>
          <a:lstStyle/>
          <a:p>
            <a:pPr algn="ctr"/>
            <a:r>
              <a:rPr lang="en-US" sz="4800" b="1" dirty="0">
                <a:solidFill>
                  <a:srgbClr val="FF0000"/>
                </a:solidFill>
              </a:rPr>
              <a:t>Design Philosophy</a:t>
            </a:r>
          </a:p>
        </p:txBody>
      </p:sp>
    </p:spTree>
    <p:extLst>
      <p:ext uri="{BB962C8B-B14F-4D97-AF65-F5344CB8AC3E}">
        <p14:creationId xmlns:p14="http://schemas.microsoft.com/office/powerpoint/2010/main" val="4186114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72915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100565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929148"/>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0" y="914400"/>
            <a:ext cx="2058577" cy="707886"/>
          </a:xfrm>
          <a:prstGeom prst="rect">
            <a:avLst/>
          </a:prstGeom>
          <a:noFill/>
        </p:spPr>
        <p:txBody>
          <a:bodyPr wrap="none" rtlCol="0">
            <a:spAutoFit/>
          </a:bodyPr>
          <a:lstStyle/>
          <a:p>
            <a:r>
              <a:rPr lang="en-US" sz="4000" b="1" dirty="0"/>
              <a:t>Designer</a:t>
            </a:r>
          </a:p>
        </p:txBody>
      </p:sp>
      <p:sp>
        <p:nvSpPr>
          <p:cNvPr id="3" name="Rectangle 2"/>
          <p:cNvSpPr/>
          <p:nvPr/>
        </p:nvSpPr>
        <p:spPr>
          <a:xfrm>
            <a:off x="228600" y="1582341"/>
            <a:ext cx="8686800" cy="5262979"/>
          </a:xfrm>
          <a:prstGeom prst="rect">
            <a:avLst/>
          </a:prstGeom>
        </p:spPr>
        <p:txBody>
          <a:bodyPr wrap="square">
            <a:spAutoFit/>
          </a:bodyPr>
          <a:lstStyle/>
          <a:p>
            <a:pPr algn="just"/>
            <a:r>
              <a:rPr lang="en-US" sz="2800" dirty="0"/>
              <a:t>The Designer is clearly the paragon who carries out such tasks. His/her work can be split into three areas of activity:-</a:t>
            </a:r>
          </a:p>
          <a:p>
            <a:pPr marL="457200" indent="-457200" algn="just">
              <a:buFont typeface="Wingdings" pitchFamily="2" charset="2"/>
              <a:buChar char="q"/>
            </a:pPr>
            <a:r>
              <a:rPr lang="en-US" sz="2800" dirty="0"/>
              <a:t>Decision-making regarding the physical form and dimensions of the product.</a:t>
            </a:r>
          </a:p>
          <a:p>
            <a:pPr marL="457200" indent="-457200" algn="just">
              <a:buFont typeface="Wingdings" pitchFamily="2" charset="2"/>
              <a:buChar char="q"/>
            </a:pPr>
            <a:r>
              <a:rPr lang="en-US" sz="2800" dirty="0"/>
              <a:t>Communication to the builder, mainly in the form of drawings and specifications (Graphics, Text and Computer Files).</a:t>
            </a:r>
          </a:p>
          <a:p>
            <a:pPr marL="457200" indent="-457200" algn="just">
              <a:buFont typeface="Wingdings" pitchFamily="2" charset="2"/>
              <a:buChar char="q"/>
            </a:pPr>
            <a:r>
              <a:rPr lang="en-US" sz="2800" dirty="0"/>
              <a:t>Responsibility for the achievement of the original requirements.</a:t>
            </a:r>
          </a:p>
          <a:p>
            <a:pPr marL="457200" indent="-457200" algn="just">
              <a:buFont typeface="Wingdings" pitchFamily="2" charset="2"/>
              <a:buChar char="q"/>
            </a:pPr>
            <a:r>
              <a:rPr lang="en-US" sz="2800" dirty="0"/>
              <a:t>Often the designer must guide the original requirements to limit them to the possible.</a:t>
            </a:r>
          </a:p>
        </p:txBody>
      </p:sp>
    </p:spTree>
    <p:extLst>
      <p:ext uri="{BB962C8B-B14F-4D97-AF65-F5344CB8AC3E}">
        <p14:creationId xmlns:p14="http://schemas.microsoft.com/office/powerpoint/2010/main" val="4012322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929148"/>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0" y="914400"/>
            <a:ext cx="4080284" cy="707886"/>
          </a:xfrm>
          <a:prstGeom prst="rect">
            <a:avLst/>
          </a:prstGeom>
          <a:noFill/>
        </p:spPr>
        <p:txBody>
          <a:bodyPr wrap="none" rtlCol="0">
            <a:spAutoFit/>
          </a:bodyPr>
          <a:lstStyle/>
          <a:p>
            <a:r>
              <a:rPr lang="en-US" sz="4000" b="1" dirty="0"/>
              <a:t>Design philosophy</a:t>
            </a:r>
          </a:p>
        </p:txBody>
      </p:sp>
      <p:sp>
        <p:nvSpPr>
          <p:cNvPr id="3" name="Rectangle 2"/>
          <p:cNvSpPr/>
          <p:nvPr/>
        </p:nvSpPr>
        <p:spPr>
          <a:xfrm>
            <a:off x="304800" y="1676400"/>
            <a:ext cx="8534400" cy="4893647"/>
          </a:xfrm>
          <a:prstGeom prst="rect">
            <a:avLst/>
          </a:prstGeom>
        </p:spPr>
        <p:txBody>
          <a:bodyPr wrap="square">
            <a:spAutoFit/>
          </a:bodyPr>
          <a:lstStyle/>
          <a:p>
            <a:pPr algn="just"/>
            <a:r>
              <a:rPr lang="en-US" sz="2400" dirty="0"/>
              <a:t>The following is a list of terms, aspects and concepts which reveal some of the general principles arising in design:-</a:t>
            </a:r>
          </a:p>
          <a:p>
            <a:pPr algn="just"/>
            <a:endParaRPr lang="en-US" sz="2400" dirty="0"/>
          </a:p>
          <a:p>
            <a:pPr algn="just"/>
            <a:r>
              <a:rPr lang="en-US" sz="2400" b="1" dirty="0"/>
              <a:t>a) Morphology: </a:t>
            </a:r>
            <a:r>
              <a:rPr lang="en-US" sz="2400" dirty="0"/>
              <a:t>	There is a pattern of events and activities 				which, by and large, are common to all 				projects.</a:t>
            </a:r>
          </a:p>
          <a:p>
            <a:pPr algn="just"/>
            <a:r>
              <a:rPr lang="en-US" sz="2400" b="1" dirty="0"/>
              <a:t>b) Design Process:</a:t>
            </a:r>
            <a:r>
              <a:rPr lang="en-US" sz="2400" dirty="0"/>
              <a:t>	Iteration to solve problems followed by 				feedback of information from a later stage to 			review decisions made earlier.</a:t>
            </a:r>
          </a:p>
          <a:p>
            <a:pPr algn="just"/>
            <a:r>
              <a:rPr lang="en-US" sz="2400" b="1" dirty="0"/>
              <a:t>c) Stratification: </a:t>
            </a:r>
            <a:r>
              <a:rPr lang="en-US" sz="2400" dirty="0"/>
              <a:t>	As the solution to one problem emerges, a 				sub-stratum of lesser problems is uncovered. 			Solutions to these must be found before the 			original problem can be solved.</a:t>
            </a:r>
          </a:p>
        </p:txBody>
      </p:sp>
    </p:spTree>
    <p:extLst>
      <p:ext uri="{BB962C8B-B14F-4D97-AF65-F5344CB8AC3E}">
        <p14:creationId xmlns:p14="http://schemas.microsoft.com/office/powerpoint/2010/main" val="3746439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600200"/>
            <a:ext cx="8534400" cy="5262979"/>
          </a:xfrm>
          <a:prstGeom prst="rect">
            <a:avLst/>
          </a:prstGeom>
        </p:spPr>
        <p:txBody>
          <a:bodyPr wrap="square">
            <a:spAutoFit/>
          </a:bodyPr>
          <a:lstStyle/>
          <a:p>
            <a:pPr algn="just"/>
            <a:r>
              <a:rPr lang="en-US" sz="2400" b="1" dirty="0"/>
              <a:t>d) Convergence:</a:t>
            </a:r>
            <a:r>
              <a:rPr lang="en-US" sz="2400" dirty="0"/>
              <a:t>	Many possible solutions may be processed in 			search of the one correct solution.</a:t>
            </a:r>
          </a:p>
          <a:p>
            <a:pPr algn="just"/>
            <a:r>
              <a:rPr lang="en-US" sz="2400" b="1" dirty="0"/>
              <a:t>e) Decision-making:</a:t>
            </a:r>
            <a:r>
              <a:rPr lang="en-US" sz="2400" dirty="0"/>
              <a:t>	Choosing between alternatives.</a:t>
            </a:r>
          </a:p>
          <a:p>
            <a:pPr algn="just"/>
            <a:r>
              <a:rPr lang="en-US" sz="2400" b="1" dirty="0"/>
              <a:t>f) Analysis: </a:t>
            </a:r>
            <a:r>
              <a:rPr lang="en-US" sz="2400" dirty="0"/>
              <a:t>		Used to establish the characteristics of the 				product which is the subject of the design. 				This is a fundamental design tool because it 				forms the basis on which decisions can be 				made but it is not the starting point for a 				design. A first shot must have been made at 				what the whole product will be like.</a:t>
            </a:r>
          </a:p>
          <a:p>
            <a:pPr algn="just"/>
            <a:r>
              <a:rPr lang="en-US" sz="2400" b="1" dirty="0"/>
              <a:t>g) Synthesis: </a:t>
            </a:r>
            <a:r>
              <a:rPr lang="en-US" sz="2400" dirty="0"/>
              <a:t>		This is the truly creative part of design - 				putting together separate elements into a 				coherent whole. Probably this is the most 				characteristic part of design.</a:t>
            </a:r>
          </a:p>
        </p:txBody>
      </p:sp>
      <p:sp>
        <p:nvSpPr>
          <p:cNvPr id="9" name="TextBox 8"/>
          <p:cNvSpPr txBox="1"/>
          <p:nvPr/>
        </p:nvSpPr>
        <p:spPr>
          <a:xfrm>
            <a:off x="0" y="914400"/>
            <a:ext cx="5859425" cy="707886"/>
          </a:xfrm>
          <a:prstGeom prst="rect">
            <a:avLst/>
          </a:prstGeom>
          <a:noFill/>
        </p:spPr>
        <p:txBody>
          <a:bodyPr wrap="none" rtlCol="0">
            <a:spAutoFit/>
          </a:bodyPr>
          <a:lstStyle/>
          <a:p>
            <a:r>
              <a:rPr lang="en-US" sz="4000" b="1" dirty="0"/>
              <a:t>Design philosophy (contd.)</a:t>
            </a:r>
          </a:p>
        </p:txBody>
      </p:sp>
    </p:spTree>
    <p:extLst>
      <p:ext uri="{BB962C8B-B14F-4D97-AF65-F5344CB8AC3E}">
        <p14:creationId xmlns:p14="http://schemas.microsoft.com/office/powerpoint/2010/main" val="9724689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380</TotalTime>
  <Words>555</Words>
  <Application>Microsoft Office PowerPoint</Application>
  <PresentationFormat>On-screen Show (4:3)</PresentationFormat>
  <Paragraphs>63</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Celestial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mahdi</dc:creator>
  <cp:lastModifiedBy>9647504534859</cp:lastModifiedBy>
  <cp:revision>30</cp:revision>
  <dcterms:created xsi:type="dcterms:W3CDTF">2014-06-22T04:30:12Z</dcterms:created>
  <dcterms:modified xsi:type="dcterms:W3CDTF">2023-02-18T19:33:08Z</dcterms:modified>
</cp:coreProperties>
</file>