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3" r:id="rId6"/>
    <p:sldId id="264" r:id="rId7"/>
    <p:sldId id="266" r:id="rId8"/>
    <p:sldId id="268" r:id="rId9"/>
    <p:sldId id="270" r:id="rId10"/>
    <p:sldId id="271" r:id="rId11"/>
    <p:sldId id="275" r:id="rId12"/>
    <p:sldId id="274"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FF0000"/>
    <a:srgbClr val="003300"/>
    <a:srgbClr val="008000"/>
    <a:srgbClr val="FAC090"/>
    <a:srgbClr val="250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FBB0C-7AC2-466C-B00E-05B01C58DB51}" type="datetimeFigureOut">
              <a:rPr lang="en-US" smtClean="0"/>
              <a:pPr/>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411C1-34C9-4460-A596-5B9C69BA22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cs typeface="Arial" charset="0"/>
            </a:endParaRP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E17CF-9D5E-4174-9C03-2744D121DE88}" type="slidenum">
              <a:rPr lang="ar-SA"/>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935BA0-C147-4FA6-90B8-0F22C3882E74}" type="slidenum">
              <a:rPr lang="ar-SA"/>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93775"/>
          </a:xfrm>
        </p:spPr>
        <p:txBody>
          <a:bodyPr/>
          <a:lstStyle/>
          <a:p>
            <a:r>
              <a:rPr lang="en-US" b="1" dirty="0">
                <a:solidFill>
                  <a:srgbClr val="FF0000"/>
                </a:solidFill>
              </a:rPr>
              <a:t>Frames and Machines</a:t>
            </a:r>
            <a:endParaRPr lang="en-US" dirty="0">
              <a:solidFill>
                <a:srgbClr val="FF0000"/>
              </a:solidFill>
            </a:endParaRPr>
          </a:p>
        </p:txBody>
      </p:sp>
      <p:sp>
        <p:nvSpPr>
          <p:cNvPr id="3" name="Subtitle 2"/>
          <p:cNvSpPr>
            <a:spLocks noGrp="1"/>
          </p:cNvSpPr>
          <p:nvPr>
            <p:ph type="subTitle" idx="1"/>
          </p:nvPr>
        </p:nvSpPr>
        <p:spPr>
          <a:xfrm>
            <a:off x="838200" y="1219200"/>
            <a:ext cx="7620000" cy="5257800"/>
          </a:xfrm>
        </p:spPr>
        <p:txBody>
          <a:bodyPr>
            <a:noAutofit/>
          </a:bodyPr>
          <a:lstStyle/>
          <a:p>
            <a:pPr algn="just"/>
            <a:r>
              <a:rPr lang="en-US" sz="2200" dirty="0">
                <a:solidFill>
                  <a:schemeClr val="accent2">
                    <a:lumMod val="50000"/>
                  </a:schemeClr>
                </a:solidFill>
                <a:latin typeface="Bookman Old Style" pitchFamily="18" charset="0"/>
              </a:rPr>
              <a:t>Frames and machines are two types of structures which arc often composed of pin-connected </a:t>
            </a:r>
            <a:r>
              <a:rPr lang="en-US" sz="2200" dirty="0" err="1">
                <a:solidFill>
                  <a:schemeClr val="accent2">
                    <a:lumMod val="50000"/>
                  </a:schemeClr>
                </a:solidFill>
                <a:latin typeface="Bookman Old Style" pitchFamily="18" charset="0"/>
              </a:rPr>
              <a:t>multiforce</a:t>
            </a:r>
            <a:r>
              <a:rPr lang="en-US" sz="2200" dirty="0">
                <a:solidFill>
                  <a:schemeClr val="accent2">
                    <a:lumMod val="50000"/>
                  </a:schemeClr>
                </a:solidFill>
                <a:latin typeface="Bookman Old Style" pitchFamily="18" charset="0"/>
              </a:rPr>
              <a:t> members, i.e. members that are subjected to more than two forces. Frames are used to support loads, whereas machines contain moving parts and are designed to transmit and alter the effect of forces. Provided a frame or machine contains no more supports or members than arc necessary to prevent its collapse, the forces acting at the joints and supports can be determined by applying the equations of equilibrium to each of its members. Once these forces arc obtained, it is then possible to design the size of the members, connections, and supports using the theory of mechanics of materials and an appropriate engineering design code.</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a:bodyPr>
          <a:lstStyle/>
          <a:p>
            <a:pPr algn="l"/>
            <a:r>
              <a:rPr lang="en-US" sz="2000" dirty="0"/>
              <a:t>Example 2</a:t>
            </a:r>
            <a:endParaRPr lang="ar-IQ" sz="2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29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42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43074"/>
            <a:ext cx="43434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59076"/>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24D4-24CA-4496-B2B0-2B819878DFD0}"/>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9B276A77-9AAE-4937-8572-D0CB65E5BF2E}"/>
              </a:ext>
            </a:extLst>
          </p:cNvPr>
          <p:cNvPicPr>
            <a:picLocks noChangeAspect="1"/>
          </p:cNvPicPr>
          <p:nvPr/>
        </p:nvPicPr>
        <p:blipFill>
          <a:blip r:embed="rId2">
            <a:lum bright="-20000" contrast="40000"/>
          </a:blip>
          <a:stretch>
            <a:fillRect/>
          </a:stretch>
        </p:blipFill>
        <p:spPr>
          <a:xfrm>
            <a:off x="359898" y="274637"/>
            <a:ext cx="6269502" cy="1325563"/>
          </a:xfrm>
          <a:prstGeom prst="rect">
            <a:avLst/>
          </a:prstGeom>
        </p:spPr>
      </p:pic>
      <p:pic>
        <p:nvPicPr>
          <p:cNvPr id="6" name="Picture 5">
            <a:extLst>
              <a:ext uri="{FF2B5EF4-FFF2-40B4-BE49-F238E27FC236}">
                <a16:creationId xmlns:a16="http://schemas.microsoft.com/office/drawing/2014/main" id="{31755CF7-4E1D-4226-A72C-186955A758FD}"/>
              </a:ext>
            </a:extLst>
          </p:cNvPr>
          <p:cNvPicPr>
            <a:picLocks noChangeAspect="1"/>
          </p:cNvPicPr>
          <p:nvPr/>
        </p:nvPicPr>
        <p:blipFill>
          <a:blip r:embed="rId3">
            <a:lum bright="-20000" contrast="40000"/>
          </a:blip>
          <a:stretch>
            <a:fillRect/>
          </a:stretch>
        </p:blipFill>
        <p:spPr>
          <a:xfrm>
            <a:off x="6629400" y="246503"/>
            <a:ext cx="2362200" cy="1828800"/>
          </a:xfrm>
          <a:prstGeom prst="rect">
            <a:avLst/>
          </a:prstGeom>
        </p:spPr>
      </p:pic>
      <p:pic>
        <p:nvPicPr>
          <p:cNvPr id="10" name="Picture 9">
            <a:extLst>
              <a:ext uri="{FF2B5EF4-FFF2-40B4-BE49-F238E27FC236}">
                <a16:creationId xmlns:a16="http://schemas.microsoft.com/office/drawing/2014/main" id="{02DBAEDF-33E5-4ABF-860A-2C1401686262}"/>
              </a:ext>
            </a:extLst>
          </p:cNvPr>
          <p:cNvPicPr>
            <a:picLocks noChangeAspect="1"/>
          </p:cNvPicPr>
          <p:nvPr/>
        </p:nvPicPr>
        <p:blipFill>
          <a:blip r:embed="rId4">
            <a:lum bright="-20000" contrast="40000"/>
          </a:blip>
          <a:stretch>
            <a:fillRect/>
          </a:stretch>
        </p:blipFill>
        <p:spPr>
          <a:xfrm>
            <a:off x="381000" y="2438400"/>
            <a:ext cx="2590800" cy="2895600"/>
          </a:xfrm>
          <a:prstGeom prst="rect">
            <a:avLst/>
          </a:prstGeom>
        </p:spPr>
      </p:pic>
      <p:pic>
        <p:nvPicPr>
          <p:cNvPr id="12" name="Picture 11">
            <a:extLst>
              <a:ext uri="{FF2B5EF4-FFF2-40B4-BE49-F238E27FC236}">
                <a16:creationId xmlns:a16="http://schemas.microsoft.com/office/drawing/2014/main" id="{AD52D339-222A-4813-A50B-E063FD0C0DF6}"/>
              </a:ext>
            </a:extLst>
          </p:cNvPr>
          <p:cNvPicPr>
            <a:picLocks noChangeAspect="1"/>
          </p:cNvPicPr>
          <p:nvPr/>
        </p:nvPicPr>
        <p:blipFill>
          <a:blip r:embed="rId5">
            <a:lum bright="-20000" contrast="40000"/>
          </a:blip>
          <a:stretch>
            <a:fillRect/>
          </a:stretch>
        </p:blipFill>
        <p:spPr>
          <a:xfrm>
            <a:off x="2971800" y="2438400"/>
            <a:ext cx="5334000" cy="2895600"/>
          </a:xfrm>
          <a:prstGeom prst="rect">
            <a:avLst/>
          </a:prstGeom>
        </p:spPr>
      </p:pic>
    </p:spTree>
    <p:extLst>
      <p:ext uri="{BB962C8B-B14F-4D97-AF65-F5344CB8AC3E}">
        <p14:creationId xmlns:p14="http://schemas.microsoft.com/office/powerpoint/2010/main" val="2383378430"/>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FDB-74A0-4F2C-97A6-05AE868AECC5}"/>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C0E687C4-10D9-4C16-9C86-43F6F198F541}"/>
              </a:ext>
            </a:extLst>
          </p:cNvPr>
          <p:cNvPicPr>
            <a:picLocks noChangeAspect="1"/>
          </p:cNvPicPr>
          <p:nvPr/>
        </p:nvPicPr>
        <p:blipFill>
          <a:blip r:embed="rId2">
            <a:lum bright="-20000" contrast="40000"/>
          </a:blip>
          <a:stretch>
            <a:fillRect/>
          </a:stretch>
        </p:blipFill>
        <p:spPr>
          <a:xfrm>
            <a:off x="457200" y="274638"/>
            <a:ext cx="8229600" cy="2780906"/>
          </a:xfrm>
          <a:prstGeom prst="rect">
            <a:avLst/>
          </a:prstGeom>
        </p:spPr>
      </p:pic>
      <p:pic>
        <p:nvPicPr>
          <p:cNvPr id="6" name="Picture 5">
            <a:extLst>
              <a:ext uri="{FF2B5EF4-FFF2-40B4-BE49-F238E27FC236}">
                <a16:creationId xmlns:a16="http://schemas.microsoft.com/office/drawing/2014/main" id="{1C9FBB81-42C5-42ED-8D85-461079F1424C}"/>
              </a:ext>
            </a:extLst>
          </p:cNvPr>
          <p:cNvPicPr>
            <a:picLocks noChangeAspect="1"/>
          </p:cNvPicPr>
          <p:nvPr/>
        </p:nvPicPr>
        <p:blipFill>
          <a:blip r:embed="rId3">
            <a:lum bright="-20000" contrast="40000"/>
          </a:blip>
          <a:stretch>
            <a:fillRect/>
          </a:stretch>
        </p:blipFill>
        <p:spPr>
          <a:xfrm>
            <a:off x="457200" y="3048000"/>
            <a:ext cx="8229600" cy="3429000"/>
          </a:xfrm>
          <a:prstGeom prst="rect">
            <a:avLst/>
          </a:prstGeom>
        </p:spPr>
      </p:pic>
    </p:spTree>
    <p:extLst>
      <p:ext uri="{BB962C8B-B14F-4D97-AF65-F5344CB8AC3E}">
        <p14:creationId xmlns:p14="http://schemas.microsoft.com/office/powerpoint/2010/main" val="2820336066"/>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000" dirty="0"/>
              <a:t>Example 3</a:t>
            </a:r>
            <a:endParaRPr lang="ar-IQ"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162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72200"/>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37228"/>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ChangeAspect="1" noChangeArrowheads="1"/>
          </p:cNvPicPr>
          <p:nvPr/>
        </p:nvPicPr>
        <p:blipFill>
          <a:blip r:embed="rId2"/>
          <a:srcRect/>
          <a:stretch>
            <a:fillRect/>
          </a:stretch>
        </p:blipFill>
        <p:spPr bwMode="auto">
          <a:xfrm>
            <a:off x="285720" y="428604"/>
            <a:ext cx="4214842" cy="27146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14876" y="428604"/>
            <a:ext cx="4143404" cy="2667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0034" y="3286124"/>
            <a:ext cx="3857652" cy="300039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786314" y="3286124"/>
            <a:ext cx="3786214" cy="2786082"/>
          </a:xfrm>
          <a:prstGeom prst="rect">
            <a:avLst/>
          </a:prstGeom>
          <a:noFill/>
          <a:ln w="9525">
            <a:noFill/>
            <a:miter lim="800000"/>
            <a:headEnd/>
            <a:tailEnd/>
          </a:ln>
          <a:effectLst/>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1981200" y="152400"/>
            <a:ext cx="4724400" cy="2936932"/>
          </a:xfrm>
          <a:prstGeom prst="rect">
            <a:avLst/>
          </a:prstGeom>
          <a:noFill/>
          <a:ln w="9525">
            <a:noFill/>
            <a:miter lim="800000"/>
            <a:headEnd/>
            <a:tailEnd/>
          </a:ln>
        </p:spPr>
      </p:pic>
      <p:pic>
        <p:nvPicPr>
          <p:cNvPr id="5" name="Picture 9"/>
          <p:cNvPicPr>
            <a:picLocks noGrp="1" noChangeAspect="1" noChangeArrowheads="1"/>
          </p:cNvPicPr>
          <p:nvPr>
            <p:ph sz="quarter" idx="1"/>
          </p:nvPr>
        </p:nvPicPr>
        <p:blipFill>
          <a:blip r:embed="rId3"/>
          <a:srcRect t="4095" r="3159" b="4095"/>
          <a:stretch>
            <a:fillRect/>
          </a:stretch>
        </p:blipFill>
        <p:spPr>
          <a:xfrm>
            <a:off x="1981200" y="3217294"/>
            <a:ext cx="4800600" cy="3511758"/>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020762"/>
          </a:xfrm>
        </p:spPr>
        <p:txBody>
          <a:bodyPr>
            <a:noAutofit/>
          </a:bodyPr>
          <a:lstStyle/>
          <a:p>
            <a:pPr algn="l"/>
            <a:r>
              <a:rPr lang="en-US" sz="2000" b="1" dirty="0"/>
              <a:t>Procedure for Analysis</a:t>
            </a:r>
            <a:br>
              <a:rPr lang="en-US" sz="2000" dirty="0"/>
            </a:br>
            <a:r>
              <a:rPr lang="en-US" sz="2000" dirty="0"/>
              <a:t>The joint reactions on frames or machines (structures) composed of </a:t>
            </a:r>
            <a:r>
              <a:rPr lang="en-US" sz="2000" dirty="0" err="1"/>
              <a:t>multiforce</a:t>
            </a:r>
            <a:r>
              <a:rPr lang="en-US" sz="2000" dirty="0"/>
              <a:t> members can be determined using the fallowing procedure</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a:buNone/>
            </a:pPr>
            <a:r>
              <a:rPr lang="en-US" sz="2400" b="1" i="1" dirty="0"/>
              <a:t>Free-Body Diagram.</a:t>
            </a:r>
            <a:endParaRPr lang="en-US" sz="2400" dirty="0"/>
          </a:p>
          <a:p>
            <a:r>
              <a:rPr lang="en-US" sz="2400" dirty="0"/>
              <a:t>Draw the free-body diagram of the entire frame or machine, a portion of it, or each of its members. The choice should be made so that it leads to the most direct solution of the problem.</a:t>
            </a:r>
          </a:p>
          <a:p>
            <a:r>
              <a:rPr lang="en-US" sz="2400" dirty="0"/>
              <a:t>When the free-body diagram of a group of members of a frame or machine is drawn. The forces between the connected parts of this group are internal forces and are not shown on the free-body diagram of the group.</a:t>
            </a:r>
          </a:p>
          <a:p>
            <a:r>
              <a:rPr lang="en-US" sz="2400" dirty="0"/>
              <a:t>Forces common to two members which are in contact act with equal magnitude but opposite sense on the respective free-body diagrams of the members.</a:t>
            </a:r>
          </a:p>
          <a:p>
            <a:r>
              <a:rPr lang="en-US" sz="2400" dirty="0"/>
              <a:t>Two-force members, regardless of their shape, have equal but opposite collinear forces acting at the ends of the member.</a:t>
            </a:r>
          </a:p>
          <a:p>
            <a:r>
              <a:rPr lang="en-US" sz="2400" dirty="0"/>
              <a:t>In many cases it is possible to tell by inspection the proper sense of the unknown forces acting on a member; however, if this seems difficult, the sense can be assumed.</a:t>
            </a:r>
          </a:p>
          <a:p>
            <a:r>
              <a:rPr lang="en-US" sz="2400" dirty="0"/>
              <a:t>Remember that a couple moments is a free vector and can act at any point on the free-body diagram. Also, a force is a sliding vector and can act at any point along its line of action.</a:t>
            </a:r>
          </a:p>
          <a:p>
            <a:pPr>
              <a:buNone/>
            </a:pPr>
            <a:endParaRPr lang="en-US" sz="1200" dirty="0"/>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pPr algn="l"/>
            <a:r>
              <a:rPr lang="en-US" sz="2400" b="1" i="1" dirty="0"/>
              <a:t>Equations of Equilibrium.</a:t>
            </a:r>
            <a:br>
              <a:rPr lang="en-US" sz="2400" dirty="0"/>
            </a:br>
            <a:r>
              <a:rPr lang="en-US" sz="2200" dirty="0"/>
              <a:t>• Count the number of unknowns and compare it to the total number of equilibrium equations that are available. In two dimensions, there are three equilibrium equations that can be written for each member.</a:t>
            </a:r>
            <a:br>
              <a:rPr lang="en-US" sz="2200" dirty="0"/>
            </a:br>
            <a:r>
              <a:rPr lang="en-US" sz="2200" dirty="0"/>
              <a:t>• Sum moments about a point that lies at the intersection of the lines of action of as many of the unknown forces as possible.</a:t>
            </a:r>
            <a:br>
              <a:rPr lang="en-US" sz="2200" dirty="0"/>
            </a:br>
            <a:r>
              <a:rPr lang="en-US" sz="2200" dirty="0"/>
              <a:t>• If the solution of a force or couple moment magnitude is found to be negative, it means the sense of the force is the reverse of that shown on the free-body diagram.</a:t>
            </a:r>
            <a:br>
              <a:rPr lang="en-US" sz="2400" dirty="0"/>
            </a:br>
            <a:endParaRPr lang="en-US" sz="2400" dirty="0"/>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85800" y="5715000"/>
            <a:ext cx="7696200" cy="1006475"/>
          </a:xfrm>
          <a:prstGeom prst="rect">
            <a:avLst/>
          </a:prstGeom>
          <a:noFill/>
          <a:ln w="9525">
            <a:noFill/>
            <a:miter lim="800000"/>
            <a:headEnd/>
            <a:tailEnd/>
          </a:ln>
          <a:effectLst/>
        </p:spPr>
        <p:txBody>
          <a:bodyPr>
            <a:spAutoFit/>
          </a:bodyPr>
          <a:lstStyle/>
          <a:p>
            <a:pPr algn="l" rtl="0" eaLnBrk="0" hangingPunct="0"/>
            <a:r>
              <a:rPr lang="en-US" sz="2000">
                <a:latin typeface="Times New Roman" pitchFamily="18" charset="0"/>
              </a:rPr>
              <a:t>(</a:t>
            </a:r>
            <a:r>
              <a:rPr lang="en-US" sz="2000" b="1">
                <a:latin typeface="Times New Roman" pitchFamily="18" charset="0"/>
              </a:rPr>
              <a:t>a</a:t>
            </a:r>
            <a:r>
              <a:rPr lang="en-US" sz="2000">
                <a:latin typeface="Times New Roman" pitchFamily="18" charset="0"/>
              </a:rPr>
              <a:t>) Simple pulley;.  (</a:t>
            </a:r>
            <a:r>
              <a:rPr lang="en-US" sz="2000" b="1">
                <a:latin typeface="Times New Roman" pitchFamily="18" charset="0"/>
              </a:rPr>
              <a:t>b</a:t>
            </a:r>
            <a:r>
              <a:rPr lang="en-US" sz="2000">
                <a:latin typeface="Times New Roman" pitchFamily="18" charset="0"/>
              </a:rPr>
              <a:t>) free-body diagram of the pulley with assumed senses of axle reactions; (</a:t>
            </a:r>
            <a:r>
              <a:rPr lang="en-US" sz="2000" b="1">
                <a:latin typeface="Times New Roman" pitchFamily="18" charset="0"/>
              </a:rPr>
              <a:t>c</a:t>
            </a:r>
            <a:r>
              <a:rPr lang="en-US" sz="2000">
                <a:latin typeface="Times New Roman" pitchFamily="18" charset="0"/>
              </a:rPr>
              <a:t>) diagrams showing correct senses of axle reactions.</a:t>
            </a:r>
          </a:p>
        </p:txBody>
      </p:sp>
      <p:grpSp>
        <p:nvGrpSpPr>
          <p:cNvPr id="2" name="Group 5"/>
          <p:cNvGrpSpPr>
            <a:grpSpLocks/>
          </p:cNvGrpSpPr>
          <p:nvPr/>
        </p:nvGrpSpPr>
        <p:grpSpPr bwMode="auto">
          <a:xfrm>
            <a:off x="228600" y="914400"/>
            <a:ext cx="8610600" cy="3994150"/>
            <a:chOff x="144" y="576"/>
            <a:chExt cx="5424" cy="2516"/>
          </a:xfrm>
        </p:grpSpPr>
        <p:pic>
          <p:nvPicPr>
            <p:cNvPr id="67590" name="Picture 6" descr="0455BORES_07_03"/>
            <p:cNvPicPr>
              <a:picLocks noChangeAspect="1" noChangeArrowheads="1"/>
            </p:cNvPicPr>
            <p:nvPr/>
          </p:nvPicPr>
          <p:blipFill>
            <a:blip r:embed="rId3"/>
            <a:srcRect/>
            <a:stretch>
              <a:fillRect/>
            </a:stretch>
          </p:blipFill>
          <p:spPr bwMode="auto">
            <a:xfrm>
              <a:off x="144" y="576"/>
              <a:ext cx="5424" cy="2343"/>
            </a:xfrm>
            <a:prstGeom prst="rect">
              <a:avLst/>
            </a:prstGeom>
            <a:noFill/>
          </p:spPr>
        </p:pic>
        <p:sp>
          <p:nvSpPr>
            <p:cNvPr id="67591" name="Text Box 7"/>
            <p:cNvSpPr txBox="1">
              <a:spLocks noChangeArrowheads="1"/>
            </p:cNvSpPr>
            <p:nvPr/>
          </p:nvSpPr>
          <p:spPr bwMode="auto">
            <a:xfrm>
              <a:off x="1536" y="2976"/>
              <a:ext cx="2640" cy="116"/>
            </a:xfrm>
            <a:prstGeom prst="rect">
              <a:avLst/>
            </a:prstGeom>
            <a:noFill/>
            <a:ln w="9525">
              <a:noFill/>
              <a:miter lim="800000"/>
              <a:headEnd/>
              <a:tailEnd/>
            </a:ln>
            <a:effectLst/>
          </p:spPr>
          <p:txBody>
            <a:bodyPr>
              <a:spAutoFit/>
            </a:bodyPr>
            <a:lstStyle/>
            <a:p>
              <a:pPr algn="ctr" rtl="0" eaLnBrk="0" hangingPunct="0"/>
              <a:endParaRPr lang="en-US" sz="600">
                <a:latin typeface="Times New Roman" pitchFamily="18" charset="0"/>
              </a:endParaRPr>
            </a:p>
          </p:txBody>
        </p:sp>
      </p:gr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457200" y="5943600"/>
            <a:ext cx="2819400" cy="701675"/>
          </a:xfrm>
          <a:prstGeom prst="rect">
            <a:avLst/>
          </a:prstGeom>
          <a:noFill/>
          <a:ln w="9525">
            <a:noFill/>
            <a:miter lim="800000"/>
            <a:headEnd/>
            <a:tailEnd/>
          </a:ln>
          <a:effectLst/>
        </p:spPr>
        <p:txBody>
          <a:bodyPr>
            <a:spAutoFit/>
          </a:bodyPr>
          <a:lstStyle/>
          <a:p>
            <a:pPr algn="l" rtl="0" eaLnBrk="0" hangingPunct="0"/>
            <a:r>
              <a:rPr lang="en-US" sz="2000" dirty="0">
                <a:latin typeface="Times New Roman" pitchFamily="18" charset="0"/>
              </a:rPr>
              <a:t>Pulley with mechanical advantage </a:t>
            </a:r>
            <a:r>
              <a:rPr lang="en-US" sz="2000" i="1" dirty="0">
                <a:latin typeface="Times New Roman" pitchFamily="18" charset="0"/>
              </a:rPr>
              <a:t>W/T</a:t>
            </a:r>
            <a:r>
              <a:rPr lang="en-US" sz="2000" dirty="0">
                <a:latin typeface="Times New Roman" pitchFamily="18" charset="0"/>
              </a:rPr>
              <a:t> = 2.0.</a:t>
            </a:r>
          </a:p>
        </p:txBody>
      </p:sp>
      <p:grpSp>
        <p:nvGrpSpPr>
          <p:cNvPr id="2" name="Group 5"/>
          <p:cNvGrpSpPr>
            <a:grpSpLocks/>
          </p:cNvGrpSpPr>
          <p:nvPr/>
        </p:nvGrpSpPr>
        <p:grpSpPr bwMode="auto">
          <a:xfrm>
            <a:off x="609600" y="152400"/>
            <a:ext cx="2895600" cy="5638800"/>
            <a:chOff x="2640" y="192"/>
            <a:chExt cx="2036" cy="3792"/>
          </a:xfrm>
        </p:grpSpPr>
        <p:pic>
          <p:nvPicPr>
            <p:cNvPr id="69638" name="Picture 6" descr="0456BORES_07_04"/>
            <p:cNvPicPr>
              <a:picLocks noChangeAspect="1" noChangeArrowheads="1"/>
            </p:cNvPicPr>
            <p:nvPr/>
          </p:nvPicPr>
          <p:blipFill>
            <a:blip r:embed="rId3"/>
            <a:srcRect/>
            <a:stretch>
              <a:fillRect/>
            </a:stretch>
          </p:blipFill>
          <p:spPr bwMode="auto">
            <a:xfrm>
              <a:off x="2640" y="192"/>
              <a:ext cx="1653" cy="3792"/>
            </a:xfrm>
            <a:prstGeom prst="rect">
              <a:avLst/>
            </a:prstGeom>
            <a:noFill/>
          </p:spPr>
        </p:pic>
        <p:sp>
          <p:nvSpPr>
            <p:cNvPr id="69639" name="Text Box 7"/>
            <p:cNvSpPr txBox="1">
              <a:spLocks noChangeArrowheads="1"/>
            </p:cNvSpPr>
            <p:nvPr/>
          </p:nvSpPr>
          <p:spPr bwMode="auto">
            <a:xfrm rot="-5400000">
              <a:off x="3298" y="2030"/>
              <a:ext cx="2640" cy="116"/>
            </a:xfrm>
            <a:prstGeom prst="rect">
              <a:avLst/>
            </a:prstGeom>
            <a:noFill/>
            <a:ln w="9525">
              <a:noFill/>
              <a:miter lim="800000"/>
              <a:headEnd/>
              <a:tailEnd/>
            </a:ln>
            <a:effectLst/>
          </p:spPr>
          <p:txBody>
            <a:bodyPr>
              <a:spAutoFit/>
            </a:bodyPr>
            <a:lstStyle/>
            <a:p>
              <a:pPr algn="ctr" rtl="0" eaLnBrk="0" hangingPunct="0"/>
              <a:r>
                <a:rPr lang="en-US" sz="600">
                  <a:latin typeface="Times New Roman" pitchFamily="18" charset="0"/>
                </a:rPr>
                <a:t>.</a:t>
              </a:r>
            </a:p>
          </p:txBody>
        </p:sp>
      </p:grpSp>
      <p:pic>
        <p:nvPicPr>
          <p:cNvPr id="6" name="Picture 3" descr="D:\Eng. Mechanics\Scaned\2011_02_22\IMG_0003.jpg"/>
          <p:cNvPicPr>
            <a:picLocks noChangeAspect="1" noChangeArrowheads="1"/>
          </p:cNvPicPr>
          <p:nvPr/>
        </p:nvPicPr>
        <p:blipFill>
          <a:blip r:embed="rId4"/>
          <a:srcRect/>
          <a:stretch>
            <a:fillRect/>
          </a:stretch>
        </p:blipFill>
        <p:spPr bwMode="auto">
          <a:xfrm>
            <a:off x="5257801" y="76200"/>
            <a:ext cx="2390862" cy="5715000"/>
          </a:xfrm>
          <a:prstGeom prst="rect">
            <a:avLst/>
          </a:prstGeom>
          <a:noFill/>
        </p:spPr>
      </p:pic>
      <p:sp>
        <p:nvSpPr>
          <p:cNvPr id="7" name="Text Box 4"/>
          <p:cNvSpPr txBox="1">
            <a:spLocks noChangeArrowheads="1"/>
          </p:cNvSpPr>
          <p:nvPr/>
        </p:nvSpPr>
        <p:spPr bwMode="auto">
          <a:xfrm>
            <a:off x="5181600" y="5699125"/>
            <a:ext cx="2590800" cy="1006475"/>
          </a:xfrm>
          <a:prstGeom prst="rect">
            <a:avLst/>
          </a:prstGeom>
          <a:noFill/>
          <a:ln w="9525">
            <a:noFill/>
            <a:miter lim="800000"/>
            <a:headEnd/>
            <a:tailEnd/>
          </a:ln>
          <a:effectLst/>
        </p:spPr>
        <p:txBody>
          <a:bodyPr>
            <a:spAutoFit/>
          </a:bodyPr>
          <a:lstStyle/>
          <a:p>
            <a:pPr algn="l" rtl="0" eaLnBrk="0" hangingPunct="0"/>
            <a:r>
              <a:rPr lang="en-US" sz="2000" dirty="0">
                <a:latin typeface="Times New Roman" pitchFamily="18" charset="0"/>
              </a:rPr>
              <a:t>Block and tackle with mechanical advantage </a:t>
            </a:r>
            <a:r>
              <a:rPr lang="en-US" sz="2000" i="1" dirty="0">
                <a:latin typeface="Times New Roman" pitchFamily="18" charset="0"/>
              </a:rPr>
              <a:t>W/T</a:t>
            </a:r>
            <a:r>
              <a:rPr lang="en-US" sz="2000" dirty="0">
                <a:latin typeface="Times New Roman" pitchFamily="18" charset="0"/>
              </a:rPr>
              <a:t> = 3.0.</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Grp="1" noChangeAspect="1" noChangeArrowheads="1"/>
          </p:cNvPicPr>
          <p:nvPr>
            <p:ph sz="quarter" idx="1"/>
          </p:nvPr>
        </p:nvPicPr>
        <p:blipFill>
          <a:blip r:embed="rId3"/>
          <a:srcRect t="4095" r="3159" b="4095"/>
          <a:stretch>
            <a:fillRect/>
          </a:stretch>
        </p:blipFill>
        <p:spPr>
          <a:xfrm>
            <a:off x="5562600" y="838200"/>
            <a:ext cx="3394075" cy="2482850"/>
          </a:xfrm>
          <a:noFill/>
        </p:spPr>
      </p:pic>
      <p:pic>
        <p:nvPicPr>
          <p:cNvPr id="3082" name="Picture 10"/>
          <p:cNvPicPr>
            <a:picLocks noGrp="1" noChangeAspect="1" noChangeArrowheads="1"/>
          </p:cNvPicPr>
          <p:nvPr>
            <p:ph sz="quarter" idx="2"/>
          </p:nvPr>
        </p:nvPicPr>
        <p:blipFill>
          <a:blip r:embed="rId4"/>
          <a:srcRect/>
          <a:stretch>
            <a:fillRect/>
          </a:stretch>
        </p:blipFill>
        <p:spPr>
          <a:xfrm>
            <a:off x="5562600" y="3733800"/>
            <a:ext cx="3292475" cy="2825750"/>
          </a:xfrm>
          <a:noFill/>
        </p:spPr>
      </p:pic>
      <p:sp>
        <p:nvSpPr>
          <p:cNvPr id="5" name="TextBox 4"/>
          <p:cNvSpPr txBox="1"/>
          <p:nvPr/>
        </p:nvSpPr>
        <p:spPr>
          <a:xfrm>
            <a:off x="2209800" y="152400"/>
            <a:ext cx="3276600" cy="584775"/>
          </a:xfrm>
          <a:prstGeom prst="rect">
            <a:avLst/>
          </a:prstGeom>
          <a:noFill/>
        </p:spPr>
        <p:txBody>
          <a:bodyPr wrap="square" rtlCol="0">
            <a:spAutoFit/>
          </a:bodyPr>
          <a:lstStyle/>
          <a:p>
            <a:r>
              <a:rPr lang="en-US" sz="3200" dirty="0">
                <a:solidFill>
                  <a:srgbClr val="FF0000"/>
                </a:solidFill>
              </a:rPr>
              <a:t>Sample Problem</a:t>
            </a:r>
          </a:p>
        </p:txBody>
      </p:sp>
      <p:sp>
        <p:nvSpPr>
          <p:cNvPr id="6" name="TextBox 5"/>
          <p:cNvSpPr txBox="1"/>
          <p:nvPr/>
        </p:nvSpPr>
        <p:spPr>
          <a:xfrm>
            <a:off x="381000" y="685800"/>
            <a:ext cx="4800600" cy="830997"/>
          </a:xfrm>
          <a:prstGeom prst="rect">
            <a:avLst/>
          </a:prstGeom>
          <a:noFill/>
        </p:spPr>
        <p:txBody>
          <a:bodyPr wrap="square" rtlCol="0">
            <a:spAutoFit/>
          </a:bodyPr>
          <a:lstStyle/>
          <a:p>
            <a:r>
              <a:rPr lang="en-US" sz="1600" dirty="0"/>
              <a:t>The frame supports the 400 kg in the manner shown. Compute the horizontal and vertical components of all forces acting on each of the members.</a:t>
            </a:r>
          </a:p>
        </p:txBody>
      </p:sp>
      <p:sp>
        <p:nvSpPr>
          <p:cNvPr id="8" name="TextBox 7"/>
          <p:cNvSpPr txBox="1"/>
          <p:nvPr/>
        </p:nvSpPr>
        <p:spPr>
          <a:xfrm>
            <a:off x="609600" y="1752600"/>
            <a:ext cx="1295400" cy="400110"/>
          </a:xfrm>
          <a:prstGeom prst="rect">
            <a:avLst/>
          </a:prstGeom>
          <a:noFill/>
        </p:spPr>
        <p:txBody>
          <a:bodyPr wrap="square" rtlCol="0">
            <a:spAutoFit/>
          </a:bodyPr>
          <a:lstStyle/>
          <a:p>
            <a:r>
              <a:rPr lang="en-US" sz="2000" b="1" dirty="0">
                <a:solidFill>
                  <a:srgbClr val="FF0000"/>
                </a:solidFill>
              </a:rPr>
              <a:t>Solution:</a:t>
            </a:r>
          </a:p>
        </p:txBody>
      </p:sp>
      <p:sp>
        <p:nvSpPr>
          <p:cNvPr id="9" name="TextBox 8"/>
          <p:cNvSpPr txBox="1"/>
          <p:nvPr/>
        </p:nvSpPr>
        <p:spPr>
          <a:xfrm>
            <a:off x="381000" y="2286000"/>
            <a:ext cx="4724400" cy="2031325"/>
          </a:xfrm>
          <a:prstGeom prst="rect">
            <a:avLst/>
          </a:prstGeom>
          <a:noFill/>
        </p:spPr>
        <p:txBody>
          <a:bodyPr wrap="square" rtlCol="0">
            <a:spAutoFit/>
          </a:bodyPr>
          <a:lstStyle/>
          <a:p>
            <a:r>
              <a:rPr lang="en-US" b="1" dirty="0">
                <a:solidFill>
                  <a:srgbClr val="FF0000"/>
                </a:solidFill>
              </a:rPr>
              <a:t>From the FBD of the entire frame</a:t>
            </a:r>
          </a:p>
          <a:p>
            <a:endParaRPr lang="en-US" dirty="0">
              <a:solidFill>
                <a:srgbClr val="0000FF"/>
              </a:solidFill>
            </a:endParaRPr>
          </a:p>
          <a:p>
            <a:r>
              <a:rPr lang="en-US" dirty="0"/>
              <a:t>∑</a:t>
            </a:r>
            <a:r>
              <a:rPr lang="en-US" i="1" dirty="0"/>
              <a:t>M</a:t>
            </a:r>
            <a:r>
              <a:rPr lang="en-US" i="1" baseline="-25000" dirty="0"/>
              <a:t>A</a:t>
            </a:r>
            <a:r>
              <a:rPr lang="en-US" dirty="0"/>
              <a:t> =0 ;     -3.924 x 5.5 + 5 </a:t>
            </a:r>
            <a:r>
              <a:rPr lang="en-US" i="1" dirty="0" err="1"/>
              <a:t>D</a:t>
            </a:r>
            <a:r>
              <a:rPr lang="en-US" i="1" baseline="-25000" dirty="0" err="1"/>
              <a:t>y</a:t>
            </a:r>
            <a:r>
              <a:rPr lang="en-US" i="1" dirty="0"/>
              <a:t> </a:t>
            </a:r>
            <a:r>
              <a:rPr lang="en-US" dirty="0"/>
              <a:t>= 0      </a:t>
            </a:r>
            <a:r>
              <a:rPr lang="en-US" i="1" dirty="0" err="1"/>
              <a:t>D</a:t>
            </a:r>
            <a:r>
              <a:rPr lang="en-US" i="1" baseline="-25000" dirty="0" err="1"/>
              <a:t>y</a:t>
            </a:r>
            <a:r>
              <a:rPr lang="en-US" i="1" dirty="0"/>
              <a:t> = </a:t>
            </a:r>
            <a:r>
              <a:rPr lang="en-US" dirty="0"/>
              <a:t>4.32 </a:t>
            </a:r>
            <a:r>
              <a:rPr lang="en-US" dirty="0" err="1"/>
              <a:t>kN</a:t>
            </a:r>
            <a:endParaRPr lang="en-US" dirty="0"/>
          </a:p>
          <a:p>
            <a:endParaRPr lang="en-US" dirty="0"/>
          </a:p>
          <a:p>
            <a:r>
              <a:rPr lang="en-US" dirty="0"/>
              <a:t>∑</a:t>
            </a:r>
            <a:r>
              <a:rPr lang="en-US" baseline="-25000" dirty="0"/>
              <a:t> </a:t>
            </a:r>
            <a:r>
              <a:rPr lang="en-US" i="1" dirty="0" err="1"/>
              <a:t>F</a:t>
            </a:r>
            <a:r>
              <a:rPr lang="en-US" i="1" baseline="-25000" dirty="0" err="1"/>
              <a:t>x</a:t>
            </a:r>
            <a:r>
              <a:rPr lang="en-US" dirty="0"/>
              <a:t> = 0 ;      -</a:t>
            </a:r>
            <a:r>
              <a:rPr lang="en-US" i="1" dirty="0"/>
              <a:t>Ax</a:t>
            </a:r>
            <a:r>
              <a:rPr lang="en-US" dirty="0"/>
              <a:t> + 4.32 = 0                   </a:t>
            </a:r>
            <a:r>
              <a:rPr lang="en-US" i="1" dirty="0"/>
              <a:t>Ax</a:t>
            </a:r>
            <a:r>
              <a:rPr lang="en-US" dirty="0"/>
              <a:t> = 4.32 </a:t>
            </a:r>
            <a:r>
              <a:rPr lang="en-US" dirty="0" err="1"/>
              <a:t>kN</a:t>
            </a:r>
            <a:endParaRPr lang="en-US" dirty="0"/>
          </a:p>
          <a:p>
            <a:endParaRPr lang="en-US" dirty="0"/>
          </a:p>
          <a:p>
            <a:r>
              <a:rPr lang="en-US" dirty="0"/>
              <a:t>∑ </a:t>
            </a:r>
            <a:r>
              <a:rPr lang="en-US" i="1" dirty="0" err="1"/>
              <a:t>F</a:t>
            </a:r>
            <a:r>
              <a:rPr lang="en-US" i="1" baseline="-25000" dirty="0" err="1"/>
              <a:t>y</a:t>
            </a:r>
            <a:r>
              <a:rPr lang="en-US" dirty="0"/>
              <a:t> = 0 ;      A</a:t>
            </a:r>
            <a:r>
              <a:rPr lang="en-US" baseline="-25000" dirty="0"/>
              <a:t>y</a:t>
            </a:r>
            <a:r>
              <a:rPr lang="en-US" dirty="0"/>
              <a:t> – 3.924 =0                   A</a:t>
            </a:r>
            <a:r>
              <a:rPr lang="en-US" baseline="-25000" dirty="0"/>
              <a:t>y</a:t>
            </a:r>
            <a:r>
              <a:rPr lang="en-US" dirty="0"/>
              <a:t> = 3.92 </a:t>
            </a:r>
            <a:r>
              <a:rPr lang="en-US" dirty="0" err="1"/>
              <a:t>kN</a:t>
            </a:r>
            <a:r>
              <a:rPr lang="en-US" dirty="0"/>
              <a:t>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randombar(horizontal)">
                                      <p:cBhvr>
                                        <p:cTn id="7" dur="500"/>
                                        <p:tgtEl>
                                          <p:spTgt spid="30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randombar(horizontal)">
                                      <p:cBhvr>
                                        <p:cTn id="12"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p:cNvPicPr>
            <a:picLocks noGrp="1" noChangeAspect="1" noChangeArrowheads="1"/>
          </p:cNvPicPr>
          <p:nvPr>
            <p:ph sz="quarter" idx="3"/>
          </p:nvPr>
        </p:nvPicPr>
        <p:blipFill>
          <a:blip r:embed="rId2"/>
          <a:srcRect/>
          <a:stretch>
            <a:fillRect/>
          </a:stretch>
        </p:blipFill>
        <p:spPr>
          <a:xfrm>
            <a:off x="4191000" y="381000"/>
            <a:ext cx="4783137" cy="4065588"/>
          </a:xfrm>
          <a:noFill/>
        </p:spPr>
      </p:pic>
      <p:sp>
        <p:nvSpPr>
          <p:cNvPr id="3" name="TextBox 2"/>
          <p:cNvSpPr txBox="1"/>
          <p:nvPr/>
        </p:nvSpPr>
        <p:spPr>
          <a:xfrm>
            <a:off x="152400" y="152400"/>
            <a:ext cx="3962400" cy="369332"/>
          </a:xfrm>
          <a:prstGeom prst="rect">
            <a:avLst/>
          </a:prstGeom>
          <a:noFill/>
        </p:spPr>
        <p:txBody>
          <a:bodyPr wrap="square" rtlCol="0">
            <a:spAutoFit/>
          </a:bodyPr>
          <a:lstStyle/>
          <a:p>
            <a:r>
              <a:rPr lang="en-US" dirty="0">
                <a:solidFill>
                  <a:srgbClr val="0000FF"/>
                </a:solidFill>
              </a:rPr>
              <a:t>Draw a separate FBD of each member</a:t>
            </a:r>
          </a:p>
        </p:txBody>
      </p:sp>
      <p:sp>
        <p:nvSpPr>
          <p:cNvPr id="4" name="TextBox 3"/>
          <p:cNvSpPr txBox="1"/>
          <p:nvPr/>
        </p:nvSpPr>
        <p:spPr>
          <a:xfrm>
            <a:off x="228600" y="533400"/>
            <a:ext cx="3810000" cy="646331"/>
          </a:xfrm>
          <a:prstGeom prst="rect">
            <a:avLst/>
          </a:prstGeom>
          <a:noFill/>
        </p:spPr>
        <p:txBody>
          <a:bodyPr wrap="square" rtlCol="0">
            <a:spAutoFit/>
          </a:bodyPr>
          <a:lstStyle/>
          <a:p>
            <a:r>
              <a:rPr lang="en-US" dirty="0"/>
              <a:t>Here we observe that </a:t>
            </a:r>
            <a:r>
              <a:rPr lang="en-US" i="1" dirty="0"/>
              <a:t>CE</a:t>
            </a:r>
            <a:r>
              <a:rPr lang="en-US" dirty="0"/>
              <a:t> is a two-force member.</a:t>
            </a:r>
          </a:p>
        </p:txBody>
      </p:sp>
      <p:sp>
        <p:nvSpPr>
          <p:cNvPr id="5" name="TextBox 4"/>
          <p:cNvSpPr txBox="1"/>
          <p:nvPr/>
        </p:nvSpPr>
        <p:spPr>
          <a:xfrm>
            <a:off x="381000" y="1219200"/>
            <a:ext cx="3657600" cy="2554545"/>
          </a:xfrm>
          <a:prstGeom prst="rect">
            <a:avLst/>
          </a:prstGeom>
          <a:noFill/>
        </p:spPr>
        <p:txBody>
          <a:bodyPr wrap="square" rtlCol="0">
            <a:spAutoFit/>
          </a:bodyPr>
          <a:lstStyle/>
          <a:p>
            <a:r>
              <a:rPr lang="en-US" b="1" dirty="0">
                <a:solidFill>
                  <a:srgbClr val="FF0000"/>
                </a:solidFill>
              </a:rPr>
              <a:t>From FBD of member </a:t>
            </a:r>
            <a:r>
              <a:rPr lang="en-US" b="1" i="1" dirty="0">
                <a:solidFill>
                  <a:srgbClr val="FF0000"/>
                </a:solidFill>
              </a:rPr>
              <a:t>BF</a:t>
            </a:r>
          </a:p>
          <a:p>
            <a:endParaRPr lang="en-US" i="1" dirty="0"/>
          </a:p>
          <a:p>
            <a:r>
              <a:rPr lang="en-US" dirty="0"/>
              <a:t>∑</a:t>
            </a:r>
            <a:r>
              <a:rPr lang="en-US" i="1" dirty="0"/>
              <a:t>M</a:t>
            </a:r>
            <a:r>
              <a:rPr lang="en-US" i="1" baseline="-25000" dirty="0"/>
              <a:t>B</a:t>
            </a:r>
            <a:r>
              <a:rPr lang="en-US" dirty="0"/>
              <a:t> =0 ;   0.5 </a:t>
            </a:r>
            <a:r>
              <a:rPr lang="en-US" i="1" dirty="0"/>
              <a:t>E</a:t>
            </a:r>
            <a:r>
              <a:rPr lang="en-US" i="1" baseline="-25000" dirty="0"/>
              <a:t>x</a:t>
            </a:r>
            <a:r>
              <a:rPr lang="en-US" dirty="0"/>
              <a:t> x 3 – 3.92 x 5 = 0 </a:t>
            </a:r>
          </a:p>
          <a:p>
            <a:r>
              <a:rPr lang="en-US" i="1" dirty="0"/>
              <a:t>E</a:t>
            </a:r>
            <a:r>
              <a:rPr lang="en-US" i="1" baseline="-25000" dirty="0"/>
              <a:t>x</a:t>
            </a:r>
            <a:r>
              <a:rPr lang="en-US" i="1" dirty="0"/>
              <a:t> </a:t>
            </a:r>
            <a:r>
              <a:rPr lang="en-US" dirty="0"/>
              <a:t>= 13.07 </a:t>
            </a:r>
            <a:r>
              <a:rPr lang="en-US" dirty="0" err="1"/>
              <a:t>kN</a:t>
            </a:r>
            <a:r>
              <a:rPr lang="en-US" dirty="0"/>
              <a:t>     </a:t>
            </a:r>
          </a:p>
          <a:p>
            <a:endParaRPr lang="en-US" sz="800" dirty="0"/>
          </a:p>
          <a:p>
            <a:r>
              <a:rPr lang="en-US" dirty="0"/>
              <a:t>∑</a:t>
            </a:r>
            <a:r>
              <a:rPr lang="en-US" baseline="-25000" dirty="0"/>
              <a:t> </a:t>
            </a:r>
            <a:r>
              <a:rPr lang="en-US" i="1" dirty="0" err="1"/>
              <a:t>F</a:t>
            </a:r>
            <a:r>
              <a:rPr lang="en-US" i="1" baseline="-25000" dirty="0" err="1"/>
              <a:t>x</a:t>
            </a:r>
            <a:r>
              <a:rPr lang="en-US" dirty="0"/>
              <a:t> = 0 ;  -</a:t>
            </a:r>
            <a:r>
              <a:rPr lang="en-US" i="1" dirty="0" err="1"/>
              <a:t>B</a:t>
            </a:r>
            <a:r>
              <a:rPr lang="en-US" i="1" baseline="-25000" dirty="0" err="1"/>
              <a:t>x</a:t>
            </a:r>
            <a:r>
              <a:rPr lang="en-US" dirty="0"/>
              <a:t> + 13.07 – 3.92 = 0 </a:t>
            </a:r>
          </a:p>
          <a:p>
            <a:r>
              <a:rPr lang="en-US" i="1" dirty="0" err="1"/>
              <a:t>B</a:t>
            </a:r>
            <a:r>
              <a:rPr lang="en-US" i="1" baseline="-25000" dirty="0" err="1"/>
              <a:t>x</a:t>
            </a:r>
            <a:r>
              <a:rPr lang="en-US" dirty="0"/>
              <a:t> = 9.15 </a:t>
            </a:r>
            <a:r>
              <a:rPr lang="en-US" dirty="0" err="1"/>
              <a:t>kN</a:t>
            </a:r>
            <a:r>
              <a:rPr lang="en-US" dirty="0"/>
              <a:t>    </a:t>
            </a:r>
          </a:p>
          <a:p>
            <a:endParaRPr lang="en-US" sz="800" dirty="0"/>
          </a:p>
          <a:p>
            <a:r>
              <a:rPr lang="en-US" dirty="0"/>
              <a:t>∑ </a:t>
            </a:r>
            <a:r>
              <a:rPr lang="en-US" i="1" dirty="0" err="1"/>
              <a:t>F</a:t>
            </a:r>
            <a:r>
              <a:rPr lang="en-US" i="1" baseline="-25000" dirty="0" err="1"/>
              <a:t>y</a:t>
            </a:r>
            <a:r>
              <a:rPr lang="en-US" dirty="0"/>
              <a:t> = 0 ;  - </a:t>
            </a:r>
            <a:r>
              <a:rPr lang="en-US" i="1" dirty="0"/>
              <a:t>B</a:t>
            </a:r>
            <a:r>
              <a:rPr lang="en-US" i="1" baseline="-25000" dirty="0"/>
              <a:t>y</a:t>
            </a:r>
            <a:r>
              <a:rPr lang="en-US" dirty="0"/>
              <a:t> + 0.5 x 13.07 – 3.92 = 0</a:t>
            </a:r>
          </a:p>
          <a:p>
            <a:r>
              <a:rPr lang="en-US" i="1" dirty="0"/>
              <a:t>B</a:t>
            </a:r>
            <a:r>
              <a:rPr lang="en-US" i="1" baseline="-25000" dirty="0"/>
              <a:t>y</a:t>
            </a:r>
            <a:r>
              <a:rPr lang="en-US" dirty="0"/>
              <a:t> = 2.62 </a:t>
            </a:r>
            <a:r>
              <a:rPr lang="en-US" dirty="0" err="1"/>
              <a:t>kN</a:t>
            </a:r>
            <a:r>
              <a:rPr lang="en-US" dirty="0"/>
              <a:t> </a:t>
            </a:r>
          </a:p>
        </p:txBody>
      </p:sp>
      <p:sp>
        <p:nvSpPr>
          <p:cNvPr id="6" name="TextBox 5"/>
          <p:cNvSpPr txBox="1"/>
          <p:nvPr/>
        </p:nvSpPr>
        <p:spPr>
          <a:xfrm>
            <a:off x="457200" y="3886201"/>
            <a:ext cx="3505200" cy="769441"/>
          </a:xfrm>
          <a:prstGeom prst="rect">
            <a:avLst/>
          </a:prstGeom>
          <a:noFill/>
        </p:spPr>
        <p:txBody>
          <a:bodyPr wrap="square" rtlCol="0">
            <a:spAutoFit/>
          </a:bodyPr>
          <a:lstStyle/>
          <a:p>
            <a:r>
              <a:rPr lang="en-US" b="1" dirty="0">
                <a:solidFill>
                  <a:srgbClr val="FF0000"/>
                </a:solidFill>
              </a:rPr>
              <a:t>From FBD of member </a:t>
            </a:r>
            <a:r>
              <a:rPr lang="en-US" b="1" i="1" dirty="0">
                <a:solidFill>
                  <a:srgbClr val="FF0000"/>
                </a:solidFill>
              </a:rPr>
              <a:t>CE</a:t>
            </a:r>
          </a:p>
          <a:p>
            <a:endParaRPr lang="en-US" sz="800" i="1" dirty="0"/>
          </a:p>
          <a:p>
            <a:r>
              <a:rPr lang="en-US" i="1" dirty="0" err="1"/>
              <a:t>C</a:t>
            </a:r>
            <a:r>
              <a:rPr lang="en-US" i="1" baseline="-25000" dirty="0" err="1"/>
              <a:t>x</a:t>
            </a:r>
            <a:r>
              <a:rPr lang="en-US" i="1" dirty="0"/>
              <a:t> </a:t>
            </a:r>
            <a:r>
              <a:rPr lang="en-US" dirty="0"/>
              <a:t>=</a:t>
            </a:r>
            <a:r>
              <a:rPr lang="en-US" i="1" dirty="0"/>
              <a:t> E</a:t>
            </a:r>
            <a:r>
              <a:rPr lang="en-US" i="1" baseline="-25000" dirty="0"/>
              <a:t>x</a:t>
            </a:r>
            <a:r>
              <a:rPr lang="en-US" i="1" dirty="0"/>
              <a:t> </a:t>
            </a:r>
            <a:r>
              <a:rPr lang="en-US" dirty="0"/>
              <a:t>= 13.07 </a:t>
            </a:r>
            <a:r>
              <a:rPr lang="en-US" dirty="0" err="1"/>
              <a:t>kN</a:t>
            </a:r>
            <a:endParaRPr lang="en-US" dirty="0"/>
          </a:p>
        </p:txBody>
      </p:sp>
      <p:sp>
        <p:nvSpPr>
          <p:cNvPr id="8" name="TextBox 7"/>
          <p:cNvSpPr txBox="1"/>
          <p:nvPr/>
        </p:nvSpPr>
        <p:spPr>
          <a:xfrm>
            <a:off x="381000" y="4800600"/>
            <a:ext cx="3886200" cy="646331"/>
          </a:xfrm>
          <a:prstGeom prst="rect">
            <a:avLst/>
          </a:prstGeom>
          <a:noFill/>
        </p:spPr>
        <p:txBody>
          <a:bodyPr wrap="square" rtlCol="0">
            <a:spAutoFit/>
          </a:bodyPr>
          <a:lstStyle/>
          <a:p>
            <a:r>
              <a:rPr lang="en-US" dirty="0">
                <a:solidFill>
                  <a:srgbClr val="002060"/>
                </a:solidFill>
              </a:rPr>
              <a:t>The equations of equilibrium may now be applied to member </a:t>
            </a:r>
            <a:r>
              <a:rPr lang="en-US" i="1" dirty="0">
                <a:solidFill>
                  <a:srgbClr val="002060"/>
                </a:solidFill>
              </a:rPr>
              <a:t>AD</a:t>
            </a:r>
            <a:r>
              <a:rPr lang="en-US" dirty="0">
                <a:solidFill>
                  <a:srgbClr val="002060"/>
                </a:solidFill>
              </a:rPr>
              <a:t> as a check.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normAutofit/>
          </a:bodyPr>
          <a:lstStyle/>
          <a:p>
            <a:pPr algn="l"/>
            <a:r>
              <a:rPr lang="en-US" sz="2000" dirty="0"/>
              <a:t>Example 1</a:t>
            </a:r>
            <a:endParaRPr lang="ar-IQ"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00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57302"/>
      </p:ext>
    </p:extLst>
  </p:cSld>
  <p:clrMapOvr>
    <a:masterClrMapping/>
  </p:clrMapOvr>
  <p:transition spd="slow">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723</Words>
  <Application>Microsoft Office PowerPoint</Application>
  <PresentationFormat>On-screen Show (4:3)</PresentationFormat>
  <Paragraphs>45</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Times New Roman</vt:lpstr>
      <vt:lpstr>Office Theme</vt:lpstr>
      <vt:lpstr>Frames and Machines</vt:lpstr>
      <vt:lpstr>PowerPoint Presentation</vt:lpstr>
      <vt:lpstr>Procedure for Analysis The joint reactions on frames or machines (structures) composed of multiforce members can be determined using the fallowing procedure</vt:lpstr>
      <vt:lpstr>Equations of Equilibrium. • Count the number of unknowns and compare it to the total number of equilibrium equations that are available. In two dimensions, there are three equilibrium equations that can be written for each member. • Sum moments about a point that lies at the intersection of the lines of action of as many of the unknown forces as possible. • If the solution of a force or couple moment magnitude is found to be negative, it means the sense of the force is the reverse of that shown on the free-body diagram. </vt:lpstr>
      <vt:lpstr>PowerPoint Presentation</vt:lpstr>
      <vt:lpstr>PowerPoint Presentation</vt:lpstr>
      <vt:lpstr>PowerPoint Presentation</vt:lpstr>
      <vt:lpstr>PowerPoint Presentation</vt:lpstr>
      <vt:lpstr>Example 1</vt:lpstr>
      <vt:lpstr>Example 2</vt:lpstr>
      <vt:lpstr>PowerPoint Presentation</vt:lpstr>
      <vt:lpstr>PowerPoint Presentation</vt:lpstr>
      <vt:lpstr>Example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Frames and Machines</dc:title>
  <dc:creator>Miqdad</dc:creator>
  <cp:lastModifiedBy>NA</cp:lastModifiedBy>
  <cp:revision>34</cp:revision>
  <dcterms:created xsi:type="dcterms:W3CDTF">2006-08-16T00:00:00Z</dcterms:created>
  <dcterms:modified xsi:type="dcterms:W3CDTF">2021-04-06T19:55:03Z</dcterms:modified>
</cp:coreProperties>
</file>