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4" r:id="rId6"/>
    <p:sldId id="270" r:id="rId7"/>
    <p:sldId id="272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00FF"/>
    <a:srgbClr val="CC0000"/>
    <a:srgbClr val="FF0000"/>
    <a:srgbClr val="FAC090"/>
    <a:srgbClr val="250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BB0C-7AC2-466C-B00E-05B01C58DB5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411C1-34C9-4460-A596-5B9C69BA2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BB379-BEB4-4DD3-9238-66EF06063EC1}" type="slidenum">
              <a:rPr lang="ar-SA" smtClean="0"/>
              <a:pPr/>
              <a:t>8</a:t>
            </a:fld>
            <a:endParaRPr 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496D2-E460-4550-8FDE-E85C5E478863}" type="slidenum">
              <a:rPr lang="ar-SA" smtClean="0"/>
              <a:pPr/>
              <a:t>9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3E279-B417-4415-B414-5DE34B9955A9}" type="slidenum">
              <a:rPr lang="ar-SA" smtClean="0"/>
              <a:pPr/>
              <a:t>10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5BA0-C147-4FA6-90B8-0F22C3882E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jpe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37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Center of Gravity and </a:t>
            </a:r>
            <a:r>
              <a:rPr lang="en-US" b="1" dirty="0" err="1">
                <a:solidFill>
                  <a:srgbClr val="FF0000"/>
                </a:solidFill>
              </a:rPr>
              <a:t>Centroid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400800" cy="1981200"/>
          </a:xfrm>
        </p:spPr>
        <p:txBody>
          <a:bodyPr/>
          <a:lstStyle/>
          <a:p>
            <a:pPr algn="l"/>
            <a:r>
              <a:rPr lang="en-US" dirty="0"/>
              <a:t>- </a:t>
            </a:r>
            <a:r>
              <a:rPr lang="en-US" b="1" dirty="0">
                <a:solidFill>
                  <a:srgbClr val="002060"/>
                </a:solidFill>
              </a:rPr>
              <a:t>Center of Gravity</a:t>
            </a:r>
          </a:p>
          <a:p>
            <a:pPr algn="l"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Center of Mass</a:t>
            </a:r>
          </a:p>
          <a:p>
            <a:pPr algn="l">
              <a:buFontTx/>
              <a:buChar char="-"/>
            </a:pPr>
            <a:r>
              <a:rPr lang="en-US" b="1" dirty="0" err="1">
                <a:solidFill>
                  <a:srgbClr val="002060"/>
                </a:solidFill>
              </a:rPr>
              <a:t>Centroid</a:t>
            </a:r>
            <a:r>
              <a:rPr lang="en-US" b="1" dirty="0">
                <a:solidFill>
                  <a:srgbClr val="002060"/>
                </a:solidFill>
              </a:rPr>
              <a:t> (Volume, Area, and Line)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/>
            <a:r>
              <a:rPr lang="en-US" sz="2200" b="1" dirty="0">
                <a:solidFill>
                  <a:srgbClr val="FF0000"/>
                </a:solidFill>
              </a:rPr>
              <a:t>Center of Gravity</a:t>
            </a:r>
          </a:p>
          <a:p>
            <a:pPr algn="just" rtl="0"/>
            <a:r>
              <a:rPr lang="en-US" sz="2200" dirty="0"/>
              <a:t>The center of gravity is a point which locates the resultant weight of a system of particles. The analytical location of the center of gravity is simply an application of the principle of moments.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2678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144963" y="2886075"/>
          <a:ext cx="3251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200" imgH="749300" progId="Equation.3">
                  <p:embed/>
                </p:oleObj>
              </mc:Choice>
              <mc:Fallback>
                <p:oleObj name="Equation" r:id="rId4" imgW="3251200" imgH="749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886075"/>
                        <a:ext cx="3251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037263" y="3925888"/>
          <a:ext cx="139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4" imgH="266584" progId="Equation.3">
                  <p:embed/>
                </p:oleObj>
              </mc:Choice>
              <mc:Fallback>
                <p:oleObj name="Equation" r:id="rId6" imgW="1396394" imgH="26658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3925888"/>
                        <a:ext cx="13970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4144963" y="5010150"/>
          <a:ext cx="3213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13100" imgH="749300" progId="Equation.3">
                  <p:embed/>
                </p:oleObj>
              </mc:Choice>
              <mc:Fallback>
                <p:oleObj name="Equation" r:id="rId8" imgW="3213100" imgH="749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5010150"/>
                        <a:ext cx="32131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6037263" y="6049963"/>
          <a:ext cx="1358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310" imgH="266584" progId="Equation.3">
                  <p:embed/>
                </p:oleObj>
              </mc:Choice>
              <mc:Fallback>
                <p:oleObj name="Equation" r:id="rId10" imgW="1358310" imgH="266584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6049963"/>
                        <a:ext cx="13589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62000" y="533400"/>
            <a:ext cx="4722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Compute the coordinates of the area </a:t>
            </a:r>
            <a:r>
              <a:rPr lang="en-US" sz="2000" dirty="0" err="1">
                <a:latin typeface="Times New Roman" pitchFamily="18" charset="0"/>
              </a:rPr>
              <a:t>centroid</a:t>
            </a:r>
            <a:r>
              <a:rPr lang="en-US" sz="2000" dirty="0">
                <a:latin typeface="Times New Roman" pitchFamily="18" charset="0"/>
              </a:rPr>
              <a:t> by dividing the first moments by the total area.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l-GR" sz="2000" dirty="0"/>
              <a:t>γ</a:t>
            </a:r>
            <a:r>
              <a:rPr lang="en-US" sz="2000" dirty="0"/>
              <a:t> represents the specific weight of the body, measured as a weight per unit volume,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524000"/>
            <a:ext cx="1143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err="1"/>
              <a:t>dW</a:t>
            </a:r>
            <a:r>
              <a:rPr lang="en-US" sz="2000" i="1" dirty="0"/>
              <a:t>=</a:t>
            </a:r>
            <a:r>
              <a:rPr lang="el-GR" sz="2000" i="1" dirty="0"/>
              <a:t>γ</a:t>
            </a:r>
            <a:r>
              <a:rPr lang="en-US" sz="2000" i="1" dirty="0" err="1"/>
              <a:t>dV</a:t>
            </a:r>
            <a:endParaRPr lang="en-US" sz="2000" i="1" dirty="0"/>
          </a:p>
        </p:txBody>
      </p:sp>
      <p:pic>
        <p:nvPicPr>
          <p:cNvPr id="1026" name="Picture 2" descr="D:\Eng. Mechanics\Scaned\2011_03_27\IMG -1002.jpg"/>
          <p:cNvPicPr>
            <a:picLocks noChangeAspect="1" noChangeArrowheads="1"/>
          </p:cNvPicPr>
          <p:nvPr/>
        </p:nvPicPr>
        <p:blipFill>
          <a:blip r:embed="rId2" cstate="print"/>
          <a:srcRect l="1923" r="1923" b="2903"/>
          <a:stretch>
            <a:fillRect/>
          </a:stretch>
        </p:blipFill>
        <p:spPr bwMode="auto">
          <a:xfrm>
            <a:off x="3124200" y="1219200"/>
            <a:ext cx="3810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124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Center of Mass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657600"/>
            <a:ext cx="914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i="1" dirty="0"/>
              <a:t>γ</a:t>
            </a:r>
            <a:r>
              <a:rPr lang="en-US" sz="2000" i="1" dirty="0"/>
              <a:t>= </a:t>
            </a:r>
            <a:r>
              <a:rPr lang="el-GR" sz="2000" i="1" dirty="0"/>
              <a:t>ρ</a:t>
            </a:r>
            <a:r>
              <a:rPr lang="en-US" sz="2000" i="1" dirty="0"/>
              <a:t>.g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657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 </a:t>
            </a:r>
            <a:r>
              <a:rPr lang="el-GR" dirty="0"/>
              <a:t>ρ</a:t>
            </a:r>
            <a:r>
              <a:rPr lang="en-US" dirty="0"/>
              <a:t> is the density, or mass per unit volume.</a:t>
            </a:r>
          </a:p>
        </p:txBody>
      </p:sp>
      <p:pic>
        <p:nvPicPr>
          <p:cNvPr id="13" name="Picture 5" descr="equ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95800"/>
            <a:ext cx="4876799" cy="1079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Centroid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Eng. Mechanics\Scaned\2011_03_27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3200400" cy="3030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1598474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err="1"/>
              <a:t>centroid</a:t>
            </a:r>
            <a:r>
              <a:rPr lang="en-US" dirty="0"/>
              <a:t> C is a point which defines the geometric center of an object. Its location can be determined from formulas similar to those used to determine the </a:t>
            </a:r>
            <a:r>
              <a:rPr lang="en-US" dirty="0" err="1"/>
              <a:t>bodys</a:t>
            </a:r>
            <a:r>
              <a:rPr lang="en-US" dirty="0"/>
              <a:t> center of gravity or center of mass.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048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Volume</a:t>
            </a:r>
          </a:p>
        </p:txBody>
      </p:sp>
      <p:pic>
        <p:nvPicPr>
          <p:cNvPr id="2051" name="Picture 3" descr="D:\Eng. Mechanics\Scaned\2011_03_27\IMG_0008.jpg"/>
          <p:cNvPicPr>
            <a:picLocks noChangeAspect="1" noChangeArrowheads="1"/>
          </p:cNvPicPr>
          <p:nvPr/>
        </p:nvPicPr>
        <p:blipFill>
          <a:blip r:embed="rId3" cstate="print"/>
          <a:srcRect l="1754" t="5498" r="1754"/>
          <a:stretch>
            <a:fillRect/>
          </a:stretch>
        </p:blipFill>
        <p:spPr bwMode="auto">
          <a:xfrm>
            <a:off x="762000" y="3886200"/>
            <a:ext cx="4191000" cy="1309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Area</a:t>
            </a:r>
          </a:p>
        </p:txBody>
      </p:sp>
      <p:pic>
        <p:nvPicPr>
          <p:cNvPr id="3074" name="Picture 2" descr="D:\Eng. Mechanics\Scaned\2011_03_27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117" y="228600"/>
            <a:ext cx="3318083" cy="3141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Eng. Mechanics\Scaned\2011_03_27\IMG_0010.jpg"/>
          <p:cNvPicPr>
            <a:picLocks noChangeAspect="1" noChangeArrowheads="1"/>
          </p:cNvPicPr>
          <p:nvPr/>
        </p:nvPicPr>
        <p:blipFill>
          <a:blip r:embed="rId4" cstate="print"/>
          <a:srcRect l="1789" r="1586" b="4673"/>
          <a:stretch>
            <a:fillRect/>
          </a:stretch>
        </p:blipFill>
        <p:spPr bwMode="auto">
          <a:xfrm>
            <a:off x="914400" y="1219200"/>
            <a:ext cx="4114800" cy="1295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411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Line</a:t>
            </a:r>
          </a:p>
        </p:txBody>
      </p:sp>
      <p:pic>
        <p:nvPicPr>
          <p:cNvPr id="3076" name="Picture 4" descr="D:\Eng. Mechanics\Scaned\2011_03_27\IMG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710032"/>
            <a:ext cx="3368537" cy="28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D:\Eng. Mechanics\Scaned\2011_03_27\IMG_0012.jpg"/>
          <p:cNvPicPr>
            <a:picLocks noChangeAspect="1" noChangeArrowheads="1"/>
          </p:cNvPicPr>
          <p:nvPr/>
        </p:nvPicPr>
        <p:blipFill>
          <a:blip r:embed="rId6" cstate="print"/>
          <a:srcRect l="1814" t="5607" r="2054"/>
          <a:stretch>
            <a:fillRect/>
          </a:stretch>
        </p:blipFill>
        <p:spPr bwMode="auto">
          <a:xfrm>
            <a:off x="990600" y="4648200"/>
            <a:ext cx="4038600" cy="128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3800" y="609600"/>
            <a:ext cx="1752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Symmetry</a:t>
            </a:r>
            <a:endParaRPr lang="en-US" sz="2000" b="1" dirty="0"/>
          </a:p>
        </p:txBody>
      </p:sp>
      <p:pic>
        <p:nvPicPr>
          <p:cNvPr id="10" name="Picture 4" descr="figure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315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9600" y="5029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zh-CN" sz="2400" dirty="0">
                <a:ea typeface="SimSun" pitchFamily="2" charset="-122"/>
              </a:rPr>
              <a:t>A Symmetric Shape   </a:t>
            </a:r>
            <a:endParaRPr lang="en-US" sz="2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38600" y="5029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zh-CN" sz="2400" dirty="0">
                <a:ea typeface="SimSun" pitchFamily="2" charset="-122"/>
              </a:rPr>
              <a:t>  A Doubly Symmetric Shape </a:t>
            </a:r>
            <a:endParaRPr lang="en-US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38200" y="12192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 rtl="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In cases where the shape has an axis of symmetry, the </a:t>
            </a:r>
            <a:r>
              <a:rPr lang="en-US" sz="2000" b="1" dirty="0" err="1">
                <a:latin typeface="Times New Roman" pitchFamily="18" charset="0"/>
              </a:rPr>
              <a:t>centroid</a:t>
            </a:r>
            <a:r>
              <a:rPr lang="en-US" sz="2000" b="1" dirty="0">
                <a:latin typeface="Times New Roman" pitchFamily="18" charset="0"/>
              </a:rPr>
              <a:t> of the shape will lie along that axis.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73152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eaLnBrk="0" hangingPunct="0"/>
            <a:r>
              <a:rPr lang="en-US" sz="2400" dirty="0">
                <a:latin typeface="Times New Roman" pitchFamily="18" charset="0"/>
              </a:rPr>
              <a:t>Bodies that are made up of several parts of different shapes are called composite bodies.  The center of gravity of a composite body may be determined from the centers of gravity of its individual parts.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81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Composite bodies</a:t>
            </a:r>
          </a:p>
        </p:txBody>
      </p:sp>
      <p:pic>
        <p:nvPicPr>
          <p:cNvPr id="8194" name="Picture 2" descr="D:\Eng. Mechanics\Scaned\2011_03_27\IMG.jpg"/>
          <p:cNvPicPr>
            <a:picLocks noChangeAspect="1" noChangeArrowheads="1"/>
          </p:cNvPicPr>
          <p:nvPr/>
        </p:nvPicPr>
        <p:blipFill>
          <a:blip r:embed="rId2"/>
          <a:srcRect l="2426" t="7300" r="1761" b="45247"/>
          <a:stretch>
            <a:fillRect/>
          </a:stretch>
        </p:blipFill>
        <p:spPr bwMode="auto">
          <a:xfrm>
            <a:off x="609600" y="3048000"/>
            <a:ext cx="740898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Administrator\My Documents\My Pictures\MP Navigator EX\2011_03_27\IMG_0013.jpg"/>
          <p:cNvPicPr>
            <a:picLocks noChangeAspect="1" noChangeArrowheads="1"/>
          </p:cNvPicPr>
          <p:nvPr/>
        </p:nvPicPr>
        <p:blipFill>
          <a:blip r:embed="rId3" cstate="print"/>
          <a:srcRect t="9266" r="3760" b="16602"/>
          <a:stretch>
            <a:fillRect/>
          </a:stretch>
        </p:blipFill>
        <p:spPr bwMode="auto">
          <a:xfrm>
            <a:off x="1143000" y="5257800"/>
            <a:ext cx="838200" cy="83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5410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257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Represents the coordinates of the center of gravity </a:t>
            </a:r>
            <a:r>
              <a:rPr lang="en-US" sz="1600" i="1" dirty="0"/>
              <a:t>G</a:t>
            </a:r>
            <a:r>
              <a:rPr lang="en-US" sz="1600" dirty="0"/>
              <a:t> of the composite body.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715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Represents the coordinates of the center of gravity of each composite part of the body.</a:t>
            </a: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33400" y="762000"/>
            <a:ext cx="8077200" cy="3200400"/>
            <a:chOff x="336" y="816"/>
            <a:chExt cx="5280" cy="2036"/>
          </a:xfrm>
        </p:grpSpPr>
        <p:pic>
          <p:nvPicPr>
            <p:cNvPr id="8" name="Picture 10" descr="0579BORES_E08_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816"/>
              <a:ext cx="5280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28" y="2736"/>
              <a:ext cx="264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endParaRPr lang="en-US" sz="6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42672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Sample Problem 2</a:t>
            </a:r>
          </a:p>
        </p:txBody>
      </p:sp>
      <p:pic>
        <p:nvPicPr>
          <p:cNvPr id="40963" name="Picture 3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14400"/>
            <a:ext cx="284638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518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For the plane area shown, determine the first moments with respect to the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and </a:t>
            </a:r>
            <a:r>
              <a:rPr lang="en-US" sz="2000" i="1" dirty="0">
                <a:latin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</a:rPr>
              <a:t> axes and the location of the </a:t>
            </a:r>
            <a:r>
              <a:rPr lang="en-US" sz="2000" dirty="0" err="1">
                <a:latin typeface="Times New Roman" pitchFamily="18" charset="0"/>
              </a:rPr>
              <a:t>centroid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09600" y="2197100"/>
            <a:ext cx="47021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</a:pPr>
            <a:r>
              <a:rPr lang="en-US" sz="2000" u="sng" dirty="0">
                <a:latin typeface="Times New Roman" pitchFamily="18" charset="0"/>
              </a:rPr>
              <a:t>SOLUTION</a:t>
            </a:r>
            <a:r>
              <a:rPr lang="en-US" sz="2000" dirty="0">
                <a:latin typeface="Times New Roman" pitchFamily="18" charset="0"/>
              </a:rPr>
              <a:t>:</a:t>
            </a:r>
          </a:p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Divide the area into a triangle, rectangle, and semicircle with a circular cutout.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9600" y="5568950"/>
            <a:ext cx="4722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Compute the coordinates of the area centroid by dividing the first moments by the total area.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09600" y="4191000"/>
            <a:ext cx="4713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Find the total area and first moments of the triangle, rectangle, and semicircle.  Subtract the area and first moment of the circular cutout.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09600" y="3422650"/>
            <a:ext cx="4751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Calculate the first moments of each area with respect to the axes.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55303" grpId="0" autoUpdateAnimBg="0"/>
      <p:bldP spid="553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8856662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248400" y="50292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508000" progId="Equation.3">
                  <p:embed/>
                </p:oleObj>
              </mc:Choice>
              <mc:Fallback>
                <p:oleObj name="Equation" r:id="rId4" imgW="14478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029200"/>
                        <a:ext cx="1930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4876800"/>
            <a:ext cx="5370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Find the total area and first moments of the triangle, rectangle, and semicircle.  Subtract the area and first moment of the circular cutout.</a:t>
            </a:r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397</Words>
  <Application>Microsoft Office PowerPoint</Application>
  <PresentationFormat>On-screen Show (4:3)</PresentationFormat>
  <Paragraphs>37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Equation</vt:lpstr>
      <vt:lpstr>Center of Gravity and Centroid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Problem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Frames and Machines</dc:title>
  <dc:creator>Miqdad</dc:creator>
  <cp:lastModifiedBy>NA</cp:lastModifiedBy>
  <cp:revision>61</cp:revision>
  <dcterms:created xsi:type="dcterms:W3CDTF">2006-08-16T00:00:00Z</dcterms:created>
  <dcterms:modified xsi:type="dcterms:W3CDTF">2021-06-08T10:46:59Z</dcterms:modified>
</cp:coreProperties>
</file>