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9144000" cy="6858000"/>
  <p:embeddedFontLst>
    <p:embeddedFont>
      <p:font typeface="FFQCTV+TimesNewRomanPS-ItalicMT"/>
      <p:regular r:id="rId24"/>
    </p:embeddedFont>
    <p:embeddedFont>
      <p:font typeface="NVVKTE+TimesNewRomanPSMT"/>
      <p:regular r:id="rId25"/>
    </p:embeddedFont>
    <p:embeddedFont>
      <p:font typeface="ISJMLW+ArialMT"/>
      <p:regular r:id="rId26"/>
    </p:embeddedFont>
    <p:embeddedFont>
      <p:font typeface="CKNPSA+Arial-ItalicMT"/>
      <p:regular r:id="rId27"/>
    </p:embeddedFont>
    <p:embeddedFont>
      <p:font typeface="OUMAHA+TimesNewRomanPS-BoldItalicMT"/>
      <p:regular r:id="rId28"/>
    </p:embeddedFont>
    <p:embeddedFont>
      <p:font typeface="STUVNQ+Arial-BoldMT"/>
      <p:regular r:id="rId2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font" Target="fonts/font1.fntdata" /><Relationship Id="rId25" Type="http://schemas.openxmlformats.org/officeDocument/2006/relationships/font" Target="fonts/font2.fntdata" /><Relationship Id="rId26" Type="http://schemas.openxmlformats.org/officeDocument/2006/relationships/font" Target="fonts/font3.fntdata" /><Relationship Id="rId27" Type="http://schemas.openxmlformats.org/officeDocument/2006/relationships/font" Target="fonts/font4.fntdata" /><Relationship Id="rId28" Type="http://schemas.openxmlformats.org/officeDocument/2006/relationships/font" Target="fonts/font5.fntdata" /><Relationship Id="rId29" Type="http://schemas.openxmlformats.org/officeDocument/2006/relationships/font" Target="fonts/font6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8115" y="591617"/>
            <a:ext cx="5163931" cy="10867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6849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ff0000"/>
                </a:solidFill>
                <a:latin typeface="Calibri"/>
                <a:cs typeface="Calibri"/>
              </a:rPr>
              <a:t>Moment</a:t>
            </a:r>
            <a:r>
              <a:rPr dirty="0" sz="4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4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ff0000"/>
                </a:solidFill>
                <a:latin typeface="Calibri"/>
                <a:cs typeface="Calibri"/>
              </a:rPr>
              <a:t>Inertia</a:t>
            </a:r>
          </a:p>
          <a:p>
            <a:pPr marL="0" marR="0">
              <a:lnSpc>
                <a:spcPts val="3200"/>
              </a:lnSpc>
              <a:spcBef>
                <a:spcPts val="656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(Second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Moment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Area)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2040" y="2102510"/>
            <a:ext cx="2050641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-</a:t>
            </a:r>
            <a:r>
              <a:rPr dirty="0" sz="320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2040" y="2682964"/>
            <a:ext cx="3391876" cy="45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Moment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Inertia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2040" y="3268179"/>
            <a:ext cx="6921164" cy="22064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5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Parallel-Axis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Theorem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Area</a:t>
            </a:r>
          </a:p>
          <a:p>
            <a:pPr marL="0" marR="0">
              <a:lnSpc>
                <a:spcPts val="3250"/>
              </a:lnSpc>
              <a:spcBef>
                <a:spcPts val="1358"/>
              </a:spcBef>
              <a:spcAft>
                <a:spcPts val="0"/>
              </a:spcAft>
            </a:pPr>
            <a:r>
              <a:rPr dirty="0" sz="325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Radius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Gyration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Area</a:t>
            </a:r>
          </a:p>
          <a:p>
            <a:pPr marL="0" marR="0">
              <a:lnSpc>
                <a:spcPts val="3250"/>
              </a:lnSpc>
              <a:spcBef>
                <a:spcPts val="1357"/>
              </a:spcBef>
              <a:spcAft>
                <a:spcPts val="0"/>
              </a:spcAft>
            </a:pPr>
            <a:r>
              <a:rPr dirty="0" sz="325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Moment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Inertia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Composite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Areas</a:t>
            </a:r>
          </a:p>
          <a:p>
            <a:pPr marL="0" marR="0">
              <a:lnSpc>
                <a:spcPts val="3250"/>
              </a:lnSpc>
              <a:spcBef>
                <a:spcPts val="1357"/>
              </a:spcBef>
              <a:spcAft>
                <a:spcPts val="0"/>
              </a:spcAft>
            </a:pPr>
            <a:r>
              <a:rPr dirty="0" sz="325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Product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Inertia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Area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2040" y="5609043"/>
            <a:ext cx="6503692" cy="936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5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Moment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Inertia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for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an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Area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About</a:t>
            </a:r>
          </a:p>
          <a:p>
            <a:pPr marL="0" marR="0">
              <a:lnSpc>
                <a:spcPts val="3200"/>
              </a:lnSpc>
              <a:spcBef>
                <a:spcPts val="627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Inclined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2060"/>
                </a:solidFill>
                <a:latin typeface="Calibri"/>
                <a:cs typeface="Calibri"/>
              </a:rPr>
              <a:t>Axes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6239" y="635812"/>
            <a:ext cx="4557466" cy="1440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-The</a:t>
            </a:r>
            <a:r>
              <a:rPr dirty="0" sz="2400" spc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  <a:r>
              <a:rPr dirty="0" sz="2400" spc="9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98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inertia</a:t>
            </a:r>
            <a:r>
              <a:rPr dirty="0" sz="2400" spc="9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dirty="0" sz="2400" spc="9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positive,</a:t>
            </a:r>
            <a:r>
              <a:rPr dirty="0" sz="2400" spc="29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negative,</a:t>
            </a:r>
            <a:r>
              <a:rPr dirty="0" sz="2400" spc="29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spc="30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zero,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depending</a:t>
            </a:r>
            <a:r>
              <a:rPr dirty="0" sz="2400" spc="12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400" spc="11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119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location</a:t>
            </a:r>
            <a:r>
              <a:rPr dirty="0" sz="2400" spc="11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24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orientation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coordinate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axes.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39" y="3364839"/>
            <a:ext cx="329883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Symmetric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area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about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x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or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y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76092"/>
                </a:solidFill>
                <a:latin typeface="Calibri"/>
                <a:cs typeface="Calibri"/>
              </a:rPr>
              <a:t>axes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39" y="3836213"/>
            <a:ext cx="4393612" cy="1440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spc="18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every</a:t>
            </a:r>
            <a:r>
              <a:rPr dirty="0" sz="2400" spc="2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dirty="0" sz="2400" spc="2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dA,</a:t>
            </a:r>
            <a:r>
              <a:rPr dirty="0" sz="2400" spc="2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dirty="0" sz="2400" spc="2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400" spc="2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dirty="0" sz="2400" spc="26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dA,</a:t>
            </a:r>
            <a:r>
              <a:rPr dirty="0" sz="2400" spc="27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dirty="0" sz="2400" spc="2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2400" spc="26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spc="2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2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inertia</a:t>
            </a:r>
            <a:r>
              <a:rPr dirty="0" sz="2400" spc="24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equal</a:t>
            </a:r>
            <a:r>
              <a:rPr dirty="0" sz="2400" spc="2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2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magnitude</a:t>
            </a:r>
            <a:r>
              <a:rPr dirty="0" sz="2400" spc="25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but</a:t>
            </a:r>
          </a:p>
          <a:p>
            <a:pPr marL="0" marR="0">
              <a:lnSpc>
                <a:spcPts val="24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opposite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sign.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4839" y="5588813"/>
            <a:ext cx="4295537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400" baseline="-25000" i="1">
                <a:solidFill>
                  <a:srgbClr val="000000"/>
                </a:solidFill>
                <a:latin typeface="Calibri"/>
                <a:cs typeface="Calibri"/>
              </a:rPr>
              <a:t>xy</a:t>
            </a:r>
            <a:r>
              <a:rPr dirty="0" sz="2400" baseline="-25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zero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symmetry</a:t>
            </a:r>
          </a:p>
          <a:p>
            <a:pPr marL="0" marR="0">
              <a:lnSpc>
                <a:spcPts val="2400"/>
              </a:lnSpc>
              <a:spcBef>
                <a:spcPts val="8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about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dirty="0" sz="24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axes)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0755" y="483412"/>
            <a:ext cx="2923787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Parallel-Axis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Theorem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839" y="1159764"/>
            <a:ext cx="3521047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Consider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shaded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shown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2439" y="407213"/>
            <a:ext cx="3971437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Moment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Inertia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Area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About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Inclined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Axes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39" y="1211426"/>
            <a:ext cx="4771697" cy="22044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In</a:t>
            </a:r>
            <a:r>
              <a:rPr dirty="0" sz="2400" spc="421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structural</a:t>
            </a:r>
            <a:r>
              <a:rPr dirty="0" sz="2400" spc="417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and</a:t>
            </a:r>
            <a:r>
              <a:rPr dirty="0" sz="2400" spc="421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mechanical</a:t>
            </a:r>
            <a:r>
              <a:rPr dirty="0" sz="2400" spc="409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design,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it</a:t>
            </a:r>
            <a:r>
              <a:rPr dirty="0" sz="2400" spc="94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is</a:t>
            </a:r>
            <a:r>
              <a:rPr dirty="0" sz="2400" spc="102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sometimes</a:t>
            </a:r>
            <a:r>
              <a:rPr dirty="0" sz="2400" spc="98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necessary</a:t>
            </a:r>
            <a:r>
              <a:rPr dirty="0" sz="2400" spc="105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to</a:t>
            </a:r>
            <a:r>
              <a:rPr dirty="0" sz="2400" spc="99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calculate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the</a:t>
            </a:r>
            <a:r>
              <a:rPr dirty="0" sz="2400" spc="544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moments</a:t>
            </a:r>
            <a:r>
              <a:rPr dirty="0" sz="2400" spc="546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and</a:t>
            </a:r>
            <a:r>
              <a:rPr dirty="0" sz="2400" spc="55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product</a:t>
            </a:r>
            <a:r>
              <a:rPr dirty="0" sz="2400" spc="546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of</a:t>
            </a:r>
            <a:r>
              <a:rPr dirty="0" sz="2400" spc="55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inertia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for</a:t>
            </a:r>
            <a:r>
              <a:rPr dirty="0" sz="2400" spc="202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an</a:t>
            </a:r>
            <a:r>
              <a:rPr dirty="0" sz="2400" spc="202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area</a:t>
            </a:r>
            <a:r>
              <a:rPr dirty="0" sz="2400" spc="199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</a:t>
            </a:r>
            <a:r>
              <a:rPr dirty="0" sz="2400" spc="199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bout</a:t>
            </a:r>
            <a:r>
              <a:rPr dirty="0" sz="2400" spc="197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inclined</a:t>
            </a:r>
            <a:r>
              <a:rPr dirty="0" sz="2400" spc="195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axes</a:t>
            </a:r>
            <a:r>
              <a:rPr dirty="0" sz="2400" spc="204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such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as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OUMAHA+TimesNewRomanPS-BoldItalicMT"/>
                <a:cs typeface="OUMAHA+TimesNewRomanPS-BoldItalicMT"/>
              </a:rPr>
              <a:t>u</a:t>
            </a:r>
            <a:r>
              <a:rPr dirty="0" sz="2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and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OUMAHA+TimesNewRomanPS-BoldItalicMT"/>
                <a:cs typeface="OUMAHA+TimesNewRomanPS-BoldItalicMT"/>
              </a:rPr>
              <a:t>v</a:t>
            </a:r>
            <a:r>
              <a:rPr dirty="0" sz="24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axes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when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the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values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for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θ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,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I</a:t>
            </a:r>
            <a:r>
              <a:rPr dirty="0" sz="2400" spc="1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,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I</a:t>
            </a:r>
            <a:r>
              <a:rPr dirty="0" sz="2400" spc="1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,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I</a:t>
            </a:r>
            <a:r>
              <a:rPr dirty="0" sz="2400" spc="1401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are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known.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7839" y="3208773"/>
            <a:ext cx="1016605" cy="2608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</a:t>
            </a:r>
            <a:r>
              <a:rPr dirty="0" sz="1600" spc="1589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y</a:t>
            </a:r>
            <a:r>
              <a:rPr dirty="0" sz="1600" spc="1589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39" y="3826764"/>
            <a:ext cx="440068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Relation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dirty="0" sz="2000" spc="-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x,y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u,v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coordinates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96439" y="6137730"/>
            <a:ext cx="2740967" cy="431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J</a:t>
            </a:r>
            <a:r>
              <a:rPr dirty="0" sz="2800" spc="919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800">
                <a:solidFill>
                  <a:srgbClr val="000000"/>
                </a:solidFill>
                <a:latin typeface="NVVKTE+TimesNewRomanPSMT"/>
                <a:cs typeface="NVVKTE+TimesNewRomanPSMT"/>
              </a:rPr>
              <a:t>=</a:t>
            </a:r>
            <a:r>
              <a:rPr dirty="0" sz="28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I</a:t>
            </a:r>
            <a:r>
              <a:rPr dirty="0" sz="2800" spc="93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800">
                <a:solidFill>
                  <a:srgbClr val="000000"/>
                </a:solidFill>
                <a:latin typeface="NVVKTE+TimesNewRomanPSMT"/>
                <a:cs typeface="NVVKTE+TimesNewRomanPSMT"/>
              </a:rPr>
              <a:t>+</a:t>
            </a:r>
            <a:r>
              <a:rPr dirty="0" sz="28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I</a:t>
            </a:r>
            <a:r>
              <a:rPr dirty="0" sz="2800" spc="83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800">
                <a:solidFill>
                  <a:srgbClr val="000000"/>
                </a:solidFill>
                <a:latin typeface="NVVKTE+TimesNewRomanPSMT"/>
                <a:cs typeface="NVVKTE+TimesNewRomanPSMT"/>
              </a:rPr>
              <a:t>=</a:t>
            </a:r>
            <a:r>
              <a:rPr dirty="0" sz="28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I</a:t>
            </a:r>
            <a:r>
              <a:rPr dirty="0" sz="2800" spc="83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800">
                <a:solidFill>
                  <a:srgbClr val="000000"/>
                </a:solidFill>
                <a:latin typeface="NVVKTE+TimesNewRomanPSMT"/>
                <a:cs typeface="NVVKTE+TimesNewRomanPSMT"/>
              </a:rPr>
              <a:t>+</a:t>
            </a:r>
            <a:r>
              <a:rPr dirty="0" sz="28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8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3602" y="6334369"/>
            <a:ext cx="269748" cy="298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67964" y="6334369"/>
            <a:ext cx="269748" cy="298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82327" y="6334369"/>
            <a:ext cx="256569" cy="298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v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83990" y="6334369"/>
            <a:ext cx="256569" cy="298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85652" y="6334369"/>
            <a:ext cx="256569" cy="298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y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0151" y="559612"/>
            <a:ext cx="615715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Principal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Axes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Principal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Moments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Inertia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093012"/>
            <a:ext cx="8354589" cy="1805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4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principal</a:t>
            </a:r>
            <a:r>
              <a:rPr dirty="0" sz="2400" spc="40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axes</a:t>
            </a:r>
            <a:r>
              <a:rPr dirty="0" sz="2400" spc="31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400" spc="3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those</a:t>
            </a:r>
            <a:r>
              <a:rPr dirty="0" sz="2400" spc="39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spc="34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which</a:t>
            </a:r>
            <a:r>
              <a:rPr dirty="0" sz="2400" spc="39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40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  <a:r>
              <a:rPr dirty="0" sz="2400" spc="3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39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inertia</a:t>
            </a:r>
            <a:r>
              <a:rPr dirty="0" sz="2400" spc="38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zero,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inertia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minimum.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19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moments</a:t>
            </a:r>
            <a:r>
              <a:rPr dirty="0" sz="2400" spc="1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1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inertia</a:t>
            </a:r>
            <a:r>
              <a:rPr dirty="0" sz="2400" spc="1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400" spc="18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respect</a:t>
            </a:r>
            <a:r>
              <a:rPr dirty="0" sz="2400" spc="16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1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these</a:t>
            </a:r>
            <a:r>
              <a:rPr dirty="0" sz="2400" spc="19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axes</a:t>
            </a:r>
            <a:r>
              <a:rPr dirty="0" sz="2400" spc="10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400" spc="1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called</a:t>
            </a:r>
            <a:r>
              <a:rPr dirty="0" sz="2400" spc="17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24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principal</a:t>
            </a:r>
            <a:r>
              <a:rPr dirty="0" sz="2400" spc="376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moments</a:t>
            </a:r>
            <a:r>
              <a:rPr dirty="0" sz="2400" spc="352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367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inertia.</a:t>
            </a:r>
            <a:r>
              <a:rPr dirty="0" sz="2400" spc="349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(maximum</a:t>
            </a:r>
            <a:r>
              <a:rPr dirty="0" sz="2400" spc="3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35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minimum</a:t>
            </a:r>
            <a:r>
              <a:rPr dirty="0" sz="2400" spc="3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moment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inertia)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06240" y="3268826"/>
            <a:ext cx="4769027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θ</a:t>
            </a:r>
            <a:r>
              <a:rPr dirty="0" sz="2400" spc="596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=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orientation</a:t>
            </a:r>
            <a:r>
              <a:rPr dirty="0" sz="2400" spc="601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angle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of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the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principal</a:t>
            </a:r>
          </a:p>
          <a:p>
            <a:pPr marL="7620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axes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for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the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area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800" y="5503164"/>
            <a:ext cx="8718465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product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inertia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with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respect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principal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axes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is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zero.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Since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product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inertia</a:t>
            </a:r>
            <a:r>
              <a:rPr dirty="0" sz="2000" spc="451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is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zero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with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respect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any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symmetrical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axis,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it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therefore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follows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that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any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symmetrical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axis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represent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principal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axis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inertia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area.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603663"/>
            <a:ext cx="529568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Mohr’s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Circle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Moments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Products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Inertia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968007"/>
            <a:ext cx="8200077" cy="17339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ISJMLW+ArialMT"/>
                <a:cs typeface="ISJMLW+ArialMT"/>
              </a:rPr>
              <a:t>•</a:t>
            </a:r>
            <a:r>
              <a:rPr dirty="0" sz="1650" spc="166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Mohr’s</a:t>
            </a:r>
            <a:r>
              <a:rPr dirty="0" sz="1600" spc="63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circle</a:t>
            </a:r>
            <a:r>
              <a:rPr dirty="0" sz="1600" spc="62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is</a:t>
            </a:r>
            <a:r>
              <a:rPr dirty="0" sz="1600" spc="63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</a:t>
            </a:r>
            <a:r>
              <a:rPr dirty="0" sz="1600" spc="63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graphical</a:t>
            </a:r>
            <a:r>
              <a:rPr dirty="0" sz="1600" spc="61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representation</a:t>
            </a:r>
            <a:r>
              <a:rPr dirty="0" sz="1600" spc="63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600" spc="638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638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transformation</a:t>
            </a:r>
            <a:r>
              <a:rPr dirty="0" sz="1600" spc="65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equations</a:t>
            </a:r>
            <a:r>
              <a:rPr dirty="0" sz="1600" spc="62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for</a:t>
            </a:r>
          </a:p>
          <a:p>
            <a:pPr marL="342900" marR="0">
              <a:lnSpc>
                <a:spcPts val="1787"/>
              </a:lnSpc>
              <a:spcBef>
                <a:spcPts val="17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moments</a:t>
            </a:r>
            <a:r>
              <a:rPr dirty="0" sz="1600" spc="28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and</a:t>
            </a:r>
            <a:r>
              <a:rPr dirty="0" sz="1600" spc="27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products</a:t>
            </a:r>
            <a:r>
              <a:rPr dirty="0" sz="1600" spc="27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600" spc="27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inertia.</a:t>
            </a:r>
            <a:r>
              <a:rPr dirty="0" sz="1600" spc="27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Developed</a:t>
            </a:r>
            <a:r>
              <a:rPr dirty="0" sz="1600" spc="25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by</a:t>
            </a:r>
            <a:r>
              <a:rPr dirty="0" sz="1600" spc="27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Otto</a:t>
            </a:r>
            <a:r>
              <a:rPr dirty="0" sz="1600" spc="29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Mohr,</a:t>
            </a:r>
            <a:r>
              <a:rPr dirty="0" sz="1600" spc="19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</a:t>
            </a:r>
            <a:r>
              <a:rPr dirty="0" sz="1600" spc="27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German</a:t>
            </a:r>
            <a:r>
              <a:rPr dirty="0" sz="1600" spc="28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engineer</a:t>
            </a:r>
            <a:r>
              <a:rPr dirty="0" sz="1600" spc="26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1882,</a:t>
            </a:r>
            <a:r>
              <a:rPr dirty="0" sz="1600" spc="46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it</a:t>
            </a:r>
            <a:r>
              <a:rPr dirty="0" sz="1600" spc="46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is</a:t>
            </a:r>
            <a:r>
              <a:rPr dirty="0" sz="1600" spc="46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</a:t>
            </a:r>
            <a:r>
              <a:rPr dirty="0" sz="1600" spc="46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popular</a:t>
            </a:r>
            <a:r>
              <a:rPr dirty="0" sz="1600" spc="45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alternative</a:t>
            </a:r>
            <a:r>
              <a:rPr dirty="0" sz="1600" spc="46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to</a:t>
            </a:r>
            <a:r>
              <a:rPr dirty="0" sz="1600" spc="47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47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transformation</a:t>
            </a:r>
            <a:r>
              <a:rPr dirty="0" sz="1600" spc="48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equations.</a:t>
            </a:r>
            <a:r>
              <a:rPr dirty="0" sz="1600" spc="46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There</a:t>
            </a:r>
            <a:r>
              <a:rPr dirty="0" sz="1600" spc="46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are</a:t>
            </a:r>
            <a:r>
              <a:rPr dirty="0" sz="1600" spc="46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two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advantages</a:t>
            </a:r>
            <a:r>
              <a:rPr dirty="0" sz="1600" spc="8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to</a:t>
            </a:r>
            <a:r>
              <a:rPr dirty="0" sz="1600" spc="9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using</a:t>
            </a:r>
            <a:r>
              <a:rPr dirty="0" sz="1600" spc="7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Mohr’s</a:t>
            </a:r>
            <a:r>
              <a:rPr dirty="0" sz="1600" spc="8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circle.</a:t>
            </a:r>
            <a:r>
              <a:rPr dirty="0" sz="1600" spc="8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First,</a:t>
            </a:r>
            <a:r>
              <a:rPr dirty="0" sz="1600" spc="9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9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circle</a:t>
            </a:r>
            <a:r>
              <a:rPr dirty="0" sz="1600" spc="8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gives</a:t>
            </a:r>
            <a:r>
              <a:rPr dirty="0" sz="1600" spc="7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</a:t>
            </a:r>
            <a:r>
              <a:rPr dirty="0" sz="1600" spc="8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clear</a:t>
            </a:r>
            <a:r>
              <a:rPr dirty="0" sz="1600" spc="8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visual</a:t>
            </a:r>
            <a:r>
              <a:rPr dirty="0" sz="1600" spc="7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representation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600" spc="47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how</a:t>
            </a:r>
            <a:r>
              <a:rPr dirty="0" sz="1600" spc="45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47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inertial</a:t>
            </a:r>
            <a:r>
              <a:rPr dirty="0" sz="1600" spc="45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properties</a:t>
            </a:r>
            <a:r>
              <a:rPr dirty="0" sz="1600" spc="46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vary</a:t>
            </a:r>
            <a:r>
              <a:rPr dirty="0" sz="1600" spc="47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with</a:t>
            </a:r>
            <a:r>
              <a:rPr dirty="0" sz="1600" spc="46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47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orientation</a:t>
            </a:r>
            <a:r>
              <a:rPr dirty="0" sz="1600" spc="46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600" spc="47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47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axes.</a:t>
            </a:r>
            <a:r>
              <a:rPr dirty="0" sz="1600" spc="46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Second,</a:t>
            </a:r>
            <a:r>
              <a:rPr dirty="0" sz="1600" spc="46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by</a:t>
            </a:r>
          </a:p>
          <a:p>
            <a:pPr marL="34290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referring</a:t>
            </a:r>
            <a:r>
              <a:rPr dirty="0" sz="1600" spc="61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to</a:t>
            </a:r>
            <a:r>
              <a:rPr dirty="0" sz="1600" spc="61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60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circle,</a:t>
            </a:r>
            <a:r>
              <a:rPr dirty="0" sz="1600" spc="60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you</a:t>
            </a:r>
            <a:r>
              <a:rPr dirty="0" sz="1600" spc="60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can</a:t>
            </a:r>
            <a:r>
              <a:rPr dirty="0" sz="1600" spc="60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obtain</a:t>
            </a:r>
            <a:r>
              <a:rPr dirty="0" sz="1600" spc="598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60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numerical</a:t>
            </a:r>
            <a:r>
              <a:rPr dirty="0" sz="1600" spc="59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values</a:t>
            </a:r>
            <a:r>
              <a:rPr dirty="0" sz="1600" spc="59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without</a:t>
            </a:r>
            <a:r>
              <a:rPr dirty="0" sz="1600" spc="60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having</a:t>
            </a:r>
            <a:r>
              <a:rPr dirty="0" sz="1600" spc="59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to</a:t>
            </a:r>
          </a:p>
          <a:p>
            <a:pPr marL="342900" marR="0">
              <a:lnSpc>
                <a:spcPts val="1787"/>
              </a:lnSpc>
              <a:spcBef>
                <a:spcPts val="18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memorize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transformation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equations.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731455"/>
            <a:ext cx="3377524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aff0"/>
                </a:solidFill>
                <a:latin typeface="ISJMLW+ArialMT"/>
                <a:cs typeface="ISJMLW+ArialMT"/>
              </a:rPr>
              <a:t>•</a:t>
            </a:r>
            <a:r>
              <a:rPr dirty="0" sz="1850" spc="1538">
                <a:solidFill>
                  <a:srgbClr val="00aff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aff0"/>
                </a:solidFill>
                <a:latin typeface="CKNPSA+Arial-ItalicMT"/>
                <a:cs typeface="CKNPSA+Arial-ItalicMT"/>
              </a:rPr>
              <a:t>Construction</a:t>
            </a:r>
            <a:r>
              <a:rPr dirty="0" sz="1800" spc="49">
                <a:solidFill>
                  <a:srgbClr val="00aff0"/>
                </a:solidFill>
                <a:latin typeface="CKNPSA+Arial-ItalicMT"/>
                <a:cs typeface="CKNPSA+Arial-ItalicMT"/>
              </a:rPr>
              <a:t> </a:t>
            </a:r>
            <a:r>
              <a:rPr dirty="0" sz="1800">
                <a:solidFill>
                  <a:srgbClr val="00aff0"/>
                </a:solidFill>
                <a:latin typeface="CKNPSA+Arial-ItalicMT"/>
                <a:cs typeface="CKNPSA+Arial-ItalicMT"/>
              </a:rPr>
              <a:t>of</a:t>
            </a:r>
            <a:r>
              <a:rPr dirty="0" sz="1800" spc="47">
                <a:solidFill>
                  <a:srgbClr val="00aff0"/>
                </a:solidFill>
                <a:latin typeface="CKNPSA+Arial-ItalicMT"/>
                <a:cs typeface="CKNPSA+Arial-ItalicMT"/>
              </a:rPr>
              <a:t> </a:t>
            </a:r>
            <a:r>
              <a:rPr dirty="0" sz="1800">
                <a:solidFill>
                  <a:srgbClr val="00aff0"/>
                </a:solidFill>
                <a:latin typeface="CKNPSA+Arial-ItalicMT"/>
                <a:cs typeface="CKNPSA+Arial-ItalicMT"/>
              </a:rPr>
              <a:t>Mohr’s</a:t>
            </a:r>
            <a:r>
              <a:rPr dirty="0" sz="1800" spc="49">
                <a:solidFill>
                  <a:srgbClr val="00aff0"/>
                </a:solidFill>
                <a:latin typeface="CKNPSA+Arial-ItalicMT"/>
                <a:cs typeface="CKNPSA+Arial-ItalicMT"/>
              </a:rPr>
              <a:t> </a:t>
            </a:r>
            <a:r>
              <a:rPr dirty="0" sz="1800">
                <a:solidFill>
                  <a:srgbClr val="00aff0"/>
                </a:solidFill>
                <a:latin typeface="CKNPSA+Arial-ItalicMT"/>
                <a:cs typeface="CKNPSA+Arial-ItalicMT"/>
              </a:rPr>
              <a:t>circle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052839"/>
            <a:ext cx="8199950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ISJMLW+ArialMT"/>
                <a:cs typeface="ISJMLW+ArialMT"/>
              </a:rPr>
              <a:t>•</a:t>
            </a:r>
            <a:r>
              <a:rPr dirty="0" sz="1650" spc="166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Consider</a:t>
            </a:r>
            <a:r>
              <a:rPr dirty="0" sz="1600" spc="5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7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plane</a:t>
            </a:r>
            <a:r>
              <a:rPr dirty="0" sz="1600" spc="5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region</a:t>
            </a:r>
            <a:r>
              <a:rPr dirty="0" sz="1600" spc="6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shown</a:t>
            </a:r>
            <a:r>
              <a:rPr dirty="0" sz="1600" spc="5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</a:t>
            </a:r>
            <a:r>
              <a:rPr dirty="0" sz="1600" spc="6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Fig.</a:t>
            </a:r>
            <a:r>
              <a:rPr dirty="0" sz="1600" spc="6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9.9(a).</a:t>
            </a:r>
            <a:r>
              <a:rPr dirty="0" sz="1600" spc="8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Let</a:t>
            </a:r>
            <a:r>
              <a:rPr dirty="0" sz="1600" spc="7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I</a:t>
            </a:r>
            <a:r>
              <a:rPr dirty="0" sz="1600" spc="294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,</a:t>
            </a:r>
            <a:r>
              <a:rPr dirty="0" sz="1600" spc="7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I</a:t>
            </a:r>
            <a:r>
              <a:rPr dirty="0" sz="1600" spc="294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,</a:t>
            </a:r>
            <a:r>
              <a:rPr dirty="0" sz="1600" spc="7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and</a:t>
            </a:r>
            <a:r>
              <a:rPr dirty="0" sz="1600" spc="6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I</a:t>
            </a:r>
            <a:r>
              <a:rPr dirty="0" sz="800">
                <a:solidFill>
                  <a:srgbClr val="000000"/>
                </a:solidFill>
                <a:latin typeface="CKNPSA+Arial-ItalicMT"/>
                <a:cs typeface="CKNPSA+Arial-ItalicMT"/>
              </a:rPr>
              <a:t>xy</a:t>
            </a:r>
            <a:r>
              <a:rPr dirty="0" sz="800" spc="88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be</a:t>
            </a:r>
            <a:r>
              <a:rPr dirty="0" sz="1600" spc="6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7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moments</a:t>
            </a:r>
            <a:r>
              <a:rPr dirty="0" sz="1600" spc="7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and</a:t>
            </a:r>
          </a:p>
          <a:p>
            <a:pPr marL="5092541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CKNPSA+Arial-ItalicMT"/>
                <a:cs typeface="CKNPSA+Arial-ItalicMT"/>
              </a:rPr>
              <a:t>x</a:t>
            </a:r>
            <a:r>
              <a:rPr dirty="0" sz="800" spc="1502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800">
                <a:solidFill>
                  <a:srgbClr val="000000"/>
                </a:solidFill>
                <a:latin typeface="CKNPSA+Arial-ItalicMT"/>
                <a:cs typeface="CKNPSA+Arial-ItalicMT"/>
              </a:rPr>
              <a:t>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1540" y="3302427"/>
            <a:ext cx="7856985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10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product</a:t>
            </a:r>
            <a:r>
              <a:rPr dirty="0" sz="1600" spc="10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600" spc="10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inertia</a:t>
            </a:r>
            <a:r>
              <a:rPr dirty="0" sz="1600" spc="9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600" spc="10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10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region</a:t>
            </a:r>
            <a:r>
              <a:rPr dirty="0" sz="1600" spc="9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with</a:t>
            </a:r>
            <a:r>
              <a:rPr dirty="0" sz="1600" spc="9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respect</a:t>
            </a:r>
            <a:r>
              <a:rPr dirty="0" sz="1600" spc="10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to</a:t>
            </a:r>
            <a:r>
              <a:rPr dirty="0" sz="1600" spc="10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10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x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-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y</a:t>
            </a:r>
            <a:r>
              <a:rPr dirty="0" sz="1600" spc="145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axes</a:t>
            </a:r>
            <a:r>
              <a:rPr dirty="0" sz="1600" spc="9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that</a:t>
            </a:r>
            <a:r>
              <a:rPr dirty="0" sz="1600" spc="10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intersect</a:t>
            </a:r>
            <a:r>
              <a:rPr dirty="0" sz="1600" spc="10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at</a:t>
            </a:r>
            <a:r>
              <a:rPr dirty="0" sz="1600" spc="10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point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O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.</a:t>
            </a:r>
            <a:r>
              <a:rPr dirty="0" sz="1600" spc="51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Mohr’s</a:t>
            </a:r>
            <a:r>
              <a:rPr dirty="0" sz="1600" spc="50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circle</a:t>
            </a:r>
            <a:r>
              <a:rPr dirty="0" sz="1600" spc="498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associated</a:t>
            </a:r>
            <a:r>
              <a:rPr dirty="0" sz="1600" spc="498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with</a:t>
            </a:r>
            <a:r>
              <a:rPr dirty="0" sz="1600" spc="50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point</a:t>
            </a:r>
            <a:r>
              <a:rPr dirty="0" sz="1600" spc="50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O</a:t>
            </a:r>
            <a:r>
              <a:rPr dirty="0" sz="1600" spc="557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is</a:t>
            </a:r>
            <a:r>
              <a:rPr dirty="0" sz="1600" spc="50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shown</a:t>
            </a:r>
            <a:r>
              <a:rPr dirty="0" sz="1600" spc="49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</a:t>
            </a:r>
            <a:r>
              <a:rPr dirty="0" sz="1600" spc="5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Fig.</a:t>
            </a:r>
            <a:r>
              <a:rPr dirty="0" sz="1600" spc="50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9.9(b).</a:t>
            </a:r>
            <a:r>
              <a:rPr dirty="0" sz="1600" spc="52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50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circle</a:t>
            </a:r>
            <a:r>
              <a:rPr dirty="0" sz="1600" spc="498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constructed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follows: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4076967"/>
            <a:ext cx="7302162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ISJMLW+ArialMT"/>
                <a:cs typeface="ISJMLW+ArialMT"/>
              </a:rPr>
              <a:t>•</a:t>
            </a:r>
            <a:r>
              <a:rPr dirty="0" sz="1650" spc="166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TUVNQ+Arial-BoldMT"/>
                <a:cs typeface="STUVNQ+Arial-BoldMT"/>
              </a:rPr>
              <a:t>1.</a:t>
            </a:r>
            <a:r>
              <a:rPr dirty="0" sz="1600" b="1">
                <a:solidFill>
                  <a:srgbClr val="000000"/>
                </a:solidFill>
                <a:latin typeface="STUVNQ+Arial-BoldMT"/>
                <a:cs typeface="STUVNQ+Arial-Bold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Draw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set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axes,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horizontal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axis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representing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moment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inertia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40" y="4369575"/>
            <a:ext cx="6520959" cy="27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ISJMLW+ArialMT"/>
                <a:cs typeface="ISJMLW+ArialMT"/>
              </a:rPr>
              <a:t>•</a:t>
            </a:r>
            <a:r>
              <a:rPr dirty="0" sz="1650" spc="166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(M.I.),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vertical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axis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representing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product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inertia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(P.I.).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" y="4662183"/>
            <a:ext cx="7009527" cy="857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ISJMLW+ArialMT"/>
                <a:cs typeface="ISJMLW+ArialMT"/>
              </a:rPr>
              <a:t>•</a:t>
            </a:r>
            <a:r>
              <a:rPr dirty="0" sz="1650" spc="166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TUVNQ+Arial-BoldMT"/>
                <a:cs typeface="STUVNQ+Arial-BoldMT"/>
              </a:rPr>
              <a:t>2.</a:t>
            </a:r>
            <a:r>
              <a:rPr dirty="0" sz="1600" b="1">
                <a:solidFill>
                  <a:srgbClr val="000000"/>
                </a:solidFill>
                <a:latin typeface="STUVNQ+Arial-BoldMT"/>
                <a:cs typeface="STUVNQ+Arial-Bold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Plot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point</a:t>
            </a:r>
            <a:r>
              <a:rPr dirty="0" sz="1600" spc="1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x</a:t>
            </a:r>
            <a:r>
              <a:rPr dirty="0" sz="1600" spc="49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with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coordinates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(I</a:t>
            </a:r>
          </a:p>
          <a:p>
            <a:pPr marL="0" marR="0">
              <a:lnSpc>
                <a:spcPts val="1843"/>
              </a:lnSpc>
              <a:spcBef>
                <a:spcPts val="46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ISJMLW+ArialMT"/>
                <a:cs typeface="ISJMLW+ArialMT"/>
              </a:rPr>
              <a:t>•</a:t>
            </a:r>
            <a:r>
              <a:rPr dirty="0" sz="1650" spc="166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(I</a:t>
            </a:r>
          </a:p>
          <a:p>
            <a:pPr marL="0" marR="0">
              <a:lnSpc>
                <a:spcPts val="1843"/>
              </a:lnSpc>
              <a:spcBef>
                <a:spcPts val="51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ISJMLW+ArialMT"/>
                <a:cs typeface="ISJMLW+ArialMT"/>
              </a:rPr>
              <a:t>•</a:t>
            </a:r>
            <a:r>
              <a:rPr dirty="0" sz="1650" spc="166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TUVNQ+Arial-BoldMT"/>
                <a:cs typeface="STUVNQ+Arial-BoldMT"/>
              </a:rPr>
              <a:t>3.</a:t>
            </a:r>
            <a:r>
              <a:rPr dirty="0" sz="1600" b="1">
                <a:solidFill>
                  <a:srgbClr val="000000"/>
                </a:solidFill>
                <a:latin typeface="STUVNQ+Arial-BoldMT"/>
                <a:cs typeface="STUVNQ+Arial-Bold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Join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x</a:t>
            </a:r>
            <a:r>
              <a:rPr dirty="0" sz="1600" spc="49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y</a:t>
            </a:r>
            <a:r>
              <a:rPr dirty="0" sz="1600" spc="49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with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line,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draw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circle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with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this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line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its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diameter.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69727" y="4667931"/>
            <a:ext cx="354554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CKNPSA+Arial-ItalicMT"/>
                <a:cs typeface="CKNPSA+Arial-ItalicMT"/>
              </a:rPr>
              <a:t>x</a:t>
            </a:r>
          </a:p>
          <a:p>
            <a:pPr marL="79375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,</a:t>
            </a:r>
            <a:r>
              <a:rPr dirty="0" sz="1600" spc="55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I</a:t>
            </a:r>
            <a:r>
              <a:rPr dirty="0" sz="800">
                <a:solidFill>
                  <a:srgbClr val="000000"/>
                </a:solidFill>
                <a:latin typeface="CKNPSA+Arial-ItalicMT"/>
                <a:cs typeface="CKNPSA+Arial-ItalicMT"/>
              </a:rPr>
              <a:t>xy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)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,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point</a:t>
            </a:r>
            <a:r>
              <a:rPr dirty="0" sz="1600" spc="2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y</a:t>
            </a:r>
            <a:r>
              <a:rPr dirty="0" sz="1600" spc="49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with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coordinates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6952" y="5052515"/>
            <a:ext cx="203200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CKNPSA+Arial-ItalicMT"/>
                <a:cs typeface="CKNPSA+Arial-ItalicMT"/>
              </a:rPr>
              <a:t>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6327" y="4960539"/>
            <a:ext cx="61208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,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−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I</a:t>
            </a:r>
            <a:r>
              <a:rPr dirty="0" sz="800">
                <a:solidFill>
                  <a:srgbClr val="000000"/>
                </a:solidFill>
                <a:latin typeface="CKNPSA+Arial-ItalicMT"/>
                <a:cs typeface="CKNPSA+Arial-ItalicMT"/>
              </a:rPr>
              <a:t>xy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)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358557"/>
            <a:ext cx="194260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TUVNQ+Arial-BoldMT"/>
                <a:cs typeface="STUVNQ+Arial-BoldMT"/>
              </a:rPr>
              <a:t>Sample</a:t>
            </a:r>
            <a:r>
              <a:rPr dirty="0" sz="1800" b="1">
                <a:solidFill>
                  <a:srgbClr val="000000"/>
                </a:solidFill>
                <a:latin typeface="STUVNQ+Arial-BoldMT"/>
                <a:cs typeface="STUVNQ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TUVNQ+Arial-BoldMT"/>
                <a:cs typeface="STUVNQ+Arial-BoldMT"/>
              </a:rPr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631173"/>
            <a:ext cx="8007330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For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region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shown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Fig.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(a),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calculate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(1)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centroidal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principal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moments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inertia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principal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directions;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(2)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moments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and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product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inertia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about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 spc="7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u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-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v</a:t>
            </a:r>
            <a:r>
              <a:rPr dirty="0" sz="1600" spc="49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axes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through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centroid</a:t>
            </a:r>
            <a:r>
              <a:rPr dirty="0" sz="1600" spc="2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CKNPSA+Arial-ItalicMT"/>
                <a:cs typeface="CKNPSA+Arial-ItalicMT"/>
              </a:rPr>
              <a:t>C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.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Note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that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this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same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region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as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in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Sample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SJMLW+ArialMT"/>
                <a:cs typeface="ISJMLW+ArialMT"/>
              </a:rPr>
              <a:t>above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39" y="331013"/>
            <a:ext cx="141565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Definition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2479" y="778764"/>
            <a:ext cx="4374868" cy="181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 spc="8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000" spc="8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moment</a:t>
            </a:r>
            <a:r>
              <a:rPr dirty="0" sz="2000" spc="8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8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inertia</a:t>
            </a:r>
            <a:r>
              <a:rPr dirty="0" sz="2000" spc="8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(second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moment</a:t>
            </a:r>
            <a:r>
              <a:rPr dirty="0" sz="2000" spc="1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1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area)</a:t>
            </a:r>
            <a:r>
              <a:rPr dirty="0" sz="2000" spc="1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1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000" spc="1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dirty="0" sz="2000" spc="1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000" spc="1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dA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000" spc="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respect</a:t>
            </a:r>
            <a:r>
              <a:rPr dirty="0" sz="2000" spc="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spc="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any</a:t>
            </a:r>
            <a:r>
              <a:rPr dirty="0" sz="20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axis</a:t>
            </a:r>
            <a:r>
              <a:rPr dirty="0" sz="2000" spc="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000" spc="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defined</a:t>
            </a:r>
            <a:r>
              <a:rPr dirty="0" sz="2000" spc="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000" spc="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product</a:t>
            </a:r>
            <a:r>
              <a:rPr dirty="0" sz="2000" spc="19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2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 spc="22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000" spc="20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2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 spc="22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element</a:t>
            </a:r>
            <a:r>
              <a:rPr dirty="0" sz="2000" spc="2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 spc="1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square</a:t>
            </a:r>
            <a:r>
              <a:rPr dirty="0" sz="2000" spc="12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1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 spc="1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distance</a:t>
            </a:r>
            <a:r>
              <a:rPr dirty="0" sz="2000" spc="1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000" spc="1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 spc="1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axis</a:t>
            </a:r>
          </a:p>
          <a:p>
            <a:pPr marL="0" marR="0">
              <a:lnSpc>
                <a:spcPts val="20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element.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∫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dirty="0" sz="1950" baseline="30000" i="1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950" baseline="30000" spc="27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dA.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679" y="2811626"/>
            <a:ext cx="1468883" cy="429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dI</a:t>
            </a:r>
            <a:r>
              <a:rPr dirty="0" sz="2400" baseline="-2625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</a:t>
            </a:r>
            <a:r>
              <a:rPr dirty="0" sz="2400" baseline="-26250" spc="-1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=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y</a:t>
            </a:r>
            <a:r>
              <a:rPr dirty="0" sz="2400" baseline="29999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2</a:t>
            </a:r>
            <a:r>
              <a:rPr dirty="0" sz="2400" baseline="29999" spc="-12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8679" y="3250538"/>
            <a:ext cx="4596258" cy="2131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dI</a:t>
            </a:r>
            <a:r>
              <a:rPr dirty="0" sz="2400" baseline="-250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</a:t>
            </a:r>
            <a:r>
              <a:rPr dirty="0" sz="2400" baseline="-25000" spc="39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is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the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second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moment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of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area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dA</a:t>
            </a:r>
          </a:p>
          <a:p>
            <a:pPr marL="0" marR="0">
              <a:lnSpc>
                <a:spcPts val="2657"/>
              </a:lnSpc>
              <a:spcBef>
                <a:spcPts val="32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With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respect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to</a:t>
            </a:r>
            <a:r>
              <a:rPr dirty="0" sz="2400" spc="-1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x-axis</a:t>
            </a:r>
          </a:p>
          <a:p>
            <a:pPr marL="0" marR="0">
              <a:lnSpc>
                <a:spcPts val="2657"/>
              </a:lnSpc>
              <a:spcBef>
                <a:spcPts val="748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∫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dI</a:t>
            </a:r>
            <a:r>
              <a:rPr dirty="0" sz="2400" baseline="-25862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</a:t>
            </a:r>
            <a:r>
              <a:rPr dirty="0" sz="2400" baseline="-25862" spc="-209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=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∫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y</a:t>
            </a:r>
            <a:r>
              <a:rPr dirty="0" sz="2400" baseline="29999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2</a:t>
            </a:r>
            <a:r>
              <a:rPr dirty="0" sz="2400" baseline="29999" spc="-12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dA.</a:t>
            </a:r>
          </a:p>
          <a:p>
            <a:pPr marL="0" marR="0">
              <a:lnSpc>
                <a:spcPts val="2657"/>
              </a:lnSpc>
              <a:spcBef>
                <a:spcPts val="37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I</a:t>
            </a:r>
            <a:r>
              <a:rPr dirty="0" sz="2400" baseline="-26086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</a:t>
            </a:r>
            <a:r>
              <a:rPr dirty="0" sz="2400" baseline="-26086" spc="-209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=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∫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y</a:t>
            </a:r>
            <a:r>
              <a:rPr dirty="0" sz="2400" baseline="29999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2</a:t>
            </a:r>
            <a:r>
              <a:rPr dirty="0" sz="2400" baseline="29999" spc="-12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dA.</a:t>
            </a:r>
          </a:p>
          <a:p>
            <a:pPr marL="0" marR="0">
              <a:lnSpc>
                <a:spcPts val="2657"/>
              </a:lnSpc>
              <a:spcBef>
                <a:spcPts val="32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Similarly: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8679" y="5445098"/>
            <a:ext cx="1451165" cy="429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I</a:t>
            </a:r>
            <a:r>
              <a:rPr dirty="0" sz="2400" baseline="-26086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y</a:t>
            </a:r>
            <a:r>
              <a:rPr dirty="0" sz="2400" baseline="-26086" spc="-209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=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∫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</a:t>
            </a:r>
            <a:r>
              <a:rPr dirty="0" sz="2400" baseline="29999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2</a:t>
            </a:r>
            <a:r>
              <a:rPr dirty="0" sz="2400" baseline="29999" spc="-12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8679" y="5884010"/>
            <a:ext cx="5441103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J</a:t>
            </a:r>
            <a:r>
              <a:rPr dirty="0" sz="2400" baseline="-2528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o</a:t>
            </a:r>
            <a:r>
              <a:rPr dirty="0" sz="2400" baseline="-25280" spc="64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=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∫</a:t>
            </a:r>
            <a:r>
              <a:rPr dirty="0" sz="2400" spc="281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r</a:t>
            </a:r>
            <a:r>
              <a:rPr dirty="0" sz="2400" spc="279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 baseline="300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2</a:t>
            </a:r>
            <a:r>
              <a:rPr dirty="0" sz="2400" baseline="30000" spc="263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dA.</a:t>
            </a:r>
            <a:r>
              <a:rPr dirty="0" sz="2400" spc="1152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(second</a:t>
            </a:r>
            <a:r>
              <a:rPr dirty="0" sz="2400" spc="28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moment</a:t>
            </a:r>
            <a:r>
              <a:rPr dirty="0" sz="2400" spc="268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of</a:t>
            </a:r>
            <a:r>
              <a:rPr dirty="0" sz="2400" spc="276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the</a:t>
            </a:r>
            <a:r>
              <a:rPr dirty="0" sz="2400" spc="272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area</a:t>
            </a:r>
          </a:p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with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respect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to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O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or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z-axis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39439" y="940612"/>
            <a:ext cx="395630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Rectangular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inertia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4440" y="2998012"/>
            <a:ext cx="311780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Polar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inertia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2617" y="483412"/>
            <a:ext cx="4408521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Parallel-Axis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Theorem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Area</a:t>
            </a:r>
          </a:p>
          <a:p>
            <a:pPr marL="953442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(Transfer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Formula)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839" y="1388364"/>
            <a:ext cx="4923726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dirty="0" sz="2000" spc="26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000" spc="2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often</a:t>
            </a:r>
            <a:r>
              <a:rPr dirty="0" sz="2000" spc="2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necessary</a:t>
            </a:r>
            <a:r>
              <a:rPr dirty="0" sz="2000" spc="29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spc="2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dirty="0" sz="2000" spc="18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 spc="2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moment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4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inertia</a:t>
            </a:r>
            <a:r>
              <a:rPr dirty="0" sz="2000" spc="4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000" spc="4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2000" spc="44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axis</a:t>
            </a:r>
            <a:r>
              <a:rPr dirty="0" sz="2000" spc="4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000" spc="43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another</a:t>
            </a:r>
            <a:r>
              <a:rPr dirty="0" sz="2000" spc="4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parallel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axis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this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without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further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integration)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879" y="2503041"/>
            <a:ext cx="1845840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dI</a:t>
            </a:r>
            <a:r>
              <a:rPr dirty="0" sz="2000" spc="584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NVVKTE+TimesNewRomanPSMT"/>
                <a:cs typeface="NVVKTE+TimesNewRomanPSMT"/>
              </a:rPr>
              <a:t>=</a:t>
            </a:r>
            <a:r>
              <a:rPr dirty="0" sz="20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0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(yʹ+d</a:t>
            </a:r>
            <a:r>
              <a:rPr dirty="0" sz="2000" spc="87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)</a:t>
            </a:r>
            <a:r>
              <a:rPr dirty="0" sz="1950" baseline="300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2</a:t>
            </a:r>
            <a:r>
              <a:rPr dirty="0" sz="1950" baseline="30000" spc="25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0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6017" y="2643498"/>
            <a:ext cx="226806" cy="223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49779" y="2643498"/>
            <a:ext cx="226806" cy="223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48839" y="4555201"/>
            <a:ext cx="4581527" cy="429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Ī</a:t>
            </a:r>
            <a:r>
              <a:rPr dirty="0" sz="2400" baseline="-250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xʹ</a:t>
            </a:r>
            <a:r>
              <a:rPr dirty="0" sz="2400" baseline="-25000" spc="1202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(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I</a:t>
            </a:r>
            <a:r>
              <a:rPr dirty="0" sz="2400" spc="2401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about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the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centroidal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axis)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01239" y="5402426"/>
            <a:ext cx="5608537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=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0</a:t>
            </a:r>
            <a:r>
              <a:rPr dirty="0" sz="2400" spc="6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(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since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the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xʹ-axis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passes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through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the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C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25039" y="6088226"/>
            <a:ext cx="1150764" cy="429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=</a:t>
            </a:r>
            <a:r>
              <a:rPr dirty="0" sz="2400">
                <a:solidFill>
                  <a:srgbClr val="000000"/>
                </a:solidFill>
                <a:latin typeface="NVVKTE+TimesNewRomanPSMT"/>
                <a:cs typeface="NVVKTE+TimesNewRomanPS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A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.</a:t>
            </a:r>
            <a:r>
              <a:rPr dirty="0" sz="24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 </a:t>
            </a:r>
            <a:r>
              <a:rPr dirty="0" sz="2400" spc="-44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d</a:t>
            </a:r>
            <a:r>
              <a:rPr dirty="0" sz="2400" baseline="-26785" spc="-1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y</a:t>
            </a:r>
            <a:r>
              <a:rPr dirty="0" sz="1600">
                <a:solidFill>
                  <a:srgbClr val="000000"/>
                </a:solidFill>
                <a:latin typeface="FFQCTV+TimesNewRomanPS-ItalicMT"/>
                <a:cs typeface="FFQCTV+TimesNewRomanPS-ItalicMT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3439" y="407213"/>
            <a:ext cx="1533618" cy="2171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Therefore</a:t>
            </a:r>
          </a:p>
          <a:p>
            <a:pPr marL="0" marR="0">
              <a:lnSpc>
                <a:spcPts val="2400"/>
              </a:lnSpc>
              <a:spcBef>
                <a:spcPts val="1199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similarly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1039" y="4203496"/>
            <a:ext cx="5682022" cy="3566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Units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Inertia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400" spc="5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2">
                <a:solidFill>
                  <a:srgbClr val="000000"/>
                </a:solidFill>
                <a:latin typeface="Calibri"/>
                <a:cs typeface="Calibri"/>
              </a:rPr>
              <a:t>mm</a:t>
            </a:r>
            <a:r>
              <a:rPr dirty="0" sz="2400" baseline="300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2400" baseline="300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cm</a:t>
            </a:r>
            <a:r>
              <a:rPr dirty="0" sz="2400" baseline="300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2400" baseline="300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baseline="300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7239" y="483412"/>
            <a:ext cx="387512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Radius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Gyration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Area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239" y="1083564"/>
            <a:ext cx="4675885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radius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gyration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planar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length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quantity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often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columns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structural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mechanics.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582632"/>
            <a:ext cx="525503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Moments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Inertia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Composite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Areas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198311"/>
            <a:ext cx="8199255" cy="1396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ISJMLW+ArialMT"/>
                <a:cs typeface="ISJMLW+ArialMT"/>
              </a:rPr>
              <a:t>•</a:t>
            </a:r>
            <a:r>
              <a:rPr dirty="0" sz="1850" spc="1538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</a:t>
            </a:r>
            <a:r>
              <a:rPr dirty="0" sz="1800" spc="44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composite</a:t>
            </a:r>
            <a:r>
              <a:rPr dirty="0" sz="1800" spc="54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area</a:t>
            </a:r>
            <a:r>
              <a:rPr dirty="0" sz="1800" spc="54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consists</a:t>
            </a:r>
            <a:r>
              <a:rPr dirty="0" sz="1800" spc="54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800" spc="54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</a:t>
            </a:r>
            <a:r>
              <a:rPr dirty="0" sz="1800" spc="54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series</a:t>
            </a:r>
            <a:r>
              <a:rPr dirty="0" sz="1800" spc="54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800" spc="54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connected</a:t>
            </a:r>
            <a:r>
              <a:rPr dirty="0" sz="1800" spc="538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“simpler”</a:t>
            </a:r>
            <a:r>
              <a:rPr dirty="0" sz="1800" spc="54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parts</a:t>
            </a:r>
            <a:r>
              <a:rPr dirty="0" sz="1800" spc="54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or</a:t>
            </a:r>
          </a:p>
          <a:p>
            <a:pPr marL="342900" marR="0">
              <a:lnSpc>
                <a:spcPts val="2010"/>
              </a:lnSpc>
              <a:spcBef>
                <a:spcPts val="13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shapes,</a:t>
            </a:r>
            <a:r>
              <a:rPr dirty="0" sz="1800" spc="133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such</a:t>
            </a:r>
            <a:r>
              <a:rPr dirty="0" sz="1800" spc="13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as</a:t>
            </a:r>
            <a:r>
              <a:rPr dirty="0" sz="1800" spc="13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rectangles,</a:t>
            </a:r>
            <a:r>
              <a:rPr dirty="0" sz="1800" spc="13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triangles,</a:t>
            </a:r>
            <a:r>
              <a:rPr dirty="0" sz="1800" spc="13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and</a:t>
            </a:r>
            <a:r>
              <a:rPr dirty="0" sz="1800" spc="13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circles.</a:t>
            </a:r>
            <a:r>
              <a:rPr dirty="0" sz="1800" spc="137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Provided</a:t>
            </a:r>
            <a:r>
              <a:rPr dirty="0" sz="1800" spc="13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800" spc="13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moment</a:t>
            </a:r>
            <a:r>
              <a:rPr dirty="0" sz="1800" spc="135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</a:p>
          <a:p>
            <a:pPr marL="34290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inertia</a:t>
            </a:r>
            <a:r>
              <a:rPr dirty="0" sz="1800" spc="49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800" spc="49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each</a:t>
            </a:r>
            <a:r>
              <a:rPr dirty="0" sz="1800" spc="49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800" spc="49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these</a:t>
            </a:r>
            <a:r>
              <a:rPr dirty="0" sz="1800" spc="49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parts</a:t>
            </a:r>
            <a:r>
              <a:rPr dirty="0" sz="1800" spc="498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is</a:t>
            </a:r>
            <a:r>
              <a:rPr dirty="0" sz="1800" spc="498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known</a:t>
            </a:r>
            <a:r>
              <a:rPr dirty="0" sz="1800" spc="49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or</a:t>
            </a:r>
            <a:r>
              <a:rPr dirty="0" sz="1800" spc="496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can</a:t>
            </a:r>
            <a:r>
              <a:rPr dirty="0" sz="1800" spc="49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be</a:t>
            </a:r>
            <a:r>
              <a:rPr dirty="0" sz="1800" spc="49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determined</a:t>
            </a:r>
            <a:r>
              <a:rPr dirty="0" sz="1800" spc="49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about</a:t>
            </a:r>
            <a:r>
              <a:rPr dirty="0" sz="1800" spc="49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</a:t>
            </a:r>
          </a:p>
          <a:p>
            <a:pPr marL="34290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common</a:t>
            </a:r>
            <a:r>
              <a:rPr dirty="0" sz="1800" spc="12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axis,</a:t>
            </a:r>
            <a:r>
              <a:rPr dirty="0" sz="1800" spc="12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then</a:t>
            </a:r>
            <a:r>
              <a:rPr dirty="0" sz="1800" spc="12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800" spc="12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moment</a:t>
            </a:r>
            <a:r>
              <a:rPr dirty="0" sz="1800" spc="12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800" spc="12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inertia</a:t>
            </a:r>
            <a:r>
              <a:rPr dirty="0" sz="1800" spc="12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for</a:t>
            </a:r>
            <a:r>
              <a:rPr dirty="0" sz="1800" spc="124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800" spc="122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composite</a:t>
            </a:r>
            <a:r>
              <a:rPr dirty="0" sz="1800" spc="121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area</a:t>
            </a:r>
            <a:r>
              <a:rPr dirty="0" sz="1800" spc="12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about</a:t>
            </a:r>
            <a:r>
              <a:rPr dirty="0" sz="1800" spc="119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this</a:t>
            </a:r>
          </a:p>
          <a:p>
            <a:pPr marL="34290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axis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equals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KNPSA+Arial-ItalicMT"/>
                <a:cs typeface="CKNPSA+Arial-ItalicMT"/>
              </a:rPr>
              <a:t>algebraic</a:t>
            </a:r>
            <a:r>
              <a:rPr dirty="0" sz="1800" spc="49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CKNPSA+Arial-ItalicMT"/>
                <a:cs typeface="CKNPSA+Arial-ItalicMT"/>
              </a:rPr>
              <a:t>sum</a:t>
            </a:r>
            <a:r>
              <a:rPr dirty="0" sz="1800" spc="49">
                <a:solidFill>
                  <a:srgbClr val="000000"/>
                </a:solidFill>
                <a:latin typeface="CKNPSA+Arial-ItalicMT"/>
                <a:cs typeface="CKNPSA+Arial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moments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inertia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of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all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its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SJMLW+ArialMT"/>
                <a:cs typeface="ISJMLW+ArialMT"/>
              </a:rPr>
              <a:t>parts.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172060"/>
            <a:ext cx="1864347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Sample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problem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6408" y="483412"/>
            <a:ext cx="383092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Product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Inertia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area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39" y="1156126"/>
            <a:ext cx="4236719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The</a:t>
            </a:r>
            <a:r>
              <a:rPr dirty="0" sz="2000" spc="947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product</a:t>
            </a:r>
            <a:r>
              <a:rPr dirty="0" sz="2000" spc="960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of</a:t>
            </a:r>
            <a:r>
              <a:rPr dirty="0" sz="2000" spc="939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inertia</a:t>
            </a:r>
            <a:r>
              <a:rPr dirty="0" sz="2000" spc="946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for</a:t>
            </a:r>
            <a:r>
              <a:rPr dirty="0" sz="2000" spc="935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an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element</a:t>
            </a:r>
            <a:r>
              <a:rPr dirty="0" sz="2000" spc="755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of</a:t>
            </a:r>
            <a:r>
              <a:rPr dirty="0" sz="2000" spc="744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area</a:t>
            </a:r>
            <a:r>
              <a:rPr dirty="0" sz="2000" spc="759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dA</a:t>
            </a:r>
            <a:r>
              <a:rPr dirty="0" sz="2000" spc="753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located</a:t>
            </a:r>
            <a:r>
              <a:rPr dirty="0" sz="2000" spc="769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at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point</a:t>
            </a:r>
            <a:r>
              <a:rPr dirty="0" sz="2000" spc="409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(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x,y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)</a:t>
            </a:r>
            <a:r>
              <a:rPr dirty="0" sz="2000" spc="1482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is</a:t>
            </a:r>
            <a:r>
              <a:rPr dirty="0" sz="2000" spc="405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defined</a:t>
            </a:r>
            <a:r>
              <a:rPr dirty="0" sz="2000" spc="392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as</a:t>
            </a:r>
            <a:r>
              <a:rPr dirty="0" sz="2000" spc="415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dI</a:t>
            </a:r>
            <a:r>
              <a:rPr dirty="0" sz="1950" baseline="-25000" spc="10">
                <a:solidFill>
                  <a:srgbClr val="000000"/>
                </a:solidFill>
                <a:latin typeface="Batang"/>
                <a:cs typeface="Batang"/>
              </a:rPr>
              <a:t>xy</a:t>
            </a:r>
            <a:r>
              <a:rPr dirty="0" sz="1950" baseline="-25000" spc="427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=</a:t>
            </a:r>
          </a:p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xy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dA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39" y="2527726"/>
            <a:ext cx="423587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Thus,</a:t>
            </a:r>
            <a:r>
              <a:rPr dirty="0" sz="2000" spc="354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for</a:t>
            </a:r>
            <a:r>
              <a:rPr dirty="0" sz="2000" spc="331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the</a:t>
            </a:r>
            <a:r>
              <a:rPr dirty="0" sz="2000" spc="350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entire</a:t>
            </a:r>
            <a:r>
              <a:rPr dirty="0" sz="2000" spc="339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area</a:t>
            </a:r>
            <a:r>
              <a:rPr dirty="0" sz="2000" spc="349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A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,</a:t>
            </a:r>
            <a:r>
              <a:rPr dirty="0" sz="2000" spc="348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the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product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of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inertia</a:t>
            </a:r>
            <a:r>
              <a:rPr dirty="0" sz="2000" spc="-10">
                <a:solidFill>
                  <a:srgbClr val="000000"/>
                </a:solidFill>
                <a:latin typeface="Batang"/>
                <a:cs typeface="Batang"/>
              </a:rPr>
              <a:t> </a:t>
            </a:r>
            <a:r>
              <a:rPr dirty="0" sz="2000">
                <a:solidFill>
                  <a:srgbClr val="000000"/>
                </a:solidFill>
                <a:latin typeface="Batang"/>
                <a:cs typeface="Batang"/>
              </a:rPr>
              <a:t>is: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2021-06-08T06:04:10-05:00</dcterms:modified>
</cp:coreProperties>
</file>