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9CD94-7DEC-414C-AD3F-B3C07D3D589F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303B5-AAB0-4170-A2C6-61346C139D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504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33390-AFE0-461F-B533-E96530F1AF7D}" type="slidenum">
              <a:rPr lang="en-US" smtClean="0"/>
              <a:pPr/>
              <a:t>1</a:t>
            </a:fld>
            <a:endParaRPr lang="ja-JP" altLang="th-TH" smtClean="0"/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z="17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3600450" y="5783263"/>
            <a:ext cx="1965325" cy="441325"/>
            <a:chOff x="1090" y="3103"/>
            <a:chExt cx="1238" cy="278"/>
          </a:xfrm>
        </p:grpSpPr>
        <p:sp>
          <p:nvSpPr>
            <p:cNvPr id="4122" name="Line 42"/>
            <p:cNvSpPr>
              <a:spLocks noChangeShapeType="1"/>
            </p:cNvSpPr>
            <p:nvPr/>
          </p:nvSpPr>
          <p:spPr bwMode="auto">
            <a:xfrm>
              <a:off x="1111" y="3370"/>
              <a:ext cx="733" cy="0"/>
            </a:xfrm>
            <a:prstGeom prst="line">
              <a:avLst/>
            </a:prstGeom>
            <a:noFill/>
            <a:ln w="15875">
              <a:solidFill>
                <a:schemeClr val="accent2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23" name="Group 83"/>
            <p:cNvGrpSpPr>
              <a:grpSpLocks/>
            </p:cNvGrpSpPr>
            <p:nvPr/>
          </p:nvGrpSpPr>
          <p:grpSpPr bwMode="auto">
            <a:xfrm>
              <a:off x="1090" y="3103"/>
              <a:ext cx="1238" cy="278"/>
              <a:chOff x="1156" y="3453"/>
              <a:chExt cx="1238" cy="278"/>
            </a:xfrm>
          </p:grpSpPr>
          <p:sp>
            <p:nvSpPr>
              <p:cNvPr id="4124" name="Text Box 52"/>
              <p:cNvSpPr txBox="1">
                <a:spLocks noChangeArrowheads="1"/>
              </p:cNvSpPr>
              <p:nvPr/>
            </p:nvSpPr>
            <p:spPr bwMode="auto">
              <a:xfrm>
                <a:off x="1601" y="3453"/>
                <a:ext cx="793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solidFill>
                      <a:schemeClr val="accent2"/>
                    </a:solidFill>
                  </a:rPr>
                  <a:t>:  Direction</a:t>
                </a:r>
              </a:p>
            </p:txBody>
          </p:sp>
          <p:sp>
            <p:nvSpPr>
              <p:cNvPr id="4125" name="Arc 43"/>
              <p:cNvSpPr>
                <a:spLocks/>
              </p:cNvSpPr>
              <p:nvPr/>
            </p:nvSpPr>
            <p:spPr bwMode="auto">
              <a:xfrm>
                <a:off x="1156" y="3523"/>
                <a:ext cx="313" cy="208"/>
              </a:xfrm>
              <a:custGeom>
                <a:avLst/>
                <a:gdLst>
                  <a:gd name="T0" fmla="*/ 0 w 21561"/>
                  <a:gd name="T1" fmla="*/ 0 h 15526"/>
                  <a:gd name="T2" fmla="*/ 0 w 21561"/>
                  <a:gd name="T3" fmla="*/ 0 h 15526"/>
                  <a:gd name="T4" fmla="*/ 0 w 21561"/>
                  <a:gd name="T5" fmla="*/ 0 h 15526"/>
                  <a:gd name="T6" fmla="*/ 0 60000 65536"/>
                  <a:gd name="T7" fmla="*/ 0 60000 65536"/>
                  <a:gd name="T8" fmla="*/ 0 60000 65536"/>
                  <a:gd name="T9" fmla="*/ 0 w 21561"/>
                  <a:gd name="T10" fmla="*/ 0 h 15526"/>
                  <a:gd name="T11" fmla="*/ 21561 w 21561"/>
                  <a:gd name="T12" fmla="*/ 15526 h 155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61" h="15526" fill="none" extrusionOk="0">
                    <a:moveTo>
                      <a:pt x="15016" y="-1"/>
                    </a:moveTo>
                    <a:cubicBezTo>
                      <a:pt x="18901" y="3757"/>
                      <a:pt x="21237" y="8835"/>
                      <a:pt x="21561" y="14230"/>
                    </a:cubicBezTo>
                  </a:path>
                  <a:path w="21561" h="15526" stroke="0" extrusionOk="0">
                    <a:moveTo>
                      <a:pt x="15016" y="-1"/>
                    </a:moveTo>
                    <a:cubicBezTo>
                      <a:pt x="18901" y="3757"/>
                      <a:pt x="21237" y="8835"/>
                      <a:pt x="21561" y="14230"/>
                    </a:cubicBezTo>
                    <a:lnTo>
                      <a:pt x="0" y="15526"/>
                    </a:lnTo>
                    <a:close/>
                  </a:path>
                </a:pathLst>
              </a:custGeom>
              <a:noFill/>
              <a:ln w="15875">
                <a:solidFill>
                  <a:schemeClr val="accent2"/>
                </a:solidFill>
                <a:round/>
                <a:headEnd type="none" w="sm" len="sm"/>
                <a:tailEnd type="none" w="lg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4100" name="Object 44"/>
              <p:cNvGraphicFramePr>
                <a:graphicFrameLocks noChangeAspect="1"/>
              </p:cNvGraphicFramePr>
              <p:nvPr/>
            </p:nvGraphicFramePr>
            <p:xfrm>
              <a:off x="1490" y="3466"/>
              <a:ext cx="156" cy="197"/>
            </p:xfrm>
            <a:graphic>
              <a:graphicData uri="http://schemas.openxmlformats.org/presentationml/2006/ole">
                <p:oleObj spid="_x0000_s1035" name="Equation" r:id="rId4" imgW="139579" imgH="177646" progId="Equation.3">
                  <p:embed/>
                </p:oleObj>
              </a:graphicData>
            </a:graphic>
          </p:graphicFrame>
        </p:grpSp>
      </p:grp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2522538" y="4703763"/>
            <a:ext cx="2246312" cy="1462087"/>
            <a:chOff x="477" y="2773"/>
            <a:chExt cx="1415" cy="921"/>
          </a:xfrm>
        </p:grpSpPr>
        <p:sp>
          <p:nvSpPr>
            <p:cNvPr id="4116" name="Line 45"/>
            <p:cNvSpPr>
              <a:spLocks noChangeShapeType="1"/>
            </p:cNvSpPr>
            <p:nvPr/>
          </p:nvSpPr>
          <p:spPr bwMode="auto">
            <a:xfrm>
              <a:off x="894" y="3424"/>
              <a:ext cx="211" cy="270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46"/>
            <p:cNvSpPr>
              <a:spLocks noChangeShapeType="1"/>
            </p:cNvSpPr>
            <p:nvPr/>
          </p:nvSpPr>
          <p:spPr bwMode="auto">
            <a:xfrm>
              <a:off x="1690" y="2827"/>
              <a:ext cx="202" cy="291"/>
            </a:xfrm>
            <a:prstGeom prst="line">
              <a:avLst/>
            </a:prstGeom>
            <a:noFill/>
            <a:ln w="6350">
              <a:solidFill>
                <a:schemeClr val="accent2"/>
              </a:solidFill>
              <a:round/>
              <a:headEnd type="none" w="sm" len="sm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47"/>
            <p:cNvSpPr>
              <a:spLocks noChangeShapeType="1"/>
            </p:cNvSpPr>
            <p:nvPr/>
          </p:nvSpPr>
          <p:spPr bwMode="auto">
            <a:xfrm flipV="1">
              <a:off x="920" y="2882"/>
              <a:ext cx="801" cy="597"/>
            </a:xfrm>
            <a:prstGeom prst="line">
              <a:avLst/>
            </a:prstGeom>
            <a:noFill/>
            <a:ln w="15875">
              <a:solidFill>
                <a:schemeClr val="accent2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9" name="Group 79"/>
            <p:cNvGrpSpPr>
              <a:grpSpLocks/>
            </p:cNvGrpSpPr>
            <p:nvPr/>
          </p:nvGrpSpPr>
          <p:grpSpPr bwMode="auto">
            <a:xfrm>
              <a:off x="477" y="2773"/>
              <a:ext cx="843" cy="525"/>
              <a:chOff x="185" y="2512"/>
              <a:chExt cx="843" cy="525"/>
            </a:xfrm>
          </p:grpSpPr>
          <p:sp>
            <p:nvSpPr>
              <p:cNvPr id="4120" name="Text Box 48"/>
              <p:cNvSpPr txBox="1">
                <a:spLocks noChangeArrowheads="1"/>
              </p:cNvSpPr>
              <p:nvPr/>
            </p:nvSpPr>
            <p:spPr bwMode="auto">
              <a:xfrm>
                <a:off x="480" y="2786"/>
                <a:ext cx="382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solidFill>
                      <a:schemeClr val="accent2"/>
                    </a:solidFill>
                  </a:rPr>
                  <a:t>or</a:t>
                </a:r>
                <a:r>
                  <a:rPr lang="en-US" sz="1800" b="0">
                    <a:solidFill>
                      <a:schemeClr val="accent2"/>
                    </a:solidFill>
                    <a:cs typeface="Arial" charset="0"/>
                  </a:rPr>
                  <a:t> </a:t>
                </a:r>
                <a:r>
                  <a:rPr lang="en-US" sz="1800" b="0" i="1">
                    <a:solidFill>
                      <a:schemeClr val="accent2"/>
                    </a:solidFill>
                  </a:rPr>
                  <a:t>V</a:t>
                </a:r>
              </a:p>
            </p:txBody>
          </p:sp>
          <p:graphicFrame>
            <p:nvGraphicFramePr>
              <p:cNvPr id="4099" name="Object 49"/>
              <p:cNvGraphicFramePr>
                <a:graphicFrameLocks noChangeAspect="1"/>
              </p:cNvGraphicFramePr>
              <p:nvPr/>
            </p:nvGraphicFramePr>
            <p:xfrm>
              <a:off x="229" y="2756"/>
              <a:ext cx="295" cy="281"/>
            </p:xfrm>
            <a:graphic>
              <a:graphicData uri="http://schemas.openxmlformats.org/presentationml/2006/ole">
                <p:oleObj spid="_x0000_s1036" name="Equation" r:id="rId5" imgW="253890" imgH="241195" progId="">
                  <p:embed/>
                </p:oleObj>
              </a:graphicData>
            </a:graphic>
          </p:graphicFrame>
          <p:sp>
            <p:nvSpPr>
              <p:cNvPr id="4121" name="Text Box 50"/>
              <p:cNvSpPr txBox="1">
                <a:spLocks noChangeArrowheads="1"/>
              </p:cNvSpPr>
              <p:nvPr/>
            </p:nvSpPr>
            <p:spPr bwMode="auto">
              <a:xfrm>
                <a:off x="185" y="2512"/>
                <a:ext cx="843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>
                    <a:solidFill>
                      <a:schemeClr val="accent2"/>
                    </a:solidFill>
                  </a:rPr>
                  <a:t>Magnitude:</a:t>
                </a:r>
              </a:p>
            </p:txBody>
          </p:sp>
        </p:grpSp>
      </p:grpSp>
      <p:grpSp>
        <p:nvGrpSpPr>
          <p:cNvPr id="6" name="Group 92"/>
          <p:cNvGrpSpPr>
            <a:grpSpLocks/>
          </p:cNvGrpSpPr>
          <p:nvPr/>
        </p:nvGrpSpPr>
        <p:grpSpPr bwMode="auto">
          <a:xfrm>
            <a:off x="3479800" y="4792663"/>
            <a:ext cx="2381250" cy="1343025"/>
            <a:chOff x="1014" y="2479"/>
            <a:chExt cx="1500" cy="846"/>
          </a:xfrm>
        </p:grpSpPr>
        <p:sp>
          <p:nvSpPr>
            <p:cNvPr id="4112" name="Line 41"/>
            <p:cNvSpPr>
              <a:spLocks noChangeShapeType="1"/>
            </p:cNvSpPr>
            <p:nvPr/>
          </p:nvSpPr>
          <p:spPr bwMode="auto">
            <a:xfrm flipV="1">
              <a:off x="1014" y="2739"/>
              <a:ext cx="794" cy="58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13" name="Group 80"/>
            <p:cNvGrpSpPr>
              <a:grpSpLocks/>
            </p:cNvGrpSpPr>
            <p:nvPr/>
          </p:nvGrpSpPr>
          <p:grpSpPr bwMode="auto">
            <a:xfrm>
              <a:off x="1889" y="2479"/>
              <a:ext cx="625" cy="509"/>
              <a:chOff x="88" y="3580"/>
              <a:chExt cx="625" cy="509"/>
            </a:xfrm>
          </p:grpSpPr>
          <p:graphicFrame>
            <p:nvGraphicFramePr>
              <p:cNvPr id="4098" name="Object 39"/>
              <p:cNvGraphicFramePr>
                <a:graphicFrameLocks noChangeAspect="1"/>
              </p:cNvGraphicFramePr>
              <p:nvPr/>
            </p:nvGraphicFramePr>
            <p:xfrm>
              <a:off x="139" y="3809"/>
              <a:ext cx="185" cy="264"/>
            </p:xfrm>
            <a:graphic>
              <a:graphicData uri="http://schemas.openxmlformats.org/presentationml/2006/ole">
                <p:oleObj spid="_x0000_s1037" name="Equation" r:id="rId6" imgW="152268" imgH="215713" progId="">
                  <p:embed/>
                </p:oleObj>
              </a:graphicData>
            </a:graphic>
          </p:graphicFrame>
          <p:sp>
            <p:nvSpPr>
              <p:cNvPr id="4114" name="Text Box 40"/>
              <p:cNvSpPr txBox="1">
                <a:spLocks noChangeArrowheads="1"/>
              </p:cNvSpPr>
              <p:nvPr/>
            </p:nvSpPr>
            <p:spPr bwMode="auto">
              <a:xfrm>
                <a:off x="263" y="3839"/>
                <a:ext cx="413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000" b="0"/>
                  <a:t>or </a:t>
                </a:r>
                <a:r>
                  <a:rPr lang="en-US" sz="2000" i="1">
                    <a:solidFill>
                      <a:srgbClr val="FF0000"/>
                    </a:solidFill>
                  </a:rPr>
                  <a:t>V</a:t>
                </a:r>
                <a:endParaRPr lang="en-US" sz="2000" b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15" name="Text Box 51"/>
              <p:cNvSpPr txBox="1">
                <a:spLocks noChangeArrowheads="1"/>
              </p:cNvSpPr>
              <p:nvPr/>
            </p:nvSpPr>
            <p:spPr bwMode="auto">
              <a:xfrm>
                <a:off x="88" y="3580"/>
                <a:ext cx="625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 type="none" w="sm" len="sm"/>
                <a:tailEnd type="none" w="lg" len="lg"/>
              </a:ln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1800" b="0" dirty="0">
                    <a:solidFill>
                      <a:srgbClr val="FF0000"/>
                    </a:solidFill>
                  </a:rPr>
                  <a:t>Vector :</a:t>
                </a:r>
              </a:p>
            </p:txBody>
          </p:sp>
        </p:grpSp>
      </p:grp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705" y="962025"/>
            <a:ext cx="895109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06117"/>
            <a:ext cx="8701087" cy="238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226008" y="152400"/>
            <a:ext cx="30317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8488F"/>
                </a:solidFill>
                <a:latin typeface="Arial"/>
              </a:rPr>
              <a:t>Force Vectors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2908554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5833"/>
          <a:stretch/>
        </p:blipFill>
        <p:spPr bwMode="auto">
          <a:xfrm>
            <a:off x="5715000" y="533400"/>
            <a:ext cx="173355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155257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 b="-9774"/>
          <a:stretch/>
        </p:blipFill>
        <p:spPr bwMode="auto">
          <a:xfrm>
            <a:off x="3088277" y="2486024"/>
            <a:ext cx="1781175" cy="1390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4038600"/>
            <a:ext cx="8305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Vectors must obey the parallelogram law of combination. </a:t>
            </a:r>
            <a:endParaRPr lang="en-US" dirty="0" smtClean="0"/>
          </a:p>
          <a:p>
            <a:r>
              <a:rPr lang="en-US" dirty="0" smtClean="0"/>
              <a:t>This law states </a:t>
            </a:r>
            <a:r>
              <a:rPr lang="en-US" dirty="0"/>
              <a:t>that two vectors </a:t>
            </a:r>
            <a:r>
              <a:rPr lang="en-US" b="1" dirty="0"/>
              <a:t>V</a:t>
            </a:r>
            <a:r>
              <a:rPr lang="en-US" dirty="0"/>
              <a:t>1 and </a:t>
            </a:r>
            <a:r>
              <a:rPr lang="en-US" b="1" dirty="0"/>
              <a:t>V</a:t>
            </a:r>
            <a:r>
              <a:rPr lang="en-US" dirty="0"/>
              <a:t>2, treated as free vectors, Fig. </a:t>
            </a:r>
            <a:r>
              <a:rPr lang="en-US" dirty="0" smtClean="0"/>
              <a:t>, </a:t>
            </a:r>
            <a:r>
              <a:rPr lang="en-US" dirty="0"/>
              <a:t>may</a:t>
            </a:r>
          </a:p>
          <a:p>
            <a:r>
              <a:rPr lang="en-US" dirty="0"/>
              <a:t>be replaced by their equivalent vector </a:t>
            </a:r>
            <a:r>
              <a:rPr lang="en-US" b="1" dirty="0"/>
              <a:t>V</a:t>
            </a:r>
            <a:r>
              <a:rPr lang="en-US" dirty="0"/>
              <a:t>, which is the diagonal of </a:t>
            </a:r>
            <a:r>
              <a:rPr lang="en-US" dirty="0" smtClean="0"/>
              <a:t>the parallelogram </a:t>
            </a:r>
            <a:r>
              <a:rPr lang="en-US" dirty="0"/>
              <a:t>formed by </a:t>
            </a:r>
            <a:r>
              <a:rPr lang="en-US" b="1" dirty="0"/>
              <a:t>V</a:t>
            </a:r>
            <a:r>
              <a:rPr lang="en-US" dirty="0"/>
              <a:t>1 and </a:t>
            </a:r>
            <a:r>
              <a:rPr lang="en-US" b="1" dirty="0"/>
              <a:t>V</a:t>
            </a:r>
            <a:r>
              <a:rPr lang="en-US" dirty="0"/>
              <a:t>2 as its two sides, as shown in </a:t>
            </a:r>
            <a:r>
              <a:rPr lang="en-US" dirty="0" smtClean="0"/>
              <a:t>Fig. . </a:t>
            </a:r>
            <a:r>
              <a:rPr lang="en-US" dirty="0"/>
              <a:t>This combination is called the </a:t>
            </a:r>
            <a:r>
              <a:rPr lang="en-US" i="1" dirty="0"/>
              <a:t>vector sum</a:t>
            </a:r>
            <a:r>
              <a:rPr lang="en-US" dirty="0"/>
              <a:t>, and is represented </a:t>
            </a:r>
            <a:r>
              <a:rPr lang="en-US" dirty="0" smtClean="0"/>
              <a:t>by the </a:t>
            </a:r>
            <a:r>
              <a:rPr lang="en-US" dirty="0"/>
              <a:t>vector equation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229225"/>
            <a:ext cx="14287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/>
          <a:stretch/>
        </p:blipFill>
        <p:spPr bwMode="auto">
          <a:xfrm>
            <a:off x="418563" y="5472850"/>
            <a:ext cx="18097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554"/>
          <a:stretch/>
        </p:blipFill>
        <p:spPr bwMode="auto">
          <a:xfrm>
            <a:off x="7447743" y="500539"/>
            <a:ext cx="1486437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/>
          <a:stretch/>
        </p:blipFill>
        <p:spPr bwMode="auto">
          <a:xfrm>
            <a:off x="5410200" y="2530028"/>
            <a:ext cx="1781175" cy="126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0000"/>
          <a:stretch/>
        </p:blipFill>
        <p:spPr bwMode="auto">
          <a:xfrm>
            <a:off x="2590800" y="5486400"/>
            <a:ext cx="18097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7615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3692" y="208228"/>
            <a:ext cx="84669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31F20"/>
                </a:solidFill>
                <a:latin typeface="CenturySchoolbookBT-Roman"/>
              </a:rPr>
              <a:t>Any two or more vectors whose sum equals a certain vector </a:t>
            </a:r>
            <a:r>
              <a:rPr lang="en-US" b="1" dirty="0">
                <a:solidFill>
                  <a:srgbClr val="231F20"/>
                </a:solidFill>
                <a:latin typeface="CenturySchoolbookBT-Bold"/>
              </a:rPr>
              <a:t>V </a:t>
            </a:r>
            <a:r>
              <a:rPr lang="en-US" dirty="0" smtClean="0">
                <a:solidFill>
                  <a:srgbClr val="231F20"/>
                </a:solidFill>
                <a:latin typeface="CenturySchoolbookBT-Roman"/>
              </a:rPr>
              <a:t>are said </a:t>
            </a:r>
            <a:r>
              <a:rPr lang="en-US" dirty="0">
                <a:solidFill>
                  <a:srgbClr val="231F20"/>
                </a:solidFill>
                <a:latin typeface="CenturySchoolbookBT-Roman"/>
              </a:rPr>
              <a:t>to be the </a:t>
            </a:r>
            <a:r>
              <a:rPr lang="en-US" i="1" dirty="0">
                <a:solidFill>
                  <a:srgbClr val="231F20"/>
                </a:solidFill>
                <a:latin typeface="CenturySchoolbookBT-Italic"/>
              </a:rPr>
              <a:t>components </a:t>
            </a:r>
            <a:r>
              <a:rPr lang="en-US" dirty="0">
                <a:solidFill>
                  <a:srgbClr val="231F20"/>
                </a:solidFill>
                <a:latin typeface="CenturySchoolbookBT-Roman"/>
              </a:rPr>
              <a:t>of that vector. Thus, the vectors </a:t>
            </a:r>
            <a:r>
              <a:rPr lang="en-US" b="1" dirty="0">
                <a:solidFill>
                  <a:srgbClr val="231F20"/>
                </a:solidFill>
                <a:latin typeface="CenturySchoolbookBT-Bold"/>
              </a:rPr>
              <a:t>V</a:t>
            </a:r>
            <a:r>
              <a:rPr lang="en-US" sz="800" dirty="0">
                <a:solidFill>
                  <a:srgbClr val="231F20"/>
                </a:solidFill>
                <a:latin typeface="CenturySchoolbookBT-Roman"/>
              </a:rPr>
              <a:t>1 </a:t>
            </a:r>
            <a:r>
              <a:rPr lang="en-US" dirty="0">
                <a:solidFill>
                  <a:srgbClr val="231F20"/>
                </a:solidFill>
                <a:latin typeface="CenturySchoolbookBT-Roman"/>
              </a:rPr>
              <a:t>and </a:t>
            </a:r>
            <a:r>
              <a:rPr lang="en-US" b="1" dirty="0">
                <a:solidFill>
                  <a:srgbClr val="231F20"/>
                </a:solidFill>
                <a:latin typeface="CenturySchoolbookBT-Bold"/>
              </a:rPr>
              <a:t>V</a:t>
            </a:r>
            <a:r>
              <a:rPr lang="en-US" sz="800" dirty="0">
                <a:solidFill>
                  <a:srgbClr val="231F20"/>
                </a:solidFill>
                <a:latin typeface="CenturySchoolbookBT-Roman"/>
              </a:rPr>
              <a:t>2 </a:t>
            </a:r>
            <a:r>
              <a:rPr lang="en-US" dirty="0" smtClean="0">
                <a:solidFill>
                  <a:srgbClr val="231F20"/>
                </a:solidFill>
                <a:latin typeface="CenturySchoolbookBT-Roman"/>
              </a:rPr>
              <a:t>in Fig</a:t>
            </a:r>
            <a:r>
              <a:rPr lang="en-US" dirty="0">
                <a:solidFill>
                  <a:srgbClr val="231F20"/>
                </a:solidFill>
                <a:latin typeface="CenturySchoolbookBT-Roman"/>
              </a:rPr>
              <a:t>.  </a:t>
            </a:r>
            <a:r>
              <a:rPr lang="en-US" dirty="0" smtClean="0">
                <a:solidFill>
                  <a:srgbClr val="231F20"/>
                </a:solidFill>
                <a:latin typeface="CenturySchoolbookBT-Roman"/>
              </a:rPr>
              <a:t>are </a:t>
            </a:r>
            <a:r>
              <a:rPr lang="en-US" dirty="0">
                <a:solidFill>
                  <a:srgbClr val="231F20"/>
                </a:solidFill>
                <a:latin typeface="CenturySchoolbookBT-Roman"/>
              </a:rPr>
              <a:t>the components of </a:t>
            </a:r>
            <a:r>
              <a:rPr lang="en-US" b="1" dirty="0">
                <a:solidFill>
                  <a:srgbClr val="231F20"/>
                </a:solidFill>
                <a:latin typeface="CenturySchoolbookBT-Bold"/>
              </a:rPr>
              <a:t>V </a:t>
            </a:r>
            <a:r>
              <a:rPr lang="en-US" dirty="0">
                <a:solidFill>
                  <a:srgbClr val="231F20"/>
                </a:solidFill>
                <a:latin typeface="CenturySchoolbookBT-Roman"/>
              </a:rPr>
              <a:t>in the directions 1 and 2, respectively</a:t>
            </a:r>
            <a:r>
              <a:rPr lang="en-US" dirty="0" smtClean="0">
                <a:solidFill>
                  <a:srgbClr val="231F20"/>
                </a:solidFill>
                <a:latin typeface="CenturySchoolbookBT-Roman"/>
              </a:rPr>
              <a:t>.</a:t>
            </a:r>
            <a:endParaRPr lang="en-US" dirty="0">
              <a:solidFill>
                <a:srgbClr val="231F20"/>
              </a:solidFill>
              <a:latin typeface="CenturySchoolbookBT-Roman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0546" y="914400"/>
            <a:ext cx="20097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03512"/>
            <a:ext cx="21431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74365" y="2922538"/>
            <a:ext cx="222885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8790" y="5029200"/>
            <a:ext cx="144780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" y="2276207"/>
            <a:ext cx="8466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31F20"/>
                </a:solidFill>
                <a:latin typeface="CenturySchoolbookBT-Roman"/>
              </a:rPr>
              <a:t>It </a:t>
            </a:r>
            <a:r>
              <a:rPr lang="en-US" dirty="0">
                <a:solidFill>
                  <a:srgbClr val="231F20"/>
                </a:solidFill>
                <a:latin typeface="CenturySchoolbookBT-Roman"/>
              </a:rPr>
              <a:t>is usually most convenient to deal with vector components which </a:t>
            </a:r>
            <a:r>
              <a:rPr lang="en-US" dirty="0" smtClean="0">
                <a:solidFill>
                  <a:srgbClr val="231F20"/>
                </a:solidFill>
                <a:latin typeface="CenturySchoolbookBT-Roman"/>
              </a:rPr>
              <a:t>are mutually </a:t>
            </a:r>
            <a:r>
              <a:rPr lang="en-US" dirty="0">
                <a:solidFill>
                  <a:srgbClr val="231F20"/>
                </a:solidFill>
                <a:latin typeface="CenturySchoolbookBT-Roman"/>
              </a:rPr>
              <a:t>perpendicular; these are called </a:t>
            </a:r>
            <a:r>
              <a:rPr lang="en-US" i="1" dirty="0">
                <a:solidFill>
                  <a:srgbClr val="231F20"/>
                </a:solidFill>
                <a:latin typeface="CenturySchoolbookBT-Italic"/>
              </a:rPr>
              <a:t>rectangular components</a:t>
            </a:r>
            <a:r>
              <a:rPr lang="en-US" dirty="0">
                <a:solidFill>
                  <a:srgbClr val="231F20"/>
                </a:solidFill>
                <a:latin typeface="CenturySchoolbookBT-Roma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851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82" y="914400"/>
            <a:ext cx="9078418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344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657600" y="2895600"/>
            <a:ext cx="5334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a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b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+ c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– 2bc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cos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90 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0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since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cos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90 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0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0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     a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= b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 + c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2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Times New Roman" pitchFamily="18" charset="0"/>
              </a:rPr>
              <a:t>(Pythagoras    Theorem)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8002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If the cosine rule is applied to a right-angle                        triangle where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  <a:sym typeface="Symbol" pitchFamily="18" charset="2"/>
              </a:rPr>
              <a:t>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 = 90 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0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,</a:t>
            </a:r>
            <a:endParaRPr kumimoji="0" lang="en-AU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729456"/>
            <a:ext cx="3146425" cy="593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8068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2033" y="728767"/>
            <a:ext cx="3691967" cy="414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3486151" cy="583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00175"/>
            <a:ext cx="542432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512805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481584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69202"/>
            <a:ext cx="5136147" cy="55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4038600"/>
            <a:ext cx="4514850" cy="52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3838576" cy="626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668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359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88292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18995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196</Words>
  <Application>Microsoft Office PowerPoint</Application>
  <PresentationFormat>On-screen Show (4:3)</PresentationFormat>
  <Paragraphs>17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If the cosine rule is applied to a right-angle                        triangle where  = 90 0 ,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Miqdad</cp:lastModifiedBy>
  <cp:revision>2</cp:revision>
  <dcterms:created xsi:type="dcterms:W3CDTF">2006-08-16T00:00:00Z</dcterms:created>
  <dcterms:modified xsi:type="dcterms:W3CDTF">2016-10-27T08:06:11Z</dcterms:modified>
</cp:coreProperties>
</file>