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1"/>
  </p:notesMasterIdLst>
  <p:handoutMasterIdLst>
    <p:handoutMasterId r:id="rId42"/>
  </p:handoutMasterIdLst>
  <p:sldIdLst>
    <p:sldId id="427" r:id="rId2"/>
    <p:sldId id="435" r:id="rId3"/>
    <p:sldId id="436" r:id="rId4"/>
    <p:sldId id="445" r:id="rId5"/>
    <p:sldId id="454" r:id="rId6"/>
    <p:sldId id="463" r:id="rId7"/>
    <p:sldId id="464" r:id="rId8"/>
    <p:sldId id="465" r:id="rId9"/>
    <p:sldId id="466" r:id="rId10"/>
    <p:sldId id="471" r:id="rId11"/>
    <p:sldId id="472" r:id="rId12"/>
    <p:sldId id="473" r:id="rId13"/>
    <p:sldId id="474" r:id="rId14"/>
    <p:sldId id="476" r:id="rId15"/>
    <p:sldId id="478" r:id="rId16"/>
    <p:sldId id="479" r:id="rId17"/>
    <p:sldId id="480" r:id="rId18"/>
    <p:sldId id="482" r:id="rId19"/>
    <p:sldId id="486" r:id="rId20"/>
    <p:sldId id="487" r:id="rId21"/>
    <p:sldId id="319" r:id="rId22"/>
    <p:sldId id="366" r:id="rId23"/>
    <p:sldId id="367" r:id="rId24"/>
    <p:sldId id="419" r:id="rId25"/>
    <p:sldId id="420" r:id="rId26"/>
    <p:sldId id="421" r:id="rId27"/>
    <p:sldId id="428" r:id="rId28"/>
    <p:sldId id="430" r:id="rId29"/>
    <p:sldId id="368" r:id="rId30"/>
    <p:sldId id="369" r:id="rId31"/>
    <p:sldId id="370" r:id="rId32"/>
    <p:sldId id="373" r:id="rId33"/>
    <p:sldId id="422" r:id="rId34"/>
    <p:sldId id="416" r:id="rId35"/>
    <p:sldId id="415" r:id="rId36"/>
    <p:sldId id="387" r:id="rId37"/>
    <p:sldId id="399" r:id="rId38"/>
    <p:sldId id="418" r:id="rId39"/>
    <p:sldId id="423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0066"/>
    <a:srgbClr val="333399"/>
    <a:srgbClr val="003399"/>
    <a:srgbClr val="000099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6" autoAdjust="0"/>
  </p:normalViewPr>
  <p:slideViewPr>
    <p:cSldViewPr>
      <p:cViewPr>
        <p:scale>
          <a:sx n="77" d="100"/>
          <a:sy n="77" d="100"/>
        </p:scale>
        <p:origin x="-11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7.xml"/><Relationship Id="rId3" Type="http://schemas.openxmlformats.org/officeDocument/2006/relationships/slide" Target="slides/slide15.xml"/><Relationship Id="rId7" Type="http://schemas.openxmlformats.org/officeDocument/2006/relationships/slide" Target="slides/slide35.xml"/><Relationship Id="rId2" Type="http://schemas.openxmlformats.org/officeDocument/2006/relationships/slide" Target="slides/slide12.xml"/><Relationship Id="rId1" Type="http://schemas.openxmlformats.org/officeDocument/2006/relationships/slide" Target="slides/slide4.xml"/><Relationship Id="rId6" Type="http://schemas.openxmlformats.org/officeDocument/2006/relationships/slide" Target="slides/slide34.xml"/><Relationship Id="rId5" Type="http://schemas.openxmlformats.org/officeDocument/2006/relationships/slide" Target="slides/slide19.xml"/><Relationship Id="rId4" Type="http://schemas.openxmlformats.org/officeDocument/2006/relationships/slide" Target="slides/slide16.xml"/><Relationship Id="rId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7.wmf"/><Relationship Id="rId1" Type="http://schemas.openxmlformats.org/officeDocument/2006/relationships/image" Target="../media/image84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4" Type="http://schemas.openxmlformats.org/officeDocument/2006/relationships/image" Target="../media/image9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5" Type="http://schemas.openxmlformats.org/officeDocument/2006/relationships/image" Target="../media/image112.wmf"/><Relationship Id="rId4" Type="http://schemas.openxmlformats.org/officeDocument/2006/relationships/image" Target="../media/image111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3" Type="http://schemas.openxmlformats.org/officeDocument/2006/relationships/image" Target="../media/image119.wmf"/><Relationship Id="rId7" Type="http://schemas.openxmlformats.org/officeDocument/2006/relationships/image" Target="../media/image123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7" Type="http://schemas.openxmlformats.org/officeDocument/2006/relationships/image" Target="../media/image131.wmf"/><Relationship Id="rId2" Type="http://schemas.openxmlformats.org/officeDocument/2006/relationships/image" Target="../media/image126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3.wmf"/><Relationship Id="rId1" Type="http://schemas.openxmlformats.org/officeDocument/2006/relationships/image" Target="../media/image132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2" Type="http://schemas.openxmlformats.org/officeDocument/2006/relationships/image" Target="../media/image135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5" Type="http://schemas.openxmlformats.org/officeDocument/2006/relationships/image" Target="../media/image138.wmf"/><Relationship Id="rId4" Type="http://schemas.openxmlformats.org/officeDocument/2006/relationships/image" Target="../media/image13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72D8C6D-4CFC-4F16-B8FB-DCDF6D868ED9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868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CB8F78-0998-4506-86B7-6C477A8035F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80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BEA817-D683-4A5A-81A1-BB7754138C99}" type="slidenum">
              <a:rPr lang="ar-SA"/>
              <a:pPr/>
              <a:t>2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D2C33-C94B-4610-8F91-1E62137CAAE0}" type="slidenum">
              <a:rPr lang="ar-SA"/>
              <a:pPr/>
              <a:t>14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73D0F2-6CE6-4DF5-8E0B-5C1A2687126D}" type="slidenum">
              <a:rPr lang="ar-SA"/>
              <a:pPr/>
              <a:t>15</a:t>
            </a:fld>
            <a:endParaRPr lang="en-US"/>
          </a:p>
        </p:txBody>
      </p:sp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7A522596-75B3-4084-845A-ECFC1E61D8D4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696B2-6513-4108-A1CE-4EBEF5C287C8}" type="slidenum">
              <a:rPr lang="ar-SA"/>
              <a:pPr/>
              <a:t>16</a:t>
            </a:fld>
            <a:endParaRPr lang="en-US"/>
          </a:p>
        </p:txBody>
      </p:sp>
      <p:sp>
        <p:nvSpPr>
          <p:cNvPr id="233474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A5EF4EC0-775B-4F41-B323-7E2CE342724A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33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BFE12-4AAE-4845-8C6E-F7ADFAAEE79F}" type="slidenum">
              <a:rPr lang="ar-SA"/>
              <a:pPr/>
              <a:t>18</a:t>
            </a:fld>
            <a:endParaRPr lang="en-US"/>
          </a:p>
        </p:txBody>
      </p:sp>
      <p:sp>
        <p:nvSpPr>
          <p:cNvPr id="284674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499A9AE8-0718-491E-BDE4-1676ADFAE5D2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B0F8FC-9A71-4DC0-90F9-32810B6F3816}" type="slidenum">
              <a:rPr lang="ar-SA"/>
              <a:pPr/>
              <a:t>20</a:t>
            </a:fld>
            <a:endParaRPr lang="en-US"/>
          </a:p>
        </p:txBody>
      </p:sp>
      <p:sp>
        <p:nvSpPr>
          <p:cNvPr id="274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4435" name="Notes Placeholder 2"/>
          <p:cNvSpPr>
            <a:spLocks noGrp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  <p:sp>
        <p:nvSpPr>
          <p:cNvPr id="274436" name="Slide Number Placeholder 3"/>
          <p:cNvSpPr txBox="1">
            <a:spLocks noGrp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7A695779-C8D7-4416-8FE2-C58DAC38E099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20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D0973-C7A0-422D-8032-0A8DC8C7203A}" type="slidenum">
              <a:rPr lang="ar-SA"/>
              <a:pPr/>
              <a:t>39</a:t>
            </a:fld>
            <a:endParaRPr lang="en-US"/>
          </a:p>
        </p:txBody>
      </p:sp>
      <p:sp>
        <p:nvSpPr>
          <p:cNvPr id="299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03263" indent="-2714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81088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12888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946275" indent="-2159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034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606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178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75075" indent="-2159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DE5B6B99-1D30-44FE-8AF4-2F033B08530C}" type="slidenum">
              <a:rPr lang="ar-SA" sz="1200">
                <a:latin typeface="Arial" pitchFamily="34" charset="0"/>
              </a:rPr>
              <a:pPr algn="r"/>
              <a:t>39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99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99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 lIns="91432" tIns="45716" rIns="91432" bIns="45716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BE946A-A5FC-4250-9869-F29EAFB0BA8B}" type="slidenum">
              <a:rPr lang="ar-SA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28A2A-5E42-4BCC-86C4-1A97D95F6A58}" type="slidenum">
              <a:rPr lang="ar-SA"/>
              <a:pPr/>
              <a:t>4</a:t>
            </a:fld>
            <a:endParaRPr lang="en-US"/>
          </a:p>
        </p:txBody>
      </p:sp>
      <p:sp>
        <p:nvSpPr>
          <p:cNvPr id="241666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5FE6EA5C-C701-4094-96EE-0A2A9AE7EF4C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62AD6-CEFF-448B-A700-CAD28A9E320D}" type="slidenum">
              <a:rPr lang="ar-SA"/>
              <a:pPr/>
              <a:t>5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98CDD-D565-4059-9C06-0E3C6BE1CB86}" type="slidenum">
              <a:rPr lang="ar-SA"/>
              <a:pPr/>
              <a:t>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24383-5B39-4ABE-935B-9958553DEE2B}" type="slidenum">
              <a:rPr lang="ar-SA"/>
              <a:pPr/>
              <a:t>8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C5B70-C4AA-4931-8A52-B1F30FDA8B0C}" type="slidenum">
              <a:rPr lang="ar-SA"/>
              <a:pPr/>
              <a:t>9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CECA8-1160-40CB-94C2-F07F53A58E97}" type="slidenum">
              <a:rPr lang="ar-SA"/>
              <a:pPr/>
              <a:t>12</a:t>
            </a:fld>
            <a:endParaRPr lang="en-US"/>
          </a:p>
        </p:txBody>
      </p:sp>
      <p:sp>
        <p:nvSpPr>
          <p:cNvPr id="260098" name="Rectangle 7"/>
          <p:cNvSpPr txBox="1">
            <a:spLocks noGrp="1" noChangeArrowheads="1"/>
          </p:cNvSpPr>
          <p:nvPr/>
        </p:nvSpPr>
        <p:spPr bwMode="auto">
          <a:xfrm>
            <a:off x="3885608" y="8686579"/>
            <a:ext cx="2972393" cy="45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 anchor="b"/>
          <a:lstStyle>
            <a:lvl1pPr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0250" indent="-28098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22363" indent="-223838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71625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20888" indent="-225425" algn="l" defTabSz="912813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780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352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924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49688" indent="-225425" algn="l" defTabSz="912813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/>
            <a:fld id="{34B52B6C-E6C3-45C5-BE0E-4049EBD54EE4}" type="slidenum">
              <a:rPr lang="ar-SA" sz="1200"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6449" y="4343290"/>
            <a:ext cx="5025104" cy="4115315"/>
          </a:xfrm>
        </p:spPr>
        <p:txBody>
          <a:bodyPr lIns="91423" tIns="45711" rIns="91423" bIns="45711"/>
          <a:lstStyle/>
          <a:p>
            <a:endParaRPr lang="ar-IQ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8E687-9F19-4F93-9B7F-12D25CCB8AC1}" type="slidenum">
              <a:rPr lang="ar-SA"/>
              <a:pPr/>
              <a:t>13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D4EAE8B-CCB4-4B98-97B0-25C801F7E99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5E7AD-46A3-4385-9D4E-E96BF5B8F80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6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99B23-4D4C-4F6D-B8D9-E7718FC53B2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34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EC62AD-12B8-440E-B7E6-659903686D2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9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19500"/>
            <a:ext cx="38100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03629C-CF53-4260-A595-B6E5FD54EEE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629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944608E-E5AF-4030-9875-D013C7061A3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8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7DB52C-6B7D-4C04-BA05-5D28C228ADAB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2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7BC9D-C2F6-492B-925F-365F7C6984E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9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5D674-DC17-4957-A42B-4AB0CEB1831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0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5FA0D-4809-4FD4-870B-361602C4698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B5622-243A-478E-A7F5-5570FD97104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08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99297-EC7B-4DB6-9C90-1447FE3711A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1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F367A-8967-4E43-AA7D-1D71542EA235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5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59FB5-5705-4CBC-9352-8BB2F55C2E1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7FD26-194C-4C94-BEB0-BF935DAE06E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3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14086E"/>
                </a:solidFill>
              </a:defRPr>
            </a:lvl1pPr>
          </a:lstStyle>
          <a:p>
            <a:endParaRPr lang="en-US"/>
          </a:p>
        </p:txBody>
      </p:sp>
      <p:sp>
        <p:nvSpPr>
          <p:cNvPr id="7885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4086E"/>
                </a:solidFill>
              </a:defRPr>
            </a:lvl1pPr>
          </a:lstStyle>
          <a:p>
            <a:endParaRPr lang="en-US"/>
          </a:p>
        </p:txBody>
      </p:sp>
      <p:sp>
        <p:nvSpPr>
          <p:cNvPr id="7885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14086E"/>
                </a:solidFill>
                <a:cs typeface="Arial" pitchFamily="34" charset="0"/>
              </a:defRPr>
            </a:lvl1pPr>
          </a:lstStyle>
          <a:p>
            <a:fld id="{DF7B4127-7FAC-4240-B453-E01645666495}" type="slidenum">
              <a:rPr lang="ar-SA"/>
              <a:pPr/>
              <a:t>‹#›</a:t>
            </a:fld>
            <a:endParaRPr lang="en-US">
              <a:cs typeface="+mn-cs"/>
            </a:endParaRPr>
          </a:p>
        </p:txBody>
      </p:sp>
      <p:sp>
        <p:nvSpPr>
          <p:cNvPr id="78855" name="FormatShape" descr="SKIIN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18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ar-IQ">
              <a:solidFill>
                <a:srgbClr val="14086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4086E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4086E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4086E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4086E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4086E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4086E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" Type="http://schemas.openxmlformats.org/officeDocument/2006/relationships/oleObject" Target="../embeddings/oleObject30.bin"/><Relationship Id="rId21" Type="http://schemas.openxmlformats.org/officeDocument/2006/relationships/oleObject" Target="../embeddings/oleObject39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7.bin"/><Relationship Id="rId25" Type="http://schemas.openxmlformats.org/officeDocument/2006/relationships/oleObject" Target="../embeddings/oleObject41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0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8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7.bin"/><Relationship Id="rId18" Type="http://schemas.openxmlformats.org/officeDocument/2006/relationships/image" Target="../media/image5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9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5" Type="http://schemas.openxmlformats.org/officeDocument/2006/relationships/oleObject" Target="../embeddings/oleObject48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5.bin"/><Relationship Id="rId14" Type="http://schemas.openxmlformats.org/officeDocument/2006/relationships/image" Target="../media/image5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5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5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2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8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8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77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5" Type="http://schemas.openxmlformats.org/officeDocument/2006/relationships/oleObject" Target="../embeddings/oleObject79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79.wmf"/><Relationship Id="rId4" Type="http://schemas.openxmlformats.org/officeDocument/2006/relationships/oleObject" Target="../embeddings/oleObject8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7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8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9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2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9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9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10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10.bin"/><Relationship Id="rId4" Type="http://schemas.openxmlformats.org/officeDocument/2006/relationships/image" Target="../media/image10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15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2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1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9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111.wmf"/><Relationship Id="rId4" Type="http://schemas.openxmlformats.org/officeDocument/2006/relationships/image" Target="../media/image108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113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11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24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21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3.wmf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2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34.bin"/><Relationship Id="rId3" Type="http://schemas.openxmlformats.org/officeDocument/2006/relationships/oleObject" Target="../embeddings/oleObject129.bin"/><Relationship Id="rId7" Type="http://schemas.openxmlformats.org/officeDocument/2006/relationships/oleObject" Target="../embeddings/oleObject131.bin"/><Relationship Id="rId12" Type="http://schemas.openxmlformats.org/officeDocument/2006/relationships/image" Target="../media/image12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1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33.bin"/><Relationship Id="rId5" Type="http://schemas.openxmlformats.org/officeDocument/2006/relationships/oleObject" Target="../embeddings/oleObject130.bin"/><Relationship Id="rId15" Type="http://schemas.openxmlformats.org/officeDocument/2006/relationships/oleObject" Target="../embeddings/oleObject135.bin"/><Relationship Id="rId10" Type="http://schemas.openxmlformats.org/officeDocument/2006/relationships/image" Target="../media/image128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32.bin"/><Relationship Id="rId14" Type="http://schemas.openxmlformats.org/officeDocument/2006/relationships/image" Target="../media/image130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37.bin"/><Relationship Id="rId4" Type="http://schemas.openxmlformats.org/officeDocument/2006/relationships/image" Target="../media/image132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6.wmf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41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38.wmf"/><Relationship Id="rId17" Type="http://schemas.openxmlformats.org/officeDocument/2006/relationships/oleObject" Target="../embeddings/oleObject14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40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35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137.wmf"/><Relationship Id="rId4" Type="http://schemas.openxmlformats.org/officeDocument/2006/relationships/image" Target="../media/image134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39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47.bin"/><Relationship Id="rId4" Type="http://schemas.openxmlformats.org/officeDocument/2006/relationships/image" Target="../media/image142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1.bin"/><Relationship Id="rId13" Type="http://schemas.openxmlformats.org/officeDocument/2006/relationships/image" Target="../media/image14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6.wmf"/><Relationship Id="rId12" Type="http://schemas.openxmlformats.org/officeDocument/2006/relationships/oleObject" Target="../embeddings/oleObject1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50.bin"/><Relationship Id="rId11" Type="http://schemas.openxmlformats.org/officeDocument/2006/relationships/image" Target="../media/image148.wmf"/><Relationship Id="rId5" Type="http://schemas.openxmlformats.org/officeDocument/2006/relationships/image" Target="../media/image145.wmf"/><Relationship Id="rId10" Type="http://schemas.openxmlformats.org/officeDocument/2006/relationships/oleObject" Target="../embeddings/oleObject152.bin"/><Relationship Id="rId4" Type="http://schemas.openxmlformats.org/officeDocument/2006/relationships/oleObject" Target="../embeddings/oleObject149.bin"/><Relationship Id="rId9" Type="http://schemas.openxmlformats.org/officeDocument/2006/relationships/image" Target="../media/image14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228600"/>
            <a:ext cx="5029200" cy="2409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Ministry of Higher Education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&amp; Scientific Research</a:t>
            </a:r>
            <a:endParaRPr lang="en-US" sz="2000" dirty="0">
              <a:cs typeface="Arial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University of </a:t>
            </a:r>
            <a:r>
              <a:rPr lang="en-US" sz="2000" dirty="0" err="1">
                <a:latin typeface="Lucida Calligraphy" pitchFamily="66" charset="0"/>
                <a:cs typeface="Arial" pitchFamily="34" charset="0"/>
              </a:rPr>
              <a:t>Salahaddin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-Erbil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College of Science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Department of Physics</a:t>
            </a:r>
          </a:p>
          <a:p>
            <a:pPr algn="ctr">
              <a:spcAft>
                <a:spcPts val="1000"/>
              </a:spcAft>
            </a:pPr>
            <a:r>
              <a:rPr lang="en-US" sz="2000" dirty="0">
                <a:latin typeface="Lucida Calligraphy" pitchFamily="66" charset="0"/>
                <a:cs typeface="Arial" pitchFamily="34" charset="0"/>
              </a:rPr>
              <a:t>3</a:t>
            </a:r>
            <a:r>
              <a:rPr lang="en-US" sz="2000" baseline="30000" dirty="0">
                <a:latin typeface="Lucida Calligraphy" pitchFamily="66" charset="0"/>
                <a:cs typeface="Arial" pitchFamily="34" charset="0"/>
              </a:rPr>
              <a:t>rd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 Year </a:t>
            </a:r>
            <a:r>
              <a:rPr lang="en-US" sz="2000" dirty="0" smtClean="0">
                <a:latin typeface="Lucida Calligraphy" pitchFamily="66" charset="0"/>
                <a:cs typeface="Arial" pitchFamily="34" charset="0"/>
              </a:rPr>
              <a:t>Medical </a:t>
            </a:r>
            <a:r>
              <a:rPr lang="en-US" sz="2000" dirty="0">
                <a:latin typeface="Lucida Calligraphy" pitchFamily="66" charset="0"/>
                <a:cs typeface="Arial" pitchFamily="34" charset="0"/>
              </a:rPr>
              <a:t>Physics</a:t>
            </a:r>
          </a:p>
          <a:p>
            <a:endParaRPr lang="ar-IQ" dirty="0"/>
          </a:p>
        </p:txBody>
      </p:sp>
      <p:pic>
        <p:nvPicPr>
          <p:cNvPr id="15363" name="Picture 2" descr="Description: ئارمى نويَى زانكؤ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0" y="258763"/>
            <a:ext cx="2082800" cy="210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itle 1"/>
          <p:cNvSpPr txBox="1">
            <a:spLocks/>
          </p:cNvSpPr>
          <p:nvPr/>
        </p:nvSpPr>
        <p:spPr bwMode="auto">
          <a:xfrm>
            <a:off x="533400" y="3810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42900" indent="-3429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0070C0"/>
                </a:solidFill>
                <a:latin typeface="Comic Sans MS" pitchFamily="66" charset="0"/>
              </a:rPr>
              <a:t>Matrices and System of Equations</a:t>
            </a:r>
            <a:endParaRPr lang="en-US" sz="4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1546225" y="5408613"/>
            <a:ext cx="612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>
                <a:latin typeface="Lucida Calligraphy" pitchFamily="66" charset="0"/>
                <a:cs typeface="Arial" pitchFamily="34" charset="0"/>
              </a:rPr>
              <a:t>Dr. </a:t>
            </a:r>
            <a:r>
              <a:rPr lang="en-US" dirty="0" err="1" smtClean="0">
                <a:latin typeface="Lucida Calligraphy" pitchFamily="66" charset="0"/>
                <a:cs typeface="Arial" pitchFamily="34" charset="0"/>
              </a:rPr>
              <a:t>Salar</a:t>
            </a:r>
            <a:r>
              <a:rPr lang="en-US" dirty="0" smtClean="0">
                <a:latin typeface="Lucida Calligraphy" pitchFamily="66" charset="0"/>
                <a:cs typeface="Arial" pitchFamily="34" charset="0"/>
              </a:rPr>
              <a:t> A. </a:t>
            </a:r>
            <a:r>
              <a:rPr lang="en-US" dirty="0" err="1" smtClean="0">
                <a:latin typeface="Lucida Calligraphy" pitchFamily="66" charset="0"/>
                <a:cs typeface="Arial" pitchFamily="34" charset="0"/>
              </a:rPr>
              <a:t>Mawlood</a:t>
            </a:r>
            <a:endParaRPr lang="ar-IQ" dirty="0"/>
          </a:p>
        </p:txBody>
      </p:sp>
      <p:sp>
        <p:nvSpPr>
          <p:cNvPr id="15366" name="Rectangle 12"/>
          <p:cNvSpPr>
            <a:spLocks noChangeArrowheads="1"/>
          </p:cNvSpPr>
          <p:nvPr/>
        </p:nvSpPr>
        <p:spPr bwMode="auto">
          <a:xfrm>
            <a:off x="646113" y="3095625"/>
            <a:ext cx="69865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 u="sng">
                <a:latin typeface="Lucida Calligraphy" pitchFamily="66" charset="0"/>
                <a:cs typeface="Arial" pitchFamily="34" charset="0"/>
              </a:rPr>
              <a:t>Subject:</a:t>
            </a:r>
            <a:r>
              <a:rPr lang="en-US" sz="3200">
                <a:latin typeface="Lucida Calligraphy" pitchFamily="66" charset="0"/>
                <a:cs typeface="Arial" pitchFamily="34" charset="0"/>
              </a:rPr>
              <a:t> Computational Physics</a:t>
            </a:r>
            <a:endParaRPr lang="ar-IQ" sz="3200"/>
          </a:p>
        </p:txBody>
      </p:sp>
      <p:sp>
        <p:nvSpPr>
          <p:cNvPr id="1536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itchFamily="18" charset="0"/>
                <a:ea typeface="PMingLiU" pitchFamily="18" charset="-120"/>
              </a:defRPr>
            </a:lvl9pPr>
          </a:lstStyle>
          <a:p>
            <a:pPr eaLnBrk="1" hangingPunct="1"/>
            <a:fld id="{144ACC63-50B0-4F32-9710-E08C62F605E3}" type="slidenum">
              <a:rPr kumimoji="0" lang="ar-SA" altLang="zh-TW" sz="1400" smtClean="0"/>
              <a:pPr eaLnBrk="1" hangingPunct="1"/>
              <a:t>1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1381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B7E30-7491-4B84-B900-A1BB575491EA}" type="slidenum">
              <a:rPr lang="ar-SA"/>
              <a:pPr/>
              <a:t>10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57200"/>
            <a:ext cx="1509712" cy="534988"/>
          </a:xfrm>
        </p:spPr>
        <p:txBody>
          <a:bodyPr/>
          <a:lstStyle/>
          <a:p>
            <a:r>
              <a:rPr lang="en-US" altLang="zh-TW" sz="2800" dirty="0">
                <a:ea typeface="PMingLiU" pitchFamily="18" charset="-120"/>
              </a:rPr>
              <a:t>Ex: If</a:t>
            </a:r>
          </a:p>
        </p:txBody>
      </p:sp>
      <p:graphicFrame>
        <p:nvGraphicFramePr>
          <p:cNvPr id="27545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96200" y="2009775"/>
          <a:ext cx="41433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4" name="方程式" r:id="rId3" imgW="419040" imgH="330120" progId="Equation.3">
                  <p:embed/>
                </p:oleObj>
              </mc:Choice>
              <mc:Fallback>
                <p:oleObj name="方程式" r:id="rId3" imgW="41904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2009775"/>
                        <a:ext cx="41433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66293"/>
              </p:ext>
            </p:extLst>
          </p:nvPr>
        </p:nvGraphicFramePr>
        <p:xfrm>
          <a:off x="1295400" y="972954"/>
          <a:ext cx="2374900" cy="1313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5" name="方程式" r:id="rId5" imgW="1168400" imgH="647700" progId="Equation.3">
                  <p:embed/>
                </p:oleObj>
              </mc:Choice>
              <mc:Fallback>
                <p:oleObj name="方程式" r:id="rId5" imgW="1168400" imgH="647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972954"/>
                        <a:ext cx="2374900" cy="131304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1" name="Text Box 5"/>
          <p:cNvSpPr txBox="1">
            <a:spLocks noChangeArrowheads="1"/>
          </p:cNvSpPr>
          <p:nvPr/>
        </p:nvSpPr>
        <p:spPr bwMode="auto">
          <a:xfrm>
            <a:off x="3733800" y="1447800"/>
            <a:ext cx="4833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Find the </a:t>
            </a:r>
            <a:r>
              <a:rPr kumimoji="1" lang="en-US" altLang="zh-TW" sz="24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adjoint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of 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A.</a:t>
            </a:r>
            <a:r>
              <a:rPr kumimoji="1" lang="en-US" altLang="zh-TW" sz="2400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 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3733800" y="19431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b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) Use the </a:t>
            </a:r>
            <a:r>
              <a:rPr kumimoji="1" lang="en-US" altLang="zh-TW" sz="2400" dirty="0" err="1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adjoint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of 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A </a:t>
            </a:r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to find</a:t>
            </a:r>
            <a:r>
              <a:rPr kumimoji="1" lang="en-US" altLang="zh-TW" sz="2400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75463" name="Object 7"/>
          <p:cNvGraphicFramePr>
            <a:graphicFrameLocks noChangeAspect="1"/>
          </p:cNvGraphicFramePr>
          <p:nvPr/>
        </p:nvGraphicFramePr>
        <p:xfrm>
          <a:off x="1066800" y="3216275"/>
          <a:ext cx="26670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6" name="方程式" r:id="rId7" imgW="2895480" imgH="863280" progId="Equation.3">
                  <p:embed/>
                </p:oleObj>
              </mc:Choice>
              <mc:Fallback>
                <p:oleObj name="方程式" r:id="rId7" imgW="28954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16275"/>
                        <a:ext cx="266700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684213" y="2673350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sz="2400">
                <a:solidFill>
                  <a:schemeClr val="hlink"/>
                </a:solidFill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7546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62425" y="3549650"/>
          <a:ext cx="22606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7" name="方程式" r:id="rId9" imgW="2260440" imgH="863280" progId="Equation.3">
                  <p:embed/>
                </p:oleObj>
              </mc:Choice>
              <mc:Fallback>
                <p:oleObj name="方程式" r:id="rId9" imgW="22604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3549650"/>
                        <a:ext cx="2260600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6" name="Object 10"/>
          <p:cNvGraphicFramePr>
            <a:graphicFrameLocks noChangeAspect="1"/>
          </p:cNvGraphicFramePr>
          <p:nvPr/>
        </p:nvGraphicFramePr>
        <p:xfrm>
          <a:off x="6467475" y="3200400"/>
          <a:ext cx="21431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8" name="方程式" r:id="rId11" imgW="1155600" imgH="457200" progId="Equation.3">
                  <p:embed/>
                </p:oleObj>
              </mc:Choice>
              <mc:Fallback>
                <p:oleObj name="方程式" r:id="rId11" imgW="1155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3200400"/>
                        <a:ext cx="21431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7" name="Object 11"/>
          <p:cNvGraphicFramePr>
            <a:graphicFrameLocks noChangeAspect="1"/>
          </p:cNvGraphicFramePr>
          <p:nvPr/>
        </p:nvGraphicFramePr>
        <p:xfrm>
          <a:off x="1446213" y="2673350"/>
          <a:ext cx="25130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19" name="Equation" r:id="rId13" imgW="1257120" imgH="253800" progId="Equation.DSMT4">
                  <p:embed/>
                </p:oleObj>
              </mc:Choice>
              <mc:Fallback>
                <p:oleObj name="Equation" r:id="rId13" imgW="1257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2673350"/>
                        <a:ext cx="25130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8" name="Object 12"/>
          <p:cNvGraphicFramePr>
            <a:graphicFrameLocks noChangeAspect="1"/>
          </p:cNvGraphicFramePr>
          <p:nvPr/>
        </p:nvGraphicFramePr>
        <p:xfrm>
          <a:off x="1395413" y="4251325"/>
          <a:ext cx="1881187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0" name="方程式" r:id="rId15" imgW="2082600" imgH="863280" progId="Equation.3">
                  <p:embed/>
                </p:oleObj>
              </mc:Choice>
              <mc:Fallback>
                <p:oleObj name="方程式" r:id="rId15" imgW="20826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4251325"/>
                        <a:ext cx="1881187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69" name="Object 13"/>
          <p:cNvGraphicFramePr>
            <a:graphicFrameLocks noChangeAspect="1"/>
          </p:cNvGraphicFramePr>
          <p:nvPr/>
        </p:nvGraphicFramePr>
        <p:xfrm>
          <a:off x="4056063" y="4381500"/>
          <a:ext cx="211613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1" name="方程式" r:id="rId17" imgW="2286000" imgH="863280" progId="Equation.3">
                  <p:embed/>
                </p:oleObj>
              </mc:Choice>
              <mc:Fallback>
                <p:oleObj name="方程式" r:id="rId17" imgW="22860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4381500"/>
                        <a:ext cx="2116137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0" name="Object 14"/>
          <p:cNvGraphicFramePr>
            <a:graphicFrameLocks noChangeAspect="1"/>
          </p:cNvGraphicFramePr>
          <p:nvPr/>
        </p:nvGraphicFramePr>
        <p:xfrm>
          <a:off x="6467475" y="4221163"/>
          <a:ext cx="20669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2" name="方程式" r:id="rId19" imgW="2184120" imgH="863280" progId="Equation.3">
                  <p:embed/>
                </p:oleObj>
              </mc:Choice>
              <mc:Fallback>
                <p:oleObj name="方程式" r:id="rId19" imgW="2184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7475" y="4221163"/>
                        <a:ext cx="2066925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1" name="Object 15"/>
          <p:cNvGraphicFramePr>
            <a:graphicFrameLocks noChangeAspect="1"/>
          </p:cNvGraphicFramePr>
          <p:nvPr/>
        </p:nvGraphicFramePr>
        <p:xfrm>
          <a:off x="1397000" y="5367338"/>
          <a:ext cx="2184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3" name="方程式" r:id="rId21" imgW="2323800" imgH="863280" progId="Equation.3">
                  <p:embed/>
                </p:oleObj>
              </mc:Choice>
              <mc:Fallback>
                <p:oleObj name="方程式" r:id="rId21" imgW="23238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5367338"/>
                        <a:ext cx="21844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2" name="Object 16"/>
          <p:cNvGraphicFramePr>
            <a:graphicFrameLocks noChangeAspect="1"/>
          </p:cNvGraphicFramePr>
          <p:nvPr/>
        </p:nvGraphicFramePr>
        <p:xfrm>
          <a:off x="4056063" y="5370513"/>
          <a:ext cx="196373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4" name="方程式" r:id="rId23" imgW="2209680" imgH="863280" progId="Equation.3">
                  <p:embed/>
                </p:oleObj>
              </mc:Choice>
              <mc:Fallback>
                <p:oleObj name="方程式" r:id="rId23" imgW="220968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5370513"/>
                        <a:ext cx="1963737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5473" name="Object 17"/>
          <p:cNvGraphicFramePr>
            <a:graphicFrameLocks noChangeAspect="1"/>
          </p:cNvGraphicFramePr>
          <p:nvPr/>
        </p:nvGraphicFramePr>
        <p:xfrm>
          <a:off x="6394450" y="5335588"/>
          <a:ext cx="206375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25" name="方程式" r:id="rId25" imgW="1244520" imgH="457200" progId="Equation.3">
                  <p:embed/>
                </p:oleObj>
              </mc:Choice>
              <mc:Fallback>
                <p:oleObj name="方程式" r:id="rId25" imgW="1244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4450" y="5335588"/>
                        <a:ext cx="206375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550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E0F6-C783-419E-93D1-866BF913CDDE}" type="slidenum">
              <a:rPr lang="ar-SA"/>
              <a:pPr/>
              <a:t>11</a:t>
            </a:fld>
            <a:endParaRPr lang="en-US"/>
          </a:p>
        </p:txBody>
      </p:sp>
      <p:graphicFrame>
        <p:nvGraphicFramePr>
          <p:cNvPr id="276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79058"/>
              </p:ext>
            </p:extLst>
          </p:nvPr>
        </p:nvGraphicFramePr>
        <p:xfrm>
          <a:off x="1423988" y="457200"/>
          <a:ext cx="200501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2" name="Equation" r:id="rId3" imgW="1180800" imgH="698400" progId="Equation.DSMT4">
                  <p:embed/>
                </p:oleObj>
              </mc:Choice>
              <mc:Fallback>
                <p:oleObj name="Equation" r:id="rId3" imgW="1180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457200"/>
                        <a:ext cx="2005012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84231691"/>
              </p:ext>
            </p:extLst>
          </p:nvPr>
        </p:nvGraphicFramePr>
        <p:xfrm>
          <a:off x="4114800" y="520700"/>
          <a:ext cx="3378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3" name="Equation" r:id="rId5" imgW="1828800" imgH="698400" progId="Equation.DSMT4">
                  <p:embed/>
                </p:oleObj>
              </mc:Choice>
              <mc:Fallback>
                <p:oleObj name="Equation" r:id="rId5" imgW="182880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0700"/>
                        <a:ext cx="337820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4" name="Object 4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919870882"/>
              </p:ext>
            </p:extLst>
          </p:nvPr>
        </p:nvGraphicFramePr>
        <p:xfrm>
          <a:off x="2292349" y="3429000"/>
          <a:ext cx="2085611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4" name="方程式" r:id="rId7" imgW="1701720" imgH="1320480" progId="Equation.3">
                  <p:embed/>
                </p:oleObj>
              </mc:Choice>
              <mc:Fallback>
                <p:oleObj name="方程式" r:id="rId7" imgW="17017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349" y="3429000"/>
                        <a:ext cx="2085611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5" name="Object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143920"/>
              </p:ext>
            </p:extLst>
          </p:nvPr>
        </p:nvGraphicFramePr>
        <p:xfrm>
          <a:off x="1498600" y="3692525"/>
          <a:ext cx="330200" cy="19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5" name="方程式" r:id="rId9" imgW="330120" imgH="228600" progId="Equation.3">
                  <p:embed/>
                </p:oleObj>
              </mc:Choice>
              <mc:Fallback>
                <p:oleObj name="方程式" r:id="rId9" imgW="330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600" y="3692525"/>
                        <a:ext cx="330200" cy="19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1447800" y="1981200"/>
            <a:ext cx="326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1" lang="en-US" altLang="zh-TW" sz="2400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inverse matrix of</a:t>
            </a:r>
            <a:r>
              <a:rPr kumimoji="1" lang="en-US" altLang="zh-TW" sz="2400" i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A</a:t>
            </a:r>
            <a:endParaRPr kumimoji="1" lang="en-US" altLang="zh-TW" sz="2400" dirty="0">
              <a:latin typeface="Tahoma" pitchFamily="34" charset="0"/>
              <a:ea typeface="DFKai-SB" pitchFamily="65" charset="-120"/>
              <a:cs typeface="Times New Roman" pitchFamily="18" charset="0"/>
            </a:endParaRPr>
          </a:p>
        </p:txBody>
      </p:sp>
      <p:graphicFrame>
        <p:nvGraphicFramePr>
          <p:cNvPr id="276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195"/>
              </p:ext>
            </p:extLst>
          </p:nvPr>
        </p:nvGraphicFramePr>
        <p:xfrm>
          <a:off x="1727200" y="2514600"/>
          <a:ext cx="237648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6" name="Equation" r:id="rId11" imgW="1346040" imgH="457200" progId="Equation.DSMT4">
                  <p:embed/>
                </p:oleObj>
              </mc:Choice>
              <mc:Fallback>
                <p:oleObj name="Equation" r:id="rId11" imgW="1346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200" y="2514600"/>
                        <a:ext cx="2376488" cy="808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119661"/>
              </p:ext>
            </p:extLst>
          </p:nvPr>
        </p:nvGraphicFramePr>
        <p:xfrm>
          <a:off x="5181600" y="2209800"/>
          <a:ext cx="19939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7" name="Equation" r:id="rId13" imgW="990360" imgH="253800" progId="Equation.DSMT4">
                  <p:embed/>
                </p:oleObj>
              </mc:Choice>
              <mc:Fallback>
                <p:oleObj name="Equation" r:id="rId13" imgW="990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209800"/>
                        <a:ext cx="1993900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489" name="Object 9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45235918"/>
              </p:ext>
            </p:extLst>
          </p:nvPr>
        </p:nvGraphicFramePr>
        <p:xfrm>
          <a:off x="4529138" y="3276600"/>
          <a:ext cx="1947862" cy="1705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88" name="Equation" r:id="rId15" imgW="812520" imgH="711000" progId="Equation.3">
                  <p:embed/>
                </p:oleObj>
              </mc:Choice>
              <mc:Fallback>
                <p:oleObj name="Equation" r:id="rId15" imgW="8125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9138" y="3276600"/>
                        <a:ext cx="1947862" cy="1705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6490" name="Group 10"/>
          <p:cNvGrpSpPr>
            <a:grpSpLocks/>
          </p:cNvGrpSpPr>
          <p:nvPr/>
        </p:nvGrpSpPr>
        <p:grpSpPr bwMode="auto">
          <a:xfrm>
            <a:off x="2590800" y="5334000"/>
            <a:ext cx="2663826" cy="457200"/>
            <a:chOff x="432" y="3822"/>
            <a:chExt cx="1678" cy="288"/>
          </a:xfrm>
        </p:grpSpPr>
        <p:sp>
          <p:nvSpPr>
            <p:cNvPr id="276491" name="Rectangle 11"/>
            <p:cNvSpPr>
              <a:spLocks noChangeArrowheads="1"/>
            </p:cNvSpPr>
            <p:nvPr/>
          </p:nvSpPr>
          <p:spPr bwMode="auto">
            <a:xfrm>
              <a:off x="432" y="3822"/>
              <a:ext cx="8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>
                <a:spcBef>
                  <a:spcPct val="20000"/>
                </a:spcBef>
                <a:buClr>
                  <a:schemeClr val="tx1"/>
                </a:buClr>
                <a:buSzPct val="40000"/>
                <a:buFont typeface="Wingdings" pitchFamily="2" charset="2"/>
                <a:buChar char="n"/>
              </a:pPr>
              <a:r>
                <a:rPr kumimoji="1" lang="en-US" altLang="zh-TW" sz="2400">
                  <a:latin typeface="Times New Roman" pitchFamily="18" charset="0"/>
                  <a:ea typeface="DFKai-SB" pitchFamily="65" charset="-120"/>
                </a:rPr>
                <a:t>  Check:</a:t>
              </a:r>
            </a:p>
          </p:txBody>
        </p:sp>
        <p:graphicFrame>
          <p:nvGraphicFramePr>
            <p:cNvPr id="276492" name="Object 12"/>
            <p:cNvGraphicFramePr>
              <a:graphicFrameLocks noChangeAspect="1"/>
            </p:cNvGraphicFramePr>
            <p:nvPr/>
          </p:nvGraphicFramePr>
          <p:xfrm>
            <a:off x="1373" y="3825"/>
            <a:ext cx="737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89" name="方程式" r:id="rId17" imgW="583920" imgH="190440" progId="Equation.3">
                    <p:embed/>
                  </p:oleObj>
                </mc:Choice>
                <mc:Fallback>
                  <p:oleObj name="方程式" r:id="rId17" imgW="58392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" y="3825"/>
                          <a:ext cx="737" cy="2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1007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D7E5-FBBE-43E7-B77D-28D8C976AE39}" type="slidenum">
              <a:rPr lang="ar-SA"/>
              <a:pPr/>
              <a:t>12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8110537" cy="695325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Example: Find Inverse Matrix by </a:t>
            </a:r>
            <a:r>
              <a:rPr lang="en-US" sz="2800" b="1" dirty="0" err="1">
                <a:solidFill>
                  <a:schemeClr val="tx1"/>
                </a:solidFill>
              </a:rPr>
              <a:t>Adjoint</a:t>
            </a:r>
            <a:r>
              <a:rPr lang="en-US" sz="2800" b="1" dirty="0">
                <a:solidFill>
                  <a:schemeClr val="tx1"/>
                </a:solidFill>
              </a:rPr>
              <a:t> Matrix</a:t>
            </a:r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1FC5597B-73FB-460C-82F6-B1B939BAC8C9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12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59076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7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177925" y="1600200"/>
          <a:ext cx="2825750" cy="424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1023" name="Equation" r:id="rId6" imgW="2044440" imgH="3073320" progId="Equation.3">
                  <p:embed/>
                </p:oleObj>
              </mc:Choice>
              <mc:Fallback>
                <p:oleObj name="Equation" r:id="rId6" imgW="2044440" imgH="3073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1600200"/>
                        <a:ext cx="2825750" cy="424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8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10D7-9A93-44FA-A139-939DAADC7073}" type="slidenum">
              <a:rPr lang="ar-SA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533400"/>
            <a:ext cx="8643937" cy="7620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600" b="1" dirty="0"/>
              <a:t>Find Inverse Matrix </a:t>
            </a:r>
            <a:r>
              <a:rPr lang="en-US" sz="2600" b="1" dirty="0" smtClean="0"/>
              <a:t>by  </a:t>
            </a:r>
            <a:r>
              <a:rPr lang="en-US" sz="2600" b="1" dirty="0"/>
              <a:t>Elementary Row Operation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       , if it exist, do the following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Find the </a:t>
            </a:r>
            <a:r>
              <a:rPr lang="en-US" sz="2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reduced row echelon form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 (by </a:t>
            </a:r>
            <a:r>
              <a:rPr lang="en-US" sz="26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elementary row operation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 of the matrix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], say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has a zero row, STOP. So,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is noninvertible. Otherwise, go to Step 3.</a:t>
            </a:r>
          </a:p>
          <a:p>
            <a:pPr lvl="1">
              <a:lnSpc>
                <a:spcPct val="90000"/>
              </a:lnSpc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 reduced matrix is now in the form [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     ]. Read the inverse  </a:t>
            </a:r>
          </a:p>
        </p:txBody>
      </p:sp>
      <p:graphicFrame>
        <p:nvGraphicFramePr>
          <p:cNvPr id="15462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705600" y="487680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0" name="Equation" r:id="rId4" imgW="253800" imgH="190440" progId="Equation.DSMT4">
                  <p:embed/>
                </p:oleObj>
              </mc:Choice>
              <mc:Fallback>
                <p:oleObj name="Equation" r:id="rId4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876800"/>
                        <a:ext cx="5334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0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743200" y="5257800"/>
          <a:ext cx="558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1" name="Equation" r:id="rId6" imgW="253800" imgH="190440" progId="Equation.DSMT4">
                  <p:embed/>
                </p:oleObj>
              </mc:Choice>
              <mc:Fallback>
                <p:oleObj name="Equation" r:id="rId6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257800"/>
                        <a:ext cx="558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32" name="Object 8"/>
          <p:cNvGraphicFramePr>
            <a:graphicFrameLocks noChangeAspect="1"/>
          </p:cNvGraphicFramePr>
          <p:nvPr/>
        </p:nvGraphicFramePr>
        <p:xfrm>
          <a:off x="2001838" y="1524000"/>
          <a:ext cx="5127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062" name="Equation" r:id="rId7" imgW="253800" imgH="190440" progId="Equation.DSMT4">
                  <p:embed/>
                </p:oleObj>
              </mc:Choice>
              <mc:Fallback>
                <p:oleObj name="Equation" r:id="rId7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838" y="1524000"/>
                        <a:ext cx="512762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635" name="AutoShape 11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66800" y="685800"/>
            <a:ext cx="6629400" cy="609600"/>
          </a:xfrm>
          <a:prstGeom prst="actionButtonBlank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2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EAA61-35EC-409B-A7F5-FD32E465DDB0}" type="slidenum">
              <a:rPr lang="ar-SA"/>
              <a:pPr/>
              <a:t>14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Elementary Row Operation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791200" cy="4191000"/>
          </a:xfrm>
        </p:spPr>
        <p:txBody>
          <a:bodyPr/>
          <a:lstStyle/>
          <a:p>
            <a:pPr marL="609600" indent="-609600"/>
            <a:r>
              <a:rPr lang="en-US" sz="2400"/>
              <a:t>The elementary row operation of a matrix consist of the following:</a:t>
            </a:r>
          </a:p>
          <a:p>
            <a:pPr marL="609600" indent="-609600"/>
            <a:endParaRPr lang="en-US" sz="2400"/>
          </a:p>
          <a:p>
            <a:pPr marL="990600" lvl="1" indent="-533400"/>
            <a:r>
              <a:rPr lang="en-US" sz="2200" b="1"/>
              <a:t>Elimination</a:t>
            </a:r>
            <a:r>
              <a:rPr lang="en-US" sz="2200"/>
              <a:t> : Adding a constant multiple of one row to another</a:t>
            </a:r>
          </a:p>
          <a:p>
            <a:pPr marL="990600" lvl="1" indent="-533400"/>
            <a:endParaRPr lang="en-US" sz="2200"/>
          </a:p>
          <a:p>
            <a:pPr marL="990600" lvl="1" indent="-533400"/>
            <a:r>
              <a:rPr lang="en-US" sz="2200" b="1"/>
              <a:t>Scaling</a:t>
            </a:r>
            <a:r>
              <a:rPr lang="en-US" sz="2200"/>
              <a:t> : Multiplying a row by a nonzero constant</a:t>
            </a:r>
          </a:p>
          <a:p>
            <a:pPr marL="990600" lvl="1" indent="-533400"/>
            <a:endParaRPr lang="en-US" sz="2200"/>
          </a:p>
          <a:p>
            <a:pPr marL="990600" lvl="1" indent="-533400"/>
            <a:r>
              <a:rPr lang="en-US" sz="2200" b="1"/>
              <a:t>Interchange</a:t>
            </a:r>
            <a:r>
              <a:rPr lang="en-US" sz="2200"/>
              <a:t> : Interchanging two row</a:t>
            </a:r>
          </a:p>
          <a:p>
            <a:pPr marL="990600" lvl="1" indent="-533400">
              <a:buFont typeface="Wingdings" pitchFamily="2" charset="2"/>
              <a:buAutoNum type="arabicPeriod"/>
            </a:pPr>
            <a:endParaRPr lang="en-US" sz="2200"/>
          </a:p>
          <a:p>
            <a:pPr marL="609600" indent="-609600"/>
            <a:endParaRPr lang="en-US" sz="2400"/>
          </a:p>
        </p:txBody>
      </p:sp>
      <p:graphicFrame>
        <p:nvGraphicFramePr>
          <p:cNvPr id="15872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412976373"/>
              </p:ext>
            </p:extLst>
          </p:nvPr>
        </p:nvGraphicFramePr>
        <p:xfrm>
          <a:off x="6553200" y="3054350"/>
          <a:ext cx="16002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4" name="Equation" r:id="rId4" imgW="863280" imgH="241200" progId="Equation.DSMT4">
                  <p:embed/>
                </p:oleObj>
              </mc:Choice>
              <mc:Fallback>
                <p:oleObj name="Equation" r:id="rId4" imgW="8632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54350"/>
                        <a:ext cx="160020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6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98846899"/>
              </p:ext>
            </p:extLst>
          </p:nvPr>
        </p:nvGraphicFramePr>
        <p:xfrm>
          <a:off x="6781800" y="4064000"/>
          <a:ext cx="1079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5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064000"/>
                        <a:ext cx="1079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048136"/>
              </p:ext>
            </p:extLst>
          </p:nvPr>
        </p:nvGraphicFramePr>
        <p:xfrm>
          <a:off x="6858000" y="5154613"/>
          <a:ext cx="9906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86" name="Equation" r:id="rId8" imgW="545760" imgH="241200" progId="Equation.DSMT4">
                  <p:embed/>
                </p:oleObj>
              </mc:Choice>
              <mc:Fallback>
                <p:oleObj name="Equation" r:id="rId8" imgW="545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54613"/>
                        <a:ext cx="9906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5593F-4746-4809-BD9A-7C7DD1FB52D0}" type="slidenum">
              <a:rPr lang="ar-SA"/>
              <a:pPr/>
              <a:t>15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81000"/>
            <a:ext cx="8647112" cy="762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Ex.: </a:t>
            </a:r>
            <a:r>
              <a:rPr lang="en-US" sz="2400" b="1" dirty="0">
                <a:solidFill>
                  <a:schemeClr val="tx1"/>
                </a:solidFill>
              </a:rPr>
              <a:t>Find Inverse Matrix By Elementary Row Operation</a:t>
            </a:r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0867B4CE-CE72-4570-A920-B6BD672AE97B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15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30404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752600" y="1422400"/>
          <a:ext cx="49530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19" name="Equation" r:id="rId6" imgW="2489040" imgH="4444920" progId="Equation.3">
                  <p:embed/>
                </p:oleObj>
              </mc:Choice>
              <mc:Fallback>
                <p:oleObj name="Equation" r:id="rId6" imgW="2489040" imgH="4444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22400"/>
                        <a:ext cx="4953000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77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B9ADB-D2BC-40F1-8EC7-597D9AAF69BB}" type="slidenum">
              <a:rPr lang="ar-SA"/>
              <a:pPr/>
              <a:t>16</a:t>
            </a:fld>
            <a:endParaRPr lang="en-US"/>
          </a:p>
        </p:txBody>
      </p:sp>
      <p:sp>
        <p:nvSpPr>
          <p:cNvPr id="48130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DB111C88-69C1-4A40-86DB-4A2E26009C3F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16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32452" name="Content Placeholder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858963" y="2695575"/>
          <a:ext cx="1363662" cy="224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6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2695575"/>
                        <a:ext cx="1363662" cy="224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84225" y="1524000"/>
          <a:ext cx="321786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7" name="Equation" r:id="rId6" imgW="2222280" imgH="3682800" progId="Equation.3">
                  <p:embed/>
                </p:oleObj>
              </mc:Choice>
              <mc:Fallback>
                <p:oleObj name="Equation" r:id="rId6" imgW="2222280" imgH="3682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1524000"/>
                        <a:ext cx="321786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4" name="Object 4"/>
          <p:cNvGraphicFramePr>
            <a:graphicFrameLocks noChangeAspect="1"/>
          </p:cNvGraphicFramePr>
          <p:nvPr/>
        </p:nvGraphicFramePr>
        <p:xfrm>
          <a:off x="4937125" y="1704975"/>
          <a:ext cx="3114675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158" name="Equation" r:id="rId8" imgW="2209680" imgH="2946240" progId="Equation.3">
                  <p:embed/>
                </p:oleObj>
              </mc:Choice>
              <mc:Fallback>
                <p:oleObj name="Equation" r:id="rId8" imgW="2209680" imgH="294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1704975"/>
                        <a:ext cx="3114675" cy="416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8600" y="381000"/>
            <a:ext cx="86471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sz="2400" b="1" kern="0" smtClean="0">
                <a:solidFill>
                  <a:schemeClr val="tx1"/>
                </a:solidFill>
              </a:rPr>
              <a:t>Ex.: Find Inverse Matrix By Elementary Row Operation</a:t>
            </a:r>
            <a:endParaRPr lang="en-US" sz="24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1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CBBD-D8CC-4340-9854-C600A6A894B2}" type="slidenum">
              <a:rPr lang="ar-SA"/>
              <a:pPr/>
              <a:t>17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685800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400" b="1" dirty="0">
                <a:solidFill>
                  <a:schemeClr val="tx1"/>
                </a:solidFill>
                <a:ea typeface="PMingLiU" pitchFamily="18" charset="-120"/>
              </a:rPr>
              <a:t>Ex: Which of the following system has a unique solution?</a:t>
            </a:r>
          </a:p>
        </p:txBody>
      </p:sp>
      <p:sp>
        <p:nvSpPr>
          <p:cNvPr id="263171" name="Rectangle 3"/>
          <p:cNvSpPr>
            <a:spLocks noChangeArrowheads="1"/>
          </p:cNvSpPr>
          <p:nvPr/>
        </p:nvSpPr>
        <p:spPr bwMode="auto">
          <a:xfrm>
            <a:off x="304800" y="9906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(</a:t>
            </a:r>
            <a:r>
              <a:rPr kumimoji="1" lang="en-US" altLang="zh-TW" sz="2400" i="1">
                <a:latin typeface="Times New Roman" pitchFamily="18" charset="0"/>
                <a:ea typeface="DFKai-SB" pitchFamily="65" charset="-120"/>
              </a:rPr>
              <a:t>a</a:t>
            </a:r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)</a:t>
            </a:r>
            <a:endParaRPr kumimoji="1"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311894"/>
              </p:ext>
            </p:extLst>
          </p:nvPr>
        </p:nvGraphicFramePr>
        <p:xfrm>
          <a:off x="315686" y="1447800"/>
          <a:ext cx="3789363" cy="136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27" name="方程式" r:id="rId3" imgW="1892160" imgH="685800" progId="Equation.3">
                  <p:embed/>
                </p:oleObj>
              </mc:Choice>
              <mc:Fallback>
                <p:oleObj name="方程式" r:id="rId3" imgW="1892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86" y="1447800"/>
                        <a:ext cx="3789363" cy="1363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Rectangle 5"/>
          <p:cNvSpPr>
            <a:spLocks noChangeArrowheads="1"/>
          </p:cNvSpPr>
          <p:nvPr/>
        </p:nvSpPr>
        <p:spPr bwMode="auto">
          <a:xfrm>
            <a:off x="3681413" y="3524250"/>
            <a:ext cx="2190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1100">
                <a:latin typeface="Times New Roman" pitchFamily="18" charset="0"/>
                <a:ea typeface="PMingLiU" pitchFamily="18" charset="-120"/>
              </a:rPr>
              <a:t> </a:t>
            </a:r>
            <a:endParaRPr kumimoji="1"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718518"/>
              </p:ext>
            </p:extLst>
          </p:nvPr>
        </p:nvGraphicFramePr>
        <p:xfrm>
          <a:off x="1032102" y="3099026"/>
          <a:ext cx="12398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28" name="方程式" r:id="rId5" imgW="876240" imgH="279360" progId="Equation.3">
                  <p:embed/>
                </p:oleObj>
              </mc:Choice>
              <mc:Fallback>
                <p:oleObj name="方程式" r:id="rId5" imgW="8762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2102" y="3099026"/>
                        <a:ext cx="12398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611334"/>
              </p:ext>
            </p:extLst>
          </p:nvPr>
        </p:nvGraphicFramePr>
        <p:xfrm>
          <a:off x="2514600" y="2834481"/>
          <a:ext cx="3166176" cy="1280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29" name="Equation" r:id="rId7" imgW="1726920" imgH="698400" progId="Equation.DSMT4">
                  <p:embed/>
                </p:oleObj>
              </mc:Choice>
              <mc:Fallback>
                <p:oleObj name="Equation" r:id="rId7" imgW="1726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834481"/>
                        <a:ext cx="3166176" cy="1280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4431"/>
              </p:ext>
            </p:extLst>
          </p:nvPr>
        </p:nvGraphicFramePr>
        <p:xfrm>
          <a:off x="468312" y="4197349"/>
          <a:ext cx="212725" cy="20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0" name="方程式" r:id="rId9" imgW="215640" imgH="203040" progId="Equation.3">
                  <p:embed/>
                </p:oleObj>
              </mc:Choice>
              <mc:Fallback>
                <p:oleObj name="方程式" r:id="rId9" imgW="215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" y="4197349"/>
                        <a:ext cx="212725" cy="201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792842" y="4009345"/>
            <a:ext cx="6718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This system does not has a unique solution.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239940" y="3000375"/>
            <a:ext cx="79216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zh-TW" sz="2800" dirty="0">
                <a:ea typeface="PMingLiU" pitchFamily="18" charset="-120"/>
              </a:rPr>
              <a:t>Sol: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875025"/>
              </p:ext>
            </p:extLst>
          </p:nvPr>
        </p:nvGraphicFramePr>
        <p:xfrm>
          <a:off x="4976812" y="1524000"/>
          <a:ext cx="37861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1" name="方程式" r:id="rId11" imgW="3759200" imgH="1295400" progId="Equation.3">
                  <p:embed/>
                </p:oleObj>
              </mc:Choice>
              <mc:Fallback>
                <p:oleObj name="方程式" r:id="rId11" imgW="3759200" imgH="1295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6812" y="1524000"/>
                        <a:ext cx="37861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794250" y="1066800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TW" sz="24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</a:t>
            </a:r>
            <a:r>
              <a:rPr kumimoji="1" lang="en-US" altLang="zh-TW" sz="2400" i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b</a:t>
            </a:r>
            <a:r>
              <a:rPr kumimoji="1" lang="en-US" altLang="zh-TW" sz="24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3513653"/>
              </p:ext>
            </p:extLst>
          </p:nvPr>
        </p:nvGraphicFramePr>
        <p:xfrm>
          <a:off x="2133600" y="4862513"/>
          <a:ext cx="1204912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2" name="方程式" r:id="rId13" imgW="850680" imgH="279360" progId="Equation.3">
                  <p:embed/>
                </p:oleObj>
              </mc:Choice>
              <mc:Fallback>
                <p:oleObj name="方程式" r:id="rId13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862513"/>
                        <a:ext cx="1204912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61033"/>
              </p:ext>
            </p:extLst>
          </p:nvPr>
        </p:nvGraphicFramePr>
        <p:xfrm>
          <a:off x="4102894" y="4800600"/>
          <a:ext cx="246221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233" name="Equation" r:id="rId15" imgW="1231560" imgH="241200" progId="Equation.DSMT4">
                  <p:embed/>
                </p:oleObj>
              </mc:Choice>
              <mc:Fallback>
                <p:oleObj name="Equation" r:id="rId15" imgW="12315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894" y="4800600"/>
                        <a:ext cx="246221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6"/>
          <p:cNvGrpSpPr>
            <a:grpSpLocks/>
          </p:cNvGrpSpPr>
          <p:nvPr/>
        </p:nvGrpSpPr>
        <p:grpSpPr bwMode="auto">
          <a:xfrm>
            <a:off x="936625" y="5638800"/>
            <a:ext cx="7292975" cy="519113"/>
            <a:chOff x="1008" y="2304"/>
            <a:chExt cx="4594" cy="327"/>
          </a:xfrm>
        </p:grpSpPr>
        <p:graphicFrame>
          <p:nvGraphicFramePr>
            <p:cNvPr id="18" name="Object 7"/>
            <p:cNvGraphicFramePr>
              <a:graphicFrameLocks noChangeAspect="1"/>
            </p:cNvGraphicFramePr>
            <p:nvPr/>
          </p:nvGraphicFramePr>
          <p:xfrm>
            <a:off x="1008" y="2400"/>
            <a:ext cx="136" cy="1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34" name="方程式" r:id="rId17" imgW="215640" imgH="203040" progId="Equation.3">
                    <p:embed/>
                  </p:oleObj>
                </mc:Choice>
                <mc:Fallback>
                  <p:oleObj name="方程式" r:id="rId17" imgW="2156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400"/>
                          <a:ext cx="136" cy="1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1392" y="2304"/>
              <a:ext cx="42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kumimoji="1" lang="en-US" altLang="zh-TW" sz="2800">
                  <a:latin typeface="Times New Roman" pitchFamily="18" charset="0"/>
                  <a:ea typeface="PMingLiU" pitchFamily="18" charset="-120"/>
                </a:rPr>
                <a:t>This system has a unique solution.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581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3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3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7" grpId="0"/>
      <p:bldP spid="263178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3A3C-F77E-4680-B43A-83933050D339}" type="slidenum">
              <a:rPr lang="ar-SA"/>
              <a:pPr/>
              <a:t>18</a:t>
            </a:fld>
            <a:endParaRPr lang="en-US"/>
          </a:p>
        </p:txBody>
      </p:sp>
      <p:sp>
        <p:nvSpPr>
          <p:cNvPr id="2355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7772400" cy="533400"/>
          </a:xfrm>
        </p:spPr>
        <p:txBody>
          <a:bodyPr>
            <a:normAutofit fontScale="9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Solving for 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using Matrix Inversion</a:t>
            </a:r>
          </a:p>
        </p:txBody>
      </p:sp>
      <p:graphicFrame>
        <p:nvGraphicFramePr>
          <p:cNvPr id="283651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780766738"/>
              </p:ext>
            </p:extLst>
          </p:nvPr>
        </p:nvGraphicFramePr>
        <p:xfrm>
          <a:off x="3422650" y="685800"/>
          <a:ext cx="4121150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4" name="Equation" r:id="rId4" imgW="1536480" imgH="444240" progId="Equation.3">
                  <p:embed/>
                </p:oleObj>
              </mc:Choice>
              <mc:Fallback>
                <p:oleObj name="Equation" r:id="rId4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2650" y="685800"/>
                        <a:ext cx="4121150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3652" name="Object 8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860778194"/>
              </p:ext>
            </p:extLst>
          </p:nvPr>
        </p:nvGraphicFramePr>
        <p:xfrm>
          <a:off x="685800" y="1600200"/>
          <a:ext cx="5233988" cy="235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15" name="Equation" r:id="rId6" imgW="2260440" imgH="1168200" progId="Equation.3">
                  <p:embed/>
                </p:oleObj>
              </mc:Choice>
              <mc:Fallback>
                <p:oleObj name="Equation" r:id="rId6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5233988" cy="235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0477AE4F-94A6-42D7-A553-F43D71D1E06C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18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4343400"/>
            <a:ext cx="8686800" cy="158115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40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4086E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4086E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4086E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9pPr>
          </a:lstStyle>
          <a:p>
            <a:pPr algn="just"/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Q.1: Use </a:t>
            </a:r>
            <a:r>
              <a:rPr lang="en-US" altLang="zh-TW" sz="2400" b="1" kern="0" dirty="0" err="1" smtClean="0">
                <a:solidFill>
                  <a:schemeClr val="tx1"/>
                </a:solidFill>
                <a:ea typeface="PMingLiU" pitchFamily="18" charset="-120"/>
              </a:rPr>
              <a:t>Gaussj</a:t>
            </a:r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 model for solving the system of equations. (H.W.)</a:t>
            </a:r>
          </a:p>
          <a:p>
            <a:pPr algn="just"/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Q.2: </a:t>
            </a:r>
            <a:r>
              <a:rPr lang="en-US" altLang="zh-TW" sz="2400" b="1" kern="0" dirty="0">
                <a:solidFill>
                  <a:schemeClr val="tx1"/>
                </a:solidFill>
                <a:ea typeface="PMingLiU" pitchFamily="18" charset="-120"/>
              </a:rPr>
              <a:t>Use </a:t>
            </a:r>
            <a:r>
              <a:rPr lang="en-US" altLang="zh-TW" sz="2400" b="1" kern="0" dirty="0" smtClean="0">
                <a:solidFill>
                  <a:schemeClr val="tx1"/>
                </a:solidFill>
                <a:ea typeface="PMingLiU" pitchFamily="18" charset="-120"/>
              </a:rPr>
              <a:t>LU decomposition </a:t>
            </a:r>
            <a:r>
              <a:rPr lang="en-US" altLang="zh-TW" sz="2400" b="1" kern="0" dirty="0">
                <a:solidFill>
                  <a:schemeClr val="tx1"/>
                </a:solidFill>
                <a:ea typeface="PMingLiU" pitchFamily="18" charset="-120"/>
              </a:rPr>
              <a:t>for solving the system of equations. (H.W.)</a:t>
            </a:r>
          </a:p>
          <a:p>
            <a:pPr algn="just"/>
            <a:endParaRPr lang="en-US" altLang="zh-TW" sz="2400" b="1" kern="0" dirty="0">
              <a:solidFill>
                <a:schemeClr val="tx1"/>
              </a:solidFill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469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1532D-4833-41BE-9154-68336A6E4FA0}" type="slidenum">
              <a:rPr lang="ar-SA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"/>
            <a:ext cx="8534400" cy="533400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zh-TW" sz="2400" dirty="0">
                <a:ea typeface="PMingLiU" pitchFamily="18" charset="-120"/>
              </a:rPr>
              <a:t>Ex: Use Cramer’s rule to solve the system of linear equations.</a:t>
            </a:r>
            <a:r>
              <a:rPr lang="en-US" altLang="zh-TW" sz="2400" i="1" dirty="0">
                <a:ea typeface="PMingLiU" pitchFamily="18" charset="-120"/>
              </a:rPr>
              <a:t> 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267200" y="2741613"/>
          <a:ext cx="28194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4" name="Equation" r:id="rId3" imgW="1650960" imgH="711000" progId="Equation.3">
                  <p:embed/>
                </p:oleObj>
              </mc:Choice>
              <mc:Fallback>
                <p:oleObj name="Equation" r:id="rId3" imgW="16509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741613"/>
                        <a:ext cx="28194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4" name="Object 4"/>
          <p:cNvGraphicFramePr>
            <a:graphicFrameLocks noChangeAspect="1"/>
          </p:cNvGraphicFramePr>
          <p:nvPr/>
        </p:nvGraphicFramePr>
        <p:xfrm>
          <a:off x="990600" y="1495425"/>
          <a:ext cx="31242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5" name="方程式" r:id="rId5" imgW="3466800" imgH="1282680" progId="Equation.3">
                  <p:embed/>
                </p:oleObj>
              </mc:Choice>
              <mc:Fallback>
                <p:oleObj name="方程式" r:id="rId5" imgW="3466800" imgH="1282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95425"/>
                        <a:ext cx="3124200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568325" y="2665413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sz="2400">
                <a:solidFill>
                  <a:schemeClr val="hlink"/>
                </a:solidFill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71366" name="Object 6"/>
          <p:cNvGraphicFramePr>
            <a:graphicFrameLocks noChangeAspect="1"/>
          </p:cNvGraphicFramePr>
          <p:nvPr/>
        </p:nvGraphicFramePr>
        <p:xfrm>
          <a:off x="990600" y="2813050"/>
          <a:ext cx="2895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6" name="方程式" r:id="rId7" imgW="1726920" imgH="711000" progId="Equation.3">
                  <p:embed/>
                </p:oleObj>
              </mc:Choice>
              <mc:Fallback>
                <p:oleObj name="方程式" r:id="rId7" imgW="1726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13050"/>
                        <a:ext cx="28956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685800" y="4038600"/>
          <a:ext cx="3200400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7" name="方程式" r:id="rId9" imgW="3555720" imgH="1320480" progId="Equation.3">
                  <p:embed/>
                </p:oleObj>
              </mc:Choice>
              <mc:Fallback>
                <p:oleObj name="方程式" r:id="rId9" imgW="355572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038600"/>
                        <a:ext cx="3200400" cy="118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4114800" y="4019550"/>
          <a:ext cx="29718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8" name="Equation" r:id="rId11" imgW="1815840" imgH="711000" progId="Equation.3">
                  <p:embed/>
                </p:oleObj>
              </mc:Choice>
              <mc:Fallback>
                <p:oleObj name="Equation" r:id="rId11" imgW="18158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019550"/>
                        <a:ext cx="2971800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69" name="Object 9"/>
          <p:cNvGraphicFramePr>
            <a:graphicFrameLocks noChangeAspect="1"/>
          </p:cNvGraphicFramePr>
          <p:nvPr/>
        </p:nvGraphicFramePr>
        <p:xfrm>
          <a:off x="990600" y="5410200"/>
          <a:ext cx="18113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99" name="Equation" r:id="rId13" imgW="1041120" imgH="431640" progId="Equation.DSMT4">
                  <p:embed/>
                </p:oleObj>
              </mc:Choice>
              <mc:Fallback>
                <p:oleObj name="Equation" r:id="rId13" imgW="1041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18113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0" name="Object 10"/>
          <p:cNvGraphicFramePr>
            <a:graphicFrameLocks noChangeAspect="1"/>
          </p:cNvGraphicFramePr>
          <p:nvPr/>
        </p:nvGraphicFramePr>
        <p:xfrm>
          <a:off x="3352800" y="5410200"/>
          <a:ext cx="21336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0" name="方程式" r:id="rId15" imgW="2133360" imgH="774360" progId="Equation.3">
                  <p:embed/>
                </p:oleObj>
              </mc:Choice>
              <mc:Fallback>
                <p:oleObj name="方程式" r:id="rId15" imgW="213336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410200"/>
                        <a:ext cx="21336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1371" name="Object 11"/>
          <p:cNvGraphicFramePr>
            <a:graphicFrameLocks noChangeAspect="1"/>
          </p:cNvGraphicFramePr>
          <p:nvPr/>
        </p:nvGraphicFramePr>
        <p:xfrm>
          <a:off x="6019800" y="5399088"/>
          <a:ext cx="20796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401" name="方程式" r:id="rId17" imgW="2082600" imgH="774360" progId="Equation.3">
                  <p:embed/>
                </p:oleObj>
              </mc:Choice>
              <mc:Fallback>
                <p:oleObj name="方程式" r:id="rId17" imgW="208260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399088"/>
                        <a:ext cx="2079625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71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1062-7128-460F-B97C-96776DA6C61C}" type="slidenum">
              <a:rPr lang="ar-SA"/>
              <a:pPr/>
              <a:t>2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Types of Matrices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477000" cy="441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/>
              <a:t>Row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           order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Column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           order</a:t>
            </a:r>
          </a:p>
          <a:p>
            <a:pPr lvl="1">
              <a:lnSpc>
                <a:spcPct val="80000"/>
              </a:lnSpc>
            </a:pPr>
            <a:endParaRPr lang="en-US" sz="1500" b="1" dirty="0"/>
          </a:p>
          <a:p>
            <a:pPr>
              <a:lnSpc>
                <a:spcPct val="80000"/>
              </a:lnSpc>
            </a:pPr>
            <a:r>
              <a:rPr lang="en-US" sz="2000" b="1" dirty="0"/>
              <a:t>Square Matrix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with the same number of rows &amp; column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Null (Zero) Matrix , O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matrix where all the elements are zero</a:t>
            </a:r>
          </a:p>
          <a:p>
            <a:pPr lvl="1">
              <a:lnSpc>
                <a:spcPct val="80000"/>
              </a:lnSpc>
            </a:pPr>
            <a:endParaRPr lang="en-US" sz="1500" dirty="0"/>
          </a:p>
          <a:p>
            <a:pPr>
              <a:lnSpc>
                <a:spcPct val="80000"/>
              </a:lnSpc>
            </a:pPr>
            <a:r>
              <a:rPr lang="en-US" sz="2000" b="1" dirty="0"/>
              <a:t>Identity Matrix, I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 square matrix where the elements  in the main diagonal are all 1’s &amp; the others are all zeros</a:t>
            </a:r>
            <a:endParaRPr lang="en-US" sz="2000" b="1" dirty="0"/>
          </a:p>
        </p:txBody>
      </p:sp>
      <p:graphicFrame>
        <p:nvGraphicFramePr>
          <p:cNvPr id="60430" name="Object 1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614142982"/>
              </p:ext>
            </p:extLst>
          </p:nvPr>
        </p:nvGraphicFramePr>
        <p:xfrm>
          <a:off x="7086600" y="3276600"/>
          <a:ext cx="16002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2" name="Equation" r:id="rId4" imgW="965160" imgH="457200" progId="Equation.DSMT4">
                  <p:embed/>
                </p:oleObj>
              </mc:Choice>
              <mc:Fallback>
                <p:oleObj name="Equation" r:id="rId4" imgW="965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276600"/>
                        <a:ext cx="1600200" cy="758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7" name="Object 11"/>
          <p:cNvGraphicFramePr>
            <a:graphicFrameLocks noChangeAspect="1"/>
          </p:cNvGraphicFramePr>
          <p:nvPr/>
        </p:nvGraphicFramePr>
        <p:xfrm>
          <a:off x="2895600" y="1835150"/>
          <a:ext cx="59531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3" name="Equation" r:id="rId6" imgW="291960" imgH="177480" progId="Equation.DSMT4">
                  <p:embed/>
                </p:oleObj>
              </mc:Choice>
              <mc:Fallback>
                <p:oleObj name="Equation" r:id="rId6" imgW="291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35150"/>
                        <a:ext cx="59531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2" name="Object 1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83660013"/>
              </p:ext>
            </p:extLst>
          </p:nvPr>
        </p:nvGraphicFramePr>
        <p:xfrm>
          <a:off x="7086600" y="4114800"/>
          <a:ext cx="1143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4" name="Equation" r:id="rId8" imgW="749160" imgH="457200" progId="Equation.DSMT4">
                  <p:embed/>
                </p:oleObj>
              </mc:Choice>
              <mc:Fallback>
                <p:oleObj name="Equation" r:id="rId8" imgW="7491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114800"/>
                        <a:ext cx="11430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4" name="Object 18"/>
          <p:cNvGraphicFramePr>
            <a:graphicFrameLocks noChangeAspect="1"/>
          </p:cNvGraphicFramePr>
          <p:nvPr/>
        </p:nvGraphicFramePr>
        <p:xfrm>
          <a:off x="2833688" y="2665413"/>
          <a:ext cx="73818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5" name="Equation" r:id="rId10" imgW="330120" imgH="177480" progId="Equation.DSMT4">
                  <p:embed/>
                </p:oleObj>
              </mc:Choice>
              <mc:Fallback>
                <p:oleObj name="Equation" r:id="rId10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665413"/>
                        <a:ext cx="73818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66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166422"/>
              </p:ext>
            </p:extLst>
          </p:nvPr>
        </p:nvGraphicFramePr>
        <p:xfrm>
          <a:off x="7086600" y="2362200"/>
          <a:ext cx="12382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6" name="Equation" r:id="rId12" imgW="723600" imgH="457200" progId="Equation.DSMT4">
                  <p:embed/>
                </p:oleObj>
              </mc:Choice>
              <mc:Fallback>
                <p:oleObj name="Equation" r:id="rId12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362200"/>
                        <a:ext cx="12382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979767"/>
              </p:ext>
            </p:extLst>
          </p:nvPr>
        </p:nvGraphicFramePr>
        <p:xfrm>
          <a:off x="6680200" y="1609725"/>
          <a:ext cx="19304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7" name="Equation" r:id="rId14" imgW="863280" imgH="253800" progId="Equation.DSMT4">
                  <p:embed/>
                </p:oleObj>
              </mc:Choice>
              <mc:Fallback>
                <p:oleObj name="Equation" r:id="rId14" imgW="863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609725"/>
                        <a:ext cx="19304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838426"/>
              </p:ext>
            </p:extLst>
          </p:nvPr>
        </p:nvGraphicFramePr>
        <p:xfrm>
          <a:off x="7086600" y="4986338"/>
          <a:ext cx="13239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258" name="Equation" r:id="rId16" imgW="685800" imgH="457200" progId="Equation.DSMT4">
                  <p:embed/>
                </p:oleObj>
              </mc:Choice>
              <mc:Fallback>
                <p:oleObj name="Equation" r:id="rId16" imgW="685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986338"/>
                        <a:ext cx="1323975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409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BA18-B9E8-49C4-8EFE-3690ED2310DA}" type="slidenum">
              <a:rPr lang="ar-SA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6096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Example: Find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2800" b="1" dirty="0">
                <a:solidFill>
                  <a:schemeClr val="tx1"/>
                </a:solidFill>
              </a:rPr>
              <a:t> and 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800" b="1" dirty="0">
                <a:solidFill>
                  <a:schemeClr val="tx1"/>
                </a:solidFill>
              </a:rPr>
              <a:t> from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Ax=d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C7DE6170-27D9-4CF1-9AB3-93837397B860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20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graphicFrame>
        <p:nvGraphicFramePr>
          <p:cNvPr id="273412" name="Content Placeholder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22313" y="1524000"/>
          <a:ext cx="3313112" cy="443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4" name="Equation" r:id="rId4" imgW="1993680" imgH="3060360" progId="Equation.3">
                  <p:embed/>
                </p:oleObj>
              </mc:Choice>
              <mc:Fallback>
                <p:oleObj name="Equation" r:id="rId4" imgW="1993680" imgH="306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1524000"/>
                        <a:ext cx="3313112" cy="443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341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30738" y="1752600"/>
          <a:ext cx="3522662" cy="375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335" name="Equation" r:id="rId6" imgW="1993680" imgH="2438280" progId="Equation.3">
                  <p:embed/>
                </p:oleObj>
              </mc:Choice>
              <mc:Fallback>
                <p:oleObj name="Equation" r:id="rId6" imgW="1993680" imgH="243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1752600"/>
                        <a:ext cx="3522662" cy="3751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3414" name="Line 6"/>
          <p:cNvSpPr>
            <a:spLocks noChangeShapeType="1"/>
          </p:cNvSpPr>
          <p:nvPr/>
        </p:nvSpPr>
        <p:spPr bwMode="auto">
          <a:xfrm>
            <a:off x="4267200" y="1371600"/>
            <a:ext cx="0" cy="4876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925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39F-BD9B-4E3B-9ED2-3A87E3AAB304}" type="slidenum">
              <a:rPr lang="ar-SA"/>
              <a:pPr/>
              <a:t>21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Bra-</a:t>
            </a:r>
            <a:r>
              <a:rPr lang="en-US" sz="3200" b="1" dirty="0" err="1">
                <a:latin typeface="Times New Roman" pitchFamily="18" charset="0"/>
              </a:rPr>
              <a:t>Ket</a:t>
            </a:r>
            <a:r>
              <a:rPr lang="en-US" sz="3200" b="1" dirty="0">
                <a:latin typeface="Times New Roman" pitchFamily="18" charset="0"/>
              </a:rPr>
              <a:t> Notation Matrices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1066800" y="1889125"/>
            <a:ext cx="6934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dirty="0">
                <a:latin typeface="Times New Roman" pitchFamily="18" charset="0"/>
              </a:rPr>
              <a:t>Vector </a:t>
            </a:r>
            <a:r>
              <a:rPr lang="en-US" sz="3000" dirty="0" err="1">
                <a:latin typeface="Times New Roman" pitchFamily="18" charset="0"/>
              </a:rPr>
              <a:t>X</a:t>
            </a:r>
            <a:r>
              <a:rPr lang="en-US" sz="3000" baseline="-25000" dirty="0" err="1">
                <a:latin typeface="Times New Roman" pitchFamily="18" charset="0"/>
              </a:rPr>
              <a:t>n</a:t>
            </a:r>
            <a:r>
              <a:rPr lang="en-US" sz="3000" dirty="0">
                <a:latin typeface="Times New Roman" pitchFamily="18" charset="0"/>
              </a:rPr>
              <a:t> can be represented by two ways</a:t>
            </a:r>
          </a:p>
        </p:txBody>
      </p:sp>
      <p:grpSp>
        <p:nvGrpSpPr>
          <p:cNvPr id="134156" name="Group 12"/>
          <p:cNvGrpSpPr>
            <a:grpSpLocks/>
          </p:cNvGrpSpPr>
          <p:nvPr/>
        </p:nvGrpSpPr>
        <p:grpSpPr bwMode="auto">
          <a:xfrm>
            <a:off x="1143000" y="2590800"/>
            <a:ext cx="1371600" cy="3962400"/>
            <a:chOff x="720" y="1632"/>
            <a:chExt cx="864" cy="2496"/>
          </a:xfrm>
        </p:grpSpPr>
        <p:sp>
          <p:nvSpPr>
            <p:cNvPr id="134148" name="Text Box 4"/>
            <p:cNvSpPr txBox="1">
              <a:spLocks noChangeArrowheads="1"/>
            </p:cNvSpPr>
            <p:nvPr/>
          </p:nvSpPr>
          <p:spPr bwMode="auto">
            <a:xfrm>
              <a:off x="720" y="1632"/>
              <a:ext cx="864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Ket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 |n&gt;</a:t>
              </a:r>
            </a:p>
          </p:txBody>
        </p:sp>
        <p:graphicFrame>
          <p:nvGraphicFramePr>
            <p:cNvPr id="134150" name="Object 6"/>
            <p:cNvGraphicFramePr>
              <a:graphicFrameLocks noChangeAspect="1"/>
            </p:cNvGraphicFramePr>
            <p:nvPr/>
          </p:nvGraphicFramePr>
          <p:xfrm>
            <a:off x="960" y="2352"/>
            <a:ext cx="443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3" name="Equation" r:id="rId3" imgW="291960" imgH="1168200" progId="Equation.3">
                    <p:embed/>
                  </p:oleObj>
                </mc:Choice>
                <mc:Fallback>
                  <p:oleObj name="Equation" r:id="rId3" imgW="291960" imgH="1168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352"/>
                          <a:ext cx="443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4155" name="Group 11"/>
          <p:cNvGrpSpPr>
            <a:grpSpLocks/>
          </p:cNvGrpSpPr>
          <p:nvPr/>
        </p:nvGrpSpPr>
        <p:grpSpPr bwMode="auto">
          <a:xfrm>
            <a:off x="5029200" y="2703513"/>
            <a:ext cx="2209800" cy="1868487"/>
            <a:chOff x="3168" y="1536"/>
            <a:chExt cx="1392" cy="1177"/>
          </a:xfrm>
        </p:grpSpPr>
        <p:sp>
          <p:nvSpPr>
            <p:cNvPr id="134147" name="Text Box 3"/>
            <p:cNvSpPr txBox="1">
              <a:spLocks noChangeArrowheads="1"/>
            </p:cNvSpPr>
            <p:nvPr/>
          </p:nvSpPr>
          <p:spPr bwMode="auto">
            <a:xfrm>
              <a:off x="3168" y="1536"/>
              <a:ext cx="1392" cy="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Bra</a:t>
              </a: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3000">
                  <a:latin typeface="Times New Roman" pitchFamily="18" charset="0"/>
                </a:rPr>
                <a:t> &lt;n| = |n&gt;</a:t>
              </a:r>
              <a:r>
                <a:rPr lang="en-US" sz="3000" baseline="30000">
                  <a:latin typeface="Times New Roman" pitchFamily="18" charset="0"/>
                </a:rPr>
                <a:t>T</a:t>
              </a:r>
            </a:p>
          </p:txBody>
        </p:sp>
        <p:graphicFrame>
          <p:nvGraphicFramePr>
            <p:cNvPr id="134151" name="Object 7"/>
            <p:cNvGraphicFramePr>
              <a:graphicFrameLocks noChangeAspect="1"/>
            </p:cNvGraphicFramePr>
            <p:nvPr/>
          </p:nvGraphicFramePr>
          <p:xfrm>
            <a:off x="3237" y="2335"/>
            <a:ext cx="1302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4" name="Equation" r:id="rId5" imgW="787320" imgH="228600" progId="Equation.3">
                    <p:embed/>
                  </p:oleObj>
                </mc:Choice>
                <mc:Fallback>
                  <p:oleObj name="Equation" r:id="rId5" imgW="78732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7" y="2335"/>
                          <a:ext cx="1302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4154" name="Group 10"/>
          <p:cNvGrpSpPr>
            <a:grpSpLocks/>
          </p:cNvGrpSpPr>
          <p:nvPr/>
        </p:nvGrpSpPr>
        <p:grpSpPr bwMode="auto">
          <a:xfrm>
            <a:off x="3886200" y="5348288"/>
            <a:ext cx="5029200" cy="595312"/>
            <a:chOff x="2448" y="3369"/>
            <a:chExt cx="3168" cy="375"/>
          </a:xfrm>
        </p:grpSpPr>
        <p:graphicFrame>
          <p:nvGraphicFramePr>
            <p:cNvPr id="134152" name="Object 8"/>
            <p:cNvGraphicFramePr>
              <a:graphicFrameLocks noChangeAspect="1"/>
            </p:cNvGraphicFramePr>
            <p:nvPr/>
          </p:nvGraphicFramePr>
          <p:xfrm>
            <a:off x="2448" y="3369"/>
            <a:ext cx="358" cy="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225" name="Equation" r:id="rId7" imgW="203040" imgH="203040" progId="Equation.3">
                    <p:embed/>
                  </p:oleObj>
                </mc:Choice>
                <mc:Fallback>
                  <p:oleObj name="Equation" r:id="rId7" imgW="203040" imgH="2030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8" y="3369"/>
                          <a:ext cx="358" cy="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4153" name="Text Box 9"/>
            <p:cNvSpPr txBox="1">
              <a:spLocks noChangeArrowheads="1"/>
            </p:cNvSpPr>
            <p:nvPr/>
          </p:nvSpPr>
          <p:spPr bwMode="auto">
            <a:xfrm>
              <a:off x="2736" y="3417"/>
              <a:ext cx="28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is the complex conjugate of m.</a:t>
              </a:r>
            </a:p>
          </p:txBody>
        </p:sp>
      </p:grp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14086E"/>
                </a:solidFill>
                <a:latin typeface="Arial" pitchFamily="34" charset="0"/>
              </a:defRPr>
            </a:lvl9pPr>
          </a:lstStyle>
          <a:p>
            <a:r>
              <a:rPr lang="en-US" sz="4000" b="1" kern="0" dirty="0" smtClean="0">
                <a:latin typeface="Times New Roman" pitchFamily="18" charset="0"/>
              </a:rPr>
              <a:t>Special Matrices</a:t>
            </a:r>
            <a:endParaRPr lang="en-US" sz="4000" b="1" kern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A57A1-9968-4921-9F20-D37D8E685C68}" type="slidenum">
              <a:rPr lang="ar-SA"/>
              <a:pPr/>
              <a:t>22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Inner Products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An Inner Product is a Bra multiplied by a Ket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228600" y="2209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&lt;a| |b&gt; can be simplified to &lt;a|b&gt;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5638800" y="4114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= </a:t>
            </a:r>
          </a:p>
        </p:txBody>
      </p:sp>
      <p:grpSp>
        <p:nvGrpSpPr>
          <p:cNvPr id="210950" name="Group 6"/>
          <p:cNvGrpSpPr>
            <a:grpSpLocks/>
          </p:cNvGrpSpPr>
          <p:nvPr/>
        </p:nvGrpSpPr>
        <p:grpSpPr bwMode="auto">
          <a:xfrm>
            <a:off x="304800" y="3124200"/>
            <a:ext cx="8475663" cy="2819400"/>
            <a:chOff x="192" y="1968"/>
            <a:chExt cx="5339" cy="1776"/>
          </a:xfrm>
        </p:grpSpPr>
        <p:sp>
          <p:nvSpPr>
            <p:cNvPr id="210951" name="Text Box 7"/>
            <p:cNvSpPr txBox="1">
              <a:spLocks noChangeArrowheads="1"/>
            </p:cNvSpPr>
            <p:nvPr/>
          </p:nvSpPr>
          <p:spPr bwMode="auto">
            <a:xfrm>
              <a:off x="192" y="2640"/>
              <a:ext cx="768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500">
                  <a:latin typeface="Times New Roman" pitchFamily="18" charset="0"/>
                </a:rPr>
                <a:t>&lt;a|b&gt; =</a:t>
              </a:r>
            </a:p>
          </p:txBody>
        </p:sp>
        <p:graphicFrame>
          <p:nvGraphicFramePr>
            <p:cNvPr id="210952" name="Object 8"/>
            <p:cNvGraphicFramePr>
              <a:graphicFrameLocks noChangeAspect="1"/>
            </p:cNvGraphicFramePr>
            <p:nvPr/>
          </p:nvGraphicFramePr>
          <p:xfrm>
            <a:off x="3072" y="1968"/>
            <a:ext cx="462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1" name="Equation" r:id="rId3" imgW="304560" imgH="1168200" progId="Equation.3">
                    <p:embed/>
                  </p:oleObj>
                </mc:Choice>
                <mc:Fallback>
                  <p:oleObj name="Equation" r:id="rId3" imgW="304560" imgH="1168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1968"/>
                          <a:ext cx="462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953" name="Object 9"/>
            <p:cNvGraphicFramePr>
              <a:graphicFrameLocks noChangeAspect="1"/>
            </p:cNvGraphicFramePr>
            <p:nvPr/>
          </p:nvGraphicFramePr>
          <p:xfrm>
            <a:off x="924" y="2602"/>
            <a:ext cx="2135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2" name="Equation" r:id="rId5" imgW="1091880" imgH="228600" progId="Equation.3">
                    <p:embed/>
                  </p:oleObj>
                </mc:Choice>
                <mc:Fallback>
                  <p:oleObj name="Equation" r:id="rId5" imgW="109188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4" y="2602"/>
                          <a:ext cx="2135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0954" name="Object 10"/>
            <p:cNvGraphicFramePr>
              <a:graphicFrameLocks noChangeAspect="1"/>
            </p:cNvGraphicFramePr>
            <p:nvPr/>
          </p:nvGraphicFramePr>
          <p:xfrm>
            <a:off x="3744" y="2592"/>
            <a:ext cx="1787" cy="3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023" name="Equation" r:id="rId7" imgW="1638000" imgH="228600" progId="Equation.3">
                    <p:embed/>
                  </p:oleObj>
                </mc:Choice>
                <mc:Fallback>
                  <p:oleObj name="Equation" r:id="rId7" imgW="16380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2592"/>
                          <a:ext cx="1787" cy="3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34FB-585A-4DC8-877B-0C0EB1E95767}" type="slidenum">
              <a:rPr lang="ar-SA"/>
              <a:pPr/>
              <a:t>23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200" b="1" dirty="0">
                <a:latin typeface="Times New Roman" pitchFamily="18" charset="0"/>
              </a:rPr>
              <a:t>Outer Products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An Outer Product is a Ket multiplied by a Bra</a:t>
            </a:r>
          </a:p>
        </p:txBody>
      </p:sp>
      <p:grpSp>
        <p:nvGrpSpPr>
          <p:cNvPr id="211972" name="Group 4"/>
          <p:cNvGrpSpPr>
            <a:grpSpLocks/>
          </p:cNvGrpSpPr>
          <p:nvPr/>
        </p:nvGrpSpPr>
        <p:grpSpPr bwMode="auto">
          <a:xfrm>
            <a:off x="228600" y="2362200"/>
            <a:ext cx="8651875" cy="2819400"/>
            <a:chOff x="144" y="1488"/>
            <a:chExt cx="5450" cy="1776"/>
          </a:xfrm>
        </p:grpSpPr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144" y="2256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|a&gt;&lt;b| =</a:t>
              </a:r>
            </a:p>
          </p:txBody>
        </p:sp>
        <p:graphicFrame>
          <p:nvGraphicFramePr>
            <p:cNvPr id="211974" name="Object 6"/>
            <p:cNvGraphicFramePr>
              <a:graphicFrameLocks noChangeAspect="1"/>
            </p:cNvGraphicFramePr>
            <p:nvPr/>
          </p:nvGraphicFramePr>
          <p:xfrm>
            <a:off x="1008" y="1488"/>
            <a:ext cx="462" cy="1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69" name="Equation" r:id="rId3" imgW="304560" imgH="1168200" progId="Equation.3">
                    <p:embed/>
                  </p:oleObj>
                </mc:Choice>
                <mc:Fallback>
                  <p:oleObj name="Equation" r:id="rId3" imgW="304560" imgH="1168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488"/>
                          <a:ext cx="462" cy="1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975" name="Text Box 7"/>
            <p:cNvSpPr txBox="1">
              <a:spLocks noChangeArrowheads="1"/>
            </p:cNvSpPr>
            <p:nvPr/>
          </p:nvSpPr>
          <p:spPr bwMode="auto">
            <a:xfrm>
              <a:off x="3552" y="225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= </a:t>
              </a:r>
            </a:p>
          </p:txBody>
        </p:sp>
        <p:graphicFrame>
          <p:nvGraphicFramePr>
            <p:cNvPr id="211976" name="Object 8"/>
            <p:cNvGraphicFramePr>
              <a:graphicFrameLocks noChangeAspect="1"/>
            </p:cNvGraphicFramePr>
            <p:nvPr/>
          </p:nvGraphicFramePr>
          <p:xfrm>
            <a:off x="3744" y="1536"/>
            <a:ext cx="1850" cy="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0" name="Equation" r:id="rId5" imgW="1676160" imgH="1168200" progId="Equation.3">
                    <p:embed/>
                  </p:oleObj>
                </mc:Choice>
                <mc:Fallback>
                  <p:oleObj name="Equation" r:id="rId5" imgW="1676160" imgH="11682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1536"/>
                          <a:ext cx="1850" cy="17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1977" name="Object 9"/>
            <p:cNvGraphicFramePr>
              <a:graphicFrameLocks noChangeAspect="1"/>
            </p:cNvGraphicFramePr>
            <p:nvPr/>
          </p:nvGraphicFramePr>
          <p:xfrm>
            <a:off x="1440" y="2256"/>
            <a:ext cx="2135" cy="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1" name="Equation" r:id="rId7" imgW="1091880" imgH="228600" progId="Equation.3">
                    <p:embed/>
                  </p:oleObj>
                </mc:Choice>
                <mc:Fallback>
                  <p:oleObj name="Equation" r:id="rId7" imgW="109188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256"/>
                          <a:ext cx="2135" cy="3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1978" name="Group 10"/>
          <p:cNvGrpSpPr>
            <a:grpSpLocks/>
          </p:cNvGrpSpPr>
          <p:nvPr/>
        </p:nvGrpSpPr>
        <p:grpSpPr bwMode="auto">
          <a:xfrm>
            <a:off x="914400" y="5454650"/>
            <a:ext cx="5645150" cy="641350"/>
            <a:chOff x="576" y="3436"/>
            <a:chExt cx="3556" cy="404"/>
          </a:xfrm>
        </p:grpSpPr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576" y="3504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imes New Roman" pitchFamily="18" charset="0"/>
                </a:rPr>
                <a:t>By Definition</a:t>
              </a:r>
            </a:p>
          </p:txBody>
        </p:sp>
        <p:graphicFrame>
          <p:nvGraphicFramePr>
            <p:cNvPr id="211980" name="Object 12"/>
            <p:cNvGraphicFramePr>
              <a:graphicFrameLocks noChangeAspect="1"/>
            </p:cNvGraphicFramePr>
            <p:nvPr/>
          </p:nvGraphicFramePr>
          <p:xfrm>
            <a:off x="2132" y="3436"/>
            <a:ext cx="2000" cy="4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072" name="Equation" r:id="rId9" imgW="1257120" imgH="253800" progId="Equation.3">
                    <p:embed/>
                  </p:oleObj>
                </mc:Choice>
                <mc:Fallback>
                  <p:oleObj name="Equation" r:id="rId9" imgW="1257120" imgH="2538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32" y="3436"/>
                          <a:ext cx="2000" cy="4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903FC-377E-4B76-8359-F46F26A74B29}" type="slidenum">
              <a:rPr lang="ar-SA"/>
              <a:pPr/>
              <a:t>24</a:t>
            </a:fld>
            <a:endParaRPr lang="en-US"/>
          </a:p>
        </p:txBody>
      </p:sp>
      <p:sp>
        <p:nvSpPr>
          <p:cNvPr id="293890" name="WordArt 2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44958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kern="10" dirty="0">
                <a:solidFill>
                  <a:srgbClr val="00008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Pauli Matrices</a:t>
            </a:r>
            <a:endParaRPr lang="ar-IQ" sz="3600" kern="10" dirty="0">
              <a:solidFill>
                <a:srgbClr val="00008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3891" name="Object 3"/>
          <p:cNvGraphicFramePr>
            <a:graphicFrameLocks noChangeAspect="1"/>
          </p:cNvGraphicFramePr>
          <p:nvPr/>
        </p:nvGraphicFramePr>
        <p:xfrm>
          <a:off x="466725" y="1417638"/>
          <a:ext cx="2624138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87" name="Equation" r:id="rId3" imgW="787320" imgH="457200" progId="Equation.3">
                  <p:embed/>
                </p:oleObj>
              </mc:Choice>
              <mc:Fallback>
                <p:oleObj name="Equation" r:id="rId3" imgW="78732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417638"/>
                        <a:ext cx="2624138" cy="1533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2" name="Object 4"/>
          <p:cNvGraphicFramePr>
            <a:graphicFrameLocks noChangeAspect="1"/>
          </p:cNvGraphicFramePr>
          <p:nvPr/>
        </p:nvGraphicFramePr>
        <p:xfrm>
          <a:off x="3167063" y="1423988"/>
          <a:ext cx="2582862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88" name="Equation" r:id="rId5" imgW="888840" imgH="457200" progId="Equation.3">
                  <p:embed/>
                </p:oleObj>
              </mc:Choice>
              <mc:Fallback>
                <p:oleObj name="Equation" r:id="rId5" imgW="88884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1423988"/>
                        <a:ext cx="2582862" cy="15271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3893" name="Object 5"/>
          <p:cNvGraphicFramePr>
            <a:graphicFrameLocks noChangeAspect="1"/>
          </p:cNvGraphicFramePr>
          <p:nvPr/>
        </p:nvGraphicFramePr>
        <p:xfrm>
          <a:off x="5916613" y="1371600"/>
          <a:ext cx="24161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89" name="Equation" r:id="rId7" imgW="888840" imgH="457200" progId="Equation.3">
                  <p:embed/>
                </p:oleObj>
              </mc:Choice>
              <mc:Fallback>
                <p:oleObj name="Equation" r:id="rId7" imgW="8888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6613" y="1371600"/>
                        <a:ext cx="2416175" cy="16002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These are the Pauli matrices were introduced to describe a particle of spin (1/2). They are satisfied the following properties: </a:t>
            </a:r>
          </a:p>
        </p:txBody>
      </p:sp>
      <p:graphicFrame>
        <p:nvGraphicFramePr>
          <p:cNvPr id="293895" name="Object 7"/>
          <p:cNvGraphicFramePr>
            <a:graphicFrameLocks noChangeAspect="1"/>
          </p:cNvGraphicFramePr>
          <p:nvPr/>
        </p:nvGraphicFramePr>
        <p:xfrm>
          <a:off x="536575" y="4419600"/>
          <a:ext cx="4416425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3990" name="Equation" r:id="rId9" imgW="1536480" imgH="698400" progId="Equation.3">
                  <p:embed/>
                </p:oleObj>
              </mc:Choice>
              <mc:Fallback>
                <p:oleObj name="Equation" r:id="rId9" imgW="1536480" imgH="69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4419600"/>
                        <a:ext cx="4416425" cy="202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3896" name="Rectangle 8"/>
          <p:cNvSpPr>
            <a:spLocks noChangeArrowheads="1"/>
          </p:cNvSpPr>
          <p:nvPr/>
        </p:nvSpPr>
        <p:spPr bwMode="auto">
          <a:xfrm>
            <a:off x="4238625" y="4495800"/>
            <a:ext cx="4319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...Cyclic permutation of indices</a:t>
            </a:r>
          </a:p>
        </p:txBody>
      </p:sp>
      <p:sp>
        <p:nvSpPr>
          <p:cNvPr id="293897" name="Rectangle 9"/>
          <p:cNvSpPr>
            <a:spLocks noChangeArrowheads="1"/>
          </p:cNvSpPr>
          <p:nvPr/>
        </p:nvSpPr>
        <p:spPr bwMode="auto">
          <a:xfrm>
            <a:off x="5076825" y="5867400"/>
            <a:ext cx="270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...Anticommutation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4419600" y="51054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...Identity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D443-0B11-4E68-82FA-8E381CEA18CC}" type="slidenum">
              <a:rPr lang="ar-SA"/>
              <a:pPr/>
              <a:t>25</a:t>
            </a:fld>
            <a:endParaRPr lang="en-US"/>
          </a:p>
        </p:txBody>
      </p:sp>
      <p:sp>
        <p:nvSpPr>
          <p:cNvPr id="294914" name="WordArt 2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5638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kern="10" dirty="0">
                <a:solidFill>
                  <a:srgbClr val="00008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Dirac Matrices</a:t>
            </a:r>
            <a:endParaRPr lang="ar-IQ" sz="3600" kern="10" dirty="0">
              <a:solidFill>
                <a:srgbClr val="000080"/>
              </a:solidFill>
              <a:effectLst>
                <a:outerShdw dist="53882" dir="2700000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294915" name="Object 3"/>
          <p:cNvGraphicFramePr>
            <a:graphicFrameLocks noChangeAspect="1"/>
          </p:cNvGraphicFramePr>
          <p:nvPr/>
        </p:nvGraphicFramePr>
        <p:xfrm>
          <a:off x="3363913" y="3276600"/>
          <a:ext cx="51117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5" name="Equation" r:id="rId3" imgW="2501640" imgH="482400" progId="Equation.3">
                  <p:embed/>
                </p:oleObj>
              </mc:Choice>
              <mc:Fallback>
                <p:oleObj name="Equation" r:id="rId3" imgW="250164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3276600"/>
                        <a:ext cx="51117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457200" y="1116013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We can build up a complete set of Dirac matrices as </a:t>
            </a:r>
            <a:r>
              <a:rPr lang="en-US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direct products</a:t>
            </a:r>
            <a:r>
              <a:rPr lang="en-US">
                <a:latin typeface="Times New Roman" pitchFamily="18" charset="0"/>
              </a:rPr>
              <a:t> of the Pauli matrices and the unit matrix: </a:t>
            </a:r>
          </a:p>
        </p:txBody>
      </p:sp>
      <p:graphicFrame>
        <p:nvGraphicFramePr>
          <p:cNvPr id="294917" name="Object 5"/>
          <p:cNvGraphicFramePr>
            <a:graphicFrameLocks noChangeAspect="1"/>
          </p:cNvGraphicFramePr>
          <p:nvPr/>
        </p:nvGraphicFramePr>
        <p:xfrm>
          <a:off x="533400" y="1878013"/>
          <a:ext cx="4124325" cy="1398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6" name="Equation" r:id="rId5" imgW="1434960" imgH="482400" progId="Equation.3">
                  <p:embed/>
                </p:oleObj>
              </mc:Choice>
              <mc:Fallback>
                <p:oleObj name="Equation" r:id="rId5" imgW="143496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78013"/>
                        <a:ext cx="4124325" cy="1398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8" name="Object 6"/>
          <p:cNvGraphicFramePr>
            <a:graphicFrameLocks noChangeAspect="1"/>
          </p:cNvGraphicFramePr>
          <p:nvPr/>
        </p:nvGraphicFramePr>
        <p:xfrm>
          <a:off x="481013" y="3473450"/>
          <a:ext cx="29479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7" name="Equation" r:id="rId7" imgW="1206360" imgH="241200" progId="Equation.3">
                  <p:embed/>
                </p:oleObj>
              </mc:Choice>
              <mc:Fallback>
                <p:oleObj name="Equation" r:id="rId7" imgW="120636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3" y="3473450"/>
                        <a:ext cx="29479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/>
        </p:nvGraphicFramePr>
        <p:xfrm>
          <a:off x="228600" y="4473575"/>
          <a:ext cx="25908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8" name="Equation" r:id="rId9" imgW="1434960" imgH="914400" progId="Equation.3">
                  <p:embed/>
                </p:oleObj>
              </mc:Choice>
              <mc:Fallback>
                <p:oleObj name="Equation" r:id="rId9" imgW="143496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73575"/>
                        <a:ext cx="25908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228600" y="31242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  <p:graphicFrame>
        <p:nvGraphicFramePr>
          <p:cNvPr id="294921" name="Object 9"/>
          <p:cNvGraphicFramePr>
            <a:graphicFrameLocks noChangeAspect="1"/>
          </p:cNvGraphicFramePr>
          <p:nvPr/>
        </p:nvGraphicFramePr>
        <p:xfrm>
          <a:off x="2955925" y="4495800"/>
          <a:ext cx="291147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59" name="Equation" r:id="rId11" imgW="1612800" imgH="914400" progId="Equation.3">
                  <p:embed/>
                </p:oleObj>
              </mc:Choice>
              <mc:Fallback>
                <p:oleObj name="Equation" r:id="rId11" imgW="1612800" imgH="914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495800"/>
                        <a:ext cx="291147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2" name="Object 10"/>
          <p:cNvGraphicFramePr>
            <a:graphicFrameLocks noChangeAspect="1"/>
          </p:cNvGraphicFramePr>
          <p:nvPr/>
        </p:nvGraphicFramePr>
        <p:xfrm>
          <a:off x="5992813" y="4519613"/>
          <a:ext cx="2933700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060" name="Equation" r:id="rId13" imgW="1625400" imgH="914400" progId="Equation.3">
                  <p:embed/>
                </p:oleObj>
              </mc:Choice>
              <mc:Fallback>
                <p:oleObj name="Equation" r:id="rId13" imgW="1625400" imgH="914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2813" y="4519613"/>
                        <a:ext cx="2933700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4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4DA0-7F92-4008-91AF-42CE294EF055}" type="slidenum">
              <a:rPr lang="ar-SA"/>
              <a:pPr/>
              <a:t>26</a:t>
            </a:fld>
            <a:endParaRPr lang="en-US"/>
          </a:p>
        </p:txBody>
      </p:sp>
      <p:graphicFrame>
        <p:nvGraphicFramePr>
          <p:cNvPr id="295938" name="Object 2"/>
          <p:cNvGraphicFramePr>
            <a:graphicFrameLocks noChangeAspect="1"/>
          </p:cNvGraphicFramePr>
          <p:nvPr/>
        </p:nvGraphicFramePr>
        <p:xfrm>
          <a:off x="3454400" y="635000"/>
          <a:ext cx="32178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75" name="Equation" r:id="rId3" imgW="1574640" imgH="457200" progId="Equation.3">
                  <p:embed/>
                </p:oleObj>
              </mc:Choice>
              <mc:Fallback>
                <p:oleObj name="Equation" r:id="rId3" imgW="15746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635000"/>
                        <a:ext cx="32178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39" name="Object 3"/>
          <p:cNvGraphicFramePr>
            <a:graphicFrameLocks noChangeAspect="1"/>
          </p:cNvGraphicFramePr>
          <p:nvPr/>
        </p:nvGraphicFramePr>
        <p:xfrm>
          <a:off x="450850" y="806450"/>
          <a:ext cx="30099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76" name="Equation" r:id="rId5" imgW="1231560" imgH="241200" progId="Equation.3">
                  <p:embed/>
                </p:oleObj>
              </mc:Choice>
              <mc:Fallback>
                <p:oleObj name="Equation" r:id="rId5" imgW="123156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806450"/>
                        <a:ext cx="30099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0" name="Object 4"/>
          <p:cNvGraphicFramePr>
            <a:graphicFrameLocks noChangeAspect="1"/>
          </p:cNvGraphicFramePr>
          <p:nvPr/>
        </p:nvGraphicFramePr>
        <p:xfrm>
          <a:off x="228600" y="1654175"/>
          <a:ext cx="25908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77" name="Equation" r:id="rId7" imgW="1434960" imgH="914400" progId="Equation.3">
                  <p:embed/>
                </p:oleObj>
              </mc:Choice>
              <mc:Fallback>
                <p:oleObj name="Equation" r:id="rId7" imgW="143496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54175"/>
                        <a:ext cx="25908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381000" y="304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  <p:graphicFrame>
        <p:nvGraphicFramePr>
          <p:cNvPr id="295942" name="Object 6"/>
          <p:cNvGraphicFramePr>
            <a:graphicFrameLocks noChangeAspect="1"/>
          </p:cNvGraphicFramePr>
          <p:nvPr/>
        </p:nvGraphicFramePr>
        <p:xfrm>
          <a:off x="2955925" y="1676400"/>
          <a:ext cx="2911475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78" name="Equation" r:id="rId9" imgW="1612800" imgH="914400" progId="Equation.3">
                  <p:embed/>
                </p:oleObj>
              </mc:Choice>
              <mc:Fallback>
                <p:oleObj name="Equation" r:id="rId9" imgW="16128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1676400"/>
                        <a:ext cx="2911475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3" name="Object 7"/>
          <p:cNvGraphicFramePr>
            <a:graphicFrameLocks noChangeAspect="1"/>
          </p:cNvGraphicFramePr>
          <p:nvPr/>
        </p:nvGraphicFramePr>
        <p:xfrm>
          <a:off x="6003925" y="1700213"/>
          <a:ext cx="2909888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79" name="Equation" r:id="rId11" imgW="1612800" imgH="914400" progId="Equation.3">
                  <p:embed/>
                </p:oleObj>
              </mc:Choice>
              <mc:Fallback>
                <p:oleObj name="Equation" r:id="rId11" imgW="16128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1700213"/>
                        <a:ext cx="2909888" cy="165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5944" name="Object 8"/>
          <p:cNvGraphicFramePr>
            <a:graphicFrameLocks noChangeAspect="1"/>
          </p:cNvGraphicFramePr>
          <p:nvPr/>
        </p:nvGraphicFramePr>
        <p:xfrm>
          <a:off x="304800" y="3886200"/>
          <a:ext cx="4495800" cy="266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080" name="Equation" r:id="rId13" imgW="1942920" imgH="1143000" progId="Equation.3">
                  <p:embed/>
                </p:oleObj>
              </mc:Choice>
              <mc:Fallback>
                <p:oleObj name="Equation" r:id="rId13" imgW="1942920" imgH="1143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86200"/>
                        <a:ext cx="4495800" cy="266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5945" name="Rectangle 9"/>
          <p:cNvSpPr>
            <a:spLocks noChangeArrowheads="1"/>
          </p:cNvSpPr>
          <p:nvPr/>
        </p:nvSpPr>
        <p:spPr bwMode="auto">
          <a:xfrm>
            <a:off x="2971800" y="4191000"/>
            <a:ext cx="406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Cyclic permutation of indices</a:t>
            </a:r>
          </a:p>
        </p:txBody>
      </p:sp>
      <p:sp>
        <p:nvSpPr>
          <p:cNvPr id="295946" name="Rectangle 10"/>
          <p:cNvSpPr>
            <a:spLocks noChangeArrowheads="1"/>
          </p:cNvSpPr>
          <p:nvPr/>
        </p:nvSpPr>
        <p:spPr bwMode="auto">
          <a:xfrm>
            <a:off x="4953000" y="58674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Anticommutation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241300" y="3352800"/>
            <a:ext cx="722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We can show that these 4x4 matrices satisfy the relations:</a:t>
            </a:r>
          </a:p>
        </p:txBody>
      </p:sp>
      <p:sp>
        <p:nvSpPr>
          <p:cNvPr id="295948" name="Rectangle 12"/>
          <p:cNvSpPr>
            <a:spLocks noChangeArrowheads="1"/>
          </p:cNvSpPr>
          <p:nvPr/>
        </p:nvSpPr>
        <p:spPr bwMode="auto">
          <a:xfrm>
            <a:off x="5181600" y="4953000"/>
            <a:ext cx="1998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Commutation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B8CD-607C-4F9D-8655-8749F912B7C2}" type="slidenum">
              <a:rPr lang="ar-SA"/>
              <a:pPr/>
              <a:t>27</a:t>
            </a:fld>
            <a:endParaRPr lang="en-US"/>
          </a:p>
        </p:txBody>
      </p:sp>
      <p:sp>
        <p:nvSpPr>
          <p:cNvPr id="885766" name="Rectangle 6"/>
          <p:cNvSpPr>
            <a:spLocks noChangeArrowheads="1"/>
          </p:cNvSpPr>
          <p:nvPr/>
        </p:nvSpPr>
        <p:spPr bwMode="auto">
          <a:xfrm>
            <a:off x="533400" y="381000"/>
            <a:ext cx="6019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>
                <a:solidFill>
                  <a:schemeClr val="folHlink"/>
                </a:solidFill>
                <a:latin typeface="Comic Sans MS" pitchFamily="66" charset="0"/>
              </a:rPr>
              <a:t>Orthogonal Matrices</a:t>
            </a:r>
            <a:endParaRPr lang="en-US" sz="2800" dirty="0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885767" name="Rectangle 7"/>
          <p:cNvSpPr>
            <a:spLocks noChangeArrowheads="1"/>
          </p:cNvSpPr>
          <p:nvPr/>
        </p:nvSpPr>
        <p:spPr bwMode="auto">
          <a:xfrm>
            <a:off x="381000" y="914400"/>
            <a:ext cx="8458200" cy="914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TW" i="1" u="sng" dirty="0">
                <a:latin typeface="Arial" pitchFamily="34" charset="0"/>
                <a:ea typeface="PMingLiU" pitchFamily="18" charset="-120"/>
              </a:rPr>
              <a:t>Definition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: A square matrix A with the property  A</a:t>
            </a:r>
            <a:r>
              <a:rPr lang="en-US" altLang="zh-TW" baseline="30000" dirty="0">
                <a:latin typeface="Arial" pitchFamily="34" charset="0"/>
                <a:ea typeface="PMingLiU" pitchFamily="18" charset="-120"/>
              </a:rPr>
              <a:t>-1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=A</a:t>
            </a:r>
            <a:r>
              <a:rPr lang="en-US" altLang="zh-TW" baseline="30000" dirty="0">
                <a:latin typeface="Arial" pitchFamily="34" charset="0"/>
                <a:ea typeface="PMingLiU" pitchFamily="18" charset="-120"/>
              </a:rPr>
              <a:t>T  </a:t>
            </a:r>
            <a:r>
              <a:rPr lang="en-US" altLang="zh-TW" dirty="0">
                <a:latin typeface="Arial" pitchFamily="34" charset="0"/>
                <a:ea typeface="PMingLiU" pitchFamily="18" charset="-120"/>
              </a:rPr>
              <a:t>is said to be an orthogonal matrix.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752600"/>
            <a:ext cx="7772400" cy="685800"/>
          </a:xfrm>
        </p:spPr>
        <p:txBody>
          <a:bodyPr/>
          <a:lstStyle/>
          <a:p>
            <a:pPr algn="l"/>
            <a:r>
              <a:rPr lang="en-US" altLang="zh-TW" sz="2800" dirty="0" smtClean="0">
                <a:solidFill>
                  <a:schemeClr val="folHlink"/>
                </a:solidFill>
                <a:ea typeface="PMingLiU" pitchFamily="18" charset="-120"/>
              </a:rPr>
              <a:t>Ex.1</a:t>
            </a:r>
            <a:r>
              <a:rPr lang="en-US" altLang="zh-TW" sz="2800" dirty="0">
                <a:solidFill>
                  <a:schemeClr val="folHlink"/>
                </a:solidFill>
                <a:ea typeface="PMingLiU" pitchFamily="18" charset="-120"/>
              </a:rPr>
              <a:t>: </a:t>
            </a:r>
            <a:r>
              <a:rPr lang="en-US" altLang="zh-TW" sz="2800" dirty="0">
                <a:ea typeface="PMingLiU" pitchFamily="18" charset="-120"/>
              </a:rPr>
              <a:t>A Rotation Matrix </a:t>
            </a:r>
            <a:r>
              <a:rPr lang="en-US" altLang="zh-TW" sz="2800" dirty="0" smtClean="0">
                <a:ea typeface="PMingLiU" pitchFamily="18" charset="-120"/>
              </a:rPr>
              <a:t>is </a:t>
            </a:r>
            <a:r>
              <a:rPr lang="en-US" altLang="zh-TW" sz="2800" dirty="0">
                <a:ea typeface="PMingLiU" pitchFamily="18" charset="-120"/>
              </a:rPr>
              <a:t>Orthogonal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2362200"/>
            <a:ext cx="8382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140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14086E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14086E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4086E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4086E"/>
                </a:solidFill>
                <a:latin typeface="+mn-lt"/>
              </a:defRPr>
            </a:lvl9pPr>
          </a:lstStyle>
          <a:p>
            <a:pPr marL="0" indent="0" algn="just">
              <a:lnSpc>
                <a:spcPct val="80000"/>
              </a:lnSpc>
            </a:pPr>
            <a:r>
              <a:rPr lang="en-US" altLang="zh-TW" sz="2400" kern="0" dirty="0" smtClean="0">
                <a:ea typeface="PMingLiU" pitchFamily="18" charset="-120"/>
              </a:rPr>
              <a:t>The standard matrix for the counterclockwise rotation of R</a:t>
            </a:r>
            <a:r>
              <a:rPr lang="en-US" altLang="zh-TW" sz="2400" kern="0" baseline="30000" dirty="0" smtClean="0">
                <a:ea typeface="PMingLiU" pitchFamily="18" charset="-120"/>
              </a:rPr>
              <a:t>2</a:t>
            </a:r>
            <a:r>
              <a:rPr lang="en-US" altLang="zh-TW" sz="2400" kern="0" dirty="0" smtClean="0">
                <a:ea typeface="PMingLiU" pitchFamily="18" charset="-120"/>
              </a:rPr>
              <a:t> through an angle θ is </a:t>
            </a: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r>
              <a:rPr lang="en-US" altLang="zh-TW" sz="2400" kern="0" dirty="0" smtClean="0">
                <a:ea typeface="PMingLiU" pitchFamily="18" charset="-120"/>
              </a:rPr>
              <a:t>This matrix is orthogonal for all choices of θ, since </a:t>
            </a: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 smtClean="0">
              <a:ea typeface="PMingLiU" pitchFamily="18" charset="-120"/>
            </a:endParaRPr>
          </a:p>
          <a:p>
            <a:pPr marL="0" indent="0" algn="just">
              <a:lnSpc>
                <a:spcPct val="80000"/>
              </a:lnSpc>
            </a:pPr>
            <a:endParaRPr lang="en-US" altLang="zh-TW" sz="2400" kern="0" dirty="0">
              <a:ea typeface="PMingLiU" pitchFamily="18" charset="-120"/>
            </a:endParaRP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33585315"/>
              </p:ext>
            </p:extLst>
          </p:nvPr>
        </p:nvGraphicFramePr>
        <p:xfrm>
          <a:off x="3881438" y="2743200"/>
          <a:ext cx="2214562" cy="1008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6" name="Equation" r:id="rId3" imgW="1282680" imgH="457200" progId="Equation.DSMT4">
                  <p:embed/>
                </p:oleObj>
              </mc:Choice>
              <mc:Fallback>
                <p:oleObj name="Equation" r:id="rId3" imgW="12826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2743200"/>
                        <a:ext cx="2214562" cy="10089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2127915"/>
              </p:ext>
            </p:extLst>
          </p:nvPr>
        </p:nvGraphicFramePr>
        <p:xfrm>
          <a:off x="979488" y="4267200"/>
          <a:ext cx="5573712" cy="1076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7" name="Equation" r:id="rId5" imgW="3022560" imgH="457200" progId="Equation.DSMT4">
                  <p:embed/>
                </p:oleObj>
              </mc:Choice>
              <mc:Fallback>
                <p:oleObj name="Equation" r:id="rId5" imgW="3022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267200"/>
                        <a:ext cx="5573712" cy="10761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5481935"/>
            <a:ext cx="42383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ea typeface="PMingLiU" pitchFamily="18" charset="-120"/>
              </a:rPr>
              <a:t>Q. Is the matrix A orthogonal?</a:t>
            </a:r>
            <a:endParaRPr lang="ar-IQ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487830"/>
              </p:ext>
            </p:extLst>
          </p:nvPr>
        </p:nvGraphicFramePr>
        <p:xfrm>
          <a:off x="5334000" y="5410200"/>
          <a:ext cx="20574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68" name="Equation" r:id="rId7" imgW="1346200" imgH="533400" progId="Equation.DSMT4">
                  <p:embed/>
                </p:oleObj>
              </mc:Choice>
              <mc:Fallback>
                <p:oleObj name="Equation" r:id="rId7" imgW="1346200" imgH="533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10200"/>
                        <a:ext cx="205740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762000" y="5943600"/>
            <a:ext cx="4572000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90000"/>
              </a:lnSpc>
            </a:pPr>
            <a:r>
              <a:rPr lang="en-US" altLang="zh-TW" sz="2800" baseline="-25000" dirty="0" smtClean="0">
                <a:ea typeface="PMingLiU" pitchFamily="18" charset="-120"/>
              </a:rPr>
              <a:t>It is </a:t>
            </a:r>
            <a:r>
              <a:rPr lang="en-US" altLang="zh-TW" sz="2800" baseline="-25000" dirty="0">
                <a:ea typeface="PMingLiU" pitchFamily="18" charset="-120"/>
              </a:rPr>
              <a:t>orthogonal since its row (and column) vectors form orthonormal sets in </a:t>
            </a:r>
            <a:r>
              <a:rPr lang="en-US" altLang="zh-TW" sz="2800" baseline="-25000" dirty="0" smtClean="0">
                <a:ea typeface="PMingLiU" pitchFamily="18" charset="-120"/>
              </a:rPr>
              <a:t>R2…</a:t>
            </a:r>
            <a:endParaRPr lang="en-US" altLang="zh-TW" sz="2800" baseline="-25000" dirty="0">
              <a:ea typeface="PMingLiU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25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F8C21-3DF0-4C0C-B2FF-C55E12DBE61E}" type="slidenum">
              <a:rPr lang="ar-SA"/>
              <a:pPr/>
              <a:t>28</a:t>
            </a:fld>
            <a:endParaRPr lang="en-US"/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9900" y="293688"/>
            <a:ext cx="8064500" cy="3135312"/>
          </a:xfrm>
        </p:spPr>
        <p:txBody>
          <a:bodyPr/>
          <a:lstStyle/>
          <a:p>
            <a:pPr marL="0" indent="0"/>
            <a:r>
              <a:rPr lang="en-US" altLang="zh-TW" sz="2800" dirty="0" smtClean="0">
                <a:ea typeface="PMingLiU" pitchFamily="18" charset="-120"/>
              </a:rPr>
              <a:t> Ex.2: The </a:t>
            </a:r>
            <a:r>
              <a:rPr lang="en-US" altLang="zh-TW" sz="2800" dirty="0">
                <a:ea typeface="PMingLiU" pitchFamily="18" charset="-120"/>
              </a:rPr>
              <a:t>matrix </a:t>
            </a:r>
          </a:p>
          <a:p>
            <a:pPr marL="0" indent="0"/>
            <a:endParaRPr lang="en-US" altLang="zh-TW" sz="2800" dirty="0">
              <a:ea typeface="PMingLiU" pitchFamily="18" charset="-120"/>
            </a:endParaRPr>
          </a:p>
          <a:p>
            <a:pPr marL="0" indent="0">
              <a:buNone/>
            </a:pPr>
            <a:r>
              <a:rPr lang="en-US" altLang="zh-TW" sz="2800" dirty="0" smtClean="0">
                <a:ea typeface="PMingLiU" pitchFamily="18" charset="-120"/>
              </a:rPr>
              <a:t>is </a:t>
            </a:r>
            <a:r>
              <a:rPr lang="en-US" altLang="zh-TW" sz="2800" dirty="0">
                <a:ea typeface="PMingLiU" pitchFamily="18" charset="-120"/>
              </a:rPr>
              <a:t>orthogonal, since </a:t>
            </a:r>
          </a:p>
        </p:txBody>
      </p:sp>
      <p:graphicFrame>
        <p:nvGraphicFramePr>
          <p:cNvPr id="88986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75658851"/>
              </p:ext>
            </p:extLst>
          </p:nvPr>
        </p:nvGraphicFramePr>
        <p:xfrm>
          <a:off x="4102441" y="304800"/>
          <a:ext cx="229835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77" name="Equation" r:id="rId3" imgW="1612800" imgH="711000" progId="Equation.DSMT4">
                  <p:embed/>
                </p:oleObj>
              </mc:Choice>
              <mc:Fallback>
                <p:oleObj name="Equation" r:id="rId3" imgW="16128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441" y="304800"/>
                        <a:ext cx="2298359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986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54594573"/>
              </p:ext>
            </p:extLst>
          </p:nvPr>
        </p:nvGraphicFramePr>
        <p:xfrm>
          <a:off x="990600" y="1981200"/>
          <a:ext cx="7467600" cy="135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78" name="Equation" r:id="rId5" imgW="3911400" imgH="711000" progId="Equation.DSMT4">
                  <p:embed/>
                </p:oleObj>
              </mc:Choice>
              <mc:Fallback>
                <p:oleObj name="Equation" r:id="rId5" imgW="391140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81200"/>
                        <a:ext cx="7467600" cy="13565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3505200"/>
            <a:ext cx="8610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TW" sz="2800" dirty="0" smtClean="0">
                <a:ea typeface="PMingLiU" pitchFamily="18" charset="-120"/>
              </a:rPr>
              <a:t>Ex.3: </a:t>
            </a:r>
            <a:r>
              <a:rPr lang="en-US" altLang="zh-TW" sz="2800" dirty="0">
                <a:ea typeface="PMingLiU" pitchFamily="18" charset="-120"/>
              </a:rPr>
              <a:t>If A is Orthogonal Matrix, show that </a:t>
            </a:r>
            <a:r>
              <a:rPr lang="en-US" altLang="zh-TW" sz="2800" dirty="0" err="1">
                <a:ea typeface="PMingLiU" pitchFamily="18" charset="-120"/>
              </a:rPr>
              <a:t>det</a:t>
            </a:r>
            <a:r>
              <a:rPr lang="en-US" altLang="zh-TW" sz="2800" dirty="0">
                <a:ea typeface="PMingLiU" pitchFamily="18" charset="-120"/>
              </a:rPr>
              <a:t>[A]=±1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7200" y="41910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altLang="zh-TW" sz="2000">
                <a:latin typeface="Arial" pitchFamily="34" charset="0"/>
                <a:ea typeface="PMingLiU" pitchFamily="18" charset="-120"/>
              </a:rPr>
              <a:t>a matrix A is said to be orthogonal if: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4922881"/>
              </p:ext>
            </p:extLst>
          </p:nvPr>
        </p:nvGraphicFramePr>
        <p:xfrm>
          <a:off x="5029200" y="411480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79" name="Equation" r:id="rId7" imgW="571320" imgH="190440" progId="Equation.3">
                  <p:embed/>
                </p:oleObj>
              </mc:Choice>
              <mc:Fallback>
                <p:oleObj name="Equation" r:id="rId7" imgW="57132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14800"/>
                        <a:ext cx="1371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191599"/>
              </p:ext>
            </p:extLst>
          </p:nvPr>
        </p:nvGraphicFramePr>
        <p:xfrm>
          <a:off x="4327525" y="4724400"/>
          <a:ext cx="277495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0" name="Equation" r:id="rId9" imgW="1155600" imgH="228600" progId="Equation.3">
                  <p:embed/>
                </p:oleObj>
              </mc:Choice>
              <mc:Fallback>
                <p:oleObj name="Equation" r:id="rId9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4724400"/>
                        <a:ext cx="277495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581400" y="5029200"/>
            <a:ext cx="5334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94417"/>
              </p:ext>
            </p:extLst>
          </p:nvPr>
        </p:nvGraphicFramePr>
        <p:xfrm>
          <a:off x="2344738" y="5272088"/>
          <a:ext cx="2592387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1" name="Equation" r:id="rId11" imgW="1079280" imgH="228600" progId="Equation.3">
                  <p:embed/>
                </p:oleObj>
              </mc:Choice>
              <mc:Fallback>
                <p:oleObj name="Equation" r:id="rId11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4738" y="5272088"/>
                        <a:ext cx="2592387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81000" y="5272088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ea typeface="PMingLiU" pitchFamily="18" charset="-120"/>
              </a:rPr>
              <a:t>But:</a:t>
            </a:r>
            <a:endParaRPr lang="en-US"/>
          </a:p>
        </p:txBody>
      </p:sp>
      <p:graphicFrame>
        <p:nvGraphicFramePr>
          <p:cNvPr id="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92772"/>
              </p:ext>
            </p:extLst>
          </p:nvPr>
        </p:nvGraphicFramePr>
        <p:xfrm>
          <a:off x="1658938" y="5819775"/>
          <a:ext cx="213518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2" name="Equation" r:id="rId13" imgW="888840" imgH="228600" progId="Equation.3">
                  <p:embed/>
                </p:oleObj>
              </mc:Choice>
              <mc:Fallback>
                <p:oleObj name="Equation" r:id="rId13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5819775"/>
                        <a:ext cx="2135187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962400" y="6159500"/>
            <a:ext cx="533400" cy="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graphicFrame>
        <p:nvGraphicFramePr>
          <p:cNvPr id="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364498"/>
              </p:ext>
            </p:extLst>
          </p:nvPr>
        </p:nvGraphicFramePr>
        <p:xfrm>
          <a:off x="4754563" y="5913438"/>
          <a:ext cx="192246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3" name="Equation" r:id="rId15" imgW="799920" imgH="203040" progId="Equation.3">
                  <p:embed/>
                </p:oleObj>
              </mc:Choice>
              <mc:Fallback>
                <p:oleObj name="Equation" r:id="rId15" imgW="799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4563" y="5913438"/>
                        <a:ext cx="192246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717342"/>
              </p:ext>
            </p:extLst>
          </p:nvPr>
        </p:nvGraphicFramePr>
        <p:xfrm>
          <a:off x="533400" y="4710112"/>
          <a:ext cx="2743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84" name="Equation" r:id="rId17" imgW="1143000" imgH="228600" progId="Equation.3">
                  <p:embed/>
                </p:oleObj>
              </mc:Choice>
              <mc:Fallback>
                <p:oleObj name="Equation" r:id="rId17" imgW="1143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710112"/>
                        <a:ext cx="27432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549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8D15C-97F8-4A86-86ED-65B0EAEFB5A7}" type="slidenum">
              <a:rPr lang="ar-SA"/>
              <a:pPr/>
              <a:t>29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marL="762000" indent="-762000" algn="l">
              <a:buFont typeface="Arial" pitchFamily="34" charset="0"/>
              <a:buChar char="•"/>
            </a:pPr>
            <a:r>
              <a:rPr lang="en-US" altLang="zh-TW" sz="3200" dirty="0">
                <a:ea typeface="PMingLiU" pitchFamily="18" charset="-120"/>
              </a:rPr>
              <a:t>Symmetric Matrices</a:t>
            </a:r>
          </a:p>
        </p:txBody>
      </p:sp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381000" y="1335088"/>
            <a:ext cx="8247063" cy="177006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kumimoji="1" lang="en-US" altLang="zh-TW" sz="2800" b="1">
                <a:ea typeface="PMingLiU" pitchFamily="18" charset="-120"/>
              </a:rPr>
              <a:t>Definition</a:t>
            </a:r>
            <a:endParaRPr kumimoji="1" lang="en-US" altLang="zh-TW" sz="2800">
              <a:ea typeface="PMingLiU" pitchFamily="18" charset="-120"/>
            </a:endParaRPr>
          </a:p>
          <a:p>
            <a:pPr>
              <a:spcBef>
                <a:spcPct val="20000"/>
              </a:spcBef>
            </a:pPr>
            <a:r>
              <a:rPr kumimoji="1" lang="en-US" altLang="zh-TW">
                <a:ea typeface="PMingLiU" pitchFamily="18" charset="-120"/>
              </a:rPr>
              <a:t>A </a:t>
            </a:r>
            <a:r>
              <a:rPr kumimoji="1" lang="en-US" altLang="zh-TW" i="1">
                <a:ea typeface="PMingLiU" pitchFamily="18" charset="-120"/>
              </a:rPr>
              <a:t>symmetric matrix</a:t>
            </a:r>
            <a:r>
              <a:rPr kumimoji="1" lang="en-US" altLang="zh-TW">
                <a:ea typeface="PMingLiU" pitchFamily="18" charset="-120"/>
              </a:rPr>
              <a:t> is a matrix that is equal to its transpose.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ea typeface="PMingLiU" pitchFamily="18" charset="-120"/>
              </a:rPr>
              <a:t>The </a:t>
            </a:r>
            <a:r>
              <a:rPr kumimoji="1" lang="en-US" altLang="zh-TW" b="1">
                <a:ea typeface="PMingLiU" pitchFamily="18" charset="-120"/>
              </a:rPr>
              <a:t>transpose</a:t>
            </a:r>
            <a:r>
              <a:rPr kumimoji="1" lang="en-US" altLang="zh-TW">
                <a:ea typeface="PMingLiU" pitchFamily="18" charset="-120"/>
              </a:rPr>
              <a:t> of a matrix A, denoted A</a:t>
            </a:r>
            <a:r>
              <a:rPr kumimoji="1" lang="en-US" altLang="zh-TW" baseline="30000">
                <a:ea typeface="PMingLiU" pitchFamily="18" charset="-120"/>
              </a:rPr>
              <a:t>T</a:t>
            </a:r>
            <a:r>
              <a:rPr kumimoji="1" lang="en-US" altLang="zh-TW">
                <a:ea typeface="PMingLiU" pitchFamily="18" charset="-120"/>
              </a:rPr>
              <a:t>, is the matrix whose columns are the rows of the given matrix 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.</a:t>
            </a:r>
          </a:p>
        </p:txBody>
      </p:sp>
      <p:graphicFrame>
        <p:nvGraphicFramePr>
          <p:cNvPr id="22221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1530350" y="4195763"/>
          <a:ext cx="6083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44" name="Equation" r:id="rId3" imgW="6083280" imgH="1295280" progId="Equation.3">
                  <p:embed/>
                </p:oleObj>
              </mc:Choice>
              <mc:Fallback>
                <p:oleObj name="Equation" r:id="rId3" imgW="608328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195763"/>
                        <a:ext cx="60833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4406900" y="3810000"/>
            <a:ext cx="1612900" cy="838200"/>
            <a:chOff x="2536" y="2928"/>
            <a:chExt cx="1016" cy="528"/>
          </a:xfrm>
        </p:grpSpPr>
        <p:sp>
          <p:nvSpPr>
            <p:cNvPr id="222216" name="Freeform 8"/>
            <p:cNvSpPr>
              <a:spLocks/>
            </p:cNvSpPr>
            <p:nvPr/>
          </p:nvSpPr>
          <p:spPr bwMode="auto">
            <a:xfrm>
              <a:off x="3056" y="3056"/>
              <a:ext cx="496" cy="400"/>
            </a:xfrm>
            <a:custGeom>
              <a:avLst/>
              <a:gdLst>
                <a:gd name="T0" fmla="*/ 160 w 496"/>
                <a:gd name="T1" fmla="*/ 400 h 400"/>
                <a:gd name="T2" fmla="*/ 64 w 496"/>
                <a:gd name="T3" fmla="*/ 304 h 400"/>
                <a:gd name="T4" fmla="*/ 16 w 496"/>
                <a:gd name="T5" fmla="*/ 64 h 400"/>
                <a:gd name="T6" fmla="*/ 160 w 496"/>
                <a:gd name="T7" fmla="*/ 16 h 400"/>
                <a:gd name="T8" fmla="*/ 496 w 496"/>
                <a:gd name="T9" fmla="*/ 16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6" h="400">
                  <a:moveTo>
                    <a:pt x="160" y="400"/>
                  </a:moveTo>
                  <a:cubicBezTo>
                    <a:pt x="124" y="380"/>
                    <a:pt x="88" y="360"/>
                    <a:pt x="64" y="304"/>
                  </a:cubicBezTo>
                  <a:cubicBezTo>
                    <a:pt x="40" y="248"/>
                    <a:pt x="0" y="112"/>
                    <a:pt x="16" y="64"/>
                  </a:cubicBezTo>
                  <a:cubicBezTo>
                    <a:pt x="32" y="16"/>
                    <a:pt x="80" y="0"/>
                    <a:pt x="160" y="16"/>
                  </a:cubicBezTo>
                  <a:cubicBezTo>
                    <a:pt x="240" y="32"/>
                    <a:pt x="368" y="96"/>
                    <a:pt x="496" y="1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22217" name="Text Box 9"/>
            <p:cNvSpPr txBox="1">
              <a:spLocks noChangeArrowheads="1"/>
            </p:cNvSpPr>
            <p:nvPr/>
          </p:nvSpPr>
          <p:spPr bwMode="auto">
            <a:xfrm>
              <a:off x="2536" y="2928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TW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match</a:t>
              </a:r>
            </a:p>
          </p:txBody>
        </p:sp>
      </p:grpSp>
      <p:grpSp>
        <p:nvGrpSpPr>
          <p:cNvPr id="222218" name="Group 10"/>
          <p:cNvGrpSpPr>
            <a:grpSpLocks/>
          </p:cNvGrpSpPr>
          <p:nvPr/>
        </p:nvGrpSpPr>
        <p:grpSpPr bwMode="auto">
          <a:xfrm rot="420076">
            <a:off x="6219825" y="4775200"/>
            <a:ext cx="2527300" cy="1092200"/>
            <a:chOff x="3696" y="3488"/>
            <a:chExt cx="1592" cy="688"/>
          </a:xfrm>
        </p:grpSpPr>
        <p:sp>
          <p:nvSpPr>
            <p:cNvPr id="222219" name="Freeform 11"/>
            <p:cNvSpPr>
              <a:spLocks/>
            </p:cNvSpPr>
            <p:nvPr/>
          </p:nvSpPr>
          <p:spPr bwMode="auto">
            <a:xfrm flipH="1" flipV="1">
              <a:off x="3696" y="3488"/>
              <a:ext cx="1056" cy="688"/>
            </a:xfrm>
            <a:custGeom>
              <a:avLst/>
              <a:gdLst>
                <a:gd name="T0" fmla="*/ 160 w 496"/>
                <a:gd name="T1" fmla="*/ 400 h 400"/>
                <a:gd name="T2" fmla="*/ 64 w 496"/>
                <a:gd name="T3" fmla="*/ 304 h 400"/>
                <a:gd name="T4" fmla="*/ 16 w 496"/>
                <a:gd name="T5" fmla="*/ 64 h 400"/>
                <a:gd name="T6" fmla="*/ 160 w 496"/>
                <a:gd name="T7" fmla="*/ 16 h 400"/>
                <a:gd name="T8" fmla="*/ 496 w 496"/>
                <a:gd name="T9" fmla="*/ 16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6" h="400">
                  <a:moveTo>
                    <a:pt x="160" y="400"/>
                  </a:moveTo>
                  <a:cubicBezTo>
                    <a:pt x="124" y="380"/>
                    <a:pt x="88" y="360"/>
                    <a:pt x="64" y="304"/>
                  </a:cubicBezTo>
                  <a:cubicBezTo>
                    <a:pt x="40" y="248"/>
                    <a:pt x="0" y="112"/>
                    <a:pt x="16" y="64"/>
                  </a:cubicBezTo>
                  <a:cubicBezTo>
                    <a:pt x="32" y="16"/>
                    <a:pt x="80" y="0"/>
                    <a:pt x="160" y="16"/>
                  </a:cubicBezTo>
                  <a:cubicBezTo>
                    <a:pt x="240" y="32"/>
                    <a:pt x="368" y="96"/>
                    <a:pt x="496" y="160"/>
                  </a:cubicBezTo>
                </a:path>
              </a:pathLst>
            </a:custGeom>
            <a:noFill/>
            <a:ln w="19050" cmpd="sng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222220" name="Text Box 12"/>
            <p:cNvSpPr txBox="1">
              <a:spLocks noChangeArrowheads="1"/>
            </p:cNvSpPr>
            <p:nvPr/>
          </p:nvSpPr>
          <p:spPr bwMode="auto">
            <a:xfrm>
              <a:off x="4704" y="3792"/>
              <a:ext cx="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TW">
                  <a:solidFill>
                    <a:srgbClr val="FF0000"/>
                  </a:solidFill>
                  <a:latin typeface="Times New Roman" pitchFamily="18" charset="0"/>
                  <a:ea typeface="PMingLiU" pitchFamily="18" charset="-120"/>
                </a:rPr>
                <a:t>match</a:t>
              </a:r>
            </a:p>
          </p:txBody>
        </p:sp>
      </p:grpSp>
      <p:sp>
        <p:nvSpPr>
          <p:cNvPr id="222221" name="Rectangle 13"/>
          <p:cNvSpPr>
            <a:spLocks noChangeArrowheads="1"/>
          </p:cNvSpPr>
          <p:nvPr/>
        </p:nvSpPr>
        <p:spPr bwMode="auto">
          <a:xfrm>
            <a:off x="533400" y="3352800"/>
            <a:ext cx="708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 u="sng">
                <a:ea typeface="PMingLiU" pitchFamily="18" charset="-120"/>
              </a:rPr>
              <a:t>e.g.</a:t>
            </a:r>
            <a:endParaRPr kumimoji="1"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EE140-792A-463A-97AA-0DF21BEA13D3}" type="slidenum">
              <a:rPr lang="ar-SA"/>
              <a:pPr/>
              <a:t>3</a:t>
            </a:fld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6477000" cy="4572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/>
              <a:t>Diagonal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its elements zeros, except for those in the main diagonal</a:t>
            </a:r>
          </a:p>
          <a:p>
            <a:pPr lvl="1"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2400" b="1"/>
              <a:t>Symmetric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the elements are symmetrical about the main diagonal</a:t>
            </a:r>
          </a:p>
          <a:p>
            <a:pPr lvl="1">
              <a:lnSpc>
                <a:spcPct val="80000"/>
              </a:lnSpc>
            </a:pPr>
            <a:endParaRPr lang="en-US" sz="1200"/>
          </a:p>
          <a:p>
            <a:pPr>
              <a:lnSpc>
                <a:spcPct val="80000"/>
              </a:lnSpc>
            </a:pPr>
            <a:r>
              <a:rPr lang="en-US" sz="2400" b="1"/>
              <a:t>Upper Triangular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the elements below the main diagonal are zeros</a:t>
            </a:r>
          </a:p>
          <a:p>
            <a:pPr lvl="1">
              <a:lnSpc>
                <a:spcPct val="80000"/>
              </a:lnSpc>
            </a:pPr>
            <a:endParaRPr lang="en-US" sz="1300" b="1"/>
          </a:p>
          <a:p>
            <a:pPr>
              <a:lnSpc>
                <a:spcPct val="80000"/>
              </a:lnSpc>
            </a:pPr>
            <a:r>
              <a:rPr lang="en-US" sz="2400" b="1"/>
              <a:t>Lower Triangular Matrix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A square matrix where all the elements above the main diagonal are zeros</a:t>
            </a:r>
          </a:p>
        </p:txBody>
      </p:sp>
      <p:graphicFrame>
        <p:nvGraphicFramePr>
          <p:cNvPr id="890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918734"/>
              </p:ext>
            </p:extLst>
          </p:nvPr>
        </p:nvGraphicFramePr>
        <p:xfrm>
          <a:off x="7277100" y="2895600"/>
          <a:ext cx="8763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4" name="Equation" r:id="rId4" imgW="482400" imgH="457200" progId="Equation.DSMT4">
                  <p:embed/>
                </p:oleObj>
              </mc:Choice>
              <mc:Fallback>
                <p:oleObj name="Equation" r:id="rId4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2895600"/>
                        <a:ext cx="876300" cy="830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306384"/>
              </p:ext>
            </p:extLst>
          </p:nvPr>
        </p:nvGraphicFramePr>
        <p:xfrm>
          <a:off x="7239000" y="4038600"/>
          <a:ext cx="838200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5" name="Equation" r:id="rId6" imgW="482400" imgH="457200" progId="Equation.DSMT4">
                  <p:embed/>
                </p:oleObj>
              </mc:Choice>
              <mc:Fallback>
                <p:oleObj name="Equation" r:id="rId6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038600"/>
                        <a:ext cx="838200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47179"/>
              </p:ext>
            </p:extLst>
          </p:nvPr>
        </p:nvGraphicFramePr>
        <p:xfrm>
          <a:off x="7239000" y="1676400"/>
          <a:ext cx="892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6" name="Equation" r:id="rId8" imgW="482400" imgH="457200" progId="Equation.DSMT4">
                  <p:embed/>
                </p:oleObj>
              </mc:Choice>
              <mc:Fallback>
                <p:oleObj name="Equation" r:id="rId8" imgW="4824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1676400"/>
                        <a:ext cx="8921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103" name="Object 1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60466169"/>
              </p:ext>
            </p:extLst>
          </p:nvPr>
        </p:nvGraphicFramePr>
        <p:xfrm>
          <a:off x="7239000" y="5199063"/>
          <a:ext cx="838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6237" name="Equation" r:id="rId10" imgW="469800" imgH="457200" progId="Equation.DSMT4">
                  <p:embed/>
                </p:oleObj>
              </mc:Choice>
              <mc:Fallback>
                <p:oleObj name="Equation" r:id="rId10" imgW="469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199063"/>
                        <a:ext cx="838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97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90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1B66A-FEB4-4EC8-A95C-D4DC1A937014}" type="slidenum">
              <a:rPr lang="ar-SA"/>
              <a:pPr/>
              <a:t>30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98475"/>
            <a:ext cx="1676400" cy="339725"/>
          </a:xfrm>
        </p:spPr>
        <p:txBody>
          <a:bodyPr/>
          <a:lstStyle/>
          <a:p>
            <a:pPr algn="l"/>
            <a:r>
              <a:rPr lang="en-US" altLang="zh-TW" sz="3200" b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Ex:</a:t>
            </a:r>
          </a:p>
        </p:txBody>
      </p:sp>
      <p:sp>
        <p:nvSpPr>
          <p:cNvPr id="224259" name="Text Box 3"/>
          <p:cNvSpPr txBox="1">
            <a:spLocks noChangeArrowheads="1"/>
          </p:cNvSpPr>
          <p:nvPr/>
        </p:nvSpPr>
        <p:spPr bwMode="auto">
          <a:xfrm>
            <a:off x="517525" y="914400"/>
            <a:ext cx="8169275" cy="169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Let 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be symmetric matrices of the same size.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Prove that the product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is symmetric if and only if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solidFill>
                  <a:schemeClr val="tx2"/>
                </a:solidFill>
                <a:latin typeface="Times New Roman" pitchFamily="18" charset="0"/>
                <a:ea typeface="PMingLiU" pitchFamily="18" charset="-120"/>
              </a:rPr>
              <a:t>.</a:t>
            </a:r>
          </a:p>
          <a:p>
            <a:pPr algn="just"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*We have to show (a) if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is symmetric, then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and the converse, (b)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then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is symmetric.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517525" y="2978150"/>
            <a:ext cx="8169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(a) Let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be symmetric, then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= (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AB)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definition of symmetric matrix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     =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       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the transpose of a product</a:t>
            </a:r>
          </a:p>
          <a:p>
            <a:pPr>
              <a:spcBef>
                <a:spcPct val="20000"/>
              </a:spcBef>
            </a:pP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	     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	 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since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are symmetric matrices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517525" y="4781550"/>
            <a:ext cx="8169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(b) Let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, then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(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)</a:t>
            </a: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 B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 baseline="30000">
                <a:latin typeface="Times New Roman" pitchFamily="18" charset="0"/>
                <a:ea typeface="PMingLiU" pitchFamily="18" charset="-120"/>
              </a:rPr>
              <a:t>T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by the transpose of a product</a:t>
            </a:r>
          </a:p>
          <a:p>
            <a:pPr>
              <a:spcBef>
                <a:spcPct val="20000"/>
              </a:spcBef>
            </a:pPr>
            <a:r>
              <a:rPr kumimoji="1" lang="en-US" altLang="zh-TW" i="1" baseline="30000">
                <a:latin typeface="Times New Roman" pitchFamily="18" charset="0"/>
                <a:ea typeface="PMingLiU" pitchFamily="18" charset="-120"/>
              </a:rPr>
              <a:t>	           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BA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	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since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A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and </a:t>
            </a:r>
            <a:r>
              <a:rPr kumimoji="1" lang="en-US" altLang="zh-TW" i="1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B</a:t>
            </a:r>
            <a:r>
              <a:rPr kumimoji="1" lang="en-US" altLang="zh-TW">
                <a:solidFill>
                  <a:srgbClr val="800000"/>
                </a:solidFill>
                <a:latin typeface="Times New Roman" pitchFamily="18" charset="0"/>
                <a:ea typeface="PMingLiU" pitchFamily="18" charset="-120"/>
              </a:rPr>
              <a:t> are symmetric matrices</a:t>
            </a:r>
          </a:p>
          <a:p>
            <a:pPr>
              <a:spcBef>
                <a:spcPct val="20000"/>
              </a:spcBef>
            </a:pPr>
            <a:r>
              <a:rPr kumimoji="1" lang="en-US" altLang="zh-TW">
                <a:latin typeface="Times New Roman" pitchFamily="18" charset="0"/>
                <a:ea typeface="PMingLiU" pitchFamily="18" charset="-120"/>
              </a:rPr>
              <a:t>                     = </a:t>
            </a:r>
            <a:r>
              <a:rPr kumimoji="1" lang="en-US" altLang="zh-TW" i="1">
                <a:latin typeface="Times New Roman" pitchFamily="18" charset="0"/>
                <a:ea typeface="PMingLiU" pitchFamily="18" charset="-120"/>
              </a:rPr>
              <a:t>AB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81000" y="2555875"/>
            <a:ext cx="979488" cy="457200"/>
          </a:xfrm>
          <a:prstGeom prst="rect">
            <a:avLst/>
          </a:prstGeom>
          <a:gradFill rotWithShape="0">
            <a:gsLst>
              <a:gs pos="0">
                <a:srgbClr val="969696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TW" b="1">
                <a:solidFill>
                  <a:schemeClr val="tx2"/>
                </a:solidFill>
                <a:ea typeface="PMingLiU" pitchFamily="18" charset="-120"/>
              </a:rPr>
              <a:t>Proof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4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4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4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4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 build="p" autoUpdateAnimBg="0"/>
      <p:bldP spid="22426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5049-B4AC-4827-BEDF-1D802A5FA43B}" type="slidenum">
              <a:rPr lang="ar-SA"/>
              <a:pPr/>
              <a:t>31</a:t>
            </a:fld>
            <a:endParaRPr lang="en-US"/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>
            <a:off x="549275" y="3095625"/>
            <a:ext cx="6994525" cy="1654175"/>
            <a:chOff x="346" y="1950"/>
            <a:chExt cx="4406" cy="1042"/>
          </a:xfrm>
        </p:grpSpPr>
        <p:sp>
          <p:nvSpPr>
            <p:cNvPr id="225284" name="Text Box 4"/>
            <p:cNvSpPr txBox="1">
              <a:spLocks noChangeArrowheads="1"/>
            </p:cNvSpPr>
            <p:nvPr/>
          </p:nvSpPr>
          <p:spPr bwMode="auto">
            <a:xfrm>
              <a:off x="346" y="1950"/>
              <a:ext cx="9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Clr>
                  <a:schemeClr val="tx1"/>
                </a:buClr>
                <a:buSzPct val="40000"/>
              </a:pPr>
              <a:r>
                <a:rPr kumimoji="1" lang="en-US" altLang="zh-TW" sz="3200" b="1" dirty="0" smtClean="0">
                  <a:latin typeface="Times New Roman" pitchFamily="18" charset="0"/>
                  <a:ea typeface="DFKai-SB" pitchFamily="65" charset="-120"/>
                </a:rPr>
                <a:t>Ex</a:t>
              </a:r>
              <a:r>
                <a:rPr kumimoji="1" lang="en-US" altLang="zh-TW" sz="3200" b="1" dirty="0">
                  <a:latin typeface="Times New Roman" pitchFamily="18" charset="0"/>
                  <a:ea typeface="DFKai-SB" pitchFamily="65" charset="-120"/>
                </a:rPr>
                <a:t>:</a:t>
              </a:r>
            </a:p>
          </p:txBody>
        </p:sp>
        <p:graphicFrame>
          <p:nvGraphicFramePr>
            <p:cNvPr id="225285" name="Object 5"/>
            <p:cNvGraphicFramePr>
              <a:graphicFrameLocks noChangeAspect="1"/>
            </p:cNvGraphicFramePr>
            <p:nvPr/>
          </p:nvGraphicFramePr>
          <p:xfrm>
            <a:off x="588" y="2160"/>
            <a:ext cx="140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2" name="Equation" r:id="rId3" imgW="2222280" imgH="1320480" progId="Equation.3">
                    <p:embed/>
                  </p:oleObj>
                </mc:Choice>
                <mc:Fallback>
                  <p:oleObj name="Equation" r:id="rId3" imgW="2222280" imgH="1320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8" y="2160"/>
                          <a:ext cx="140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5286" name="Text Box 6"/>
            <p:cNvSpPr txBox="1">
              <a:spLocks noChangeArrowheads="1"/>
            </p:cNvSpPr>
            <p:nvPr/>
          </p:nvSpPr>
          <p:spPr bwMode="auto">
            <a:xfrm>
              <a:off x="1985" y="2400"/>
              <a:ext cx="27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is symmetric, find</a:t>
              </a:r>
              <a:r>
                <a:rPr kumimoji="1" lang="zh-TW" altLang="en-US">
                  <a:latin typeface="Times New Roman" pitchFamily="18" charset="0"/>
                  <a:ea typeface="DFKai-SB" pitchFamily="65" charset="-120"/>
                </a:rPr>
                <a:t>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a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,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b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, </a:t>
              </a:r>
              <a:r>
                <a:rPr kumimoji="1" lang="en-US" altLang="zh-TW" i="1">
                  <a:latin typeface="Times New Roman" pitchFamily="18" charset="0"/>
                  <a:ea typeface="DFKai-SB" pitchFamily="65" charset="-120"/>
                </a:rPr>
                <a:t>c</a:t>
              </a: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?</a:t>
              </a:r>
            </a:p>
          </p:txBody>
        </p:sp>
      </p:grpSp>
      <p:grpSp>
        <p:nvGrpSpPr>
          <p:cNvPr id="225289" name="Group 9"/>
          <p:cNvGrpSpPr>
            <a:grpSpLocks/>
          </p:cNvGrpSpPr>
          <p:nvPr/>
        </p:nvGrpSpPr>
        <p:grpSpPr bwMode="auto">
          <a:xfrm>
            <a:off x="457200" y="4648200"/>
            <a:ext cx="4826000" cy="1625600"/>
            <a:chOff x="288" y="2928"/>
            <a:chExt cx="3040" cy="1024"/>
          </a:xfrm>
        </p:grpSpPr>
        <p:sp>
          <p:nvSpPr>
            <p:cNvPr id="225290" name="Text Box 10"/>
            <p:cNvSpPr txBox="1">
              <a:spLocks noChangeArrowheads="1"/>
            </p:cNvSpPr>
            <p:nvPr/>
          </p:nvSpPr>
          <p:spPr bwMode="auto">
            <a:xfrm>
              <a:off x="288" y="2928"/>
              <a:ext cx="42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Sol:</a:t>
              </a:r>
            </a:p>
          </p:txBody>
        </p:sp>
        <p:graphicFrame>
          <p:nvGraphicFramePr>
            <p:cNvPr id="225291" name="Object 11"/>
            <p:cNvGraphicFramePr>
              <a:graphicFrameLocks noChangeAspect="1"/>
            </p:cNvGraphicFramePr>
            <p:nvPr/>
          </p:nvGraphicFramePr>
          <p:xfrm>
            <a:off x="816" y="3104"/>
            <a:ext cx="1160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3" name="方程式" r:id="rId5" imgW="1841400" imgH="1320480" progId="Equation.3">
                    <p:embed/>
                  </p:oleObj>
                </mc:Choice>
                <mc:Fallback>
                  <p:oleObj name="方程式" r:id="rId5" imgW="1841400" imgH="132048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3104"/>
                          <a:ext cx="1160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2" name="Object 12"/>
            <p:cNvGraphicFramePr>
              <a:graphicFrameLocks noChangeAspect="1"/>
            </p:cNvGraphicFramePr>
            <p:nvPr/>
          </p:nvGraphicFramePr>
          <p:xfrm>
            <a:off x="2064" y="3120"/>
            <a:ext cx="1264" cy="8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4" name="方程式" r:id="rId7" imgW="2006280" imgH="1320480" progId="Equation.3">
                    <p:embed/>
                  </p:oleObj>
                </mc:Choice>
                <mc:Fallback>
                  <p:oleObj name="方程式" r:id="rId7" imgW="2006280" imgH="132048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120"/>
                          <a:ext cx="1264" cy="8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293" name="Group 13"/>
          <p:cNvGrpSpPr>
            <a:grpSpLocks/>
          </p:cNvGrpSpPr>
          <p:nvPr/>
        </p:nvGrpSpPr>
        <p:grpSpPr bwMode="auto">
          <a:xfrm>
            <a:off x="5638800" y="5181600"/>
            <a:ext cx="2511425" cy="838200"/>
            <a:chOff x="3552" y="3264"/>
            <a:chExt cx="1582" cy="528"/>
          </a:xfrm>
        </p:grpSpPr>
        <p:graphicFrame>
          <p:nvGraphicFramePr>
            <p:cNvPr id="225294" name="Object 14"/>
            <p:cNvGraphicFramePr>
              <a:graphicFrameLocks noChangeAspect="1"/>
            </p:cNvGraphicFramePr>
            <p:nvPr/>
          </p:nvGraphicFramePr>
          <p:xfrm>
            <a:off x="3792" y="3536"/>
            <a:ext cx="1342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5" name="Equation" r:id="rId9" imgW="1066680" imgH="203040" progId="Equation.3">
                    <p:embed/>
                  </p:oleObj>
                </mc:Choice>
                <mc:Fallback>
                  <p:oleObj name="Equation" r:id="rId9" imgW="1066680" imgH="20304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3536"/>
                          <a:ext cx="1342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5" name="Object 15"/>
            <p:cNvGraphicFramePr>
              <a:graphicFrameLocks noChangeAspect="1"/>
            </p:cNvGraphicFramePr>
            <p:nvPr/>
          </p:nvGraphicFramePr>
          <p:xfrm>
            <a:off x="3552" y="3264"/>
            <a:ext cx="552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6" name="方程式" r:id="rId11" imgW="876240" imgH="330120" progId="Equation.3">
                    <p:embed/>
                  </p:oleObj>
                </mc:Choice>
                <mc:Fallback>
                  <p:oleObj name="方程式" r:id="rId11" imgW="876240" imgH="33012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264"/>
                          <a:ext cx="552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296" name="Object 16"/>
            <p:cNvGraphicFramePr>
              <a:graphicFrameLocks noChangeAspect="1"/>
            </p:cNvGraphicFramePr>
            <p:nvPr/>
          </p:nvGraphicFramePr>
          <p:xfrm>
            <a:off x="3552" y="3584"/>
            <a:ext cx="20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7" name="方程式" r:id="rId13" imgW="330120" imgH="228600" progId="Equation.3">
                    <p:embed/>
                  </p:oleObj>
                </mc:Choice>
                <mc:Fallback>
                  <p:oleObj name="方程式" r:id="rId13" imgW="33012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584"/>
                          <a:ext cx="20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298" name="Rectangle 18"/>
          <p:cNvSpPr>
            <a:spLocks noChangeArrowheads="1"/>
          </p:cNvSpPr>
          <p:nvPr/>
        </p:nvSpPr>
        <p:spPr bwMode="auto">
          <a:xfrm>
            <a:off x="533400" y="498475"/>
            <a:ext cx="16764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>
                <a:solidFill>
                  <a:srgbClr val="14086E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</a:t>
            </a:r>
            <a:r>
              <a:rPr lang="en-US" altLang="zh-TW" sz="3200">
                <a:solidFill>
                  <a:srgbClr val="14086E"/>
                </a:solidFill>
                <a:ea typeface="PMingLiU" pitchFamily="18" charset="-120"/>
                <a:cs typeface="Times New Roman" pitchFamily="18" charset="0"/>
              </a:rPr>
              <a:t>:</a:t>
            </a:r>
          </a:p>
        </p:txBody>
      </p:sp>
      <p:sp>
        <p:nvSpPr>
          <p:cNvPr id="225300" name="Text Box 20"/>
          <p:cNvSpPr txBox="1">
            <a:spLocks noChangeArrowheads="1"/>
          </p:cNvSpPr>
          <p:nvPr/>
        </p:nvSpPr>
        <p:spPr bwMode="auto">
          <a:xfrm>
            <a:off x="2136775" y="762000"/>
            <a:ext cx="1825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None/>
            </a:pPr>
            <a:r>
              <a:rPr kumimoji="1" lang="en-US" altLang="zh-TW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DFKai-SB" pitchFamily="65" charset="-120"/>
              </a:rPr>
              <a:t>Show that</a:t>
            </a:r>
          </a:p>
        </p:txBody>
      </p:sp>
      <p:graphicFrame>
        <p:nvGraphicFramePr>
          <p:cNvPr id="225301" name="Object 21"/>
          <p:cNvGraphicFramePr>
            <a:graphicFrameLocks noChangeAspect="1"/>
          </p:cNvGraphicFramePr>
          <p:nvPr/>
        </p:nvGraphicFramePr>
        <p:xfrm>
          <a:off x="3889375" y="766763"/>
          <a:ext cx="558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8" name="方程式" r:id="rId15" imgW="558720" imgH="330120" progId="Equation.3">
                  <p:embed/>
                </p:oleObj>
              </mc:Choice>
              <mc:Fallback>
                <p:oleObj name="方程式" r:id="rId15" imgW="558720" imgH="33012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766763"/>
                        <a:ext cx="5588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4498975" y="71120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is symmetric</a:t>
            </a:r>
          </a:p>
        </p:txBody>
      </p:sp>
      <p:grpSp>
        <p:nvGrpSpPr>
          <p:cNvPr id="225303" name="Group 23"/>
          <p:cNvGrpSpPr>
            <a:grpSpLocks/>
          </p:cNvGrpSpPr>
          <p:nvPr/>
        </p:nvGrpSpPr>
        <p:grpSpPr bwMode="auto">
          <a:xfrm>
            <a:off x="2974975" y="1320800"/>
            <a:ext cx="4111625" cy="965200"/>
            <a:chOff x="384" y="3456"/>
            <a:chExt cx="2590" cy="608"/>
          </a:xfrm>
        </p:grpSpPr>
        <p:sp>
          <p:nvSpPr>
            <p:cNvPr id="225304" name="Text Box 24"/>
            <p:cNvSpPr txBox="1">
              <a:spLocks noChangeArrowheads="1"/>
            </p:cNvSpPr>
            <p:nvPr/>
          </p:nvSpPr>
          <p:spPr bwMode="auto">
            <a:xfrm>
              <a:off x="384" y="3456"/>
              <a:ext cx="5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TW">
                  <a:latin typeface="Times New Roman" pitchFamily="18" charset="0"/>
                  <a:ea typeface="DFKai-SB" pitchFamily="65" charset="-120"/>
                </a:rPr>
                <a:t>Pf:</a:t>
              </a:r>
            </a:p>
          </p:txBody>
        </p:sp>
        <p:graphicFrame>
          <p:nvGraphicFramePr>
            <p:cNvPr id="225305" name="Object 25"/>
            <p:cNvGraphicFramePr>
              <a:graphicFrameLocks noChangeAspect="1"/>
            </p:cNvGraphicFramePr>
            <p:nvPr/>
          </p:nvGraphicFramePr>
          <p:xfrm>
            <a:off x="960" y="3504"/>
            <a:ext cx="2014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489" name="Equation" r:id="rId17" imgW="3174840" imgH="888840" progId="Equation.3">
                    <p:embed/>
                  </p:oleObj>
                </mc:Choice>
                <mc:Fallback>
                  <p:oleObj name="Equation" r:id="rId17" imgW="3174840" imgH="88884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504"/>
                          <a:ext cx="2014" cy="5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7777D-E6B2-417B-B284-FA2E2A0BD2A1}" type="slidenum">
              <a:rPr lang="ar-SA"/>
              <a:pPr/>
              <a:t>32</a:t>
            </a:fld>
            <a:endParaRPr lang="en-US"/>
          </a:p>
        </p:txBody>
      </p:sp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933450" y="4013200"/>
          <a:ext cx="22225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3" name="Equation" r:id="rId3" imgW="2222280" imgH="1320480" progId="Equation.3">
                  <p:embed/>
                </p:oleObj>
              </mc:Choice>
              <mc:Fallback>
                <p:oleObj name="Equation" r:id="rId3" imgW="2222280" imgH="1320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4013200"/>
                        <a:ext cx="22225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3200400" y="43942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is a skew-symmetric, find</a:t>
            </a:r>
            <a:r>
              <a:rPr kumimoji="1" lang="zh-TW" altLang="en-US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a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,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b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, </a:t>
            </a:r>
            <a:r>
              <a:rPr kumimoji="1" lang="en-US" altLang="zh-TW" i="1">
                <a:latin typeface="Times New Roman" pitchFamily="18" charset="0"/>
                <a:ea typeface="DFKai-SB" pitchFamily="65" charset="-120"/>
              </a:rPr>
              <a:t>c</a:t>
            </a: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?</a:t>
            </a: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381000" y="5029200"/>
            <a:ext cx="674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>
                <a:latin typeface="Times New Roman" pitchFamily="18" charset="0"/>
                <a:ea typeface="DFKai-SB" pitchFamily="65" charset="-120"/>
              </a:rPr>
              <a:t>Sol:</a:t>
            </a:r>
          </a:p>
        </p:txBody>
      </p:sp>
      <p:graphicFrame>
        <p:nvGraphicFramePr>
          <p:cNvPr id="228364" name="Object 12"/>
          <p:cNvGraphicFramePr>
            <a:graphicFrameLocks noChangeAspect="1"/>
          </p:cNvGraphicFramePr>
          <p:nvPr/>
        </p:nvGraphicFramePr>
        <p:xfrm>
          <a:off x="457200" y="5359400"/>
          <a:ext cx="1676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4" name="Equation" r:id="rId5" imgW="838080" imgH="558720" progId="Equation.3">
                  <p:embed/>
                </p:oleObj>
              </mc:Choice>
              <mc:Fallback>
                <p:oleObj name="Equation" r:id="rId5" imgW="838080" imgH="558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59400"/>
                        <a:ext cx="167640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5" name="Object 13"/>
          <p:cNvGraphicFramePr>
            <a:graphicFrameLocks noChangeAspect="1"/>
          </p:cNvGraphicFramePr>
          <p:nvPr/>
        </p:nvGraphicFramePr>
        <p:xfrm>
          <a:off x="2438400" y="5295900"/>
          <a:ext cx="2743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5" name="方程式" r:id="rId7" imgW="2882880" imgH="1320480" progId="Equation.3">
                  <p:embed/>
                </p:oleObj>
              </mc:Choice>
              <mc:Fallback>
                <p:oleObj name="方程式" r:id="rId7" imgW="2882880" imgH="1320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95900"/>
                        <a:ext cx="27432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6248400" y="5410200"/>
          <a:ext cx="1054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6" name="方程式" r:id="rId9" imgW="1054080" imgH="330120" progId="Equation.3">
                  <p:embed/>
                </p:oleObj>
              </mc:Choice>
              <mc:Fallback>
                <p:oleObj name="方程式" r:id="rId9" imgW="1054080" imgH="33012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10541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8368" name="Group 16"/>
          <p:cNvGrpSpPr>
            <a:grpSpLocks/>
          </p:cNvGrpSpPr>
          <p:nvPr/>
        </p:nvGrpSpPr>
        <p:grpSpPr bwMode="auto">
          <a:xfrm>
            <a:off x="5410200" y="5943600"/>
            <a:ext cx="3136900" cy="406400"/>
            <a:chOff x="2064" y="2663"/>
            <a:chExt cx="1976" cy="256"/>
          </a:xfrm>
        </p:grpSpPr>
        <p:graphicFrame>
          <p:nvGraphicFramePr>
            <p:cNvPr id="228369" name="Object 17"/>
            <p:cNvGraphicFramePr>
              <a:graphicFrameLocks noChangeAspect="1"/>
            </p:cNvGraphicFramePr>
            <p:nvPr/>
          </p:nvGraphicFramePr>
          <p:xfrm>
            <a:off x="2344" y="2663"/>
            <a:ext cx="1696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537" name="Equation" r:id="rId11" imgW="1346040" imgH="203040" progId="Equation.3">
                    <p:embed/>
                  </p:oleObj>
                </mc:Choice>
                <mc:Fallback>
                  <p:oleObj name="Equation" r:id="rId11" imgW="1346040" imgH="2030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44" y="2663"/>
                          <a:ext cx="1696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8370" name="Object 18"/>
            <p:cNvGraphicFramePr>
              <a:graphicFrameLocks noChangeAspect="1"/>
            </p:cNvGraphicFramePr>
            <p:nvPr/>
          </p:nvGraphicFramePr>
          <p:xfrm>
            <a:off x="2064" y="2736"/>
            <a:ext cx="20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538" name="方程式" r:id="rId13" imgW="330120" imgH="228600" progId="Equation.3">
                    <p:embed/>
                  </p:oleObj>
                </mc:Choice>
                <mc:Fallback>
                  <p:oleObj name="方程式" r:id="rId13" imgW="33012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736"/>
                          <a:ext cx="20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685800" y="852488"/>
            <a:ext cx="78867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A square matrix </a:t>
            </a:r>
            <a:r>
              <a:rPr kumimoji="1" lang="en-US" altLang="zh-TW" sz="2800" dirty="0" smtClean="0">
                <a:latin typeface="Times New Roman" pitchFamily="18" charset="0"/>
                <a:ea typeface="DFKai-SB" pitchFamily="65" charset="-120"/>
              </a:rPr>
              <a:t>S </a:t>
            </a:r>
            <a:r>
              <a:rPr kumimoji="1" lang="en-US" altLang="zh-TW" sz="2800" dirty="0">
                <a:latin typeface="Times New Roman" pitchFamily="18" charset="0"/>
                <a:ea typeface="DFKai-SB" pitchFamily="65" charset="-120"/>
              </a:rPr>
              <a:t>is skew-symmetric if </a:t>
            </a:r>
            <a:r>
              <a:rPr kumimoji="1" lang="zh-TW" altLang="en-US" sz="2800" dirty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S</a:t>
            </a:r>
            <a:r>
              <a:rPr kumimoji="1" lang="en-US" altLang="zh-TW" sz="2800" i="1" baseline="30000" dirty="0" smtClean="0">
                <a:latin typeface="Times New Roman" pitchFamily="18" charset="0"/>
                <a:ea typeface="DFKai-SB" pitchFamily="65" charset="-120"/>
              </a:rPr>
              <a:t>T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2800" i="1" dirty="0">
                <a:latin typeface="Times New Roman" pitchFamily="18" charset="0"/>
                <a:ea typeface="DFKai-SB" pitchFamily="65" charset="-120"/>
              </a:rPr>
              <a:t>= </a:t>
            </a:r>
            <a:r>
              <a:rPr kumimoji="1" lang="en-US" altLang="zh-TW" sz="2800" i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–</a:t>
            </a:r>
            <a:r>
              <a:rPr kumimoji="1" lang="en-US" altLang="zh-TW" sz="2800" i="1" dirty="0" smtClean="0">
                <a:latin typeface="Times New Roman" pitchFamily="18" charset="0"/>
                <a:ea typeface="DFKai-SB" pitchFamily="65" charset="-120"/>
              </a:rPr>
              <a:t>S</a:t>
            </a:r>
            <a:endParaRPr kumimoji="1" lang="en-US" altLang="zh-TW" sz="28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457200" y="304800"/>
            <a:ext cx="57610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40000"/>
              <a:buFont typeface="Wingdings" pitchFamily="2" charset="2"/>
              <a:buChar char="n"/>
            </a:pPr>
            <a:r>
              <a:rPr kumimoji="1" lang="zh-TW" altLang="en-US" sz="3200" dirty="0">
                <a:latin typeface="Times New Roman" pitchFamily="18" charset="0"/>
                <a:ea typeface="DFKai-SB" pitchFamily="65" charset="-120"/>
              </a:rPr>
              <a:t> </a:t>
            </a:r>
            <a:r>
              <a:rPr kumimoji="1" lang="en-US" altLang="zh-TW" sz="3200" dirty="0">
                <a:latin typeface="Times New Roman" pitchFamily="18" charset="0"/>
                <a:ea typeface="DFKai-SB" pitchFamily="65" charset="-120"/>
              </a:rPr>
              <a:t>Skew-symmetric matrix:</a:t>
            </a:r>
            <a:endParaRPr kumimoji="1" lang="zh-TW" altLang="en-US" sz="3200" dirty="0"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228374" name="Rectangle 22"/>
          <p:cNvSpPr>
            <a:spLocks noChangeArrowheads="1"/>
          </p:cNvSpPr>
          <p:nvPr/>
        </p:nvSpPr>
        <p:spPr bwMode="auto">
          <a:xfrm>
            <a:off x="228600" y="4003675"/>
            <a:ext cx="9906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TW" sz="3200" b="1">
                <a:solidFill>
                  <a:srgbClr val="14086E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</a:t>
            </a:r>
            <a:r>
              <a:rPr lang="en-US" altLang="zh-TW" sz="3200">
                <a:solidFill>
                  <a:srgbClr val="14086E"/>
                </a:solidFill>
                <a:ea typeface="PMingLiU" pitchFamily="18" charset="-120"/>
                <a:cs typeface="Times New Roman" pitchFamily="18" charset="0"/>
              </a:rPr>
              <a:t>:</a:t>
            </a:r>
          </a:p>
        </p:txBody>
      </p:sp>
      <p:graphicFrame>
        <p:nvGraphicFramePr>
          <p:cNvPr id="228375" name="Object 23"/>
          <p:cNvGraphicFramePr>
            <a:graphicFrameLocks noChangeAspect="1"/>
          </p:cNvGraphicFramePr>
          <p:nvPr/>
        </p:nvGraphicFramePr>
        <p:xfrm>
          <a:off x="609600" y="1474788"/>
          <a:ext cx="4953000" cy="241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39" name="Equation" r:id="rId15" imgW="2095200" imgH="1015920" progId="Equation.3">
                  <p:embed/>
                </p:oleObj>
              </mc:Choice>
              <mc:Fallback>
                <p:oleObj name="Equation" r:id="rId15" imgW="2095200" imgH="10159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74788"/>
                        <a:ext cx="4953000" cy="24114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3CCCC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76" name="Line 24"/>
          <p:cNvSpPr>
            <a:spLocks noChangeShapeType="1"/>
          </p:cNvSpPr>
          <p:nvPr/>
        </p:nvSpPr>
        <p:spPr bwMode="auto">
          <a:xfrm>
            <a:off x="2438400" y="1719263"/>
            <a:ext cx="685800" cy="0"/>
          </a:xfrm>
          <a:prstGeom prst="line">
            <a:avLst/>
          </a:prstGeom>
          <a:noFill/>
          <a:ln w="5715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3352800" y="1465263"/>
            <a:ext cx="5257800" cy="720725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99C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n-US" altLang="zh-TW" sz="2000">
                <a:latin typeface="Times New Roman" pitchFamily="18" charset="0"/>
                <a:ea typeface="DFKai-SB" pitchFamily="65" charset="-120"/>
              </a:rPr>
              <a:t>Any square matrix A may be written as the sum of symmetric &amp; skew-symmetric matrices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E6DC-EECB-4D0F-99A6-ABBBF2AEB4EA}" type="slidenum">
              <a:rPr lang="ar-SA"/>
              <a:pPr/>
              <a:t>33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  <a:latin typeface="Comic Sans MS" pitchFamily="66" charset="0"/>
              </a:rPr>
              <a:t>Special Matrices and Their Eigenvalues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2133600"/>
          </a:xfrm>
        </p:spPr>
        <p:txBody>
          <a:bodyPr/>
          <a:lstStyle/>
          <a:p>
            <a:pPr algn="just"/>
            <a:r>
              <a:rPr lang="en-US" sz="2000"/>
              <a:t>A </a:t>
            </a:r>
            <a:r>
              <a:rPr lang="en-US" sz="2000" b="1" i="1">
                <a:solidFill>
                  <a:srgbClr val="FF0000"/>
                </a:solidFill>
              </a:rPr>
              <a:t>real symmetric matrix</a:t>
            </a:r>
            <a:r>
              <a:rPr lang="en-US" sz="2000"/>
              <a:t> is one where </a:t>
            </a:r>
            <a:r>
              <a:rPr lang="en-US" sz="2000" i="1">
                <a:latin typeface="Times New Roman" pitchFamily="18" charset="0"/>
              </a:rPr>
              <a:t>A = 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/>
              <a:t>. This also includes real diagonal matrices.</a:t>
            </a:r>
            <a:endParaRPr lang="en-US" sz="2000" i="1" baseline="30000">
              <a:latin typeface="Times New Roman" pitchFamily="18" charset="0"/>
            </a:endParaRPr>
          </a:p>
          <a:p>
            <a:pPr lvl="1" algn="just"/>
            <a:r>
              <a:rPr lang="en-US" sz="2000"/>
              <a:t>The eigenvalues and eigenvectors of such matrices are always real</a:t>
            </a:r>
          </a:p>
          <a:p>
            <a:pPr lvl="1" algn="just"/>
            <a:r>
              <a:rPr lang="en-US" sz="2000"/>
              <a:t>Eigenvectors corresponding to distinct eigenvalues are orthogonal</a:t>
            </a:r>
          </a:p>
          <a:p>
            <a:pPr algn="just"/>
            <a:r>
              <a:rPr lang="en-US" sz="2000"/>
              <a:t>Any symmetric matrix is diagonalizable</a:t>
            </a: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381000" y="3352800"/>
            <a:ext cx="8458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</a:rPr>
              <a:t>Orthogonal diagonalization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14086E"/>
                </a:solidFill>
              </a:rPr>
              <a:t>For every n x n real symmetric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>
                <a:solidFill>
                  <a:srgbClr val="14086E"/>
                </a:solidFill>
              </a:rPr>
              <a:t>, there exists an n x n real orthogonal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>
                <a:solidFill>
                  <a:srgbClr val="14086E"/>
                </a:solidFill>
              </a:rPr>
              <a:t> such that </a:t>
            </a:r>
            <a:br>
              <a:rPr lang="en-US" sz="2000">
                <a:solidFill>
                  <a:srgbClr val="14086E"/>
                </a:solidFill>
              </a:rPr>
            </a:br>
            <a:r>
              <a:rPr lang="en-US" sz="2000">
                <a:solidFill>
                  <a:srgbClr val="14086E"/>
                </a:solidFill>
              </a:rPr>
              <a:t>	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Q</a:t>
            </a:r>
            <a:r>
              <a:rPr lang="en-US" sz="2000" i="1" baseline="30000">
                <a:solidFill>
                  <a:srgbClr val="14086E"/>
                </a:solidFill>
                <a:latin typeface="Times New Roman" pitchFamily="18" charset="0"/>
              </a:rPr>
              <a:t>-1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AQ = Q</a:t>
            </a:r>
            <a:r>
              <a:rPr lang="en-US" sz="2000" i="1" baseline="30000">
                <a:solidFill>
                  <a:srgbClr val="14086E"/>
                </a:solidFill>
                <a:latin typeface="Times New Roman" pitchFamily="18" charset="0"/>
              </a:rPr>
              <a:t>T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</a:rPr>
              <a:t>AQ=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sym typeface="Symbol" pitchFamily="18" charset="2"/>
              </a:rPr>
              <a:t></a:t>
            </a:r>
            <a:br>
              <a:rPr lang="en-US" sz="2000" i="1">
                <a:solidFill>
                  <a:srgbClr val="14086E"/>
                </a:solidFill>
                <a:latin typeface="Times New Roman" pitchFamily="18" charset="0"/>
                <a:sym typeface="Symbol" pitchFamily="18" charset="2"/>
              </a:rPr>
            </a:b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where  is a diagonal matrix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When this principle holds, the matrix </a:t>
            </a:r>
            <a:r>
              <a:rPr lang="en-US" sz="2000" i="1">
                <a:solidFill>
                  <a:srgbClr val="14086E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 is said to be </a:t>
            </a:r>
            <a:r>
              <a:rPr lang="en-US" sz="2000" b="1" i="1">
                <a:solidFill>
                  <a:srgbClr val="FF0000"/>
                </a:solidFill>
                <a:sym typeface="Symbol" pitchFamily="18" charset="2"/>
              </a:rPr>
              <a:t>orthogonally diagonalizable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.  This is also called the </a:t>
            </a:r>
            <a:r>
              <a:rPr lang="en-US" sz="2000" b="1" i="1">
                <a:solidFill>
                  <a:srgbClr val="FF0000"/>
                </a:solidFill>
                <a:sym typeface="Symbol" pitchFamily="18" charset="2"/>
              </a:rPr>
              <a:t>principal axis theorem</a:t>
            </a:r>
            <a:r>
              <a:rPr lang="en-US" sz="2000">
                <a:solidFill>
                  <a:srgbClr val="14086E"/>
                </a:solidFill>
                <a:sym typeface="Symbol" pitchFamily="18" charset="2"/>
              </a:rPr>
              <a:t> in geometry or mechanics.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7DE92-63E8-4A34-B90B-2FE0EB969941}" type="slidenum">
              <a:rPr lang="ar-SA"/>
              <a:pPr/>
              <a:t>34</a:t>
            </a:fld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029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ea typeface="PMingLiU" pitchFamily="18" charset="-120"/>
              </a:rPr>
              <a:t>If A and B are matrices with complex entries and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k</a:t>
            </a:r>
            <a:r>
              <a:rPr lang="en-US" altLang="zh-TW" sz="2000">
                <a:ea typeface="PMingLiU" pitchFamily="18" charset="-120"/>
              </a:rPr>
              <a:t> is any complex number, then the </a:t>
            </a: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properties of conjugate transpose </a:t>
            </a:r>
            <a:r>
              <a:rPr lang="en-US" altLang="zh-TW" sz="2000" i="1">
                <a:solidFill>
                  <a:srgbClr val="0000FF"/>
                </a:solidFill>
                <a:latin typeface="Times New Roman" pitchFamily="18" charset="0"/>
                <a:ea typeface="PMingLiU" pitchFamily="18" charset="-120"/>
              </a:rPr>
              <a:t>(H)</a:t>
            </a:r>
            <a:r>
              <a:rPr lang="en-US" altLang="zh-TW" sz="2000">
                <a:ea typeface="PMingLiU" pitchFamily="18" charset="-120"/>
              </a:rPr>
              <a:t> are: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                                                           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endParaRPr lang="en-US" altLang="zh-TW" sz="2000">
              <a:solidFill>
                <a:srgbClr val="0000FF"/>
              </a:solidFill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  <a:r>
              <a:rPr lang="en-US" altLang="zh-TW" sz="2000">
                <a:ea typeface="PMingLiU" pitchFamily="18" charset="-12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 A square matrix A with complex entries is called </a:t>
            </a:r>
            <a:r>
              <a:rPr lang="en-US" altLang="zh-TW" sz="2000" b="1">
                <a:ea typeface="PMingLiU" pitchFamily="18" charset="-120"/>
              </a:rPr>
              <a:t>Hermitian</a:t>
            </a:r>
            <a:r>
              <a:rPr lang="en-US" altLang="zh-TW" sz="2000">
                <a:ea typeface="PMingLiU" pitchFamily="18" charset="-120"/>
              </a:rPr>
              <a:t> if 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A=A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</a:p>
          <a:p>
            <a:pPr algn="just">
              <a:lnSpc>
                <a:spcPct val="80000"/>
              </a:lnSpc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	A square matrix A with complex entries is called </a:t>
            </a:r>
            <a:r>
              <a:rPr lang="en-US" altLang="zh-TW" sz="2000" b="1">
                <a:ea typeface="PMingLiU" pitchFamily="18" charset="-120"/>
              </a:rPr>
              <a:t>unitary</a:t>
            </a:r>
            <a:r>
              <a:rPr lang="en-US" altLang="zh-TW" sz="2000">
                <a:ea typeface="PMingLiU" pitchFamily="18" charset="-120"/>
              </a:rPr>
              <a:t> if 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zh-TW" sz="2000">
              <a:ea typeface="PMingLiU" pitchFamily="18" charset="-120"/>
            </a:endParaRPr>
          </a:p>
          <a:p>
            <a:pPr algn="just">
              <a:lnSpc>
                <a:spcPct val="80000"/>
              </a:lnSpc>
            </a:pPr>
            <a:r>
              <a:rPr lang="en-US" altLang="zh-TW" sz="2000">
                <a:solidFill>
                  <a:srgbClr val="0000FF"/>
                </a:solidFill>
                <a:ea typeface="PMingLiU" pitchFamily="18" charset="-120"/>
              </a:rPr>
              <a:t>Definition</a:t>
            </a:r>
            <a:r>
              <a:rPr lang="en-US" altLang="zh-TW" sz="2000">
                <a:ea typeface="PMingLiU" pitchFamily="18" charset="-12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zh-TW" sz="2000">
                <a:ea typeface="PMingLiU" pitchFamily="18" charset="-120"/>
              </a:rPr>
              <a:t>    A square matrix A with complex entries is called </a:t>
            </a:r>
            <a:r>
              <a:rPr lang="en-US" altLang="zh-TW" sz="2000" b="1">
                <a:ea typeface="PMingLiU" pitchFamily="18" charset="-120"/>
              </a:rPr>
              <a:t>normal</a:t>
            </a:r>
            <a:r>
              <a:rPr lang="en-US" altLang="zh-TW" sz="2000">
                <a:ea typeface="PMingLiU" pitchFamily="18" charset="-120"/>
              </a:rPr>
              <a:t> if   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= A</a:t>
            </a:r>
            <a:r>
              <a:rPr lang="en-US" altLang="zh-TW" sz="2000" i="1" baseline="30000">
                <a:latin typeface="Times New Roman" pitchFamily="18" charset="0"/>
                <a:ea typeface="PMingLiU" pitchFamily="18" charset="-120"/>
              </a:rPr>
              <a:t>H</a:t>
            </a:r>
            <a:r>
              <a:rPr lang="en-US" altLang="zh-TW" sz="2400" i="1">
                <a:latin typeface="Times New Roman" pitchFamily="18" charset="0"/>
                <a:ea typeface="PMingLiU" pitchFamily="18" charset="-120"/>
              </a:rPr>
              <a:t>A</a:t>
            </a: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/>
        </p:nvGraphicFramePr>
        <p:xfrm>
          <a:off x="7273925" y="4495800"/>
          <a:ext cx="1379538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0" name="Equation" r:id="rId3" imgW="622080" imgH="190440" progId="Equation.3">
                  <p:embed/>
                </p:oleObj>
              </mc:Choice>
              <mc:Fallback>
                <p:oleObj name="Equation" r:id="rId3" imgW="622080" imgH="19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925" y="4495800"/>
                        <a:ext cx="1379538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0823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53400" cy="4572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Unitary, Normal, And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Hermitian</a:t>
            </a: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Matrices</a:t>
            </a:r>
          </a:p>
        </p:txBody>
      </p:sp>
      <p:graphicFrame>
        <p:nvGraphicFramePr>
          <p:cNvPr id="290835" name="Object 19"/>
          <p:cNvGraphicFramePr>
            <a:graphicFrameLocks noChangeAspect="1"/>
          </p:cNvGraphicFramePr>
          <p:nvPr/>
        </p:nvGraphicFramePr>
        <p:xfrm>
          <a:off x="852488" y="1822450"/>
          <a:ext cx="6307137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1" name="Equation" r:id="rId5" imgW="2844720" imgH="482400" progId="Equation.3">
                  <p:embed/>
                </p:oleObj>
              </mc:Choice>
              <mc:Fallback>
                <p:oleObj name="Equation" r:id="rId5" imgW="2844720" imgH="4824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822450"/>
                        <a:ext cx="6307137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4F63D-8575-4A65-842D-0F3F9BB6B4D5}" type="slidenum">
              <a:rPr lang="ar-SA"/>
              <a:pPr/>
              <a:t>35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457200"/>
          </a:xfrm>
        </p:spPr>
        <p:txBody>
          <a:bodyPr/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GB" sz="3200" dirty="0">
                <a:solidFill>
                  <a:srgbClr val="0000FF"/>
                </a:solidFill>
                <a:latin typeface="Comic Sans MS" pitchFamily="66" charset="0"/>
              </a:rPr>
              <a:t>Properties of </a:t>
            </a:r>
            <a:r>
              <a:rPr lang="en-US" altLang="zh-TW" sz="2800" dirty="0" err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Hermitian</a:t>
            </a:r>
            <a:r>
              <a:rPr lang="en-US" altLang="zh-TW" sz="2800" dirty="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Matrices</a:t>
            </a:r>
          </a:p>
        </p:txBody>
      </p:sp>
      <p:sp>
        <p:nvSpPr>
          <p:cNvPr id="289796" name="Rectangle 4"/>
          <p:cNvSpPr>
            <a:spLocks noChangeArrowheads="1"/>
          </p:cNvSpPr>
          <p:nvPr/>
        </p:nvSpPr>
        <p:spPr bwMode="auto">
          <a:xfrm>
            <a:off x="304800" y="838200"/>
            <a:ext cx="8534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sz="2200">
                <a:solidFill>
                  <a:srgbClr val="14086E"/>
                </a:solidFill>
              </a:rPr>
              <a:t>The matrix with complex elements that plays the role of a symmetrical matrix is called </a:t>
            </a:r>
            <a:r>
              <a:rPr lang="en-US" sz="2200" b="1" i="1">
                <a:solidFill>
                  <a:srgbClr val="FF0000"/>
                </a:solidFill>
              </a:rPr>
              <a:t>Hermitian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These matrices are equal to their </a:t>
            </a:r>
            <a:r>
              <a:rPr lang="en-US" sz="2200" b="1" i="1">
                <a:solidFill>
                  <a:srgbClr val="FF0000"/>
                </a:solidFill>
              </a:rPr>
              <a:t>conjugate transpose</a:t>
            </a:r>
            <a:r>
              <a:rPr lang="en-US" sz="2200">
                <a:solidFill>
                  <a:srgbClr val="14086E"/>
                </a:solidFill>
              </a:rPr>
              <a:t>, i.e. </a:t>
            </a:r>
            <a:r>
              <a:rPr lang="en-US" sz="2200" i="1">
                <a:solidFill>
                  <a:srgbClr val="14086E"/>
                </a:solidFill>
                <a:latin typeface="Times New Roman" pitchFamily="18" charset="0"/>
              </a:rPr>
              <a:t>A</a:t>
            </a:r>
            <a:r>
              <a:rPr lang="en-US" sz="2200" i="1" baseline="30000">
                <a:solidFill>
                  <a:srgbClr val="14086E"/>
                </a:solidFill>
                <a:latin typeface="Times New Roman" pitchFamily="18" charset="0"/>
              </a:rPr>
              <a:t>H</a:t>
            </a:r>
            <a:r>
              <a:rPr lang="en-US" sz="2200" i="1">
                <a:solidFill>
                  <a:srgbClr val="14086E"/>
                </a:solidFill>
                <a:latin typeface="Times New Roman" pitchFamily="18" charset="0"/>
              </a:rPr>
              <a:t> = A</a:t>
            </a:r>
            <a:endParaRPr lang="en-US" sz="2200" b="1" i="1">
              <a:solidFill>
                <a:srgbClr val="FF0000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A Hermitian matrix has real eigenvalue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Eigenvectors of different eigenvalues are orthogonal to one another, </a:t>
            </a:r>
            <a:r>
              <a:rPr lang="en-GB" sz="2200">
                <a:solidFill>
                  <a:srgbClr val="14086E"/>
                </a:solidFill>
              </a:rPr>
              <a:t>i.e., their scalar product is zero.</a:t>
            </a:r>
            <a:endParaRPr lang="en-US" sz="2200">
              <a:solidFill>
                <a:srgbClr val="14086E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It is also diagonalizable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GB" sz="2200">
                <a:solidFill>
                  <a:srgbClr val="14086E"/>
                </a:solidFill>
              </a:rPr>
              <a:t>If A is real and Hermitian it is said to be symmetric, &amp; A = A</a:t>
            </a:r>
            <a:r>
              <a:rPr lang="en-GB" sz="2200" baseline="30000">
                <a:solidFill>
                  <a:srgbClr val="14086E"/>
                </a:solidFill>
              </a:rPr>
              <a:t>T</a:t>
            </a:r>
            <a:r>
              <a:rPr lang="en-GB" sz="2200">
                <a:solidFill>
                  <a:srgbClr val="14086E"/>
                </a:solidFill>
              </a:rPr>
              <a:t>.</a:t>
            </a:r>
            <a:r>
              <a:rPr lang="en-US" sz="2200">
                <a:solidFill>
                  <a:srgbClr val="14086E"/>
                </a:solidFill>
              </a:rPr>
              <a:t> 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GB" sz="2200">
                <a:solidFill>
                  <a:srgbClr val="14086E"/>
                </a:solidFill>
              </a:rPr>
              <a:t>Every Hermitian matrix is positive definite.</a:t>
            </a:r>
            <a:endParaRPr lang="en-US" sz="2200">
              <a:solidFill>
                <a:srgbClr val="14086E"/>
              </a:solidFill>
            </a:endParaRP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The complex equivalent of an orthongonal matrix is the unitary matrix where U</a:t>
            </a:r>
            <a:r>
              <a:rPr lang="en-US" sz="2200" baseline="30000">
                <a:solidFill>
                  <a:srgbClr val="14086E"/>
                </a:solidFill>
              </a:rPr>
              <a:t>H</a:t>
            </a:r>
            <a:r>
              <a:rPr lang="en-US" sz="2200">
                <a:solidFill>
                  <a:srgbClr val="14086E"/>
                </a:solidFill>
              </a:rPr>
              <a:t> = U</a:t>
            </a:r>
            <a:r>
              <a:rPr lang="en-US" sz="2200" baseline="30000">
                <a:solidFill>
                  <a:srgbClr val="14086E"/>
                </a:solidFill>
              </a:rPr>
              <a:t>-1</a:t>
            </a:r>
            <a:r>
              <a:rPr lang="en-US" sz="2200">
                <a:solidFill>
                  <a:srgbClr val="14086E"/>
                </a:solidFill>
              </a:rPr>
              <a:t>.</a:t>
            </a:r>
          </a:p>
          <a:p>
            <a:pPr marL="742950" lvl="1" indent="-285750" algn="just">
              <a:spcBef>
                <a:spcPct val="20000"/>
              </a:spcBef>
              <a:buFontTx/>
              <a:buChar char="–"/>
            </a:pPr>
            <a:r>
              <a:rPr lang="en-US" sz="2200">
                <a:solidFill>
                  <a:srgbClr val="14086E"/>
                </a:solidFill>
              </a:rPr>
              <a:t>Thus, 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 = U</a:t>
            </a:r>
            <a:r>
              <a:rPr lang="en-US" sz="2200" baseline="30000">
                <a:solidFill>
                  <a:srgbClr val="14086E"/>
                </a:solidFill>
                <a:sym typeface="Symbol" pitchFamily="18" charset="2"/>
              </a:rPr>
              <a:t>-1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AU = U</a:t>
            </a:r>
            <a:r>
              <a:rPr lang="en-US" sz="2200" baseline="30000">
                <a:solidFill>
                  <a:srgbClr val="14086E"/>
                </a:solidFill>
                <a:sym typeface="Symbol" pitchFamily="18" charset="2"/>
              </a:rPr>
              <a:t>H</a:t>
            </a:r>
            <a:r>
              <a:rPr lang="en-US" sz="2200">
                <a:solidFill>
                  <a:srgbClr val="14086E"/>
                </a:solidFill>
                <a:sym typeface="Symbol" pitchFamily="18" charset="2"/>
              </a:rPr>
              <a:t>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E16D-79B5-4490-965A-A5D493A372F9}" type="slidenum">
              <a:rPr lang="ar-SA"/>
              <a:pPr/>
              <a:t>36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en-US" sz="3200" dirty="0">
                <a:solidFill>
                  <a:srgbClr val="0000FF"/>
                </a:solidFill>
                <a:latin typeface="Comic Sans MS" pitchFamily="66" charset="0"/>
              </a:rPr>
              <a:t>Summary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8610600" cy="2895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Real matrices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Symmetric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=A	    Real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Skew Symmetric 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 =-A	     Imaginary or zero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Orthogonal		</a:t>
            </a:r>
            <a:r>
              <a:rPr lang="en-US" sz="2000" i="1">
                <a:latin typeface="Times New Roman" pitchFamily="18" charset="0"/>
              </a:rPr>
              <a:t>Q</a:t>
            </a:r>
            <a:r>
              <a:rPr lang="en-US" sz="2000" i="1" baseline="30000">
                <a:latin typeface="Times New Roman" pitchFamily="18" charset="0"/>
              </a:rPr>
              <a:t>T</a:t>
            </a:r>
            <a:r>
              <a:rPr lang="en-US" sz="2000" i="1">
                <a:latin typeface="Times New Roman" pitchFamily="18" charset="0"/>
              </a:rPr>
              <a:t>=Q</a:t>
            </a:r>
            <a:r>
              <a:rPr lang="en-US" sz="2000" i="1" baseline="30000">
                <a:latin typeface="Times New Roman" pitchFamily="18" charset="0"/>
              </a:rPr>
              <a:t>-1	         </a:t>
            </a:r>
            <a:r>
              <a:rPr lang="en-US" sz="2000" i="1">
                <a:latin typeface="Times New Roman" pitchFamily="18" charset="0"/>
              </a:rPr>
              <a:t>All |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| = 1</a:t>
            </a:r>
            <a:endParaRPr lang="en-US" sz="2000" i="1" baseline="3000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Complex matrices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Hermitian		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=A	      Real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Skew Hermitian	            </a:t>
            </a:r>
            <a:r>
              <a:rPr lang="en-US" sz="2000" i="1">
                <a:latin typeface="Times New Roman" pitchFamily="18" charset="0"/>
              </a:rPr>
              <a:t>A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=-A	      Imaginary or zero eigenvalues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Unitary		            </a:t>
            </a:r>
            <a:r>
              <a:rPr lang="en-US" sz="2000" i="1">
                <a:latin typeface="Times New Roman" pitchFamily="18" charset="0"/>
              </a:rPr>
              <a:t>U</a:t>
            </a:r>
            <a:r>
              <a:rPr lang="en-US" sz="2000" i="1" baseline="30000">
                <a:latin typeface="Times New Roman" pitchFamily="18" charset="0"/>
              </a:rPr>
              <a:t>H</a:t>
            </a:r>
            <a:r>
              <a:rPr lang="en-US" sz="2000" i="1">
                <a:latin typeface="Times New Roman" pitchFamily="18" charset="0"/>
              </a:rPr>
              <a:t>=U</a:t>
            </a:r>
            <a:r>
              <a:rPr lang="en-US" sz="2000" i="1" baseline="30000">
                <a:latin typeface="Times New Roman" pitchFamily="18" charset="0"/>
              </a:rPr>
              <a:t>-1	         </a:t>
            </a:r>
            <a:r>
              <a:rPr lang="en-US" sz="2000" i="1">
                <a:latin typeface="Times New Roman" pitchFamily="18" charset="0"/>
              </a:rPr>
              <a:t>All |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</a:t>
            </a:r>
            <a:r>
              <a:rPr lang="en-US" sz="2000" i="1" baseline="-2500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| = 1</a:t>
            </a:r>
          </a:p>
        </p:txBody>
      </p:sp>
      <p:sp>
        <p:nvSpPr>
          <p:cNvPr id="250884" name="Rectangle 4"/>
          <p:cNvSpPr>
            <a:spLocks noChangeArrowheads="1"/>
          </p:cNvSpPr>
          <p:nvPr/>
        </p:nvSpPr>
        <p:spPr bwMode="auto">
          <a:xfrm>
            <a:off x="304800" y="838200"/>
            <a:ext cx="8610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For matrices with real entries, the orthogonal matrices(A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-1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=A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T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) and the symmetric matrices(A=A</a:t>
            </a:r>
            <a:r>
              <a:rPr lang="en-US" altLang="zh-TW" sz="2000" baseline="30000">
                <a:solidFill>
                  <a:srgbClr val="14086E"/>
                </a:solidFill>
                <a:ea typeface="PMingLiU" pitchFamily="18" charset="-120"/>
              </a:rPr>
              <a:t>T</a:t>
            </a:r>
            <a:r>
              <a:rPr lang="en-US" altLang="zh-TW" sz="2000">
                <a:solidFill>
                  <a:srgbClr val="14086E"/>
                </a:solidFill>
                <a:ea typeface="PMingLiU" pitchFamily="18" charset="-120"/>
              </a:rPr>
              <a:t>) played an important role in the orthogonal diagonal-ization problem. For matrices with complex entries, the orthogonal and symmetric matrices are of relatively little importance; they are superseded by two new classes of matrices, the unitary and Hermitian matrices, which we shall discuss in this section.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97A50-9C7F-4001-972C-52DED9E7186F}" type="slidenum">
              <a:rPr lang="ar-SA"/>
              <a:pPr/>
              <a:t>37</a:t>
            </a:fld>
            <a:endParaRPr lang="en-US"/>
          </a:p>
        </p:txBody>
      </p:sp>
      <p:sp>
        <p:nvSpPr>
          <p:cNvPr id="263182" name="Rectangle 14"/>
          <p:cNvSpPr>
            <a:spLocks noChangeArrowheads="1"/>
          </p:cNvSpPr>
          <p:nvPr/>
        </p:nvSpPr>
        <p:spPr bwMode="auto">
          <a:xfrm>
            <a:off x="304800" y="228600"/>
            <a:ext cx="8458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82563" indent="-182563" algn="just"/>
            <a:r>
              <a:rPr lang="en-US" altLang="zh-TW" sz="2000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</a:t>
            </a:r>
            <a:r>
              <a:rPr lang="en-US" altLang="zh-TW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: Show that </a:t>
            </a:r>
          </a:p>
          <a:p>
            <a:pPr marL="182563" indent="-182563" algn="just"/>
            <a:r>
              <a:rPr lang="en-GB" sz="2000">
                <a:solidFill>
                  <a:srgbClr val="14086E"/>
                </a:solidFill>
              </a:rPr>
              <a:t>(a) Every eigenvalue of an Hermitian matrix is real.</a:t>
            </a:r>
          </a:p>
          <a:p>
            <a:pPr marL="182563" indent="-182563" algn="just"/>
            <a:r>
              <a:rPr lang="en-GB" sz="2000">
                <a:solidFill>
                  <a:srgbClr val="14086E"/>
                </a:solidFill>
              </a:rPr>
              <a:t>(b) Different eigenvectors of an Hermitian matrix corresponding to two     distinct eigenvalues are orthogonal to each other.</a:t>
            </a:r>
            <a:r>
              <a:rPr lang="en-US" altLang="zh-TW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 </a:t>
            </a:r>
            <a:endParaRPr lang="en-US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63187" name="Text Box 6"/>
          <p:cNvSpPr txBox="1">
            <a:spLocks noChangeArrowheads="1"/>
          </p:cNvSpPr>
          <p:nvPr/>
        </p:nvSpPr>
        <p:spPr bwMode="auto">
          <a:xfrm>
            <a:off x="304800" y="1752600"/>
            <a:ext cx="85201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/>
              <a:t>Let </a:t>
            </a:r>
            <a:r>
              <a:rPr lang="el-GR" i="1">
                <a:cs typeface="Times New Roman" pitchFamily="18" charset="0"/>
              </a:rPr>
              <a:t>λ</a:t>
            </a:r>
            <a:r>
              <a:rPr lang="en-US" i="1" baseline="-25000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 and </a:t>
            </a:r>
            <a:r>
              <a:rPr lang="el-GR" i="1">
                <a:cs typeface="Times New Roman" pitchFamily="18" charset="0"/>
              </a:rPr>
              <a:t>λ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>
                <a:cs typeface="Times New Roman" pitchFamily="18" charset="0"/>
              </a:rPr>
              <a:t> be two eigenvalues and </a:t>
            </a:r>
            <a:r>
              <a:rPr lang="en-US" i="1">
                <a:cs typeface="Times New Roman" pitchFamily="18" charset="0"/>
              </a:rPr>
              <a:t>|r</a:t>
            </a:r>
            <a:r>
              <a:rPr lang="en-US" i="1" baseline="-25000">
                <a:cs typeface="Times New Roman" pitchFamily="18" charset="0"/>
              </a:rPr>
              <a:t>i</a:t>
            </a:r>
            <a:r>
              <a:rPr lang="en-US" i="1">
                <a:cs typeface="Times New Roman" pitchFamily="18" charset="0"/>
              </a:rPr>
              <a:t>&gt;</a:t>
            </a:r>
            <a:r>
              <a:rPr lang="en-US">
                <a:cs typeface="Times New Roman" pitchFamily="18" charset="0"/>
              </a:rPr>
              <a:t> and </a:t>
            </a:r>
            <a:r>
              <a:rPr lang="en-US" i="1">
                <a:cs typeface="Times New Roman" pitchFamily="18" charset="0"/>
              </a:rPr>
              <a:t>|r</a:t>
            </a:r>
            <a:r>
              <a:rPr lang="en-US" i="1" baseline="-25000">
                <a:cs typeface="Times New Roman" pitchFamily="18" charset="0"/>
              </a:rPr>
              <a:t>j</a:t>
            </a:r>
            <a:r>
              <a:rPr lang="en-US" i="1">
                <a:cs typeface="Times New Roman" pitchFamily="18" charset="0"/>
              </a:rPr>
              <a:t>&gt;</a:t>
            </a:r>
            <a:r>
              <a:rPr lang="en-US">
                <a:cs typeface="Times New Roman" pitchFamily="18" charset="0"/>
              </a:rPr>
              <a:t> the corresponding eigenvectors of a</a:t>
            </a:r>
            <a:r>
              <a:rPr lang="en-GB"/>
              <a:t> </a:t>
            </a:r>
            <a:r>
              <a:rPr lang="en-GB" i="1"/>
              <a:t>Hermitian</a:t>
            </a:r>
            <a:r>
              <a:rPr lang="en-GB"/>
              <a:t> matrix, then:</a:t>
            </a:r>
            <a:endParaRPr lang="en-US"/>
          </a:p>
        </p:txBody>
      </p:sp>
      <p:graphicFrame>
        <p:nvGraphicFramePr>
          <p:cNvPr id="263188" name="Object 20"/>
          <p:cNvGraphicFramePr>
            <a:graphicFrameLocks noGrp="1" noChangeAspect="1"/>
          </p:cNvGraphicFramePr>
          <p:nvPr>
            <p:ph/>
          </p:nvPr>
        </p:nvGraphicFramePr>
        <p:xfrm>
          <a:off x="304800" y="2703513"/>
          <a:ext cx="18272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0" name="Equation" r:id="rId3" imgW="901440" imgH="533160" progId="Equation.3">
                  <p:embed/>
                </p:oleObj>
              </mc:Choice>
              <mc:Fallback>
                <p:oleObj name="Equation" r:id="rId3" imgW="901440" imgH="53316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03513"/>
                        <a:ext cx="1827213" cy="1081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0" name="Line 22"/>
          <p:cNvSpPr>
            <a:spLocks noChangeShapeType="1"/>
          </p:cNvSpPr>
          <p:nvPr/>
        </p:nvSpPr>
        <p:spPr bwMode="auto">
          <a:xfrm flipV="1">
            <a:off x="2162175" y="3175000"/>
            <a:ext cx="457200" cy="2540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1" name="Object 23"/>
          <p:cNvGraphicFramePr>
            <a:graphicFrameLocks noChangeAspect="1"/>
          </p:cNvGraphicFramePr>
          <p:nvPr/>
        </p:nvGraphicFramePr>
        <p:xfrm>
          <a:off x="2646363" y="2667000"/>
          <a:ext cx="2547937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1" name="Equation" r:id="rId5" imgW="1257120" imgH="583920" progId="Equation.3">
                  <p:embed/>
                </p:oleObj>
              </mc:Choice>
              <mc:Fallback>
                <p:oleObj name="Equation" r:id="rId5" imgW="1257120" imgH="5839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2667000"/>
                        <a:ext cx="2547937" cy="11842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2" name="Line 24"/>
          <p:cNvSpPr>
            <a:spLocks noChangeShapeType="1"/>
          </p:cNvSpPr>
          <p:nvPr/>
        </p:nvSpPr>
        <p:spPr bwMode="auto">
          <a:xfrm>
            <a:off x="5257800" y="3556000"/>
            <a:ext cx="533400" cy="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3" name="Object 25"/>
          <p:cNvGraphicFramePr>
            <a:graphicFrameLocks noChangeAspect="1"/>
          </p:cNvGraphicFramePr>
          <p:nvPr/>
        </p:nvGraphicFramePr>
        <p:xfrm>
          <a:off x="5827713" y="2692400"/>
          <a:ext cx="277971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2" name="Equation" r:id="rId7" imgW="1371600" imgH="533160" progId="Equation.3">
                  <p:embed/>
                </p:oleObj>
              </mc:Choice>
              <mc:Fallback>
                <p:oleObj name="Equation" r:id="rId7" imgW="1371600" imgH="5331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7713" y="2692400"/>
                        <a:ext cx="2779712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4" name="Text Box 6"/>
          <p:cNvSpPr txBox="1">
            <a:spLocks noChangeArrowheads="1"/>
          </p:cNvSpPr>
          <p:nvPr/>
        </p:nvSpPr>
        <p:spPr bwMode="auto">
          <a:xfrm>
            <a:off x="304800" y="3886200"/>
            <a:ext cx="419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GB"/>
              <a:t>For </a:t>
            </a:r>
            <a:r>
              <a:rPr lang="en-GB" i="1"/>
              <a:t>Hermitian</a:t>
            </a:r>
            <a:r>
              <a:rPr lang="en-GB"/>
              <a:t> matrix, </a:t>
            </a:r>
            <a:endParaRPr lang="en-US"/>
          </a:p>
        </p:txBody>
      </p:sp>
      <p:graphicFrame>
        <p:nvGraphicFramePr>
          <p:cNvPr id="263195" name="Object 27"/>
          <p:cNvGraphicFramePr>
            <a:graphicFrameLocks noChangeAspect="1"/>
          </p:cNvGraphicFramePr>
          <p:nvPr/>
        </p:nvGraphicFramePr>
        <p:xfrm>
          <a:off x="3276600" y="3810000"/>
          <a:ext cx="10556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3" name="Equation" r:id="rId9" imgW="520560" imgH="190440" progId="Equation.3">
                  <p:embed/>
                </p:oleObj>
              </mc:Choice>
              <mc:Fallback>
                <p:oleObj name="Equation" r:id="rId9" imgW="520560" imgH="19044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810000"/>
                        <a:ext cx="105568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96" name="Object 28"/>
          <p:cNvGraphicFramePr>
            <a:graphicFrameLocks noChangeAspect="1"/>
          </p:cNvGraphicFramePr>
          <p:nvPr/>
        </p:nvGraphicFramePr>
        <p:xfrm>
          <a:off x="285750" y="4386263"/>
          <a:ext cx="3938588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4" name="Equation" r:id="rId11" imgW="1942920" imgH="279360" progId="Equation.3">
                  <p:embed/>
                </p:oleObj>
              </mc:Choice>
              <mc:Fallback>
                <p:oleObj name="Equation" r:id="rId11" imgW="1942920" imgH="2793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386263"/>
                        <a:ext cx="3938588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97" name="Line 29"/>
          <p:cNvSpPr>
            <a:spLocks noChangeShapeType="1"/>
          </p:cNvSpPr>
          <p:nvPr/>
        </p:nvSpPr>
        <p:spPr bwMode="auto">
          <a:xfrm>
            <a:off x="4252913" y="4710113"/>
            <a:ext cx="533400" cy="0"/>
          </a:xfrm>
          <a:prstGeom prst="line">
            <a:avLst/>
          </a:prstGeom>
          <a:noFill/>
          <a:ln w="7620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63198" name="Object 30"/>
          <p:cNvGraphicFramePr>
            <a:graphicFrameLocks noChangeAspect="1"/>
          </p:cNvGraphicFramePr>
          <p:nvPr/>
        </p:nvGraphicFramePr>
        <p:xfrm>
          <a:off x="4876800" y="4419600"/>
          <a:ext cx="244633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5" name="Equation" r:id="rId13" imgW="1206360" imgH="279360" progId="Equation.3">
                  <p:embed/>
                </p:oleObj>
              </mc:Choice>
              <mc:Fallback>
                <p:oleObj name="Equation" r:id="rId13" imgW="1206360" imgH="27936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419600"/>
                        <a:ext cx="244633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99" name="Object 31"/>
          <p:cNvGraphicFramePr>
            <a:graphicFrameLocks noChangeAspect="1"/>
          </p:cNvGraphicFramePr>
          <p:nvPr/>
        </p:nvGraphicFramePr>
        <p:xfrm>
          <a:off x="242888" y="5054600"/>
          <a:ext cx="70500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6" name="Equation" r:id="rId15" imgW="3060360" imgH="253800" progId="Equation.3">
                  <p:embed/>
                </p:oleObj>
              </mc:Choice>
              <mc:Fallback>
                <p:oleObj name="Equation" r:id="rId15" imgW="3060360" imgH="253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5054600"/>
                        <a:ext cx="70500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200" name="Object 32"/>
          <p:cNvGraphicFramePr>
            <a:graphicFrameLocks noChangeAspect="1"/>
          </p:cNvGraphicFramePr>
          <p:nvPr/>
        </p:nvGraphicFramePr>
        <p:xfrm>
          <a:off x="228600" y="5668963"/>
          <a:ext cx="868680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377" name="Equation" r:id="rId17" imgW="4000320" imgH="279360" progId="Equation.3">
                  <p:embed/>
                </p:oleObj>
              </mc:Choice>
              <mc:Fallback>
                <p:oleObj name="Equation" r:id="rId17" imgW="4000320" imgH="27936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668963"/>
                        <a:ext cx="868680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201" name="Rectangle 33"/>
          <p:cNvSpPr>
            <a:spLocks noChangeArrowheads="1"/>
          </p:cNvSpPr>
          <p:nvPr/>
        </p:nvSpPr>
        <p:spPr bwMode="auto">
          <a:xfrm>
            <a:off x="1681163" y="4343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D3E4-7C89-4686-874C-AC32F4602725}" type="slidenum">
              <a:rPr lang="ar-SA"/>
              <a:pPr/>
              <a:t>38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6629400" cy="609600"/>
          </a:xfrm>
        </p:spPr>
        <p:txBody>
          <a:bodyPr/>
          <a:lstStyle/>
          <a:p>
            <a:pPr algn="l"/>
            <a:r>
              <a:rPr lang="en-US" altLang="zh-TW" sz="2400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EXAMPLE: A 3×3 Hermitian Matrix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3200400"/>
          </a:xfrm>
        </p:spPr>
        <p:txBody>
          <a:bodyPr/>
          <a:lstStyle/>
          <a:p>
            <a:r>
              <a:rPr lang="en-US" altLang="zh-TW" sz="2800">
                <a:ea typeface="PMingLiU" pitchFamily="18" charset="-120"/>
              </a:rPr>
              <a:t>If			          then</a:t>
            </a:r>
          </a:p>
          <a:p>
            <a:endParaRPr lang="en-US" altLang="zh-TW" sz="2800">
              <a:ea typeface="PMingLiU" pitchFamily="18" charset="-120"/>
            </a:endParaRPr>
          </a:p>
          <a:p>
            <a:pPr>
              <a:buFontTx/>
              <a:buNone/>
            </a:pPr>
            <a:r>
              <a:rPr lang="en-US" altLang="zh-TW" sz="2800">
                <a:ea typeface="PMingLiU" pitchFamily="18" charset="-120"/>
              </a:rPr>
              <a:t>   so</a:t>
            </a: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/>
        </p:nvGraphicFramePr>
        <p:xfrm>
          <a:off x="1524000" y="1219200"/>
          <a:ext cx="228600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1" name="Equation" r:id="rId3" imgW="1803240" imgH="914400" progId="Equation.3">
                  <p:embed/>
                </p:oleObj>
              </mc:Choice>
              <mc:Fallback>
                <p:oleObj name="Equation" r:id="rId3" imgW="1803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19200"/>
                        <a:ext cx="228600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69" name="Object 5"/>
          <p:cNvGraphicFramePr>
            <a:graphicFrameLocks noChangeAspect="1"/>
          </p:cNvGraphicFramePr>
          <p:nvPr/>
        </p:nvGraphicFramePr>
        <p:xfrm>
          <a:off x="5424488" y="1106488"/>
          <a:ext cx="2424112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2" name="Equation" r:id="rId5" imgW="1473120" imgH="711000" progId="Equation.3">
                  <p:embed/>
                </p:oleObj>
              </mc:Choice>
              <mc:Fallback>
                <p:oleObj name="Equation" r:id="rId5" imgW="14731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4488" y="1106488"/>
                        <a:ext cx="2424112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2870" name="Object 6"/>
          <p:cNvGraphicFramePr>
            <a:graphicFrameLocks noChangeAspect="1"/>
          </p:cNvGraphicFramePr>
          <p:nvPr/>
        </p:nvGraphicFramePr>
        <p:xfrm>
          <a:off x="990600" y="2667000"/>
          <a:ext cx="3981450" cy="148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943" name="Equation" r:id="rId7" imgW="2286000" imgH="711000" progId="Equation.3">
                  <p:embed/>
                </p:oleObj>
              </mc:Choice>
              <mc:Fallback>
                <p:oleObj name="Equation" r:id="rId7" imgW="228600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667000"/>
                        <a:ext cx="3981450" cy="148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2871" name="Line 7"/>
          <p:cNvSpPr>
            <a:spLocks noChangeShapeType="1"/>
          </p:cNvSpPr>
          <p:nvPr/>
        </p:nvSpPr>
        <p:spPr bwMode="auto">
          <a:xfrm>
            <a:off x="2590800" y="2743200"/>
            <a:ext cx="175260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2" name="Line 8"/>
          <p:cNvSpPr>
            <a:spLocks noChangeShapeType="1"/>
          </p:cNvSpPr>
          <p:nvPr/>
        </p:nvSpPr>
        <p:spPr bwMode="auto">
          <a:xfrm flipV="1">
            <a:off x="3705225" y="3095625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3" name="Line 9"/>
          <p:cNvSpPr>
            <a:spLocks noChangeShapeType="1"/>
          </p:cNvSpPr>
          <p:nvPr/>
        </p:nvSpPr>
        <p:spPr bwMode="auto">
          <a:xfrm flipH="1">
            <a:off x="3171825" y="3443288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4" name="Line 10"/>
          <p:cNvSpPr>
            <a:spLocks noChangeShapeType="1"/>
          </p:cNvSpPr>
          <p:nvPr/>
        </p:nvSpPr>
        <p:spPr bwMode="auto">
          <a:xfrm flipH="1">
            <a:off x="31242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5" name="Line 11"/>
          <p:cNvSpPr>
            <a:spLocks noChangeShapeType="1"/>
          </p:cNvSpPr>
          <p:nvPr/>
        </p:nvSpPr>
        <p:spPr bwMode="auto">
          <a:xfrm flipH="1">
            <a:off x="3762375" y="3505200"/>
            <a:ext cx="276225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92876" name="Rectangle 12"/>
          <p:cNvSpPr>
            <a:spLocks noChangeArrowheads="1"/>
          </p:cNvSpPr>
          <p:nvPr/>
        </p:nvSpPr>
        <p:spPr bwMode="auto">
          <a:xfrm>
            <a:off x="457200" y="5029200"/>
            <a:ext cx="8305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Tx/>
              <a:buChar char="•"/>
            </a:pP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Every Hermitian matrices A is normal since AA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=AA= 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A, and every unitary matrix A is normal since AA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=I= A</a:t>
            </a:r>
            <a:r>
              <a:rPr lang="en-US" altLang="zh-TW" baseline="30000">
                <a:solidFill>
                  <a:srgbClr val="14086E"/>
                </a:solidFill>
                <a:ea typeface="PMingLiU" pitchFamily="18" charset="-120"/>
              </a:rPr>
              <a:t>H</a:t>
            </a:r>
            <a:r>
              <a:rPr lang="en-US" altLang="zh-TW">
                <a:solidFill>
                  <a:srgbClr val="14086E"/>
                </a:solidFill>
                <a:ea typeface="PMingLiU" pitchFamily="18" charset="-120"/>
              </a:rPr>
              <a:t>A.</a:t>
            </a:r>
          </a:p>
        </p:txBody>
      </p:sp>
      <p:sp>
        <p:nvSpPr>
          <p:cNvPr id="292877" name="Rectangle 13"/>
          <p:cNvSpPr>
            <a:spLocks noChangeArrowheads="1"/>
          </p:cNvSpPr>
          <p:nvPr/>
        </p:nvSpPr>
        <p:spPr bwMode="auto">
          <a:xfrm>
            <a:off x="357188" y="4452938"/>
            <a:ext cx="1714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EXAMPLE</a:t>
            </a:r>
            <a:r>
              <a:rPr lang="en-US" altLang="zh-TW" sz="2800">
                <a:solidFill>
                  <a:srgbClr val="0000FF"/>
                </a:solidFill>
                <a:latin typeface="Comic Sans MS" pitchFamily="66" charset="0"/>
                <a:ea typeface="PMingLiU" pitchFamily="18" charset="-120"/>
              </a:rPr>
              <a:t>:</a:t>
            </a:r>
            <a:endParaRPr lang="en-US" sz="280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5B8A-3A05-4B91-B204-702B96C20EA8}" type="slidenum">
              <a:rPr lang="ar-SA"/>
              <a:pPr/>
              <a:t>39</a:t>
            </a:fld>
            <a:endParaRPr lang="en-US"/>
          </a:p>
        </p:txBody>
      </p:sp>
      <p:sp>
        <p:nvSpPr>
          <p:cNvPr id="297986" name="Slide Number Placeholder 8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55113639-AEFF-4F55-BF76-BD2B0B7DCB99}" type="slidenum">
              <a:rPr lang="ar-SA" sz="1400">
                <a:cs typeface="Times New Roman" pitchFamily="18" charset="0"/>
              </a:rPr>
              <a:pPr algn="r"/>
              <a:t>39</a:t>
            </a:fld>
            <a:endParaRPr lang="en-US" sz="1400"/>
          </a:p>
        </p:txBody>
      </p:sp>
      <p:sp>
        <p:nvSpPr>
          <p:cNvPr id="297987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Physical Applications of </a:t>
            </a:r>
            <a:r>
              <a:rPr lang="en-GB" sz="2800" dirty="0" err="1">
                <a:solidFill>
                  <a:srgbClr val="0000FF"/>
                </a:solidFill>
                <a:latin typeface="Comic Sans MS" pitchFamily="66" charset="0"/>
              </a:rPr>
              <a:t>Hermitian</a:t>
            </a:r>
            <a:r>
              <a:rPr lang="en-GB" sz="2800" dirty="0">
                <a:solidFill>
                  <a:srgbClr val="0000FF"/>
                </a:solidFill>
                <a:latin typeface="Comic Sans MS" pitchFamily="66" charset="0"/>
              </a:rPr>
              <a:t> Matrices</a:t>
            </a:r>
            <a:endParaRPr lang="en-US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graphicFrame>
        <p:nvGraphicFramePr>
          <p:cNvPr id="297988" name="Object 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858000" y="3644900"/>
          <a:ext cx="18716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1" name="Equation" r:id="rId4" imgW="825480" imgH="304560" progId="Equation.DSMT4">
                  <p:embed/>
                </p:oleObj>
              </mc:Choice>
              <mc:Fallback>
                <p:oleObj name="Equation" r:id="rId4" imgW="825480" imgH="304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644900"/>
                        <a:ext cx="1871663" cy="6905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89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87550" y="5329238"/>
          <a:ext cx="906463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2" name="Equation" r:id="rId6" imgW="241200" imgH="241200" progId="Equation.DSMT4">
                  <p:embed/>
                </p:oleObj>
              </mc:Choice>
              <mc:Fallback>
                <p:oleObj name="Equation" r:id="rId6" imgW="2412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550" y="5329238"/>
                        <a:ext cx="906463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395288" y="981075"/>
            <a:ext cx="8424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An operator </a:t>
            </a:r>
            <a:r>
              <a:rPr lang="en-GB" i="1"/>
              <a:t>O</a:t>
            </a:r>
            <a:r>
              <a:rPr lang="en-GB"/>
              <a:t> is </a:t>
            </a:r>
            <a:r>
              <a:rPr lang="en-GB" i="1"/>
              <a:t>Hermitian</a:t>
            </a:r>
            <a:r>
              <a:rPr lang="en-GB"/>
              <a:t> if and only if:</a:t>
            </a:r>
            <a:endParaRPr lang="en-US"/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6135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for all functions </a:t>
            </a:r>
            <a:r>
              <a:rPr lang="en-GB" i="1"/>
              <a:t>f</a:t>
            </a:r>
            <a:r>
              <a:rPr lang="en-GB"/>
              <a:t>, </a:t>
            </a:r>
            <a:r>
              <a:rPr lang="en-GB" i="1"/>
              <a:t>g</a:t>
            </a:r>
            <a:r>
              <a:rPr lang="en-GB"/>
              <a:t> vanishing at infinity.</a:t>
            </a:r>
            <a:endParaRPr lang="en-US"/>
          </a:p>
        </p:txBody>
      </p:sp>
      <p:sp>
        <p:nvSpPr>
          <p:cNvPr id="297992" name="Text Box 8"/>
          <p:cNvSpPr txBox="1">
            <a:spLocks noChangeArrowheads="1"/>
          </p:cNvSpPr>
          <p:nvPr/>
        </p:nvSpPr>
        <p:spPr bwMode="auto">
          <a:xfrm>
            <a:off x="179388" y="3789363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dirty="0"/>
              <a:t>Compare the definition of a </a:t>
            </a:r>
            <a:r>
              <a:rPr lang="en-GB" dirty="0" err="1"/>
              <a:t>Hermitian</a:t>
            </a:r>
            <a:r>
              <a:rPr lang="en-GB" dirty="0"/>
              <a:t> matrix </a:t>
            </a:r>
            <a:r>
              <a:rPr lang="en-GB" b="1" i="1" dirty="0"/>
              <a:t>M</a:t>
            </a:r>
            <a:r>
              <a:rPr lang="en-GB" b="1" dirty="0"/>
              <a:t>:</a:t>
            </a:r>
            <a:endParaRPr lang="en-US" dirty="0"/>
          </a:p>
        </p:txBody>
      </p:sp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379413" y="4572000"/>
            <a:ext cx="7469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/>
              <a:t>Analogous if we identify a matrix element with an integral:</a:t>
            </a:r>
            <a:endParaRPr lang="en-US"/>
          </a:p>
        </p:txBody>
      </p:sp>
      <p:graphicFrame>
        <p:nvGraphicFramePr>
          <p:cNvPr id="297994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191000" y="5029200"/>
          <a:ext cx="236220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3" name="Equation" r:id="rId8" imgW="799920" imgH="457200" progId="Equation.DSMT4">
                  <p:embed/>
                </p:oleObj>
              </mc:Choice>
              <mc:Fallback>
                <p:oleObj name="Equation" r:id="rId8" imgW="79992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236220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5" name="AutoShape 11"/>
          <p:cNvSpPr>
            <a:spLocks noChangeArrowheads="1"/>
          </p:cNvSpPr>
          <p:nvPr/>
        </p:nvSpPr>
        <p:spPr bwMode="auto">
          <a:xfrm>
            <a:off x="3132138" y="5516563"/>
            <a:ext cx="649287" cy="144462"/>
          </a:xfrm>
          <a:prstGeom prst="leftRightArrow">
            <a:avLst>
              <a:gd name="adj1" fmla="val 50000"/>
              <a:gd name="adj2" fmla="val 898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en-GB" sz="1800">
              <a:latin typeface="Times New Roman" pitchFamily="18" charset="0"/>
            </a:endParaRPr>
          </a:p>
        </p:txBody>
      </p:sp>
      <p:grpSp>
        <p:nvGrpSpPr>
          <p:cNvPr id="297996" name="Group 12"/>
          <p:cNvGrpSpPr>
            <a:grpSpLocks/>
          </p:cNvGrpSpPr>
          <p:nvPr/>
        </p:nvGrpSpPr>
        <p:grpSpPr bwMode="auto">
          <a:xfrm>
            <a:off x="304800" y="1524000"/>
            <a:ext cx="5362575" cy="1066800"/>
            <a:chOff x="1038" y="1056"/>
            <a:chExt cx="2956" cy="560"/>
          </a:xfrm>
        </p:grpSpPr>
        <p:graphicFrame>
          <p:nvGraphicFramePr>
            <p:cNvPr id="297997" name="Object 0"/>
            <p:cNvGraphicFramePr>
              <a:graphicFrameLocks noChangeAspect="1"/>
            </p:cNvGraphicFramePr>
            <p:nvPr/>
          </p:nvGraphicFramePr>
          <p:xfrm>
            <a:off x="1038" y="1056"/>
            <a:ext cx="2956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8114" name="Equation" r:id="rId10" imgW="2298600" imgH="520560" progId="Equation.DSMT4">
                    <p:embed/>
                  </p:oleObj>
                </mc:Choice>
                <mc:Fallback>
                  <p:oleObj name="Equation" r:id="rId10" imgW="2298600" imgH="520560" progId="Equation.DSMT4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8" y="1056"/>
                          <a:ext cx="2956" cy="560"/>
                        </a:xfrm>
                        <a:prstGeom prst="rect">
                          <a:avLst/>
                        </a:prstGeom>
                        <a:solidFill>
                          <a:schemeClr val="accent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998" name="Rectangle 14"/>
            <p:cNvSpPr>
              <a:spLocks noChangeArrowheads="1"/>
            </p:cNvSpPr>
            <p:nvPr/>
          </p:nvSpPr>
          <p:spPr bwMode="auto">
            <a:xfrm>
              <a:off x="3552" y="1056"/>
              <a:ext cx="432" cy="52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297999" name="Line 15"/>
          <p:cNvSpPr>
            <a:spLocks noChangeShapeType="1"/>
          </p:cNvSpPr>
          <p:nvPr/>
        </p:nvSpPr>
        <p:spPr bwMode="auto">
          <a:xfrm>
            <a:off x="4495800" y="2057400"/>
            <a:ext cx="609600" cy="0"/>
          </a:xfrm>
          <a:prstGeom prst="line">
            <a:avLst/>
          </a:prstGeom>
          <a:noFill/>
          <a:ln w="57150">
            <a:solidFill>
              <a:srgbClr val="00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ar-IQ"/>
          </a:p>
        </p:txBody>
      </p:sp>
      <p:graphicFrame>
        <p:nvGraphicFramePr>
          <p:cNvPr id="298000" name="Object 16"/>
          <p:cNvGraphicFramePr>
            <a:graphicFrameLocks noChangeAspect="1"/>
          </p:cNvGraphicFramePr>
          <p:nvPr/>
        </p:nvGraphicFramePr>
        <p:xfrm>
          <a:off x="5334000" y="1600200"/>
          <a:ext cx="3449638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5" name="Equation" r:id="rId12" imgW="1155600" imgH="241200" progId="Equation.3">
                  <p:embed/>
                </p:oleObj>
              </mc:Choice>
              <mc:Fallback>
                <p:oleObj name="Equation" r:id="rId12" imgW="115560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600200"/>
                        <a:ext cx="3449638" cy="72707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68656-1CC9-47EF-B68C-E1B4AC30927F}" type="slidenum">
              <a:rPr lang="ar-SA"/>
              <a:pPr/>
              <a:t>4</a:t>
            </a:fld>
            <a:endParaRPr 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010400" cy="6096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Basic Properties of Determinants</a:t>
            </a:r>
          </a:p>
        </p:txBody>
      </p:sp>
      <p:sp>
        <p:nvSpPr>
          <p:cNvPr id="54274" name="Slide Number Placeholder 6"/>
          <p:cNvSpPr txBox="1">
            <a:spLocks noGrp="1"/>
          </p:cNvSpPr>
          <p:nvPr/>
        </p:nvSpPr>
        <p:spPr>
          <a:xfrm>
            <a:off x="8613775" y="6305550"/>
            <a:ext cx="457200" cy="476250"/>
          </a:xfrm>
          <a:prstGeom prst="rect">
            <a:avLst/>
          </a:prstGeom>
          <a:noFill/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fld id="{4BBDC15C-E33E-4165-833E-F6958F007CB5}" type="slidenum">
              <a:rPr lang="ar-SA" sz="1200">
                <a:solidFill>
                  <a:srgbClr val="B5A788"/>
                </a:solidFill>
                <a:latin typeface="Times New Roman" pitchFamily="18" charset="0"/>
                <a:cs typeface="Times New Roman" pitchFamily="18" charset="0"/>
              </a:rPr>
              <a:pPr algn="ctr"/>
              <a:t>4</a:t>
            </a:fld>
            <a:endParaRPr lang="en-US" sz="1200">
              <a:solidFill>
                <a:srgbClr val="B5A788"/>
              </a:solidFill>
              <a:latin typeface="Times New Roman" pitchFamily="18" charset="0"/>
            </a:endParaRPr>
          </a:p>
        </p:txBody>
      </p:sp>
      <p:sp>
        <p:nvSpPr>
          <p:cNvPr id="240644" name="Rectangle 5"/>
          <p:cNvSpPr>
            <a:spLocks noChangeArrowheads="1"/>
          </p:cNvSpPr>
          <p:nvPr/>
        </p:nvSpPr>
        <p:spPr bwMode="auto">
          <a:xfrm>
            <a:off x="4800600" y="19812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ar-IQ" sz="3200">
              <a:latin typeface="Times New Roman" pitchFamily="18" charset="0"/>
            </a:endParaRPr>
          </a:p>
        </p:txBody>
      </p:sp>
      <p:sp>
        <p:nvSpPr>
          <p:cNvPr id="240645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609600" y="1447800"/>
            <a:ext cx="7772400" cy="4648200"/>
          </a:xfrm>
        </p:spPr>
        <p:txBody>
          <a:bodyPr/>
          <a:lstStyle/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interchange of any two rows will alter the sign but not its numerical value 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multiplication of any one row by a scalar </a:t>
            </a:r>
            <a:r>
              <a:rPr lang="en-US" sz="2400" i="1"/>
              <a:t>k</a:t>
            </a:r>
            <a:r>
              <a:rPr lang="en-US" sz="2400"/>
              <a:t> will change its value </a:t>
            </a:r>
            <a:r>
              <a:rPr lang="en-US" sz="2400" i="1"/>
              <a:t>k</a:t>
            </a:r>
            <a:r>
              <a:rPr lang="en-US" sz="2400"/>
              <a:t>-fold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addition of a multiple of any row to another row will leave it unaltered.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The interchange of rows and columns does not affect its value 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If one row is a multiple of another row, the determinant is zero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r>
              <a:rPr lang="en-US" sz="2400"/>
              <a:t>If two rows (columns) are equal, then determinant is zero.</a:t>
            </a:r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endParaRPr lang="en-US" sz="2400"/>
          </a:p>
          <a:p>
            <a:pPr marL="793750" indent="-711200" algn="just">
              <a:lnSpc>
                <a:spcPct val="90000"/>
              </a:lnSpc>
              <a:buFont typeface="Wingdings 2" pitchFamily="18" charset="2"/>
              <a:buAutoNum type="romanUcPeriod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242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06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6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06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06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06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06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ADAB7-9FD8-4DB8-B592-85DFAB241DB0}" type="slidenum">
              <a:rPr lang="ar-SA"/>
              <a:pPr/>
              <a:t>5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457200"/>
            <a:ext cx="8339137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Matrix of Cofactors &amp; </a:t>
            </a:r>
            <a:r>
              <a:rPr lang="en-US" sz="2800" b="1" dirty="0" err="1">
                <a:solidFill>
                  <a:schemeClr val="tx1"/>
                </a:solidFill>
              </a:rPr>
              <a:t>Adjoint</a:t>
            </a:r>
            <a:r>
              <a:rPr lang="en-US" sz="2800" b="1" dirty="0">
                <a:solidFill>
                  <a:schemeClr val="tx1"/>
                </a:solidFill>
              </a:rPr>
              <a:t> matrix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114800"/>
            <a:ext cx="8153400" cy="8382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2. The transpose of the matrix of cofactors of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adjoint matrix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, denoted by Adj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4848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57200" y="1585913"/>
          <a:ext cx="8229600" cy="224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90" name="Equation" r:id="rId4" imgW="4368600" imgH="1193760" progId="Equation.DSMT4">
                  <p:embed/>
                </p:oleObj>
              </mc:Choice>
              <mc:Fallback>
                <p:oleObj name="Equation" r:id="rId4" imgW="4368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85913"/>
                        <a:ext cx="8229600" cy="224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8489" name="Object 9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415928659"/>
              </p:ext>
            </p:extLst>
          </p:nvPr>
        </p:nvGraphicFramePr>
        <p:xfrm>
          <a:off x="2219325" y="4926013"/>
          <a:ext cx="4943475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91" name="Equation" r:id="rId6" imgW="2984400" imgH="736560" progId="Equation.DSMT4">
                  <p:embed/>
                </p:oleObj>
              </mc:Choice>
              <mc:Fallback>
                <p:oleObj name="Equation" r:id="rId6" imgW="298440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926013"/>
                        <a:ext cx="4943475" cy="1220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518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52DA2-C573-4EA9-9077-A604B8042B82}" type="slidenum">
              <a:rPr lang="ar-SA"/>
              <a:pPr/>
              <a:t>6</a:t>
            </a:fld>
            <a:endParaRPr lang="en-US"/>
          </a:p>
        </p:txBody>
      </p:sp>
      <p:sp>
        <p:nvSpPr>
          <p:cNvPr id="66580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Matrix inverse </a:t>
            </a:r>
          </a:p>
        </p:txBody>
      </p:sp>
      <p:sp>
        <p:nvSpPr>
          <p:cNvPr id="66581" name="Rectangle 21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572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square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invertible or nonsingular if there exist a square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called an inverse of A, such that</a:t>
            </a:r>
          </a:p>
          <a:p>
            <a:pPr lvl="1">
              <a:lnSpc>
                <a:spcPct val="80000"/>
              </a:lnSpc>
            </a:pPr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an inverse of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an inverse of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 invertible matrix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has only one inverse (The inverse is unique) &amp; is denoted by            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When                    does not exist and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called noninvertible or singular matrix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6582" name="Object 2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95233678"/>
              </p:ext>
            </p:extLst>
          </p:nvPr>
        </p:nvGraphicFramePr>
        <p:xfrm>
          <a:off x="3124200" y="2362200"/>
          <a:ext cx="2743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38" name="Equation" r:id="rId4" imgW="1257120" imgH="177480" progId="Equation.DSMT4">
                  <p:embed/>
                </p:oleObj>
              </mc:Choice>
              <mc:Fallback>
                <p:oleObj name="Equation" r:id="rId4" imgW="1257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62200"/>
                        <a:ext cx="2743200" cy="3873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2895600"/>
          <a:ext cx="11430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39" name="Equation" r:id="rId6" imgW="634680" imgH="279360" progId="Equation.DSMT4">
                  <p:embed/>
                </p:oleObj>
              </mc:Choice>
              <mc:Fallback>
                <p:oleObj name="Equation" r:id="rId6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95600"/>
                        <a:ext cx="1143000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087537"/>
              </p:ext>
            </p:extLst>
          </p:nvPr>
        </p:nvGraphicFramePr>
        <p:xfrm>
          <a:off x="2895600" y="4784725"/>
          <a:ext cx="29146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0" name="Equation" r:id="rId8" imgW="1485720" imgH="203040" progId="Equation.DSMT4">
                  <p:embed/>
                </p:oleObj>
              </mc:Choice>
              <mc:Fallback>
                <p:oleObj name="Equation" r:id="rId8" imgW="1485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784725"/>
                        <a:ext cx="2914650" cy="396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5" name="Object 25"/>
          <p:cNvGraphicFramePr>
            <a:graphicFrameLocks noChangeAspect="1"/>
          </p:cNvGraphicFramePr>
          <p:nvPr/>
        </p:nvGraphicFramePr>
        <p:xfrm>
          <a:off x="4191000" y="4267200"/>
          <a:ext cx="5127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1" name="Equation" r:id="rId10" imgW="253800" imgH="190440" progId="Equation.DSMT4">
                  <p:embed/>
                </p:oleObj>
              </mc:Choice>
              <mc:Fallback>
                <p:oleObj name="Equation" r:id="rId10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67200"/>
                        <a:ext cx="5127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6" name="Object 26"/>
          <p:cNvGraphicFramePr>
            <a:graphicFrameLocks noChangeAspect="1"/>
          </p:cNvGraphicFramePr>
          <p:nvPr/>
        </p:nvGraphicFramePr>
        <p:xfrm>
          <a:off x="1981200" y="5424488"/>
          <a:ext cx="121920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2" name="Equation" r:id="rId12" imgW="698400" imgH="253800" progId="Equation.DSMT4">
                  <p:embed/>
                </p:oleObj>
              </mc:Choice>
              <mc:Fallback>
                <p:oleObj name="Equation" r:id="rId12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24488"/>
                        <a:ext cx="1219200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1" name="Object 31"/>
          <p:cNvGraphicFramePr>
            <a:graphicFrameLocks noChangeAspect="1"/>
          </p:cNvGraphicFramePr>
          <p:nvPr/>
        </p:nvGraphicFramePr>
        <p:xfrm>
          <a:off x="4343400" y="3306763"/>
          <a:ext cx="11430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43" name="Equation" r:id="rId14" imgW="634680" imgH="279360" progId="Equation.DSMT4">
                  <p:embed/>
                </p:oleObj>
              </mc:Choice>
              <mc:Fallback>
                <p:oleObj name="Equation" r:id="rId14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306763"/>
                        <a:ext cx="11430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59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3E13F-7034-454C-97E7-BAF565B8570A}" type="slidenum">
              <a:rPr lang="ar-SA"/>
              <a:pPr/>
              <a:t>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457200"/>
            <a:ext cx="8229600" cy="685800"/>
          </a:xfrm>
        </p:spPr>
        <p:txBody>
          <a:bodyPr/>
          <a:lstStyle/>
          <a:p>
            <a:pPr marL="0" indent="0">
              <a:buSzPct val="50000"/>
            </a:pPr>
            <a:r>
              <a:rPr lang="en-US" altLang="zh-TW" sz="2400">
                <a:ea typeface="PMingLiU" pitchFamily="18" charset="-120"/>
              </a:rPr>
              <a:t> Ex: Classifying square matrices as singular or nonsingular</a:t>
            </a:r>
          </a:p>
        </p:txBody>
      </p:sp>
      <p:graphicFrame>
        <p:nvGraphicFramePr>
          <p:cNvPr id="247811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870075" y="4284663"/>
          <a:ext cx="2336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4" name="方程式" r:id="rId3" imgW="1168200" imgH="253800" progId="Equation.3">
                  <p:embed/>
                </p:oleObj>
              </mc:Choice>
              <mc:Fallback>
                <p:oleObj name="方程式" r:id="rId3" imgW="11682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0075" y="4284663"/>
                        <a:ext cx="2336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3" name="Object 5"/>
          <p:cNvGraphicFramePr>
            <a:graphicFrameLocks noChangeAspect="1"/>
          </p:cNvGraphicFramePr>
          <p:nvPr/>
        </p:nvGraphicFramePr>
        <p:xfrm>
          <a:off x="1797050" y="2438400"/>
          <a:ext cx="2306638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5" name="方程式" r:id="rId5" imgW="1155700" imgH="711200" progId="Equation.3">
                  <p:embed/>
                </p:oleObj>
              </mc:Choice>
              <mc:Fallback>
                <p:oleObj name="方程式" r:id="rId5" imgW="11557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2438400"/>
                        <a:ext cx="2306638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7815" name="Object 7"/>
          <p:cNvGraphicFramePr>
            <a:graphicFrameLocks noChangeAspect="1"/>
          </p:cNvGraphicFramePr>
          <p:nvPr/>
        </p:nvGraphicFramePr>
        <p:xfrm>
          <a:off x="4764088" y="2286000"/>
          <a:ext cx="2255837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6" name="方程式" r:id="rId7" imgW="1130040" imgH="711000" progId="Equation.3">
                  <p:embed/>
                </p:oleObj>
              </mc:Choice>
              <mc:Fallback>
                <p:oleObj name="方程式" r:id="rId7" imgW="11300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2286000"/>
                        <a:ext cx="2255837" cy="1430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4343400" y="4208463"/>
            <a:ext cx="416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A has no inverse (it is singular).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 </a:t>
            </a:r>
          </a:p>
        </p:txBody>
      </p:sp>
      <p:graphicFrame>
        <p:nvGraphicFramePr>
          <p:cNvPr id="247817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41500" y="4953000"/>
          <a:ext cx="227965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37" name="方程式" r:id="rId9" imgW="1143000" imgH="253800" progId="Equation.3">
                  <p:embed/>
                </p:oleObj>
              </mc:Choice>
              <mc:Fallback>
                <p:oleObj name="方程式" r:id="rId9" imgW="1143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0" y="4953000"/>
                        <a:ext cx="227965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4267200" y="4953000"/>
            <a:ext cx="422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1" lang="en-US" altLang="zh-TW" sz="2400">
                <a:latin typeface="Times New Roman" pitchFamily="18" charset="0"/>
                <a:ea typeface="DFKai-SB" pitchFamily="65" charset="-120"/>
              </a:rPr>
              <a:t>B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</a:rPr>
              <a:t>has inverse (it is nonsingular).</a:t>
            </a:r>
            <a:r>
              <a:rPr kumimoji="1" lang="en-US" altLang="zh-TW" sz="2400">
                <a:latin typeface="Tahoma" pitchFamily="34" charset="0"/>
                <a:ea typeface="PMingLiU" pitchFamily="18" charset="-120"/>
              </a:rPr>
              <a:t> </a:t>
            </a:r>
          </a:p>
        </p:txBody>
      </p:sp>
      <p:sp>
        <p:nvSpPr>
          <p:cNvPr id="247819" name="Rectangle 11"/>
          <p:cNvSpPr>
            <a:spLocks noChangeArrowheads="1"/>
          </p:cNvSpPr>
          <p:nvPr/>
        </p:nvSpPr>
        <p:spPr bwMode="auto">
          <a:xfrm>
            <a:off x="685800" y="3962400"/>
            <a:ext cx="8382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altLang="zh-TW" sz="2400">
                <a:ea typeface="PMingLiU" pitchFamily="18" charset="-120"/>
              </a:rPr>
              <a:t>Sol:</a:t>
            </a:r>
          </a:p>
        </p:txBody>
      </p:sp>
      <p:sp>
        <p:nvSpPr>
          <p:cNvPr id="247822" name="Rectangle 14"/>
          <p:cNvSpPr>
            <a:spLocks noChangeArrowheads="1"/>
          </p:cNvSpPr>
          <p:nvPr/>
        </p:nvSpPr>
        <p:spPr bwMode="auto">
          <a:xfrm>
            <a:off x="685800" y="1600200"/>
            <a:ext cx="77724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65125" indent="-365125" algn="just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A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square matrix </a:t>
            </a:r>
            <a:r>
              <a:rPr kumimoji="1" lang="en-US" altLang="zh-TW" sz="2400" i="1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is invertible (nonsingular) if and only if  det (A) 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  <a:sym typeface="Symbol" pitchFamily="18" charset="2"/>
              </a:rPr>
              <a:t></a:t>
            </a:r>
            <a:r>
              <a:rPr kumimoji="1" lang="en-US" altLang="zh-TW" sz="240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0</a:t>
            </a:r>
          </a:p>
        </p:txBody>
      </p:sp>
    </p:spTree>
    <p:extLst>
      <p:ext uri="{BB962C8B-B14F-4D97-AF65-F5344CB8AC3E}">
        <p14:creationId xmlns:p14="http://schemas.microsoft.com/office/powerpoint/2010/main" val="139262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7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7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7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7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7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7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7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 build="p"/>
      <p:bldP spid="247816" grpId="0"/>
      <p:bldP spid="247818" grpId="0"/>
      <p:bldP spid="247819" grpId="0"/>
      <p:bldP spid="2478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F8EB-C16F-4E8A-9E84-2B172DAEB2E2}" type="slidenum">
              <a:rPr lang="ar-SA"/>
              <a:pPr/>
              <a:t>8</a:t>
            </a:fld>
            <a:endParaRPr lang="en-US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  <a:noFill/>
          <a:ln/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Properties of Inverse</a:t>
            </a:r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772400" cy="4419600"/>
          </a:xfrm>
          <a:noFill/>
          <a:ln/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are nonsingular matrices (invertible), </a:t>
            </a:r>
          </a:p>
          <a:p>
            <a:pPr lvl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The inverse of an invertible matrix is also is invertible. So,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Any nonzero scalar product of an invertible matrix is invertible.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Also,</a:t>
            </a: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7596" name="Object 1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74783976"/>
              </p:ext>
            </p:extLst>
          </p:nvPr>
        </p:nvGraphicFramePr>
        <p:xfrm>
          <a:off x="3581400" y="42672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59" name="Equation" r:id="rId4" imgW="939600" imgH="393480" progId="Equation.DSMT4">
                  <p:embed/>
                </p:oleObj>
              </mc:Choice>
              <mc:Fallback>
                <p:oleObj name="Equation" r:id="rId4" imgW="939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267200"/>
                        <a:ext cx="1828800" cy="7667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864874"/>
              </p:ext>
            </p:extLst>
          </p:nvPr>
        </p:nvGraphicFramePr>
        <p:xfrm>
          <a:off x="3048000" y="2209800"/>
          <a:ext cx="194468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0" name="Equation" r:id="rId6" imgW="1041120" imgH="279360" progId="Equation.DSMT4">
                  <p:embed/>
                </p:oleObj>
              </mc:Choice>
              <mc:Fallback>
                <p:oleObj name="Equation" r:id="rId6" imgW="1041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09800"/>
                        <a:ext cx="1944688" cy="5222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59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122506"/>
              </p:ext>
            </p:extLst>
          </p:nvPr>
        </p:nvGraphicFramePr>
        <p:xfrm>
          <a:off x="3429000" y="3276600"/>
          <a:ext cx="13541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1" name="Equation" r:id="rId8" imgW="749160" imgH="304560" progId="Equation.DSMT4">
                  <p:embed/>
                </p:oleObj>
              </mc:Choice>
              <mc:Fallback>
                <p:oleObj name="Equation" r:id="rId8" imgW="74916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76600"/>
                        <a:ext cx="1354138" cy="5476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01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447800" y="5181600"/>
          <a:ext cx="60198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862" name="方程式" r:id="rId10" imgW="5029200" imgH="787320" progId="Equation.3">
                  <p:embed/>
                </p:oleObj>
              </mc:Choice>
              <mc:Fallback>
                <p:oleObj name="方程式" r:id="rId10" imgW="50292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181600"/>
                        <a:ext cx="6019800" cy="9429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10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20CB1-1437-4497-93C9-210BD3557DCD}" type="slidenum">
              <a:rPr lang="ar-SA"/>
              <a:pPr/>
              <a:t>9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/>
              <a:t>Find Inverse Matrix </a:t>
            </a:r>
            <a:r>
              <a:rPr lang="en-US" sz="2800" b="1" dirty="0" smtClean="0"/>
              <a:t>by </a:t>
            </a:r>
            <a:r>
              <a:rPr lang="en-US" sz="2800" b="1" dirty="0" err="1" smtClean="0"/>
              <a:t>Adjoint</a:t>
            </a:r>
            <a:r>
              <a:rPr lang="en-US" sz="2800" b="1" dirty="0" smtClean="0"/>
              <a:t> </a:t>
            </a:r>
            <a:r>
              <a:rPr lang="en-US" sz="2800" b="1" dirty="0"/>
              <a:t>Matrix</a:t>
            </a:r>
          </a:p>
        </p:txBody>
      </p:sp>
      <p:graphicFrame>
        <p:nvGraphicFramePr>
          <p:cNvPr id="25088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084100"/>
              </p:ext>
            </p:extLst>
          </p:nvPr>
        </p:nvGraphicFramePr>
        <p:xfrm>
          <a:off x="533400" y="1066800"/>
          <a:ext cx="7086600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3" name="Equation" r:id="rId4" imgW="3047760" imgH="1358640" progId="Equation.DSMT4">
                  <p:embed/>
                </p:oleObj>
              </mc:Choice>
              <mc:Fallback>
                <p:oleObj name="Equation" r:id="rId4" imgW="3047760" imgH="1358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066800"/>
                        <a:ext cx="7086600" cy="3160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06739897"/>
              </p:ext>
            </p:extLst>
          </p:nvPr>
        </p:nvGraphicFramePr>
        <p:xfrm>
          <a:off x="533400" y="4495800"/>
          <a:ext cx="5741988" cy="49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54" name="Equation" r:id="rId6" imgW="2336760" imgH="203040" progId="Equation.3">
                  <p:embed/>
                </p:oleObj>
              </mc:Choice>
              <mc:Fallback>
                <p:oleObj name="Equation" r:id="rId6" imgW="2336760" imgH="203040" progId="Equation.3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5741988" cy="49923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904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ime1">
  <a:themeElements>
    <a:clrScheme name="Time1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Tim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ime1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1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1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1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1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M:\Time1.ppt</Template>
  <TotalTime>2340</TotalTime>
  <Words>1690</Words>
  <Application>Microsoft Office PowerPoint</Application>
  <PresentationFormat>On-screen Show (4:3)</PresentationFormat>
  <Paragraphs>315</Paragraphs>
  <Slides>39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Time1</vt:lpstr>
      <vt:lpstr>Equation</vt:lpstr>
      <vt:lpstr>方程式</vt:lpstr>
      <vt:lpstr>PowerPoint Presentation</vt:lpstr>
      <vt:lpstr>Types of Matrices</vt:lpstr>
      <vt:lpstr>PowerPoint Presentation</vt:lpstr>
      <vt:lpstr>Basic Properties of Determinants</vt:lpstr>
      <vt:lpstr>Matrix of Cofactors &amp; Adjoint matrix</vt:lpstr>
      <vt:lpstr>Matrix inverse </vt:lpstr>
      <vt:lpstr>PowerPoint Presentation</vt:lpstr>
      <vt:lpstr>Properties of Inverse</vt:lpstr>
      <vt:lpstr>Find Inverse Matrix by Adjoint Matrix</vt:lpstr>
      <vt:lpstr>PowerPoint Presentation</vt:lpstr>
      <vt:lpstr>PowerPoint Presentation</vt:lpstr>
      <vt:lpstr>Example: Find Inverse Matrix by Adjoint Matrix</vt:lpstr>
      <vt:lpstr>Find Inverse Matrix by  Elementary Row Operation</vt:lpstr>
      <vt:lpstr>Elementary Row Operation</vt:lpstr>
      <vt:lpstr>Ex.: Find Inverse Matrix By Elementary Row Operation</vt:lpstr>
      <vt:lpstr>PowerPoint Presentation</vt:lpstr>
      <vt:lpstr>PowerPoint Presentation</vt:lpstr>
      <vt:lpstr>Solving for x using Matrix Inversion</vt:lpstr>
      <vt:lpstr>PowerPoint Presentation</vt:lpstr>
      <vt:lpstr>Example: Find x,y and z from Ax=d</vt:lpstr>
      <vt:lpstr>Bra-Ket Notation Matrices</vt:lpstr>
      <vt:lpstr>Inner Products</vt:lpstr>
      <vt:lpstr>Outer Products</vt:lpstr>
      <vt:lpstr>PowerPoint Presentation</vt:lpstr>
      <vt:lpstr>PowerPoint Presentation</vt:lpstr>
      <vt:lpstr>PowerPoint Presentation</vt:lpstr>
      <vt:lpstr>Ex.1: A Rotation Matrix is Orthogonal</vt:lpstr>
      <vt:lpstr>PowerPoint Presentation</vt:lpstr>
      <vt:lpstr>Symmetric Matrices</vt:lpstr>
      <vt:lpstr>Ex:</vt:lpstr>
      <vt:lpstr>PowerPoint Presentation</vt:lpstr>
      <vt:lpstr>PowerPoint Presentation</vt:lpstr>
      <vt:lpstr>Special Matrices and Their Eigenvalues</vt:lpstr>
      <vt:lpstr>Unitary, Normal, And Hermitian Matrices</vt:lpstr>
      <vt:lpstr>Properties of Hermitian Matrices</vt:lpstr>
      <vt:lpstr>Summary</vt:lpstr>
      <vt:lpstr>PowerPoint Presentation</vt:lpstr>
      <vt:lpstr>EXAMPLE: A 3×3 Hermitian Matrix</vt:lpstr>
      <vt:lpstr>Physical Applications of Hermitian Matrices</vt:lpstr>
    </vt:vector>
  </TitlesOfParts>
  <Company>UW 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ottojac</dc:creator>
  <cp:lastModifiedBy>Maher</cp:lastModifiedBy>
  <cp:revision>165</cp:revision>
  <dcterms:created xsi:type="dcterms:W3CDTF">2003-12-01T19:49:41Z</dcterms:created>
  <dcterms:modified xsi:type="dcterms:W3CDTF">2021-02-22T20:56:40Z</dcterms:modified>
</cp:coreProperties>
</file>