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78" r:id="rId3"/>
    <p:sldId id="267" r:id="rId4"/>
    <p:sldId id="261" r:id="rId5"/>
    <p:sldId id="269" r:id="rId6"/>
    <p:sldId id="262" r:id="rId7"/>
    <p:sldId id="270" r:id="rId8"/>
    <p:sldId id="268" r:id="rId9"/>
    <p:sldId id="266" r:id="rId10"/>
    <p:sldId id="265" r:id="rId11"/>
    <p:sldId id="257" r:id="rId12"/>
    <p:sldId id="271" r:id="rId13"/>
    <p:sldId id="258" r:id="rId14"/>
    <p:sldId id="259" r:id="rId15"/>
    <p:sldId id="264" r:id="rId16"/>
    <p:sldId id="260" r:id="rId17"/>
    <p:sldId id="272" r:id="rId18"/>
    <p:sldId id="273" r:id="rId19"/>
    <p:sldId id="274" r:id="rId20"/>
    <p:sldId id="275" r:id="rId21"/>
    <p:sldId id="276" r:id="rId22"/>
    <p:sldId id="277" r:id="rId23"/>
    <p:sldId id="279" r:id="rId24"/>
    <p:sldId id="287" r:id="rId25"/>
    <p:sldId id="288" r:id="rId26"/>
    <p:sldId id="289" r:id="rId27"/>
    <p:sldId id="290" r:id="rId28"/>
    <p:sldId id="291" r:id="rId29"/>
    <p:sldId id="293" r:id="rId30"/>
    <p:sldId id="294" r:id="rId31"/>
    <p:sldId id="295" r:id="rId32"/>
    <p:sldId id="296" r:id="rId33"/>
    <p:sldId id="298" r:id="rId34"/>
    <p:sldId id="297" r:id="rId35"/>
    <p:sldId id="299" r:id="rId36"/>
    <p:sldId id="300" r:id="rId37"/>
    <p:sldId id="301"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00FF"/>
    <a:srgbClr val="FF0066"/>
    <a:srgbClr val="996633"/>
    <a:srgbClr val="CC00FF"/>
    <a:srgbClr val="800000"/>
    <a:srgbClr val="990099"/>
    <a:srgbClr val="CC0000"/>
    <a:srgbClr val="CCCC00"/>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94660"/>
  </p:normalViewPr>
  <p:slideViewPr>
    <p:cSldViewPr>
      <p:cViewPr varScale="1">
        <p:scale>
          <a:sx n="68" d="100"/>
          <a:sy n="68" d="100"/>
        </p:scale>
        <p:origin x="144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DA6F4A5-8112-4B3B-A8F8-6D61BDFCEFF1}" type="datetimeFigureOut">
              <a:rPr lang="ar-IQ" smtClean="0"/>
              <a:pPr/>
              <a:t>06/07/1441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D794955-13D0-4D29-8D6F-639D36E5A5C1}" type="slidenum">
              <a:rPr lang="ar-IQ" smtClean="0"/>
              <a:pPr/>
              <a:t>‹#›</a:t>
            </a:fld>
            <a:endParaRPr lang="ar-IQ"/>
          </a:p>
        </p:txBody>
      </p:sp>
    </p:spTree>
    <p:extLst>
      <p:ext uri="{BB962C8B-B14F-4D97-AF65-F5344CB8AC3E}">
        <p14:creationId xmlns:p14="http://schemas.microsoft.com/office/powerpoint/2010/main" val="307770559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4C4A5B3-9CA3-49F4-8720-0DFEEB9B2093}" type="datetime1">
              <a:rPr lang="en-US" smtClean="0"/>
              <a:pPr/>
              <a:t>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FE9F9A-BA04-44B2-BA08-CC21A12E2012}" type="slidenum">
              <a:rPr lang="en-US" smtClean="0"/>
              <a:pPr/>
              <a:t>‹#›</a:t>
            </a:fld>
            <a:endParaRPr lang="en-US"/>
          </a:p>
        </p:txBody>
      </p:sp>
    </p:spTree>
    <p:extLst>
      <p:ext uri="{BB962C8B-B14F-4D97-AF65-F5344CB8AC3E}">
        <p14:creationId xmlns:p14="http://schemas.microsoft.com/office/powerpoint/2010/main" val="1132531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B7C5BA-D6C0-4BF7-8B07-B6D81B9D97AB}" type="datetime1">
              <a:rPr lang="en-US" smtClean="0"/>
              <a:pPr/>
              <a:t>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FE9F9A-BA04-44B2-BA08-CC21A12E2012}" type="slidenum">
              <a:rPr lang="en-US" smtClean="0"/>
              <a:pPr/>
              <a:t>‹#›</a:t>
            </a:fld>
            <a:endParaRPr lang="en-US"/>
          </a:p>
        </p:txBody>
      </p:sp>
    </p:spTree>
    <p:extLst>
      <p:ext uri="{BB962C8B-B14F-4D97-AF65-F5344CB8AC3E}">
        <p14:creationId xmlns:p14="http://schemas.microsoft.com/office/powerpoint/2010/main" val="1343825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D08140-8F5A-405D-BD0E-5374D2757112}" type="datetime1">
              <a:rPr lang="en-US" smtClean="0"/>
              <a:pPr/>
              <a:t>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FE9F9A-BA04-44B2-BA08-CC21A12E2012}" type="slidenum">
              <a:rPr lang="en-US" smtClean="0"/>
              <a:pPr/>
              <a:t>‹#›</a:t>
            </a:fld>
            <a:endParaRPr lang="en-US"/>
          </a:p>
        </p:txBody>
      </p:sp>
    </p:spTree>
    <p:extLst>
      <p:ext uri="{BB962C8B-B14F-4D97-AF65-F5344CB8AC3E}">
        <p14:creationId xmlns:p14="http://schemas.microsoft.com/office/powerpoint/2010/main" val="255698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9C4C33-D8D7-4601-BDFC-4D68D0C4866A}" type="datetime1">
              <a:rPr lang="en-US" smtClean="0"/>
              <a:pPr/>
              <a:t>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FE9F9A-BA04-44B2-BA08-CC21A12E2012}" type="slidenum">
              <a:rPr lang="en-US" smtClean="0"/>
              <a:pPr/>
              <a:t>‹#›</a:t>
            </a:fld>
            <a:endParaRPr lang="en-US"/>
          </a:p>
        </p:txBody>
      </p:sp>
    </p:spTree>
    <p:extLst>
      <p:ext uri="{BB962C8B-B14F-4D97-AF65-F5344CB8AC3E}">
        <p14:creationId xmlns:p14="http://schemas.microsoft.com/office/powerpoint/2010/main" val="2991336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1961BC-A599-489D-9E56-4886F3724E97}" type="datetime1">
              <a:rPr lang="en-US" smtClean="0"/>
              <a:pPr/>
              <a:t>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FE9F9A-BA04-44B2-BA08-CC21A12E2012}" type="slidenum">
              <a:rPr lang="en-US" smtClean="0"/>
              <a:pPr/>
              <a:t>‹#›</a:t>
            </a:fld>
            <a:endParaRPr lang="en-US"/>
          </a:p>
        </p:txBody>
      </p:sp>
    </p:spTree>
    <p:extLst>
      <p:ext uri="{BB962C8B-B14F-4D97-AF65-F5344CB8AC3E}">
        <p14:creationId xmlns:p14="http://schemas.microsoft.com/office/powerpoint/2010/main" val="876634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D78467A-01ED-4344-8358-E55297F486A4}" type="datetime1">
              <a:rPr lang="en-US" smtClean="0"/>
              <a:pPr/>
              <a:t>2/29/2020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FE9F9A-BA04-44B2-BA08-CC21A12E2012}" type="slidenum">
              <a:rPr lang="en-US" smtClean="0"/>
              <a:pPr/>
              <a:t>‹#›</a:t>
            </a:fld>
            <a:endParaRPr lang="en-US"/>
          </a:p>
        </p:txBody>
      </p:sp>
    </p:spTree>
    <p:extLst>
      <p:ext uri="{BB962C8B-B14F-4D97-AF65-F5344CB8AC3E}">
        <p14:creationId xmlns:p14="http://schemas.microsoft.com/office/powerpoint/2010/main" val="848203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435D6D2-F6F8-4737-87A7-4B1BDAF956AC}" type="datetime1">
              <a:rPr lang="en-US" smtClean="0"/>
              <a:pPr/>
              <a:t>2/29/2020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FE9F9A-BA04-44B2-BA08-CC21A12E2012}" type="slidenum">
              <a:rPr lang="en-US" smtClean="0"/>
              <a:pPr/>
              <a:t>‹#›</a:t>
            </a:fld>
            <a:endParaRPr lang="en-US"/>
          </a:p>
        </p:txBody>
      </p:sp>
    </p:spTree>
    <p:extLst>
      <p:ext uri="{BB962C8B-B14F-4D97-AF65-F5344CB8AC3E}">
        <p14:creationId xmlns:p14="http://schemas.microsoft.com/office/powerpoint/2010/main" val="2008590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15BCC3-EAA4-42AC-94F2-8E3DA1F35FAC}" type="datetime1">
              <a:rPr lang="en-US" smtClean="0"/>
              <a:pPr/>
              <a:t>2/29/2020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FE9F9A-BA04-44B2-BA08-CC21A12E2012}" type="slidenum">
              <a:rPr lang="en-US" smtClean="0"/>
              <a:pPr/>
              <a:t>‹#›</a:t>
            </a:fld>
            <a:endParaRPr lang="en-US"/>
          </a:p>
        </p:txBody>
      </p:sp>
    </p:spTree>
    <p:extLst>
      <p:ext uri="{BB962C8B-B14F-4D97-AF65-F5344CB8AC3E}">
        <p14:creationId xmlns:p14="http://schemas.microsoft.com/office/powerpoint/2010/main" val="611836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439623-46A0-4FEA-8779-BA1CFB0D0DFB}" type="datetime1">
              <a:rPr lang="en-US" smtClean="0"/>
              <a:pPr/>
              <a:t>2/29/2020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FE9F9A-BA04-44B2-BA08-CC21A12E2012}" type="slidenum">
              <a:rPr lang="en-US" smtClean="0"/>
              <a:pPr/>
              <a:t>‹#›</a:t>
            </a:fld>
            <a:endParaRPr lang="en-US"/>
          </a:p>
        </p:txBody>
      </p:sp>
    </p:spTree>
    <p:extLst>
      <p:ext uri="{BB962C8B-B14F-4D97-AF65-F5344CB8AC3E}">
        <p14:creationId xmlns:p14="http://schemas.microsoft.com/office/powerpoint/2010/main" val="1100366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C9AFA6-2726-4445-BB68-FEB9EF854F7B}" type="datetime1">
              <a:rPr lang="en-US" smtClean="0"/>
              <a:pPr/>
              <a:t>2/29/2020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FE9F9A-BA04-44B2-BA08-CC21A12E2012}" type="slidenum">
              <a:rPr lang="en-US" smtClean="0"/>
              <a:pPr/>
              <a:t>‹#›</a:t>
            </a:fld>
            <a:endParaRPr lang="en-US"/>
          </a:p>
        </p:txBody>
      </p:sp>
    </p:spTree>
    <p:extLst>
      <p:ext uri="{BB962C8B-B14F-4D97-AF65-F5344CB8AC3E}">
        <p14:creationId xmlns:p14="http://schemas.microsoft.com/office/powerpoint/2010/main" val="1878431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5BCD0D7-50A5-45D8-9F5F-5185ADC037DC}" type="datetime1">
              <a:rPr lang="en-US" smtClean="0"/>
              <a:pPr/>
              <a:t>2/29/2020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FE9F9A-BA04-44B2-BA08-CC21A12E2012}" type="slidenum">
              <a:rPr lang="en-US" smtClean="0"/>
              <a:pPr/>
              <a:t>‹#›</a:t>
            </a:fld>
            <a:endParaRPr lang="en-US"/>
          </a:p>
        </p:txBody>
      </p:sp>
    </p:spTree>
    <p:extLst>
      <p:ext uri="{BB962C8B-B14F-4D97-AF65-F5344CB8AC3E}">
        <p14:creationId xmlns:p14="http://schemas.microsoft.com/office/powerpoint/2010/main" val="3435880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1A80E8-0540-4A9E-9693-4C34E751F923}" type="datetime1">
              <a:rPr lang="en-US" smtClean="0"/>
              <a:pPr/>
              <a:t>2/29/2020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FE9F9A-BA04-44B2-BA08-CC21A12E2012}" type="slidenum">
              <a:rPr lang="en-US" smtClean="0"/>
              <a:pPr/>
              <a:t>‹#›</a:t>
            </a:fld>
            <a:endParaRPr lang="en-US"/>
          </a:p>
        </p:txBody>
      </p:sp>
    </p:spTree>
    <p:extLst>
      <p:ext uri="{BB962C8B-B14F-4D97-AF65-F5344CB8AC3E}">
        <p14:creationId xmlns:p14="http://schemas.microsoft.com/office/powerpoint/2010/main" val="2672383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ar-IQ" sz="9600" dirty="0"/>
              <a:t>طرق البحث العلمي</a:t>
            </a:r>
            <a:endParaRPr lang="en-US" sz="9600" dirty="0"/>
          </a:p>
        </p:txBody>
      </p:sp>
      <p:sp>
        <p:nvSpPr>
          <p:cNvPr id="3" name="عنصر نائب لرقم الشريحة 2"/>
          <p:cNvSpPr>
            <a:spLocks noGrp="1"/>
          </p:cNvSpPr>
          <p:nvPr>
            <p:ph type="sldNum" sz="quarter" idx="12"/>
          </p:nvPr>
        </p:nvSpPr>
        <p:spPr/>
        <p:txBody>
          <a:bodyPr/>
          <a:lstStyle/>
          <a:p>
            <a:fld id="{16FE9F9A-BA04-44B2-BA08-CC21A12E2012}" type="slidenum">
              <a:rPr lang="en-US" smtClean="0"/>
              <a:pPr/>
              <a:t>1</a:t>
            </a:fld>
            <a:endParaRPr lang="en-US" dirty="0"/>
          </a:p>
        </p:txBody>
      </p:sp>
    </p:spTree>
    <p:extLst>
      <p:ext uri="{BB962C8B-B14F-4D97-AF65-F5344CB8AC3E}">
        <p14:creationId xmlns:p14="http://schemas.microsoft.com/office/powerpoint/2010/main" val="7449533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rot="19749925">
            <a:off x="475860" y="2595174"/>
            <a:ext cx="8229600" cy="1747629"/>
          </a:xfrm>
        </p:spPr>
        <p:txBody>
          <a:bodyPr>
            <a:noAutofit/>
          </a:bodyPr>
          <a:lstStyle/>
          <a:p>
            <a:pPr algn="just" rtl="1"/>
            <a:r>
              <a:rPr lang="ar-IQ" sz="8800" dirty="0"/>
              <a:t>ماهو البحث العلمي؟</a:t>
            </a:r>
            <a:endParaRPr lang="en-US" sz="8800" dirty="0"/>
          </a:p>
        </p:txBody>
      </p:sp>
      <p:sp>
        <p:nvSpPr>
          <p:cNvPr id="4" name="عنصر نائب لرقم الشريحة 3"/>
          <p:cNvSpPr>
            <a:spLocks noGrp="1"/>
          </p:cNvSpPr>
          <p:nvPr>
            <p:ph type="sldNum" sz="quarter" idx="12"/>
          </p:nvPr>
        </p:nvSpPr>
        <p:spPr/>
        <p:txBody>
          <a:bodyPr/>
          <a:lstStyle/>
          <a:p>
            <a:fld id="{16FE9F9A-BA04-44B2-BA08-CC21A12E2012}" type="slidenum">
              <a:rPr lang="en-US" smtClean="0"/>
              <a:pPr/>
              <a:t>10</a:t>
            </a:fld>
            <a:endParaRPr lang="en-US" dirty="0"/>
          </a:p>
        </p:txBody>
      </p:sp>
    </p:spTree>
    <p:extLst>
      <p:ext uri="{BB962C8B-B14F-4D97-AF65-F5344CB8AC3E}">
        <p14:creationId xmlns:p14="http://schemas.microsoft.com/office/powerpoint/2010/main" val="3445812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274638"/>
            <a:ext cx="8229600" cy="1143000"/>
          </a:xfrm>
          <a:solidFill>
            <a:srgbClr val="FF6699"/>
          </a:solidFill>
          <a:ln>
            <a:solidFill>
              <a:schemeClr val="bg1"/>
            </a:solidFill>
            <a:miter lim="800000"/>
            <a:headEnd/>
            <a:tailEnd/>
          </a:ln>
        </p:spPr>
        <p:txBody>
          <a:bodyPr>
            <a:normAutofit fontScale="90000"/>
          </a:bodyPr>
          <a:lstStyle/>
          <a:p>
            <a:br>
              <a:rPr lang="ar-SA" sz="4800" dirty="0">
                <a:solidFill>
                  <a:srgbClr val="CCFF99"/>
                </a:solidFill>
                <a:cs typeface="DecoType Naskh" pitchFamily="10" charset="-78"/>
              </a:rPr>
            </a:br>
            <a:r>
              <a:rPr lang="ar-SA" sz="4800" dirty="0">
                <a:solidFill>
                  <a:srgbClr val="CCFF99"/>
                </a:solidFill>
                <a:cs typeface="DecoType Naskh" pitchFamily="10" charset="-78"/>
              </a:rPr>
              <a:t>مصطلح البحث العلمي يتكون من كلمتين:-</a:t>
            </a:r>
            <a:br>
              <a:rPr lang="ar-SA" sz="4800" dirty="0">
                <a:solidFill>
                  <a:srgbClr val="CCFF99"/>
                </a:solidFill>
                <a:cs typeface="DecoType Naskh" pitchFamily="10" charset="-78"/>
              </a:rPr>
            </a:br>
            <a:endParaRPr lang="ar-SA" sz="4800" dirty="0">
              <a:solidFill>
                <a:srgbClr val="CCFF99"/>
              </a:solidFill>
              <a:cs typeface="DecoType Naskh" pitchFamily="10" charset="-78"/>
            </a:endParaRPr>
          </a:p>
        </p:txBody>
      </p:sp>
      <p:sp>
        <p:nvSpPr>
          <p:cNvPr id="5" name="Rectangle 3"/>
          <p:cNvSpPr txBox="1">
            <a:spLocks noChangeArrowheads="1"/>
          </p:cNvSpPr>
          <p:nvPr/>
        </p:nvSpPr>
        <p:spPr>
          <a:xfrm>
            <a:off x="228600" y="1524000"/>
            <a:ext cx="8763000" cy="5181600"/>
          </a:xfrm>
          <a:prstGeom prst="rect">
            <a:avLst/>
          </a:prstGeom>
          <a:ln w="57150">
            <a:solidFill>
              <a:schemeClr val="bg1"/>
            </a:solidFill>
            <a:miter lim="800000"/>
            <a:headEnd/>
            <a:tailEnd/>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lgn="just" rtl="1">
              <a:lnSpc>
                <a:spcPct val="90000"/>
              </a:lnSpc>
              <a:buNone/>
            </a:pPr>
            <a:r>
              <a:rPr lang="en-US" sz="7200" b="1" dirty="0">
                <a:solidFill>
                  <a:schemeClr val="tx2"/>
                </a:solidFill>
                <a:cs typeface="DecoType Naskh" pitchFamily="10" charset="-78"/>
              </a:rPr>
              <a:t>-</a:t>
            </a:r>
            <a:r>
              <a:rPr lang="ar-SA" sz="7200" b="1" dirty="0">
                <a:solidFill>
                  <a:schemeClr val="tx2"/>
                </a:solidFill>
                <a:cs typeface="DecoType Naskh" pitchFamily="10" charset="-78"/>
              </a:rPr>
              <a:t>البحث :-</a:t>
            </a:r>
            <a:r>
              <a:rPr lang="ar-SA" sz="6000" b="1" dirty="0"/>
              <a:t> </a:t>
            </a:r>
            <a:r>
              <a:rPr lang="ar-SA" sz="4000" b="1" dirty="0"/>
              <a:t>لغةً مصدر الفعل الماضي (بحث) ومعناه </a:t>
            </a:r>
            <a:r>
              <a:rPr lang="ar-SA" sz="4000" b="1" dirty="0">
                <a:solidFill>
                  <a:srgbClr val="FF0000"/>
                </a:solidFill>
              </a:rPr>
              <a:t>اكتشف</a:t>
            </a:r>
            <a:r>
              <a:rPr lang="ar-SA" sz="4000" b="1" dirty="0"/>
              <a:t>، </a:t>
            </a:r>
            <a:r>
              <a:rPr lang="ar-SA" sz="4000" b="1" dirty="0">
                <a:solidFill>
                  <a:srgbClr val="FF0000"/>
                </a:solidFill>
              </a:rPr>
              <a:t>سأل</a:t>
            </a:r>
            <a:r>
              <a:rPr lang="ar-SA" sz="4000" b="1" dirty="0"/>
              <a:t>، </a:t>
            </a:r>
            <a:r>
              <a:rPr lang="ar-SA" sz="4000" b="1" dirty="0">
                <a:solidFill>
                  <a:srgbClr val="FF0000"/>
                </a:solidFill>
              </a:rPr>
              <a:t>تتبع</a:t>
            </a:r>
            <a:r>
              <a:rPr lang="ar-SA" sz="4000" b="1" dirty="0"/>
              <a:t>،</a:t>
            </a:r>
            <a:r>
              <a:rPr lang="ar-IQ" sz="4000" b="1" dirty="0"/>
              <a:t> </a:t>
            </a:r>
            <a:r>
              <a:rPr lang="ar-SA" sz="4000" b="1" dirty="0">
                <a:solidFill>
                  <a:srgbClr val="FF0000"/>
                </a:solidFill>
              </a:rPr>
              <a:t>تحرى</a:t>
            </a:r>
            <a:r>
              <a:rPr lang="ar-SA" sz="4000" b="1" dirty="0"/>
              <a:t>، </a:t>
            </a:r>
            <a:r>
              <a:rPr lang="ar-SA" sz="4000" b="1" dirty="0">
                <a:solidFill>
                  <a:srgbClr val="FF0000"/>
                </a:solidFill>
              </a:rPr>
              <a:t>تقص</a:t>
            </a:r>
            <a:r>
              <a:rPr lang="ar-IQ" sz="4000" b="1" dirty="0">
                <a:solidFill>
                  <a:srgbClr val="FF0000"/>
                </a:solidFill>
              </a:rPr>
              <a:t>ي</a:t>
            </a:r>
            <a:r>
              <a:rPr lang="ar-SA" sz="4000" b="1" dirty="0"/>
              <a:t>،</a:t>
            </a:r>
            <a:r>
              <a:rPr lang="ar-IQ" sz="4000" b="1" dirty="0"/>
              <a:t> </a:t>
            </a:r>
            <a:r>
              <a:rPr lang="ar-SA" sz="4000" b="1" dirty="0">
                <a:solidFill>
                  <a:srgbClr val="FF0000"/>
                </a:solidFill>
              </a:rPr>
              <a:t>حاول</a:t>
            </a:r>
            <a:r>
              <a:rPr lang="ar-SA" sz="4000" b="1" dirty="0"/>
              <a:t>، </a:t>
            </a:r>
            <a:r>
              <a:rPr lang="ar-SA" sz="4000" b="1" dirty="0">
                <a:solidFill>
                  <a:srgbClr val="FF0000"/>
                </a:solidFill>
              </a:rPr>
              <a:t>طلب</a:t>
            </a:r>
            <a:r>
              <a:rPr lang="ar-SA" sz="4000" b="1" dirty="0"/>
              <a:t>.</a:t>
            </a:r>
            <a:endParaRPr lang="ar-IQ" sz="4000" b="1" dirty="0"/>
          </a:p>
          <a:p>
            <a:pPr marL="0" lvl="1" indent="0" algn="just" rtl="1">
              <a:lnSpc>
                <a:spcPct val="90000"/>
              </a:lnSpc>
              <a:buNone/>
            </a:pPr>
            <a:r>
              <a:rPr lang="ar-IQ" sz="7200" b="1" dirty="0">
                <a:solidFill>
                  <a:schemeClr val="tx2"/>
                </a:solidFill>
                <a:cs typeface="DecoType Naskh" pitchFamily="10" charset="-78"/>
              </a:rPr>
              <a:t>-</a:t>
            </a:r>
            <a:r>
              <a:rPr lang="en-US" sz="7200" b="1" dirty="0">
                <a:solidFill>
                  <a:schemeClr val="tx2"/>
                </a:solidFill>
                <a:cs typeface="DecoType Naskh" pitchFamily="10" charset="-78"/>
              </a:rPr>
              <a:t> </a:t>
            </a:r>
            <a:r>
              <a:rPr lang="ar-SA" sz="7200" b="1" dirty="0">
                <a:solidFill>
                  <a:schemeClr val="tx2"/>
                </a:solidFill>
                <a:cs typeface="DecoType Naskh" pitchFamily="10" charset="-78"/>
              </a:rPr>
              <a:t>العلمي:-</a:t>
            </a:r>
            <a:r>
              <a:rPr lang="ar-SA" sz="6000" b="1" dirty="0"/>
              <a:t> </a:t>
            </a:r>
            <a:r>
              <a:rPr lang="ar-SA" sz="4000" b="1" dirty="0"/>
              <a:t>كلمة منسوبة الى العلم والعلم يعني </a:t>
            </a:r>
            <a:r>
              <a:rPr lang="ar-SA" sz="4000" b="1" dirty="0">
                <a:solidFill>
                  <a:srgbClr val="FF0000"/>
                </a:solidFill>
              </a:rPr>
              <a:t>المعرفة</a:t>
            </a:r>
            <a:r>
              <a:rPr lang="ar-SA" sz="4000" b="1" dirty="0"/>
              <a:t> و</a:t>
            </a:r>
            <a:r>
              <a:rPr lang="ar-SA" sz="4000" b="1" dirty="0">
                <a:solidFill>
                  <a:srgbClr val="FF0000"/>
                </a:solidFill>
              </a:rPr>
              <a:t>الدراية</a:t>
            </a:r>
            <a:r>
              <a:rPr lang="ar-SA" sz="4000" b="1" dirty="0"/>
              <a:t> و</a:t>
            </a:r>
            <a:r>
              <a:rPr lang="ar-SA" sz="4000" b="1" dirty="0">
                <a:solidFill>
                  <a:srgbClr val="FF0000"/>
                </a:solidFill>
              </a:rPr>
              <a:t>إدراك الحقائق </a:t>
            </a:r>
            <a:r>
              <a:rPr lang="ar-SA" sz="4000" b="1" dirty="0"/>
              <a:t>وهو المعرفة المنسقة التي تنشأ من </a:t>
            </a:r>
            <a:r>
              <a:rPr lang="ar-SA" sz="4000" b="1" dirty="0">
                <a:solidFill>
                  <a:srgbClr val="FF0000"/>
                </a:solidFill>
              </a:rPr>
              <a:t>الملاحظة</a:t>
            </a:r>
            <a:r>
              <a:rPr lang="ar-SA" sz="4000" b="1" dirty="0"/>
              <a:t> و</a:t>
            </a:r>
            <a:r>
              <a:rPr lang="ar-SA" sz="4000" b="1" dirty="0">
                <a:solidFill>
                  <a:srgbClr val="FF0000"/>
                </a:solidFill>
              </a:rPr>
              <a:t>التجريب</a:t>
            </a:r>
            <a:r>
              <a:rPr lang="ar-SA" sz="4000" b="1" dirty="0"/>
              <a:t>.</a:t>
            </a:r>
          </a:p>
        </p:txBody>
      </p:sp>
      <p:sp>
        <p:nvSpPr>
          <p:cNvPr id="6" name="عنصر نائب لرقم الشريحة 5"/>
          <p:cNvSpPr>
            <a:spLocks noGrp="1"/>
          </p:cNvSpPr>
          <p:nvPr>
            <p:ph type="sldNum" sz="quarter" idx="12"/>
          </p:nvPr>
        </p:nvSpPr>
        <p:spPr/>
        <p:txBody>
          <a:bodyPr/>
          <a:lstStyle/>
          <a:p>
            <a:fld id="{16FE9F9A-BA04-44B2-BA08-CC21A12E2012}" type="slidenum">
              <a:rPr lang="en-US" smtClean="0"/>
              <a:pPr/>
              <a:t>11</a:t>
            </a:fld>
            <a:endParaRPr lang="en-US" dirty="0"/>
          </a:p>
        </p:txBody>
      </p:sp>
    </p:spTree>
    <p:extLst>
      <p:ext uri="{BB962C8B-B14F-4D97-AF65-F5344CB8AC3E}">
        <p14:creationId xmlns:p14="http://schemas.microsoft.com/office/powerpoint/2010/main" val="3650689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sz="6600" b="1" u="sng" dirty="0">
                <a:solidFill>
                  <a:schemeClr val="hlink"/>
                </a:solidFill>
                <a:latin typeface="Arial" charset="0"/>
              </a:rPr>
              <a:t>البحث العلمي</a:t>
            </a:r>
            <a:endParaRPr lang="en-US" sz="6600" dirty="0"/>
          </a:p>
        </p:txBody>
      </p:sp>
      <p:sp>
        <p:nvSpPr>
          <p:cNvPr id="3" name="Content Placeholder 2"/>
          <p:cNvSpPr>
            <a:spLocks noGrp="1"/>
          </p:cNvSpPr>
          <p:nvPr>
            <p:ph idx="1"/>
          </p:nvPr>
        </p:nvSpPr>
        <p:spPr/>
        <p:txBody>
          <a:bodyPr>
            <a:noAutofit/>
          </a:bodyPr>
          <a:lstStyle/>
          <a:p>
            <a:pPr marL="0" indent="0" algn="just" rtl="1">
              <a:buNone/>
            </a:pPr>
            <a:r>
              <a:rPr lang="ar-SA" sz="4000" dirty="0"/>
              <a:t>هو عملية فكرية منظمة يقوم بها شخص يسمى </a:t>
            </a:r>
            <a:r>
              <a:rPr lang="ar-SA" sz="4000" b="1" u="sng" dirty="0"/>
              <a:t>(</a:t>
            </a:r>
            <a:r>
              <a:rPr lang="ar-SA" sz="4000" b="1" u="sng" dirty="0">
                <a:solidFill>
                  <a:schemeClr val="hlink"/>
                </a:solidFill>
              </a:rPr>
              <a:t>الباحث</a:t>
            </a:r>
            <a:r>
              <a:rPr lang="ar-SA" sz="4000" b="1" u="sng" dirty="0"/>
              <a:t>) </a:t>
            </a:r>
            <a:r>
              <a:rPr lang="ar-SA" sz="4000" dirty="0"/>
              <a:t>، من أجل تقصي الحقائق في شأن مسألة أو مشكلة معينة تسمى </a:t>
            </a:r>
            <a:r>
              <a:rPr lang="ar-SA" sz="4000" b="1" u="sng" dirty="0"/>
              <a:t>(</a:t>
            </a:r>
            <a:r>
              <a:rPr lang="ar-SA" sz="4000" b="1" u="sng" dirty="0">
                <a:solidFill>
                  <a:schemeClr val="hlink"/>
                </a:solidFill>
              </a:rPr>
              <a:t>موضوع البحث</a:t>
            </a:r>
            <a:r>
              <a:rPr lang="ar-SA" sz="4000" b="1" u="sng" dirty="0"/>
              <a:t>)</a:t>
            </a:r>
            <a:r>
              <a:rPr lang="ar-SA" sz="4000" dirty="0"/>
              <a:t> ، بإتباع طريقة علمية منظمة تسمى </a:t>
            </a:r>
            <a:r>
              <a:rPr lang="ar-SA" sz="4000" b="1" u="sng" dirty="0"/>
              <a:t>(</a:t>
            </a:r>
            <a:r>
              <a:rPr lang="ar-SA" sz="4000" b="1" u="sng" dirty="0">
                <a:solidFill>
                  <a:schemeClr val="hlink"/>
                </a:solidFill>
              </a:rPr>
              <a:t>منهج البحث</a:t>
            </a:r>
            <a:r>
              <a:rPr lang="ar-SA" sz="4000" b="1" u="sng" dirty="0"/>
              <a:t>) </a:t>
            </a:r>
            <a:r>
              <a:rPr lang="ar-SA" sz="4000" dirty="0"/>
              <a:t>، بغية الوصول إلى حلول ملائمة للعلاج أو إلى نتائج صالحة للتعميم على المشاكل المماثلة تسمى </a:t>
            </a:r>
            <a:r>
              <a:rPr lang="ar-SA" sz="4000" b="1" u="sng" dirty="0"/>
              <a:t>(</a:t>
            </a:r>
            <a:r>
              <a:rPr lang="ar-SA" sz="4000" b="1" u="sng" dirty="0">
                <a:solidFill>
                  <a:schemeClr val="hlink"/>
                </a:solidFill>
              </a:rPr>
              <a:t>نتائج البحث</a:t>
            </a:r>
            <a:r>
              <a:rPr lang="ar-SA" sz="4000" b="1" u="sng" dirty="0"/>
              <a:t>) </a:t>
            </a:r>
            <a:r>
              <a:rPr lang="ar-SA" sz="4000" dirty="0"/>
              <a:t>.</a:t>
            </a:r>
            <a:r>
              <a:rPr lang="ar-SA" sz="4400" dirty="0"/>
              <a:t> </a:t>
            </a:r>
            <a:r>
              <a:rPr lang="ar-EG" sz="4400" dirty="0"/>
              <a:t> </a:t>
            </a:r>
          </a:p>
        </p:txBody>
      </p:sp>
      <p:sp>
        <p:nvSpPr>
          <p:cNvPr id="4" name="عنصر نائب لرقم الشريحة 3"/>
          <p:cNvSpPr>
            <a:spLocks noGrp="1"/>
          </p:cNvSpPr>
          <p:nvPr>
            <p:ph type="sldNum" sz="quarter" idx="12"/>
          </p:nvPr>
        </p:nvSpPr>
        <p:spPr/>
        <p:txBody>
          <a:bodyPr/>
          <a:lstStyle/>
          <a:p>
            <a:fld id="{16FE9F9A-BA04-44B2-BA08-CC21A12E2012}" type="slidenum">
              <a:rPr lang="en-US" smtClean="0"/>
              <a:pPr/>
              <a:t>12</a:t>
            </a:fld>
            <a:endParaRPr lang="en-US" dirty="0"/>
          </a:p>
        </p:txBody>
      </p:sp>
    </p:spTree>
    <p:extLst>
      <p:ext uri="{BB962C8B-B14F-4D97-AF65-F5344CB8AC3E}">
        <p14:creationId xmlns:p14="http://schemas.microsoft.com/office/powerpoint/2010/main" val="906437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p:cNvSpPr>
            <a:spLocks noChangeArrowheads="1"/>
          </p:cNvSpPr>
          <p:nvPr/>
        </p:nvSpPr>
        <p:spPr bwMode="auto">
          <a:xfrm>
            <a:off x="611188" y="4076700"/>
            <a:ext cx="7993062" cy="2376488"/>
          </a:xfrm>
          <a:prstGeom prst="roundRect">
            <a:avLst>
              <a:gd name="adj" fmla="val 16667"/>
            </a:avLst>
          </a:prstGeom>
          <a:solidFill>
            <a:schemeClr val="accent1"/>
          </a:solidFill>
          <a:ln w="76200" cmpd="tri">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ar-SA" sz="4400" b="1" dirty="0">
                <a:cs typeface="Arial" charset="0"/>
              </a:rPr>
              <a:t>محاولة منظمة للوصول إلى إجابات </a:t>
            </a:r>
          </a:p>
          <a:p>
            <a:pPr algn="ctr"/>
            <a:r>
              <a:rPr lang="ar-SA" sz="4400" b="1" dirty="0">
                <a:cs typeface="Arial" charset="0"/>
              </a:rPr>
              <a:t>أو حلول للأسئلة التي تواجه الأفراد </a:t>
            </a:r>
          </a:p>
          <a:p>
            <a:pPr algn="ctr"/>
            <a:r>
              <a:rPr lang="ar-SA" sz="4400" b="1" dirty="0">
                <a:cs typeface="Arial" charset="0"/>
              </a:rPr>
              <a:t>والجماعات في مختلف مجالات حياتهم</a:t>
            </a:r>
          </a:p>
        </p:txBody>
      </p:sp>
      <p:sp>
        <p:nvSpPr>
          <p:cNvPr id="5" name="AutoShape 3"/>
          <p:cNvSpPr>
            <a:spLocks noChangeArrowheads="1"/>
          </p:cNvSpPr>
          <p:nvPr/>
        </p:nvSpPr>
        <p:spPr bwMode="auto">
          <a:xfrm>
            <a:off x="685800" y="765175"/>
            <a:ext cx="7993062" cy="2376488"/>
          </a:xfrm>
          <a:prstGeom prst="roundRect">
            <a:avLst>
              <a:gd name="adj" fmla="val 16667"/>
            </a:avLst>
          </a:prstGeom>
          <a:solidFill>
            <a:schemeClr val="accent1"/>
          </a:solidFill>
          <a:ln w="76200" cmpd="tri">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ar-SA" sz="4000" b="1" dirty="0">
                <a:solidFill>
                  <a:schemeClr val="bg1"/>
                </a:solidFill>
                <a:cs typeface="Arial" charset="0"/>
              </a:rPr>
              <a:t>البحث </a:t>
            </a:r>
            <a:r>
              <a:rPr lang="ar-SA" dirty="0">
                <a:solidFill>
                  <a:schemeClr val="bg1"/>
                </a:solidFill>
                <a:cs typeface="Arial" charset="0"/>
              </a:rPr>
              <a:t>" </a:t>
            </a:r>
            <a:r>
              <a:rPr lang="ar-SA" sz="4000" b="1" dirty="0">
                <a:solidFill>
                  <a:schemeClr val="bg1"/>
                </a:solidFill>
                <a:cs typeface="Arial" charset="0"/>
              </a:rPr>
              <a:t>تقصي أو فحص دقيق لاكتشاف </a:t>
            </a:r>
          </a:p>
          <a:p>
            <a:pPr algn="ctr"/>
            <a:r>
              <a:rPr lang="ar-SA" sz="4000" b="1" dirty="0">
                <a:solidFill>
                  <a:schemeClr val="bg1"/>
                </a:solidFill>
                <a:cs typeface="Arial" charset="0"/>
              </a:rPr>
              <a:t>معلومات جديدة ونمو المعرفة </a:t>
            </a:r>
          </a:p>
          <a:p>
            <a:pPr algn="ctr"/>
            <a:r>
              <a:rPr lang="ar-SA" sz="4000" b="1" dirty="0">
                <a:solidFill>
                  <a:schemeClr val="bg1"/>
                </a:solidFill>
                <a:cs typeface="Arial" charset="0"/>
              </a:rPr>
              <a:t>الحالية والتحقق منها</a:t>
            </a:r>
            <a:r>
              <a:rPr lang="ar-SA" dirty="0">
                <a:solidFill>
                  <a:schemeClr val="bg1"/>
                </a:solidFill>
                <a:cs typeface="Arial" charset="0"/>
              </a:rPr>
              <a:t> “</a:t>
            </a:r>
          </a:p>
        </p:txBody>
      </p:sp>
      <p:sp>
        <p:nvSpPr>
          <p:cNvPr id="6" name="عنصر نائب لرقم الشريحة 5"/>
          <p:cNvSpPr>
            <a:spLocks noGrp="1"/>
          </p:cNvSpPr>
          <p:nvPr>
            <p:ph type="sldNum" sz="quarter" idx="12"/>
          </p:nvPr>
        </p:nvSpPr>
        <p:spPr/>
        <p:txBody>
          <a:bodyPr/>
          <a:lstStyle/>
          <a:p>
            <a:fld id="{16FE9F9A-BA04-44B2-BA08-CC21A12E2012}" type="slidenum">
              <a:rPr lang="en-US" smtClean="0"/>
              <a:pPr/>
              <a:t>13</a:t>
            </a:fld>
            <a:endParaRPr lang="en-US" dirty="0"/>
          </a:p>
        </p:txBody>
      </p:sp>
    </p:spTree>
    <p:extLst>
      <p:ext uri="{BB962C8B-B14F-4D97-AF65-F5344CB8AC3E}">
        <p14:creationId xmlns:p14="http://schemas.microsoft.com/office/powerpoint/2010/main" val="3206052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p:cNvSpPr>
            <a:spLocks noChangeArrowheads="1"/>
          </p:cNvSpPr>
          <p:nvPr/>
        </p:nvSpPr>
        <p:spPr bwMode="auto">
          <a:xfrm>
            <a:off x="533400" y="765174"/>
            <a:ext cx="8286750" cy="5254625"/>
          </a:xfrm>
          <a:prstGeom prst="roundRect">
            <a:avLst>
              <a:gd name="adj" fmla="val 16667"/>
            </a:avLst>
          </a:prstGeom>
          <a:solidFill>
            <a:schemeClr val="accent1"/>
          </a:solidFill>
          <a:ln w="76200" cmpd="tri">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342900" indent="-342900" algn="ctr" rtl="1"/>
            <a:r>
              <a:rPr lang="ar-SA" sz="3600" dirty="0">
                <a:cs typeface="Arial" charset="0"/>
              </a:rPr>
              <a:t>البحث العلمي </a:t>
            </a:r>
          </a:p>
          <a:p>
            <a:pPr marL="342900" indent="-342900" algn="ctr" rtl="1"/>
            <a:r>
              <a:rPr lang="ar-SA" dirty="0">
                <a:cs typeface="Arial" charset="0"/>
              </a:rPr>
              <a:t>" </a:t>
            </a:r>
            <a:r>
              <a:rPr lang="ar-SA" sz="3600" b="1" dirty="0">
                <a:cs typeface="Arial" charset="0"/>
              </a:rPr>
              <a:t>نشاط علمي منظم يقوم به الباحث أو مجموعة</a:t>
            </a:r>
          </a:p>
          <a:p>
            <a:pPr marL="342900" indent="-342900" algn="ctr" rtl="1"/>
            <a:r>
              <a:rPr lang="ar-SA" sz="3600" b="1" dirty="0">
                <a:cs typeface="Arial" charset="0"/>
              </a:rPr>
              <a:t> الباحثين بقصد حل ما يواجههم من مشكلات ، </a:t>
            </a:r>
          </a:p>
          <a:p>
            <a:pPr marL="342900" indent="-342900" algn="ctr" rtl="1"/>
            <a:r>
              <a:rPr lang="ar-SA" sz="3600" b="1" dirty="0">
                <a:cs typeface="Arial" charset="0"/>
              </a:rPr>
              <a:t>أو اكتشاف معلومات أو علاقات جديدة ،</a:t>
            </a:r>
          </a:p>
          <a:p>
            <a:pPr marL="342900" indent="-342900" algn="ctr" rtl="1"/>
            <a:r>
              <a:rPr lang="ar-SA" sz="3600" b="1" dirty="0">
                <a:cs typeface="Arial" charset="0"/>
              </a:rPr>
              <a:t> أو تطوير أو تصحيح أو تحقيق ما هو كائن بالفعل ، </a:t>
            </a:r>
          </a:p>
          <a:p>
            <a:pPr marL="342900" indent="-342900" algn="ctr" rtl="1"/>
            <a:r>
              <a:rPr lang="ar-SA" sz="3600" b="1" dirty="0">
                <a:cs typeface="Arial" charset="0"/>
              </a:rPr>
              <a:t>باستخدام ما يتناسب وطبيعة </a:t>
            </a:r>
          </a:p>
          <a:p>
            <a:pPr marL="342900" indent="-342900" algn="ctr" rtl="1"/>
            <a:r>
              <a:rPr lang="ar-SA" sz="3600" b="1" dirty="0">
                <a:cs typeface="Arial" charset="0"/>
              </a:rPr>
              <a:t>المجال البحثي من مناهج وأدوات</a:t>
            </a:r>
            <a:r>
              <a:rPr lang="ar-SA" sz="2800" dirty="0">
                <a:cs typeface="Arial" charset="0"/>
              </a:rPr>
              <a:t>"</a:t>
            </a:r>
            <a:r>
              <a:rPr lang="en-US" sz="2800" dirty="0">
                <a:cs typeface="Arial" charset="0"/>
              </a:rPr>
              <a:t> </a:t>
            </a:r>
            <a:br>
              <a:rPr lang="en-US" sz="2800" dirty="0">
                <a:cs typeface="Arial" charset="0"/>
              </a:rPr>
            </a:br>
            <a:endParaRPr lang="en-US" sz="2800" dirty="0">
              <a:cs typeface="Arial" charset="0"/>
            </a:endParaRPr>
          </a:p>
          <a:p>
            <a:pPr marL="342900" indent="-342900" algn="ctr" rtl="1"/>
            <a:endParaRPr lang="ar-SA" sz="1000" dirty="0">
              <a:solidFill>
                <a:schemeClr val="accent2"/>
              </a:solidFill>
              <a:cs typeface="Arial" charset="0"/>
            </a:endParaRPr>
          </a:p>
        </p:txBody>
      </p:sp>
      <p:sp>
        <p:nvSpPr>
          <p:cNvPr id="3" name="عنصر نائب لرقم الشريحة 2"/>
          <p:cNvSpPr>
            <a:spLocks noGrp="1"/>
          </p:cNvSpPr>
          <p:nvPr>
            <p:ph type="sldNum" sz="quarter" idx="12"/>
          </p:nvPr>
        </p:nvSpPr>
        <p:spPr/>
        <p:txBody>
          <a:bodyPr/>
          <a:lstStyle/>
          <a:p>
            <a:fld id="{16FE9F9A-BA04-44B2-BA08-CC21A12E2012}" type="slidenum">
              <a:rPr lang="en-US" smtClean="0"/>
              <a:pPr/>
              <a:t>14</a:t>
            </a:fld>
            <a:endParaRPr lang="en-US" dirty="0"/>
          </a:p>
        </p:txBody>
      </p:sp>
    </p:spTree>
    <p:extLst>
      <p:ext uri="{BB962C8B-B14F-4D97-AF65-F5344CB8AC3E}">
        <p14:creationId xmlns:p14="http://schemas.microsoft.com/office/powerpoint/2010/main" val="30086879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6000" b="1" dirty="0"/>
              <a:t>وظائف البحث العلمي </a:t>
            </a:r>
            <a:endParaRPr lang="en-US" sz="6000" b="1" dirty="0"/>
          </a:p>
        </p:txBody>
      </p:sp>
      <p:sp>
        <p:nvSpPr>
          <p:cNvPr id="3" name="Content Placeholder 2"/>
          <p:cNvSpPr>
            <a:spLocks noGrp="1"/>
          </p:cNvSpPr>
          <p:nvPr>
            <p:ph idx="1"/>
          </p:nvPr>
        </p:nvSpPr>
        <p:spPr>
          <a:xfrm>
            <a:off x="152400" y="1600200"/>
            <a:ext cx="8839200" cy="5105400"/>
          </a:xfrm>
        </p:spPr>
        <p:txBody>
          <a:bodyPr>
            <a:normAutofit fontScale="92500" lnSpcReduction="20000"/>
          </a:bodyPr>
          <a:lstStyle/>
          <a:p>
            <a:pPr marL="0" indent="0" algn="just" rtl="1">
              <a:buNone/>
            </a:pPr>
            <a:r>
              <a:rPr lang="ar-IQ" dirty="0"/>
              <a:t>1- كشف عن المشاكل والحالات التي تستند على الدراسة . مثل :-</a:t>
            </a:r>
            <a:endParaRPr lang="en-US" dirty="0"/>
          </a:p>
          <a:p>
            <a:pPr marL="0" indent="0" algn="just" rtl="1">
              <a:buNone/>
            </a:pPr>
            <a:r>
              <a:rPr lang="ar-IQ" dirty="0"/>
              <a:t>*مشكلة السكن في أربيل </a:t>
            </a:r>
            <a:endParaRPr lang="en-US" dirty="0"/>
          </a:p>
          <a:p>
            <a:pPr marL="0" indent="0" algn="just" rtl="1">
              <a:buNone/>
            </a:pPr>
            <a:r>
              <a:rPr lang="ar-IQ" dirty="0"/>
              <a:t>*مشكلة التلوث في أربيل</a:t>
            </a:r>
            <a:endParaRPr lang="en-US" dirty="0"/>
          </a:p>
          <a:p>
            <a:pPr marL="0" indent="0" algn="just" rtl="1">
              <a:buNone/>
            </a:pPr>
            <a:r>
              <a:rPr lang="ar-IQ" dirty="0"/>
              <a:t>2- أنماء وزيادة المعرفة العلمية . مثل:- </a:t>
            </a:r>
            <a:endParaRPr lang="en-US" dirty="0"/>
          </a:p>
          <a:p>
            <a:pPr marL="0" indent="0" algn="just" rtl="1">
              <a:buNone/>
            </a:pPr>
            <a:r>
              <a:rPr lang="ar-IQ" dirty="0"/>
              <a:t>*زيادة المعرفة العلمية للباحثين.</a:t>
            </a:r>
            <a:endParaRPr lang="en-US" dirty="0"/>
          </a:p>
          <a:p>
            <a:pPr marL="0" indent="0" algn="just" rtl="1">
              <a:buNone/>
            </a:pPr>
            <a:r>
              <a:rPr lang="ar-IQ" dirty="0"/>
              <a:t>*زيادة المعرفة العلمية للسكان .</a:t>
            </a:r>
            <a:endParaRPr lang="en-US" dirty="0"/>
          </a:p>
          <a:p>
            <a:pPr marL="0" indent="0" algn="just" rtl="1">
              <a:buNone/>
            </a:pPr>
            <a:r>
              <a:rPr lang="ar-IQ" dirty="0"/>
              <a:t>3- محاولة التنبوء باالمستقبل .مثل :-</a:t>
            </a:r>
            <a:endParaRPr lang="en-US" dirty="0"/>
          </a:p>
          <a:p>
            <a:pPr marL="0" indent="0" algn="just" rtl="1">
              <a:buNone/>
            </a:pPr>
            <a:r>
              <a:rPr lang="ar-IQ" dirty="0"/>
              <a:t>*أستخدام الكهرباء للاغراض المنزلية لغاية عام  2015</a:t>
            </a:r>
            <a:endParaRPr lang="en-US" dirty="0"/>
          </a:p>
          <a:p>
            <a:pPr marL="0" indent="0" algn="just" rtl="1">
              <a:buNone/>
            </a:pPr>
            <a:r>
              <a:rPr lang="ar-IQ" dirty="0"/>
              <a:t>4- اسيطرة والتحكم في مجالات الحياة المختلفة . مثل :- </a:t>
            </a:r>
            <a:endParaRPr lang="en-US" dirty="0"/>
          </a:p>
          <a:p>
            <a:pPr marL="0" indent="0" algn="just" rtl="1">
              <a:buNone/>
            </a:pPr>
            <a:r>
              <a:rPr lang="ar-IQ" dirty="0"/>
              <a:t>*تساعد الحكومة علي حل مشاكلها , والمتمثل بـ (مشكلة السكن , مشكلة النقل , مشكلة البطالة ).</a:t>
            </a:r>
            <a:endParaRPr lang="en-US" dirty="0"/>
          </a:p>
        </p:txBody>
      </p:sp>
      <p:sp>
        <p:nvSpPr>
          <p:cNvPr id="4" name="عنصر نائب لرقم الشريحة 3"/>
          <p:cNvSpPr>
            <a:spLocks noGrp="1"/>
          </p:cNvSpPr>
          <p:nvPr>
            <p:ph type="sldNum" sz="quarter" idx="12"/>
          </p:nvPr>
        </p:nvSpPr>
        <p:spPr/>
        <p:txBody>
          <a:bodyPr/>
          <a:lstStyle/>
          <a:p>
            <a:fld id="{16FE9F9A-BA04-44B2-BA08-CC21A12E2012}" type="slidenum">
              <a:rPr lang="en-US" smtClean="0"/>
              <a:pPr/>
              <a:t>15</a:t>
            </a:fld>
            <a:endParaRPr lang="en-US" dirty="0"/>
          </a:p>
        </p:txBody>
      </p:sp>
    </p:spTree>
    <p:extLst>
      <p:ext uri="{BB962C8B-B14F-4D97-AF65-F5344CB8AC3E}">
        <p14:creationId xmlns:p14="http://schemas.microsoft.com/office/powerpoint/2010/main" val="3080680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274638"/>
            <a:ext cx="8229600" cy="922337"/>
          </a:xfrm>
          <a:ln w="57150">
            <a:solidFill>
              <a:schemeClr val="bg1"/>
            </a:solidFill>
            <a:miter lim="800000"/>
            <a:headEnd/>
            <a:tailEnd/>
          </a:ln>
        </p:spPr>
        <p:txBody>
          <a:bodyPr>
            <a:normAutofit fontScale="90000"/>
          </a:bodyPr>
          <a:lstStyle/>
          <a:p>
            <a:br>
              <a:rPr lang="ar-SA" sz="4800" dirty="0">
                <a:cs typeface="DecoType Naskh" pitchFamily="10" charset="-78"/>
              </a:rPr>
            </a:br>
            <a:r>
              <a:rPr lang="ar-SA" sz="4800" dirty="0">
                <a:cs typeface="DecoType Naskh" pitchFamily="10" charset="-78"/>
              </a:rPr>
              <a:t>دوافع الباحث :-</a:t>
            </a:r>
            <a:br>
              <a:rPr lang="ar-SA" sz="4800" dirty="0">
                <a:cs typeface="DecoType Naskh" pitchFamily="10" charset="-78"/>
              </a:rPr>
            </a:br>
            <a:endParaRPr lang="ar-SA" sz="4800" dirty="0">
              <a:cs typeface="DecoType Naskh" pitchFamily="10" charset="-78"/>
            </a:endParaRPr>
          </a:p>
        </p:txBody>
      </p:sp>
      <p:sp>
        <p:nvSpPr>
          <p:cNvPr id="5" name="Rectangle 3"/>
          <p:cNvSpPr txBox="1">
            <a:spLocks noChangeArrowheads="1"/>
          </p:cNvSpPr>
          <p:nvPr/>
        </p:nvSpPr>
        <p:spPr>
          <a:xfrm>
            <a:off x="457200" y="1341438"/>
            <a:ext cx="8229600" cy="5256212"/>
          </a:xfrm>
          <a:prstGeom prst="rect">
            <a:avLst/>
          </a:prstGeom>
          <a:ln w="57150">
            <a:solidFill>
              <a:schemeClr val="bg1"/>
            </a:solidFill>
            <a:miter lim="800000"/>
            <a:headEnd/>
            <a:tailEnd/>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ar-SA" dirty="0"/>
              <a:t>1- الرغبة في خدمة المجتمع.</a:t>
            </a:r>
          </a:p>
          <a:p>
            <a:pPr marL="0" indent="0" algn="r" rtl="1">
              <a:buNone/>
            </a:pPr>
            <a:r>
              <a:rPr lang="ar-SA" dirty="0"/>
              <a:t>2- الرغبة في التعرف على الجديد.</a:t>
            </a:r>
          </a:p>
          <a:p>
            <a:pPr marL="0" indent="0" algn="r" rtl="1">
              <a:buNone/>
            </a:pPr>
            <a:r>
              <a:rPr lang="ar-SA" dirty="0"/>
              <a:t>3- مواجهة التحدي لحل مسائل غير محلولة.</a:t>
            </a:r>
          </a:p>
          <a:p>
            <a:pPr marL="0" indent="0" algn="r" rtl="1">
              <a:buNone/>
            </a:pPr>
            <a:r>
              <a:rPr lang="ar-SA" dirty="0"/>
              <a:t>4- الرغبة في الحصول على درجة علمية.</a:t>
            </a:r>
          </a:p>
          <a:p>
            <a:pPr marL="0" indent="0" algn="r" rtl="1">
              <a:buNone/>
            </a:pPr>
            <a:r>
              <a:rPr lang="ar-SA" dirty="0"/>
              <a:t>5- توجهات المؤسسة وظروف العمل كالحصول على ترقية مثلاً.</a:t>
            </a:r>
          </a:p>
          <a:p>
            <a:pPr marL="0" indent="0" algn="r" rtl="1">
              <a:buNone/>
            </a:pPr>
            <a:r>
              <a:rPr lang="ar-SA" dirty="0"/>
              <a:t>6- الشك في نتائج دراسات سابقة.</a:t>
            </a:r>
          </a:p>
          <a:p>
            <a:pPr marL="0" indent="0" algn="r" rtl="1">
              <a:buNone/>
            </a:pPr>
            <a:r>
              <a:rPr lang="ar-SA" dirty="0"/>
              <a:t>7- المتعة العقلية في انجاز عمل او ابداع.</a:t>
            </a:r>
          </a:p>
          <a:p>
            <a:pPr marL="0" indent="0" algn="r" rtl="1">
              <a:buNone/>
            </a:pPr>
            <a:r>
              <a:rPr lang="ar-SA" dirty="0"/>
              <a:t>8- الدافع المادّي.</a:t>
            </a:r>
            <a:endParaRPr lang="en-US" dirty="0"/>
          </a:p>
        </p:txBody>
      </p:sp>
      <p:sp>
        <p:nvSpPr>
          <p:cNvPr id="6" name="عنصر نائب لرقم الشريحة 5"/>
          <p:cNvSpPr>
            <a:spLocks noGrp="1"/>
          </p:cNvSpPr>
          <p:nvPr>
            <p:ph type="sldNum" sz="quarter" idx="12"/>
          </p:nvPr>
        </p:nvSpPr>
        <p:spPr/>
        <p:txBody>
          <a:bodyPr/>
          <a:lstStyle/>
          <a:p>
            <a:fld id="{16FE9F9A-BA04-44B2-BA08-CC21A12E2012}" type="slidenum">
              <a:rPr lang="en-US" smtClean="0"/>
              <a:pPr/>
              <a:t>16</a:t>
            </a:fld>
            <a:endParaRPr lang="en-US" dirty="0"/>
          </a:p>
        </p:txBody>
      </p:sp>
    </p:spTree>
    <p:extLst>
      <p:ext uri="{BB962C8B-B14F-4D97-AF65-F5344CB8AC3E}">
        <p14:creationId xmlns:p14="http://schemas.microsoft.com/office/powerpoint/2010/main" val="24301514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a:xfrm>
            <a:off x="214282" y="214290"/>
            <a:ext cx="8610600" cy="6096000"/>
          </a:xfrm>
        </p:spPr>
        <p:txBody>
          <a:bodyPr anchor="t">
            <a:normAutofit fontScale="90000"/>
          </a:bodyPr>
          <a:lstStyle/>
          <a:p>
            <a:pPr algn="r"/>
            <a:r>
              <a:rPr lang="ar-SA"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228600">
                    <a:schemeClr val="accent3">
                      <a:satMod val="175000"/>
                      <a:alpha val="40000"/>
                    </a:schemeClr>
                  </a:glow>
                  <a:innerShdw blurRad="69850" dist="43180" dir="5400000">
                    <a:srgbClr val="000000">
                      <a:alpha val="65000"/>
                    </a:srgbClr>
                  </a:innerShdw>
                </a:effectLst>
              </a:rPr>
              <a:t>ثالثا : أنواع البحوث :-</a:t>
            </a:r>
            <a:br>
              <a:rPr lang="en-US" sz="2000" dirty="0">
                <a:solidFill>
                  <a:srgbClr val="FFFF00"/>
                </a:solidFill>
              </a:rPr>
            </a:br>
            <a:r>
              <a:rPr lang="ar-SA" sz="2000" dirty="0"/>
              <a:t>    </a:t>
            </a:r>
            <a:br>
              <a:rPr lang="ar-IQ" sz="2000" dirty="0"/>
            </a:br>
            <a:r>
              <a:rPr lang="ar-SA" sz="2200" dirty="0"/>
              <a:t> </a:t>
            </a:r>
            <a:r>
              <a:rPr lang="ar-IQ" sz="2200" dirty="0"/>
              <a:t>لقد </a:t>
            </a:r>
            <a:r>
              <a:rPr lang="ar-SA" sz="2200" dirty="0"/>
              <a:t>جرى</a:t>
            </a:r>
            <a:r>
              <a:rPr lang="ar-IQ" sz="2200" dirty="0"/>
              <a:t> </a:t>
            </a:r>
            <a:r>
              <a:rPr lang="ar-SA" sz="2200" dirty="0"/>
              <a:t> تقسيم البحوث تقسيما تقليديا على أساس صلتها بالتفكير النظري أو الواقع التطبيقي إلى ثلاث فئات هي :-</a:t>
            </a:r>
            <a:br>
              <a:rPr lang="en-US" sz="2000" dirty="0"/>
            </a:br>
            <a:r>
              <a:rPr lang="ar-SA" sz="2000" dirty="0"/>
              <a:t> </a:t>
            </a:r>
            <a:br>
              <a:rPr lang="en-US" sz="2000" dirty="0"/>
            </a:br>
            <a:br>
              <a:rPr lang="en-US" sz="2000" dirty="0"/>
            </a:br>
            <a:r>
              <a:rPr lang="ar-SA" sz="2800" dirty="0">
                <a:effectLst>
                  <a:glow rad="139700">
                    <a:schemeClr val="accent2">
                      <a:satMod val="175000"/>
                      <a:alpha val="40000"/>
                    </a:schemeClr>
                  </a:glow>
                </a:effectLst>
              </a:rPr>
              <a:t>1.</a:t>
            </a:r>
            <a:r>
              <a:rPr lang="ar-SA" sz="2800" b="1" dirty="0">
                <a:effectLst>
                  <a:glow rad="139700">
                    <a:schemeClr val="accent2">
                      <a:satMod val="175000"/>
                      <a:alpha val="40000"/>
                    </a:schemeClr>
                  </a:glow>
                </a:effectLst>
              </a:rPr>
              <a:t> البحث النظري:</a:t>
            </a:r>
            <a:br>
              <a:rPr lang="en-US" sz="2000" dirty="0"/>
            </a:br>
            <a:r>
              <a:rPr lang="ar-IQ" sz="2200" dirty="0"/>
              <a:t>    يتضمن البحث الموجه نحو </a:t>
            </a:r>
            <a:r>
              <a:rPr lang="ar-IQ" sz="2200" u="sng" dirty="0">
                <a:solidFill>
                  <a:srgbClr val="FF0000"/>
                </a:solidFill>
              </a:rPr>
              <a:t>تطوير النظريات من خلال اكتشاف المبادئ أو التعليمات </a:t>
            </a:r>
            <a:r>
              <a:rPr lang="ar-IQ" sz="2200" dirty="0"/>
              <a:t>. ويعتمد هذا النوع من البحوث على </a:t>
            </a:r>
            <a:r>
              <a:rPr lang="ar-IQ" sz="2200" u="sng" dirty="0">
                <a:solidFill>
                  <a:srgbClr val="FF0000"/>
                </a:solidFill>
              </a:rPr>
              <a:t>الفكر والتحليل المنطقي وعلى المواد الجاهزة المتوفرة </a:t>
            </a:r>
            <a:r>
              <a:rPr lang="ar-IQ" sz="2200" u="sng" dirty="0"/>
              <a:t>و</a:t>
            </a:r>
            <a:r>
              <a:rPr lang="ar-IQ" sz="2200" u="sng" dirty="0">
                <a:solidFill>
                  <a:srgbClr val="FF0000"/>
                </a:solidFill>
              </a:rPr>
              <a:t>يهدف إلى تطوير المفاهيم النظرية من دراسته لظاهرة معينة </a:t>
            </a:r>
            <a:r>
              <a:rPr lang="ar-IQ" sz="2200" dirty="0"/>
              <a:t>ومحاولة الوصول إلى تعميمات بغض النظر عن </a:t>
            </a:r>
            <a:r>
              <a:rPr lang="ar-IQ" sz="2200" u="sng" dirty="0">
                <a:solidFill>
                  <a:schemeClr val="accent2"/>
                </a:solidFill>
              </a:rPr>
              <a:t>تطبيق نتائجه والاستفادة منها في الوقت وإمكانات الاتساق والترابط بين النظريات المختلفة ونواحي اختلافها أو التقائها</a:t>
            </a:r>
            <a:r>
              <a:rPr lang="ar-IQ" sz="2200" dirty="0"/>
              <a:t>.</a:t>
            </a:r>
            <a:br>
              <a:rPr lang="en-US" sz="2200" dirty="0"/>
            </a:br>
            <a:r>
              <a:rPr lang="ar-IQ" sz="2200" dirty="0"/>
              <a:t>ويطلق على هذا النوع من البحوث البحث بمعنى </a:t>
            </a:r>
            <a:r>
              <a:rPr lang="ar-IQ" sz="2200" u="sng" dirty="0">
                <a:solidFill>
                  <a:schemeClr val="accent2"/>
                </a:solidFill>
              </a:rPr>
              <a:t>التنقيب عن الحقائق</a:t>
            </a:r>
            <a:r>
              <a:rPr lang="ar-IQ" sz="2200" dirty="0"/>
              <a:t>.</a:t>
            </a:r>
            <a:br>
              <a:rPr lang="en-US" sz="2200" dirty="0"/>
            </a:br>
            <a:r>
              <a:rPr lang="ar-IQ" sz="2200" dirty="0"/>
              <a:t> </a:t>
            </a:r>
            <a:br>
              <a:rPr lang="en-US" sz="2200" dirty="0"/>
            </a:br>
            <a:r>
              <a:rPr lang="ar-IQ" sz="2200" dirty="0"/>
              <a:t>مثال ذلك : لنفرض أن هناك احد الدراسين يقوم ببحث تأريخ معهد الإدارة ... فهو يجمع الوثائق القديمة والفهارس </a:t>
            </a:r>
            <a:r>
              <a:rPr lang="ar-IQ" sz="2200" dirty="0" err="1"/>
              <a:t>والقصصات</a:t>
            </a:r>
            <a:r>
              <a:rPr lang="ar-IQ" sz="2200" dirty="0"/>
              <a:t> الصحفية والخطابات ـــــــــــ وغيرها من ـــــــ ذلك للتعرف على الحقائق المتعلقة بنمو هذا ـــــــــــــ </a:t>
            </a:r>
            <a:br>
              <a:rPr lang="en-US" sz="2200" dirty="0"/>
            </a:br>
            <a:r>
              <a:rPr lang="ar-IQ" sz="2200" dirty="0"/>
              <a:t>       انه يحاول أن يكشف وان </a:t>
            </a:r>
            <a:r>
              <a:rPr lang="ar-IQ" sz="2200" dirty="0">
                <a:solidFill>
                  <a:srgbClr val="FF0000"/>
                </a:solidFill>
              </a:rPr>
              <a:t>يكتب تقريرا دقيقا بالحقائق المتعلقة بالمعهد التي اختارها موضوعا لدراسته </a:t>
            </a:r>
            <a:r>
              <a:rPr lang="ar-IQ" sz="2200" dirty="0"/>
              <a:t>، وإذا لم يكن هذا الباحث ساعيا لإثبات تعميم معين عن المعهد فان عمله ذلك يتضمن بصفة أساسية التنقيب عن الحقائق والحصول عليها </a:t>
            </a:r>
            <a:br>
              <a:rPr lang="en-US" sz="2200" dirty="0"/>
            </a:br>
            <a:endParaRPr lang="en-US" sz="2200" dirty="0"/>
          </a:p>
        </p:txBody>
      </p:sp>
      <p:sp>
        <p:nvSpPr>
          <p:cNvPr id="3" name="عنصر نائب لرقم الشريحة 2"/>
          <p:cNvSpPr>
            <a:spLocks noGrp="1"/>
          </p:cNvSpPr>
          <p:nvPr>
            <p:ph type="sldNum" sz="quarter" idx="12"/>
          </p:nvPr>
        </p:nvSpPr>
        <p:spPr/>
        <p:txBody>
          <a:bodyPr/>
          <a:lstStyle/>
          <a:p>
            <a:fld id="{16FE9F9A-BA04-44B2-BA08-CC21A12E2012}" type="slidenum">
              <a:rPr lang="en-US" smtClean="0"/>
              <a:pPr/>
              <a:t>17</a:t>
            </a:fld>
            <a:endParaRPr lang="en-US"/>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p:nvPr>
        </p:nvSpPr>
        <p:spPr>
          <a:xfrm>
            <a:off x="228600" y="228600"/>
            <a:ext cx="8610600" cy="6096000"/>
          </a:xfrm>
        </p:spPr>
        <p:txBody>
          <a:bodyPr anchor="t"/>
          <a:lstStyle/>
          <a:p>
            <a:pPr algn="r" rtl="1" eaLnBrk="1" hangingPunct="1"/>
            <a:r>
              <a:rPr lang="ar-IQ" sz="2800" b="1" dirty="0">
                <a:effectLst>
                  <a:glow rad="139700">
                    <a:schemeClr val="accent2">
                      <a:satMod val="175000"/>
                      <a:alpha val="40000"/>
                    </a:schemeClr>
                  </a:glow>
                </a:effectLst>
              </a:rPr>
              <a:t>2. البحث العملي والتطبيقي </a:t>
            </a:r>
            <a:br>
              <a:rPr lang="en-US" sz="2000" dirty="0"/>
            </a:br>
            <a:r>
              <a:rPr lang="ar-IQ" sz="2000" dirty="0"/>
              <a:t>   </a:t>
            </a:r>
            <a:br>
              <a:rPr lang="ar-IQ" sz="2000" dirty="0"/>
            </a:br>
            <a:r>
              <a:rPr lang="ar-IQ" sz="2000" dirty="0"/>
              <a:t> ويطلق على هذا النوع من البحوث </a:t>
            </a:r>
            <a:r>
              <a:rPr lang="ar-IQ" sz="2000" u="sng" dirty="0">
                <a:solidFill>
                  <a:srgbClr val="FF0000"/>
                </a:solidFill>
              </a:rPr>
              <a:t>البحث التفسيري النقدي </a:t>
            </a:r>
            <a:r>
              <a:rPr lang="ar-IQ" sz="2000" dirty="0"/>
              <a:t>، وتعتمد هذه الدراسة إلى حد كبير على </a:t>
            </a:r>
            <a:r>
              <a:rPr lang="ar-IQ" sz="2000" u="sng" dirty="0">
                <a:solidFill>
                  <a:srgbClr val="FF0000"/>
                </a:solidFill>
              </a:rPr>
              <a:t>التحليل المنطقي وذلك للوصول إلى حلول المشاكل </a:t>
            </a:r>
            <a:r>
              <a:rPr lang="ar-IQ" sz="2000" dirty="0"/>
              <a:t>.</a:t>
            </a:r>
            <a:br>
              <a:rPr lang="en-US" sz="2000" dirty="0"/>
            </a:br>
            <a:r>
              <a:rPr lang="ar-IQ" sz="2000" dirty="0"/>
              <a:t>    وتطبيق هذه الطريقة عادة عندما </a:t>
            </a:r>
            <a:r>
              <a:rPr lang="ar-IQ" sz="2000" u="sng" dirty="0">
                <a:solidFill>
                  <a:srgbClr val="FF0000"/>
                </a:solidFill>
              </a:rPr>
              <a:t>تتعلق المشكلة بالأفكار أكثر من تعلقها بالحقائق </a:t>
            </a:r>
            <a:r>
              <a:rPr lang="ar-IQ" sz="2000" dirty="0"/>
              <a:t>. ويستخدم الباحث هنا وسائل أساسية مثل </a:t>
            </a:r>
            <a:r>
              <a:rPr lang="ar-IQ" sz="2000" u="sng" dirty="0">
                <a:solidFill>
                  <a:srgbClr val="FF0000"/>
                </a:solidFill>
              </a:rPr>
              <a:t>النظرة الثاقبة والفطنة والخبرة والمنطق </a:t>
            </a:r>
            <a:r>
              <a:rPr lang="ar-IQ" sz="2000" dirty="0"/>
              <a:t>. وان يتناول المشكلة تحليلا وتطبيقا للآراء المطروحة عنها ثم التفسير النقدي لها.</a:t>
            </a:r>
            <a:br>
              <a:rPr lang="en-US" sz="2000" dirty="0"/>
            </a:br>
            <a:r>
              <a:rPr lang="ar-IQ" sz="2000" dirty="0"/>
              <a:t> </a:t>
            </a:r>
            <a:br>
              <a:rPr lang="en-US" sz="2000" dirty="0"/>
            </a:br>
            <a:r>
              <a:rPr lang="ar-IQ" sz="2000" dirty="0"/>
              <a:t>وينبغي أن يتوفر في هذا النوع من البحث ثلاثة جوانب هي</a:t>
            </a:r>
            <a:r>
              <a:rPr lang="ar-IQ" sz="2000" baseline="30000" dirty="0"/>
              <a:t>(</a:t>
            </a:r>
            <a:r>
              <a:rPr lang="ar-IQ" sz="2000" baseline="30000" dirty="0">
                <a:hlinkClick r:id="" action="ppaction://hlinkfile"/>
              </a:rPr>
              <a:t>1</a:t>
            </a:r>
            <a:r>
              <a:rPr lang="ar-IQ" sz="2000" baseline="30000" dirty="0"/>
              <a:t>)</a:t>
            </a:r>
            <a:br>
              <a:rPr lang="en-US" sz="2000" dirty="0"/>
            </a:br>
            <a:r>
              <a:rPr lang="ar-IQ" sz="2000" dirty="0">
                <a:solidFill>
                  <a:schemeClr val="accent1">
                    <a:lumMod val="50000"/>
                  </a:schemeClr>
                </a:solidFill>
              </a:rPr>
              <a:t>أ. </a:t>
            </a:r>
            <a:r>
              <a:rPr lang="ar-IQ" sz="2000" dirty="0"/>
              <a:t>أن تعتمد المناقشة أو </a:t>
            </a:r>
            <a:r>
              <a:rPr lang="ar-IQ" sz="2000" u="sng" dirty="0">
                <a:solidFill>
                  <a:srgbClr val="FF0000"/>
                </a:solidFill>
              </a:rPr>
              <a:t>تتفق على الأقل مع الجوانب والمبادئ المعروفة </a:t>
            </a:r>
            <a:r>
              <a:rPr lang="ar-IQ" sz="2000" dirty="0"/>
              <a:t>في المجال الذي يقوم الباحث بدراسته.</a:t>
            </a:r>
            <a:br>
              <a:rPr lang="en-US" sz="2000" dirty="0"/>
            </a:br>
            <a:r>
              <a:rPr lang="ar-IQ" sz="2000" dirty="0">
                <a:solidFill>
                  <a:schemeClr val="accent1">
                    <a:lumMod val="50000"/>
                  </a:schemeClr>
                </a:solidFill>
              </a:rPr>
              <a:t>ب. </a:t>
            </a:r>
            <a:r>
              <a:rPr lang="ar-IQ" sz="2000" dirty="0"/>
              <a:t>يجب أن تكون </a:t>
            </a:r>
            <a:r>
              <a:rPr lang="ar-IQ" sz="2000" u="sng" dirty="0">
                <a:solidFill>
                  <a:srgbClr val="FF0000"/>
                </a:solidFill>
              </a:rPr>
              <a:t>الحجج والمناقشات التي يقدمها الباحث في التفسير النقدي واضحة ومعقولة </a:t>
            </a:r>
            <a:r>
              <a:rPr lang="ar-IQ" sz="2000" dirty="0"/>
              <a:t>، أي أن </a:t>
            </a:r>
            <a:r>
              <a:rPr lang="ar-IQ" sz="2000" u="sng" dirty="0">
                <a:solidFill>
                  <a:srgbClr val="FF0000"/>
                </a:solidFill>
              </a:rPr>
              <a:t>تكون منطقية</a:t>
            </a:r>
            <a:r>
              <a:rPr lang="ar-IQ" sz="2000" dirty="0"/>
              <a:t> . وعلى ذلك فالتعميمات والنتائج التي يصل إليها الباحث يجب أن تعتمد منطقيا على الحقائق المعروفة وان تكون الخطوات مبررة وواضحة . وان يكون التدليل العقلي هو الأساس المتبع في هذه الطريقة ، تدليلا أمينا وكاملا حتى يمكن </a:t>
            </a:r>
            <a:r>
              <a:rPr lang="ar-IQ" sz="2000" dirty="0" err="1"/>
              <a:t>مرئ</a:t>
            </a:r>
            <a:r>
              <a:rPr lang="ar-IQ" sz="2000" dirty="0"/>
              <a:t> متابعة المناقشة وتقبل النتائج التي يصل إليها الباحث.</a:t>
            </a:r>
            <a:br>
              <a:rPr lang="en-US" sz="2000" dirty="0"/>
            </a:br>
            <a:r>
              <a:rPr lang="ar-IQ" sz="2000" dirty="0">
                <a:solidFill>
                  <a:schemeClr val="accent1">
                    <a:lumMod val="50000"/>
                  </a:schemeClr>
                </a:solidFill>
              </a:rPr>
              <a:t>ج. </a:t>
            </a:r>
            <a:r>
              <a:rPr lang="ar-IQ" sz="2000" dirty="0"/>
              <a:t>من المتوقع أن يؤدي هذا النوع من البحوث إلى بعض التعميمات والنتائج التي يجب أن تستند على الحقائق والمبادئ المتفق عليها في مبادئ الباحث ويؤيدها كل من المنطق والدليل المتوفر.</a:t>
            </a:r>
            <a:br>
              <a:rPr lang="en-US" sz="2000" dirty="0"/>
            </a:br>
            <a:endParaRPr lang="en-US" sz="2000" dirty="0"/>
          </a:p>
        </p:txBody>
      </p:sp>
      <p:sp>
        <p:nvSpPr>
          <p:cNvPr id="3" name="عنصر نائب لرقم الشريحة 2"/>
          <p:cNvSpPr>
            <a:spLocks noGrp="1"/>
          </p:cNvSpPr>
          <p:nvPr>
            <p:ph type="sldNum" sz="quarter" idx="12"/>
          </p:nvPr>
        </p:nvSpPr>
        <p:spPr/>
        <p:txBody>
          <a:bodyPr/>
          <a:lstStyle/>
          <a:p>
            <a:fld id="{16FE9F9A-BA04-44B2-BA08-CC21A12E2012}" type="slidenum">
              <a:rPr lang="en-US" smtClean="0"/>
              <a:pPr/>
              <a:t>18</a:t>
            </a:fld>
            <a:endParaRPr lang="en-US"/>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p:nvPr>
        </p:nvSpPr>
        <p:spPr>
          <a:xfrm>
            <a:off x="228600" y="228600"/>
            <a:ext cx="8610600" cy="6096000"/>
          </a:xfrm>
        </p:spPr>
        <p:txBody>
          <a:bodyPr anchor="t"/>
          <a:lstStyle/>
          <a:p>
            <a:pPr algn="r" eaLnBrk="1" hangingPunct="1"/>
            <a:br>
              <a:rPr lang="ar-IQ" sz="2000" dirty="0"/>
            </a:br>
            <a:r>
              <a:rPr lang="ar-IQ" sz="2800" b="1" dirty="0">
                <a:effectLst>
                  <a:glow rad="139700">
                    <a:schemeClr val="accent2">
                      <a:satMod val="175000"/>
                      <a:alpha val="40000"/>
                    </a:schemeClr>
                  </a:glow>
                </a:effectLst>
              </a:rPr>
              <a:t>3. البحث النظري والتطبيقي (البحث الكامل)</a:t>
            </a:r>
            <a:br>
              <a:rPr lang="en-US" sz="2000" dirty="0">
                <a:solidFill>
                  <a:srgbClr val="FFFF00"/>
                </a:solidFill>
              </a:rPr>
            </a:br>
            <a:r>
              <a:rPr lang="ar-IQ" sz="2000" dirty="0"/>
              <a:t>    </a:t>
            </a:r>
            <a:br>
              <a:rPr lang="ar-IQ" sz="2000" dirty="0"/>
            </a:br>
            <a:r>
              <a:rPr lang="ar-IQ" sz="2000" dirty="0"/>
              <a:t>وهو </a:t>
            </a:r>
            <a:r>
              <a:rPr lang="ar-IQ" sz="2000" u="sng" dirty="0">
                <a:solidFill>
                  <a:srgbClr val="FF0000"/>
                </a:solidFill>
              </a:rPr>
              <a:t>أكثر البحوث شيوعا حيث تمتزج النظرية بالتطبيق </a:t>
            </a:r>
            <a:r>
              <a:rPr lang="ar-IQ" sz="2000" dirty="0"/>
              <a:t>، ويكون </a:t>
            </a:r>
            <a:r>
              <a:rPr lang="ar-IQ" sz="2000" u="sng" dirty="0">
                <a:solidFill>
                  <a:srgbClr val="FF0000"/>
                </a:solidFill>
              </a:rPr>
              <a:t>الهدف من هذا النوع من البحوث إيجاد تطبيقات مناسبة الأصول النظرية </a:t>
            </a:r>
            <a:r>
              <a:rPr lang="ar-IQ" sz="2000" dirty="0"/>
              <a:t>. وتختلف صيغ هذه البحوث ، فهي إما أن تستعرض الجانب النظري أولا ثم تنتقل إلى الجوانب التطبيقية ، أو أن تدمج ضمن فصولها الفقرات الخاصة بالنظرية مع التطبيق لغرض إثارة المناقشات ولسهولة المتابعة.</a:t>
            </a:r>
            <a:br>
              <a:rPr lang="en-US" sz="2000" dirty="0"/>
            </a:br>
            <a:r>
              <a:rPr lang="ar-IQ" sz="2000" dirty="0"/>
              <a:t> </a:t>
            </a:r>
            <a:br>
              <a:rPr lang="en-US" sz="2000" dirty="0"/>
            </a:br>
            <a:r>
              <a:rPr lang="ar-IQ" sz="2000" dirty="0"/>
              <a:t> </a:t>
            </a:r>
            <a:br>
              <a:rPr lang="en-US" sz="2000" dirty="0"/>
            </a:br>
            <a:r>
              <a:rPr lang="ar-IQ" sz="2000" dirty="0"/>
              <a:t>ولكي يكون البحث كاملا لابد أن يتوافر فيه العوامل المحددة الآتية</a:t>
            </a:r>
            <a:r>
              <a:rPr lang="ar-IQ" sz="2000" baseline="30000" dirty="0"/>
              <a:t>(</a:t>
            </a:r>
            <a:r>
              <a:rPr lang="ar-IQ" sz="2000" baseline="30000" dirty="0">
                <a:hlinkClick r:id="" action="ppaction://hlinkfile"/>
              </a:rPr>
              <a:t>1</a:t>
            </a:r>
            <a:r>
              <a:rPr lang="ar-IQ" sz="2000" baseline="30000" dirty="0"/>
              <a:t>)</a:t>
            </a:r>
            <a:br>
              <a:rPr lang="en-US" sz="2000" dirty="0"/>
            </a:br>
            <a:r>
              <a:rPr lang="ar-IQ" sz="2000" dirty="0"/>
              <a:t> </a:t>
            </a:r>
            <a:br>
              <a:rPr lang="en-US" sz="2000" dirty="0"/>
            </a:br>
            <a:r>
              <a:rPr lang="ar-IQ" sz="2000" dirty="0"/>
              <a:t>أ. أن تكون هناك مشكلة تستدعي الحل.</a:t>
            </a:r>
            <a:br>
              <a:rPr lang="en-US" sz="2000" dirty="0"/>
            </a:br>
            <a:r>
              <a:rPr lang="ar-IQ" sz="2000" dirty="0"/>
              <a:t>ب. وجود الدليل الذي يحتوي عادة على </a:t>
            </a:r>
            <a:r>
              <a:rPr lang="ar-IQ" sz="2000" u="sng" dirty="0">
                <a:solidFill>
                  <a:srgbClr val="FF0000"/>
                </a:solidFill>
              </a:rPr>
              <a:t>الحقائق التي يتم إثباتها</a:t>
            </a:r>
            <a:r>
              <a:rPr lang="ar-IQ" sz="2000" dirty="0"/>
              <a:t>... وقد يحتوي هذا الدليل على </a:t>
            </a:r>
            <a:r>
              <a:rPr lang="ar-IQ" sz="2000" u="sng" dirty="0">
                <a:solidFill>
                  <a:srgbClr val="FF0000"/>
                </a:solidFill>
              </a:rPr>
              <a:t>رأي الخبراء</a:t>
            </a:r>
            <a:r>
              <a:rPr lang="ar-IQ" sz="2000" dirty="0"/>
              <a:t>. </a:t>
            </a:r>
            <a:br>
              <a:rPr lang="en-US" sz="2000" dirty="0"/>
            </a:br>
            <a:r>
              <a:rPr lang="ar-IQ" sz="2000" dirty="0"/>
              <a:t>ج. </a:t>
            </a:r>
            <a:r>
              <a:rPr lang="ar-IQ" sz="2000" dirty="0">
                <a:solidFill>
                  <a:srgbClr val="FF0000"/>
                </a:solidFill>
              </a:rPr>
              <a:t>التحليل الدقيق الدليل وتصنيفه </a:t>
            </a:r>
            <a:r>
              <a:rPr lang="ar-IQ" sz="2000" dirty="0"/>
              <a:t>... حتى يمكن أن يرتب الدليل في إطار منطقي وذلك لاختياره وتطبيقه على المشكلة.</a:t>
            </a:r>
            <a:br>
              <a:rPr lang="en-US" sz="2000" dirty="0"/>
            </a:br>
            <a:r>
              <a:rPr lang="ar-IQ" sz="2000" dirty="0"/>
              <a:t>د. استخدام </a:t>
            </a:r>
            <a:r>
              <a:rPr lang="ar-IQ" sz="2000" u="sng" dirty="0">
                <a:solidFill>
                  <a:srgbClr val="FF0000"/>
                </a:solidFill>
              </a:rPr>
              <a:t>العقل والمنطق</a:t>
            </a:r>
            <a:r>
              <a:rPr lang="ar-IQ" sz="2000" dirty="0"/>
              <a:t> لترتيب الدليل في حجج أو إثباتها حقيقة يمكن أن تؤدي إلى </a:t>
            </a:r>
            <a:r>
              <a:rPr lang="ar-IQ" sz="2000" u="sng" dirty="0">
                <a:solidFill>
                  <a:srgbClr val="FF0000"/>
                </a:solidFill>
              </a:rPr>
              <a:t>حل المشكلة</a:t>
            </a:r>
            <a:r>
              <a:rPr lang="ar-IQ" sz="2000" dirty="0"/>
              <a:t>.</a:t>
            </a:r>
            <a:br>
              <a:rPr lang="en-US" sz="2000" dirty="0"/>
            </a:br>
            <a:r>
              <a:rPr lang="ar-IQ" sz="2000" dirty="0"/>
              <a:t>هـ. </a:t>
            </a:r>
            <a:r>
              <a:rPr lang="ar-IQ" sz="2000" u="sng" dirty="0">
                <a:solidFill>
                  <a:srgbClr val="FF0000"/>
                </a:solidFill>
              </a:rPr>
              <a:t>الحل المحدد</a:t>
            </a:r>
            <a:r>
              <a:rPr lang="ar-IQ" sz="2000" dirty="0"/>
              <a:t>... ويعد الإجابة عن السؤال أو المشكلة التي تواجه الباحث...</a:t>
            </a:r>
            <a:br>
              <a:rPr lang="en-US" sz="2000" dirty="0"/>
            </a:br>
            <a:r>
              <a:rPr lang="ar-IQ" sz="2000" baseline="30000" dirty="0"/>
              <a:t> </a:t>
            </a:r>
            <a:endParaRPr lang="en-US" sz="2000" dirty="0"/>
          </a:p>
        </p:txBody>
      </p:sp>
      <p:sp>
        <p:nvSpPr>
          <p:cNvPr id="3" name="عنصر نائب لرقم الشريحة 2"/>
          <p:cNvSpPr>
            <a:spLocks noGrp="1"/>
          </p:cNvSpPr>
          <p:nvPr>
            <p:ph type="sldNum" sz="quarter" idx="12"/>
          </p:nvPr>
        </p:nvSpPr>
        <p:spPr/>
        <p:txBody>
          <a:bodyPr/>
          <a:lstStyle/>
          <a:p>
            <a:fld id="{16FE9F9A-BA04-44B2-BA08-CC21A12E2012}" type="slidenum">
              <a:rPr lang="en-US" smtClean="0"/>
              <a:pPr/>
              <a:t>19</a:t>
            </a:fld>
            <a:endParaRPr lang="en-US"/>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7158" y="857232"/>
            <a:ext cx="8501122" cy="5268931"/>
          </a:xfrm>
        </p:spPr>
        <p:txBody>
          <a:bodyPr>
            <a:noAutofit/>
          </a:bodyPr>
          <a:lstStyle/>
          <a:p>
            <a:pPr algn="ctr" rtl="1">
              <a:buNone/>
            </a:pPr>
            <a:r>
              <a:rPr lang="ar-IQ" sz="8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101600">
                    <a:schemeClr val="accent2">
                      <a:satMod val="175000"/>
                      <a:alpha val="40000"/>
                    </a:schemeClr>
                  </a:glow>
                  <a:innerShdw blurRad="69850" dist="43180" dir="5400000">
                    <a:srgbClr val="000000">
                      <a:alpha val="65000"/>
                    </a:srgbClr>
                  </a:innerShdw>
                </a:effectLst>
                <a:latin typeface="+mj-lt"/>
                <a:ea typeface="+mj-ea"/>
                <a:cs typeface="+mj-cs"/>
              </a:rPr>
              <a:t>الفصل الأول</a:t>
            </a:r>
          </a:p>
          <a:p>
            <a:pPr algn="ctr" rtl="1">
              <a:buNone/>
            </a:pPr>
            <a:r>
              <a:rPr lang="ar-IQ" sz="8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101600">
                    <a:schemeClr val="accent2">
                      <a:satMod val="175000"/>
                      <a:alpha val="40000"/>
                    </a:schemeClr>
                  </a:glow>
                  <a:innerShdw blurRad="69850" dist="43180" dir="5400000">
                    <a:srgbClr val="000000">
                      <a:alpha val="65000"/>
                    </a:srgbClr>
                  </a:innerShdw>
                </a:effectLst>
                <a:latin typeface="+mj-lt"/>
                <a:ea typeface="+mj-ea"/>
                <a:cs typeface="+mj-cs"/>
              </a:rPr>
              <a:t> البحوث العلمية مفهومها وأنواعها</a:t>
            </a:r>
            <a:endParaRPr lang="en-US" sz="8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101600">
                  <a:schemeClr val="accent2">
                    <a:satMod val="175000"/>
                    <a:alpha val="40000"/>
                  </a:schemeClr>
                </a:glow>
                <a:innerShdw blurRad="69850" dist="43180" dir="5400000">
                  <a:srgbClr val="000000">
                    <a:alpha val="65000"/>
                  </a:srgbClr>
                </a:innerShdw>
              </a:effectLst>
              <a:latin typeface="+mj-lt"/>
              <a:ea typeface="+mj-ea"/>
              <a:cs typeface="+mj-cs"/>
            </a:endParaRPr>
          </a:p>
          <a:p>
            <a:endParaRPr lang="ar-IQ"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101600">
                  <a:schemeClr val="accent2">
                    <a:satMod val="175000"/>
                    <a:alpha val="40000"/>
                  </a:schemeClr>
                </a:glow>
                <a:innerShdw blurRad="69850" dist="43180" dir="5400000">
                  <a:srgbClr val="000000">
                    <a:alpha val="65000"/>
                  </a:srgbClr>
                </a:innerShdw>
              </a:effectLst>
            </a:endParaRPr>
          </a:p>
        </p:txBody>
      </p:sp>
      <p:sp>
        <p:nvSpPr>
          <p:cNvPr id="4" name="عنصر نائب لرقم الشريحة 3"/>
          <p:cNvSpPr>
            <a:spLocks noGrp="1"/>
          </p:cNvSpPr>
          <p:nvPr>
            <p:ph type="sldNum" sz="quarter" idx="12"/>
          </p:nvPr>
        </p:nvSpPr>
        <p:spPr/>
        <p:txBody>
          <a:bodyPr/>
          <a:lstStyle/>
          <a:p>
            <a:fld id="{16FE9F9A-BA04-44B2-BA08-CC21A12E2012}"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228600" y="228600"/>
            <a:ext cx="8610600" cy="6096000"/>
          </a:xfrm>
        </p:spPr>
        <p:txBody>
          <a:bodyPr anchor="t">
            <a:normAutofit fontScale="90000"/>
          </a:bodyPr>
          <a:lstStyle/>
          <a:p>
            <a:pPr algn="r" rtl="1" eaLnBrk="1" hangingPunct="1"/>
            <a:br>
              <a:rPr lang="en-US" sz="2000" dirty="0"/>
            </a:br>
            <a:r>
              <a:rPr lang="ar-IQ" sz="2000" dirty="0"/>
              <a:t>                                                             </a:t>
            </a:r>
            <a:r>
              <a:rPr lang="ar-IQ" sz="2700" b="1" dirty="0">
                <a:effectLst>
                  <a:glow rad="228600">
                    <a:schemeClr val="accent6">
                      <a:satMod val="175000"/>
                      <a:alpha val="40000"/>
                    </a:schemeClr>
                  </a:glow>
                </a:effectLst>
              </a:rPr>
              <a:t>أساليب البحث العلمي</a:t>
            </a:r>
            <a:br>
              <a:rPr lang="ar-IQ" sz="2000" dirty="0"/>
            </a:br>
            <a:br>
              <a:rPr lang="en-US" sz="2000" dirty="0"/>
            </a:br>
            <a:r>
              <a:rPr lang="ar-IQ" sz="2000" dirty="0"/>
              <a:t>    </a:t>
            </a:r>
            <a:r>
              <a:rPr lang="ar-IQ" sz="2200" dirty="0"/>
              <a:t>يعتمد البحث العلمي بشكل أساس على أسلوبين رئيسين هما :</a:t>
            </a:r>
            <a:br>
              <a:rPr lang="en-US" sz="2200" dirty="0"/>
            </a:br>
            <a:r>
              <a:rPr lang="ar-IQ" sz="2200" b="1" u="sng" dirty="0">
                <a:solidFill>
                  <a:srgbClr val="FF0000"/>
                </a:solidFill>
              </a:rPr>
              <a:t>الأسلوب الاستنباطي </a:t>
            </a:r>
            <a:r>
              <a:rPr lang="ar-IQ" sz="2200" dirty="0"/>
              <a:t>و</a:t>
            </a:r>
            <a:r>
              <a:rPr lang="ar-IQ" sz="2200" b="1" u="sng" dirty="0">
                <a:solidFill>
                  <a:srgbClr val="FF0000"/>
                </a:solidFill>
              </a:rPr>
              <a:t>الأسلوب الاستقرائي </a:t>
            </a:r>
            <a:r>
              <a:rPr lang="ar-IQ" sz="2200" dirty="0"/>
              <a:t>مضافا لهما </a:t>
            </a:r>
            <a:r>
              <a:rPr lang="ar-IQ" sz="2200" b="1" u="sng" dirty="0">
                <a:solidFill>
                  <a:srgbClr val="FF0000"/>
                </a:solidFill>
              </a:rPr>
              <a:t>الطريقة العلمية</a:t>
            </a:r>
            <a:r>
              <a:rPr lang="ar-IQ" sz="2200" dirty="0"/>
              <a:t>.</a:t>
            </a:r>
            <a:br>
              <a:rPr lang="en-US" sz="2200" dirty="0"/>
            </a:br>
            <a:r>
              <a:rPr lang="ar-IQ" sz="2200" dirty="0"/>
              <a:t> </a:t>
            </a:r>
            <a:br>
              <a:rPr lang="en-US" sz="2200" dirty="0"/>
            </a:br>
            <a:r>
              <a:rPr lang="ar-IQ" sz="2200" b="1" dirty="0">
                <a:effectLst>
                  <a:glow rad="101600">
                    <a:schemeClr val="accent2">
                      <a:satMod val="175000"/>
                      <a:alpha val="40000"/>
                    </a:schemeClr>
                  </a:glow>
                </a:effectLst>
              </a:rPr>
              <a:t>أولا : الأسلوب الاستنباطي (ألاستنتاجي) :-</a:t>
            </a:r>
            <a:br>
              <a:rPr lang="en-US" sz="2200" dirty="0"/>
            </a:br>
            <a:r>
              <a:rPr lang="ar-IQ" sz="2200" dirty="0"/>
              <a:t>    يعد الأسلوب الاستنباطي (ألاستنتاجي) أول إسهام هام لتطوير أسلوب منظم </a:t>
            </a:r>
            <a:r>
              <a:rPr lang="ar-IQ" sz="2200" u="sng" dirty="0">
                <a:solidFill>
                  <a:srgbClr val="FF0000"/>
                </a:solidFill>
              </a:rPr>
              <a:t>لاكتشاف الحقيقة</a:t>
            </a:r>
            <a:r>
              <a:rPr lang="ar-IQ" sz="2200" dirty="0"/>
              <a:t>. ويعد هذا الأسلوب من أهم </a:t>
            </a:r>
            <a:r>
              <a:rPr lang="ar-IQ" sz="2200" u="sng" dirty="0">
                <a:solidFill>
                  <a:srgbClr val="FF0000"/>
                </a:solidFill>
              </a:rPr>
              <a:t>مصادر الفلسفة القديمة </a:t>
            </a:r>
            <a:r>
              <a:rPr lang="ar-IQ" sz="2200" dirty="0"/>
              <a:t>التي كانت معتمدة بفعلها على الاهتمام </a:t>
            </a:r>
            <a:r>
              <a:rPr lang="ar-IQ" sz="2200" u="sng" dirty="0">
                <a:solidFill>
                  <a:srgbClr val="FF0000"/>
                </a:solidFill>
              </a:rPr>
              <a:t>بالمبادئ الكلية وليست الجزئية وعلى تفسير الأشياء بالرجوع إلى عللها ومبادئها الأولى</a:t>
            </a:r>
            <a:r>
              <a:rPr lang="ar-IQ" sz="2200" baseline="30000" dirty="0"/>
              <a:t>(</a:t>
            </a:r>
            <a:r>
              <a:rPr lang="ar-IQ" sz="2200" baseline="30000" dirty="0">
                <a:hlinkClick r:id="" action="ppaction://hlinkfile"/>
              </a:rPr>
              <a:t>1</a:t>
            </a:r>
            <a:r>
              <a:rPr lang="ar-IQ" sz="2200" baseline="30000" dirty="0"/>
              <a:t>)</a:t>
            </a:r>
            <a:r>
              <a:rPr lang="ar-IQ" sz="2200" dirty="0"/>
              <a:t>.</a:t>
            </a:r>
            <a:br>
              <a:rPr lang="en-US" sz="2200" dirty="0"/>
            </a:br>
            <a:r>
              <a:rPr lang="ar-IQ" sz="2200" dirty="0"/>
              <a:t>    ويعتمد هذا الأسلوب على </a:t>
            </a:r>
            <a:r>
              <a:rPr lang="ar-IQ" sz="2200" u="sng" dirty="0">
                <a:solidFill>
                  <a:srgbClr val="FF0000"/>
                </a:solidFill>
              </a:rPr>
              <a:t>التسلسل المنطقي ابتدءاً من العموميات إلى الخصوصيات </a:t>
            </a:r>
            <a:r>
              <a:rPr lang="ar-IQ" sz="2200" dirty="0"/>
              <a:t>حيث يعتمد على </a:t>
            </a:r>
            <a:r>
              <a:rPr lang="ar-IQ" sz="2200" u="sng" dirty="0">
                <a:solidFill>
                  <a:srgbClr val="FF0000"/>
                </a:solidFill>
              </a:rPr>
              <a:t>فروض وبديهيات أساسية عامة مسلم </a:t>
            </a:r>
            <a:r>
              <a:rPr lang="ar-IQ" sz="2200" u="sng" dirty="0" err="1">
                <a:solidFill>
                  <a:srgbClr val="FF0000"/>
                </a:solidFill>
              </a:rPr>
              <a:t>بها</a:t>
            </a:r>
            <a:r>
              <a:rPr lang="ar-IQ" sz="2200" u="sng" dirty="0">
                <a:solidFill>
                  <a:srgbClr val="FF0000"/>
                </a:solidFill>
              </a:rPr>
              <a:t> أو قواعد عامة </a:t>
            </a:r>
            <a:r>
              <a:rPr lang="ar-IQ" sz="2200" dirty="0"/>
              <a:t>ويتسلسل في سلم هذه الفروض والبديهيات والقواعد حتى يصل إلى استنتاجات معينة ومحددة عن طريق استخدام الأسس النظرية لتفسير الوقائع القائمة.</a:t>
            </a:r>
            <a:br>
              <a:rPr lang="en-US" sz="2200" dirty="0"/>
            </a:br>
            <a:r>
              <a:rPr lang="ar-IQ" sz="2200" dirty="0"/>
              <a:t> </a:t>
            </a:r>
            <a:br>
              <a:rPr lang="en-US" sz="2200" dirty="0"/>
            </a:br>
            <a:r>
              <a:rPr lang="ar-IQ" sz="2200" dirty="0"/>
              <a:t>    وبناء على ما تقدم فان أهم الخطوات التي يمكن اعتمادها في الأسلوب ألاستنتاجي هي</a:t>
            </a:r>
            <a:r>
              <a:rPr lang="ar-IQ" sz="2200" baseline="30000" dirty="0"/>
              <a:t>(</a:t>
            </a:r>
            <a:r>
              <a:rPr lang="ar-IQ" sz="2200" baseline="30000" dirty="0">
                <a:hlinkClick r:id="" action="ppaction://hlinkfile"/>
              </a:rPr>
              <a:t>2</a:t>
            </a:r>
            <a:r>
              <a:rPr lang="ar-IQ" sz="2200" baseline="30000" dirty="0"/>
              <a:t>)</a:t>
            </a:r>
            <a:r>
              <a:rPr lang="ar-IQ" sz="2200" dirty="0"/>
              <a:t>.</a:t>
            </a:r>
            <a:br>
              <a:rPr lang="en-US" sz="2200" dirty="0"/>
            </a:br>
            <a:r>
              <a:rPr lang="ar-IQ" sz="2200" dirty="0"/>
              <a:t> 1.   وجود مقدمة كبرى أو عامة.</a:t>
            </a:r>
            <a:br>
              <a:rPr lang="en-US" sz="2200" dirty="0"/>
            </a:br>
            <a:r>
              <a:rPr lang="ar-IQ" sz="2200" dirty="0"/>
              <a:t>2. وجود مقدمة صغرى.</a:t>
            </a:r>
            <a:br>
              <a:rPr lang="en-US" sz="2200" dirty="0"/>
            </a:br>
            <a:r>
              <a:rPr lang="ar-IQ" sz="2200" dirty="0"/>
              <a:t>3. الاستنتاجات أو التخمين.</a:t>
            </a:r>
            <a:br>
              <a:rPr lang="en-US" sz="2200" dirty="0"/>
            </a:br>
            <a:r>
              <a:rPr lang="ar-IQ" sz="2200" dirty="0"/>
              <a:t>ولتوضيح الخطوات الثلاث أعلاه نسوق المثال الآتي:-</a:t>
            </a:r>
            <a:br>
              <a:rPr lang="en-US" sz="2200" dirty="0"/>
            </a:br>
            <a:r>
              <a:rPr lang="ar-IQ" sz="2200" dirty="0">
                <a:solidFill>
                  <a:srgbClr val="FF0000"/>
                </a:solidFill>
              </a:rPr>
              <a:t>1. جميع رجال الأعمال يحصلون على أرباح عالية (مقدمة كبرى).</a:t>
            </a:r>
            <a:br>
              <a:rPr lang="en-US" sz="2000" dirty="0"/>
            </a:br>
            <a:endParaRPr lang="en-US" sz="2000" dirty="0"/>
          </a:p>
        </p:txBody>
      </p:sp>
      <p:sp>
        <p:nvSpPr>
          <p:cNvPr id="3" name="عنصر نائب لرقم الشريحة 2"/>
          <p:cNvSpPr>
            <a:spLocks noGrp="1"/>
          </p:cNvSpPr>
          <p:nvPr>
            <p:ph type="sldNum" sz="quarter" idx="12"/>
          </p:nvPr>
        </p:nvSpPr>
        <p:spPr/>
        <p:txBody>
          <a:bodyPr/>
          <a:lstStyle/>
          <a:p>
            <a:fld id="{16FE9F9A-BA04-44B2-BA08-CC21A12E2012}" type="slidenum">
              <a:rPr lang="en-US" smtClean="0"/>
              <a:pPr/>
              <a:t>20</a:t>
            </a:fld>
            <a:endParaRPr lang="en-US"/>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ctrTitle"/>
          </p:nvPr>
        </p:nvSpPr>
        <p:spPr>
          <a:xfrm>
            <a:off x="228600" y="228600"/>
            <a:ext cx="8610600" cy="6096000"/>
          </a:xfrm>
        </p:spPr>
        <p:txBody>
          <a:bodyPr anchor="t"/>
          <a:lstStyle/>
          <a:p>
            <a:pPr algn="r" rtl="1" eaLnBrk="1" hangingPunct="1"/>
            <a:r>
              <a:rPr lang="ar-IQ" sz="1600" b="1" dirty="0">
                <a:solidFill>
                  <a:srgbClr val="FF0000"/>
                </a:solidFill>
              </a:rPr>
              <a:t>2. المزارعون من رجال الأعمال (مقدمة صغرى).</a:t>
            </a:r>
            <a:br>
              <a:rPr lang="en-US" sz="1600" b="1" dirty="0"/>
            </a:br>
            <a:r>
              <a:rPr lang="ar-IQ" sz="1600" b="1" dirty="0"/>
              <a:t>3. </a:t>
            </a:r>
            <a:r>
              <a:rPr lang="ar-IQ" sz="1600" b="1" dirty="0">
                <a:solidFill>
                  <a:srgbClr val="FF0000"/>
                </a:solidFill>
              </a:rPr>
              <a:t>كذلك المزارعون من ذوي الأرباح العالية (الاستنتاج).</a:t>
            </a:r>
            <a:br>
              <a:rPr lang="en-US" sz="1600" b="1" dirty="0"/>
            </a:br>
            <a:r>
              <a:rPr lang="ar-IQ" sz="1600" b="1" dirty="0"/>
              <a:t>    الذي يلاحظ هو انه إذا كانت </a:t>
            </a:r>
            <a:r>
              <a:rPr lang="ar-IQ" sz="1600" b="1" u="sng" dirty="0">
                <a:solidFill>
                  <a:srgbClr val="FF0000"/>
                </a:solidFill>
              </a:rPr>
              <a:t>المقدمتان صحيحتان </a:t>
            </a:r>
            <a:r>
              <a:rPr lang="ar-IQ" sz="1600" b="1" dirty="0"/>
              <a:t>فبالضرورة يكون </a:t>
            </a:r>
            <a:r>
              <a:rPr lang="ar-IQ" sz="1600" b="1" u="sng" dirty="0">
                <a:solidFill>
                  <a:srgbClr val="FF0000"/>
                </a:solidFill>
              </a:rPr>
              <a:t>التخمين صحيحا</a:t>
            </a:r>
            <a:r>
              <a:rPr lang="ar-IQ" sz="1600" b="1" dirty="0"/>
              <a:t>. </a:t>
            </a:r>
            <a:br>
              <a:rPr lang="en-US" sz="1600" b="1" dirty="0"/>
            </a:br>
            <a:r>
              <a:rPr lang="ar-IQ" sz="1600" b="1" dirty="0"/>
              <a:t>    وعلى الرغم من تطور المنهج ألاستنتاجي وطول مدة استخدامه ، فانه لا يكشف عن مهمات الظواهر ولا حتى إثبات المبادئ العلمية بل تتساوى فيه المقدمات مع النتائج ، وذلك لان هذه الطريقة تميل إلى شغل الاهتمام الشخصي بالعمليات العقلية والحوار الماهر بدلا من تركيز اهتمامه على البحث في الحقيقة ذاتها.</a:t>
            </a:r>
            <a:br>
              <a:rPr lang="en-US" sz="1600" b="1" dirty="0"/>
            </a:br>
            <a:r>
              <a:rPr lang="ar-IQ" sz="1600" b="1" dirty="0"/>
              <a:t> </a:t>
            </a:r>
            <a:br>
              <a:rPr lang="en-US" sz="1600" b="1" dirty="0"/>
            </a:br>
            <a:r>
              <a:rPr lang="ar-IQ" sz="2000" b="1" dirty="0">
                <a:effectLst>
                  <a:glow rad="101600">
                    <a:schemeClr val="accent2">
                      <a:satMod val="175000"/>
                      <a:alpha val="40000"/>
                    </a:schemeClr>
                  </a:glow>
                </a:effectLst>
              </a:rPr>
              <a:t>ثانيا : الأسلوب الاستقرائي :-</a:t>
            </a:r>
            <a:br>
              <a:rPr lang="en-US" sz="1600" b="1" dirty="0"/>
            </a:br>
            <a:r>
              <a:rPr lang="ar-IQ" sz="1600" b="1" dirty="0"/>
              <a:t>     وهذا الأسلوب هو عكس الأسلوب </a:t>
            </a:r>
            <a:r>
              <a:rPr lang="ar-IQ" sz="1600" b="1" u="sng" dirty="0">
                <a:solidFill>
                  <a:srgbClr val="FF0000"/>
                </a:solidFill>
              </a:rPr>
              <a:t>الأول إذ يتجه فيه الباحث لمشاهدة عدد كبير من الوقائع (الجزئيات) ثم ينتقل إلى التعميم (الكليات) ويتدرج إلى وضع المبادئ العامة التي تحكم هذه الوقائع</a:t>
            </a:r>
            <a:r>
              <a:rPr lang="ar-IQ" sz="1600" b="1" baseline="30000" dirty="0"/>
              <a:t>(</a:t>
            </a:r>
            <a:r>
              <a:rPr lang="ar-IQ" sz="1600" b="1" baseline="30000" dirty="0">
                <a:hlinkClick r:id="" action="ppaction://hlinkfile"/>
              </a:rPr>
              <a:t>1</a:t>
            </a:r>
            <a:r>
              <a:rPr lang="ar-IQ" sz="1600" b="1" baseline="30000" dirty="0"/>
              <a:t>)</a:t>
            </a:r>
            <a:br>
              <a:rPr lang="en-US" sz="1600" b="1" dirty="0"/>
            </a:br>
            <a:r>
              <a:rPr lang="ar-IQ" sz="1600" b="1" dirty="0"/>
              <a:t> </a:t>
            </a:r>
            <a:br>
              <a:rPr lang="en-US" sz="1600" b="1" dirty="0"/>
            </a:br>
            <a:r>
              <a:rPr lang="ar-IQ" sz="1600" b="1" dirty="0"/>
              <a:t>  والاستقراء هو الأساس لجميع أحكامنا الكلية وقواعدنا العامة لان تحصيل القاعدة العامة والحكم الكلي لا يكون إلا بعد فحص الجزئيات واستقرائها فإذا وجدناها متحدة في الحكم تلخص منها القاعدة أو الحكم الكلي</a:t>
            </a:r>
            <a:r>
              <a:rPr lang="ar-IQ" sz="1600" b="1" baseline="30000" dirty="0"/>
              <a:t>(</a:t>
            </a:r>
            <a:r>
              <a:rPr lang="ar-IQ" sz="1600" b="1" baseline="30000" dirty="0">
                <a:hlinkClick r:id="" action="ppaction://hlinkfile"/>
              </a:rPr>
              <a:t>1</a:t>
            </a:r>
            <a:r>
              <a:rPr lang="ar-IQ" sz="1600" b="1" baseline="30000" dirty="0"/>
              <a:t>)</a:t>
            </a:r>
            <a:r>
              <a:rPr lang="ar-IQ" sz="1600" b="1" dirty="0"/>
              <a:t> وبناء على ذلك يمكن القول أن الاستنتاج عملية انتقال من مسألة واحدة أو أكثر إلى أخرى بالاستعانة بقواعد الاستدلال (الاستنباط) المنطقي فقط.</a:t>
            </a:r>
            <a:br>
              <a:rPr lang="en-US" sz="1600" b="1" dirty="0"/>
            </a:br>
            <a:r>
              <a:rPr lang="ar-IQ" sz="1600" b="1" dirty="0"/>
              <a:t>فنحكم بصدق أو كذب النتيجة على فرض صدق أو كذب المقدمات ولا تكون النتيجة إلا صيغة المقدمة أو متضمنة فيها</a:t>
            </a:r>
            <a:r>
              <a:rPr lang="ar-IQ" sz="1600" b="1" baseline="30000" dirty="0"/>
              <a:t>(</a:t>
            </a:r>
            <a:r>
              <a:rPr lang="ar-IQ" sz="1600" b="1" baseline="30000" dirty="0">
                <a:hlinkClick r:id="" action="ppaction://hlinkfile"/>
              </a:rPr>
              <a:t>2</a:t>
            </a:r>
            <a:r>
              <a:rPr lang="ar-IQ" sz="1600" b="1" baseline="30000" dirty="0"/>
              <a:t>)</a:t>
            </a:r>
            <a:r>
              <a:rPr lang="ar-IQ" sz="1600" b="1" dirty="0"/>
              <a:t>. فعندما نتحقق من خلال التجربة والبحث من أن تكون مياه الكثير من البحار مالحة وان مياه العديد من الأنهار عذبة ، فإننا نستخلص الحكم العام الذي مؤداه إن ماء البحر مالح وان ماء النهر عذب.</a:t>
            </a:r>
            <a:br>
              <a:rPr lang="en-US" sz="1600" b="1" dirty="0"/>
            </a:br>
            <a:r>
              <a:rPr lang="ar-IQ" sz="1600" b="1" dirty="0"/>
              <a:t> </a:t>
            </a:r>
            <a:br>
              <a:rPr lang="en-US" sz="1600" b="1" dirty="0"/>
            </a:br>
            <a:r>
              <a:rPr lang="ar-IQ" sz="1600" b="1" dirty="0">
                <a:effectLst>
                  <a:outerShdw blurRad="38100" dist="38100" dir="2700000" algn="tl">
                    <a:srgbClr val="000000">
                      <a:alpha val="43137"/>
                    </a:srgbClr>
                  </a:outerShdw>
                </a:effectLst>
              </a:rPr>
              <a:t>والاستقراء نوعان :-</a:t>
            </a:r>
            <a:br>
              <a:rPr lang="en-US" sz="1600" b="1" dirty="0"/>
            </a:br>
            <a:r>
              <a:rPr lang="ar-IQ" sz="1600" b="1" dirty="0"/>
              <a:t>  </a:t>
            </a:r>
            <a:r>
              <a:rPr lang="ar-IQ" sz="1600" b="1" dirty="0">
                <a:solidFill>
                  <a:srgbClr val="FF0000"/>
                </a:solidFill>
                <a:effectLst>
                  <a:outerShdw blurRad="38100" dist="38100" dir="2700000" algn="tl">
                    <a:srgbClr val="000000">
                      <a:alpha val="43137"/>
                    </a:srgbClr>
                  </a:outerShdw>
                </a:effectLst>
              </a:rPr>
              <a:t>الأول :</a:t>
            </a:r>
            <a:r>
              <a:rPr lang="ar-IQ" sz="1600" b="1" dirty="0"/>
              <a:t>مبني على أساس المشاهدة التامة لجميع مفردات الظاهرة وتكامل البيانات والمعلومات عن جميع الوحدات حينئذ يسمي بالاستقراء التام.</a:t>
            </a:r>
            <a:br>
              <a:rPr lang="en-US" sz="1600" b="1" dirty="0"/>
            </a:br>
            <a:r>
              <a:rPr lang="ar-IQ" sz="1600" b="1" dirty="0">
                <a:solidFill>
                  <a:srgbClr val="FF0000"/>
                </a:solidFill>
              </a:rPr>
              <a:t>  والثاني: </a:t>
            </a:r>
            <a:r>
              <a:rPr lang="ar-IQ" sz="1600" b="1" dirty="0"/>
              <a:t>يقوم على أساس مشاهدة جزء (عينة) من المفردات المشمولة بالبحث (المجتمع) ويسمى حينئذ بالاستقراء الناقص.</a:t>
            </a:r>
            <a:br>
              <a:rPr lang="en-US" sz="1600" b="1" dirty="0"/>
            </a:br>
            <a:r>
              <a:rPr lang="ar-IQ" sz="1600" b="1" dirty="0"/>
              <a:t>وفي الأخير ، تجدر الإشارة إلى أن ليست هناك مفاضلة بين الأسلوبين حيث يكمل احدهما الآخر ، فالاستقراء يمهد تكوين الفروض التي لا تتفق مع الحقائق ثم يعود الاستقراء ثانية ليسهم في التحقق من الفروض الباقية</a:t>
            </a:r>
            <a:r>
              <a:rPr lang="ar-IQ" sz="1600" dirty="0"/>
              <a:t>.</a:t>
            </a:r>
            <a:endParaRPr lang="en-US" sz="1600" b="1" dirty="0"/>
          </a:p>
        </p:txBody>
      </p:sp>
      <p:sp>
        <p:nvSpPr>
          <p:cNvPr id="3" name="عنصر نائب لرقم الشريحة 2"/>
          <p:cNvSpPr>
            <a:spLocks noGrp="1"/>
          </p:cNvSpPr>
          <p:nvPr>
            <p:ph type="sldNum" sz="quarter" idx="12"/>
          </p:nvPr>
        </p:nvSpPr>
        <p:spPr/>
        <p:txBody>
          <a:bodyPr/>
          <a:lstStyle/>
          <a:p>
            <a:fld id="{16FE9F9A-BA04-44B2-BA08-CC21A12E2012}" type="slidenum">
              <a:rPr lang="en-US" smtClean="0"/>
              <a:pPr/>
              <a:t>21</a:t>
            </a:fld>
            <a:endParaRPr lang="en-US"/>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a:xfrm>
            <a:off x="228600" y="228600"/>
            <a:ext cx="8610600" cy="6096000"/>
          </a:xfrm>
        </p:spPr>
        <p:txBody>
          <a:bodyPr anchor="t">
            <a:normAutofit/>
          </a:bodyPr>
          <a:lstStyle/>
          <a:p>
            <a:pPr algn="r" rtl="1" eaLnBrk="1" hangingPunct="1"/>
            <a:r>
              <a:rPr lang="ar-IQ" sz="2000" b="1" dirty="0">
                <a:effectLst>
                  <a:glow rad="101600">
                    <a:schemeClr val="accent2">
                      <a:satMod val="175000"/>
                      <a:alpha val="40000"/>
                    </a:schemeClr>
                  </a:glow>
                </a:effectLst>
              </a:rPr>
              <a:t>ثالثا : الطريقة العلمية :-</a:t>
            </a:r>
            <a:br>
              <a:rPr lang="en-US" sz="1600" b="1" dirty="0"/>
            </a:br>
            <a:r>
              <a:rPr lang="ar-IQ" sz="1600" b="1" dirty="0"/>
              <a:t>    إن الاعتماد الكلي على الاستقراء كمصدر أساس لتحصيل المعارف العلمية يولد متراكما لهذه المعرفة ومعلوماتها الأساسية ، ويؤدي إلى تقليل إسهام الباحثين في تطوير وتوسيع مجال المعرفة . فقد لوحظ إن الكثير من المشاكل التي تواجه الفرد لا يمكن حلها فقط عن طريق الاستقراء وحدة ، لهذا كان محتما أن يتعلم الباحثون توحيد الموافق المهمة في كلا </a:t>
            </a:r>
            <a:r>
              <a:rPr lang="ar-IQ" sz="1600" b="1" dirty="0" err="1"/>
              <a:t>الطريقتي</a:t>
            </a:r>
            <a:r>
              <a:rPr lang="ar-IQ" sz="1600" b="1" dirty="0"/>
              <a:t> الاستنتاج والاستقراء في طريقة جديدة تسمى </a:t>
            </a:r>
            <a:r>
              <a:rPr lang="ar-IQ" sz="1600" b="1" u="sng" dirty="0">
                <a:solidFill>
                  <a:srgbClr val="FF0000"/>
                </a:solidFill>
                <a:effectLst>
                  <a:outerShdw blurRad="38100" dist="38100" dir="2700000" algn="tl">
                    <a:srgbClr val="000000">
                      <a:alpha val="43137"/>
                    </a:srgbClr>
                  </a:outerShdw>
                </a:effectLst>
              </a:rPr>
              <a:t>الطريقة العلمية</a:t>
            </a:r>
            <a:r>
              <a:rPr lang="ar-IQ" sz="1600" b="1" dirty="0"/>
              <a:t>.</a:t>
            </a:r>
            <a:br>
              <a:rPr lang="en-US" sz="1600" b="1" dirty="0"/>
            </a:br>
            <a:r>
              <a:rPr lang="ar-IQ" sz="1600" b="1" dirty="0"/>
              <a:t>    تتصف الطريقة العلمية باستخدام كل من الاستنتاج والاستقراء بشكل متصل ومتداخل لتأكيد </a:t>
            </a:r>
            <a:r>
              <a:rPr lang="ar-IQ" sz="1600" b="1" dirty="0" err="1"/>
              <a:t>موثوقيتها</a:t>
            </a:r>
            <a:r>
              <a:rPr lang="ar-IQ" sz="1600" b="1" dirty="0"/>
              <a:t> في اعتماد المعرفة فهي تخول الباحث إجراء الاستقراء من خلال جمع ملاحظاته إلى تحديد أن تعيين فرضيته ، وبعد ذلك اعتماد الاستدلال للوصول إلى التضمينات المنطقية الفرضية، فالباحث يستنتج النتائج التي تتابع لديه إذا كانت العلاقة بين المتغيرات في الفرضية صحيحة ، وإذا كانت هذه التضمينات المستدلة منسجمة أو متناسقة مع الهيكل المنظم للمعرفة المقبولة ، بعد ذلك تكون هذه التضمينات معززة </a:t>
            </a:r>
            <a:r>
              <a:rPr lang="ar-IQ" sz="1600" b="1" dirty="0" err="1"/>
              <a:t>مختبريا</a:t>
            </a:r>
            <a:r>
              <a:rPr lang="ar-IQ" sz="1600" b="1" dirty="0"/>
              <a:t> بواسطة جمع احد ـــــــــ </a:t>
            </a:r>
            <a:r>
              <a:rPr lang="ar-IQ" sz="1600" b="1" dirty="0" err="1"/>
              <a:t>تجربية</a:t>
            </a:r>
            <a:r>
              <a:rPr lang="ar-IQ" sz="1600" b="1" dirty="0"/>
              <a:t> وعلى صعيد الاختبار ، واعتمادا على أسس ـــــــــــــــــــــــ فرضية مقبولة أو مرفوضة.</a:t>
            </a:r>
            <a:br>
              <a:rPr lang="en-US" sz="1600" b="1" dirty="0"/>
            </a:br>
            <a:r>
              <a:rPr lang="ar-IQ" sz="1600" b="1" dirty="0"/>
              <a:t>     </a:t>
            </a:r>
            <a:r>
              <a:rPr lang="ar-IQ" sz="1600" b="1" dirty="0" err="1"/>
              <a:t>ان</a:t>
            </a:r>
            <a:r>
              <a:rPr lang="ar-IQ" sz="1600" b="1" dirty="0"/>
              <a:t> خطوات الطريقة العلمية مهمة في دراسة وتطبيق الطريقة العلمية في البحث . والواقع ليست هناك صياغة ثابتة تطبق في كل البحوث ولجميع الميادين وللباحثين جميعهم ، فهي تتباين عند كل باحث ، ولكن كيفما يكن فالمهم هو ليس أسماء خطوات الطريقة العلمية ، المهم هو أن الطريقة العلمية هي إجراء منظم للتحقيق والبحث والتقصي يستلزم تداخل عدة أقسام هي طريقة بحث طورت مرحليا عبر الوقت ، وبقيت محافظة لأنها برهنت لتكون ، ناجحة لفهم طبيعة العالم المعقد.</a:t>
            </a:r>
            <a:br>
              <a:rPr lang="en-US" sz="1600" b="1" dirty="0"/>
            </a:br>
            <a:r>
              <a:rPr lang="ar-IQ" sz="1600" b="1" dirty="0"/>
              <a:t> </a:t>
            </a:r>
            <a:br>
              <a:rPr lang="en-US" sz="1600" b="1" dirty="0"/>
            </a:br>
            <a:r>
              <a:rPr lang="ar-IQ" sz="1600" b="1" dirty="0"/>
              <a:t>وتعتمد هذه الطريقة على خمس خطوات أساسية تتمثل بالاتي:</a:t>
            </a:r>
            <a:br>
              <a:rPr lang="en-US" sz="1600" b="1" dirty="0"/>
            </a:br>
            <a:r>
              <a:rPr lang="ar-IQ" sz="1600" b="1" dirty="0"/>
              <a:t>أولا: تعريف مشكلة البحث.</a:t>
            </a:r>
            <a:br>
              <a:rPr lang="en-US" sz="1600" b="1" dirty="0"/>
            </a:br>
            <a:r>
              <a:rPr lang="ar-IQ" sz="1600" b="1" dirty="0"/>
              <a:t>ثانيا: صياغة فرضية أو مشكلة البحث.</a:t>
            </a:r>
            <a:br>
              <a:rPr lang="en-US" sz="1600" b="1" dirty="0"/>
            </a:br>
            <a:r>
              <a:rPr lang="ar-IQ" sz="1600" b="1" dirty="0"/>
              <a:t>ثالثا: اختيار طريقة البحث </a:t>
            </a:r>
            <a:r>
              <a:rPr lang="ar-IQ" sz="1600" b="1" dirty="0" err="1"/>
              <a:t>استنتاجيا</a:t>
            </a:r>
            <a:r>
              <a:rPr lang="ar-IQ" sz="1600" b="1" dirty="0"/>
              <a:t>.</a:t>
            </a:r>
            <a:br>
              <a:rPr lang="en-US" sz="1600" b="1" dirty="0"/>
            </a:br>
            <a:r>
              <a:rPr lang="ar-IQ" sz="1600" b="1" dirty="0"/>
              <a:t>رابعا: جمع وتحليل البيانات.</a:t>
            </a:r>
            <a:br>
              <a:rPr lang="en-US" sz="1600" b="1" dirty="0"/>
            </a:br>
            <a:r>
              <a:rPr lang="ar-IQ" sz="1600" b="1" dirty="0"/>
              <a:t>خامسا: إثبات أو رفض الفرضية.  </a:t>
            </a:r>
            <a:br>
              <a:rPr lang="en-US" sz="1600" b="1" dirty="0"/>
            </a:br>
            <a:r>
              <a:rPr lang="ar-IQ" sz="1600" b="1" dirty="0"/>
              <a:t> </a:t>
            </a:r>
            <a:br>
              <a:rPr lang="en-US" sz="1600" b="1" dirty="0"/>
            </a:br>
            <a:endParaRPr lang="en-US" sz="1600" b="1" dirty="0"/>
          </a:p>
        </p:txBody>
      </p:sp>
      <p:sp>
        <p:nvSpPr>
          <p:cNvPr id="3" name="عنصر نائب لرقم الشريحة 2"/>
          <p:cNvSpPr>
            <a:spLocks noGrp="1"/>
          </p:cNvSpPr>
          <p:nvPr>
            <p:ph type="sldNum" sz="quarter" idx="12"/>
          </p:nvPr>
        </p:nvSpPr>
        <p:spPr/>
        <p:txBody>
          <a:bodyPr/>
          <a:lstStyle/>
          <a:p>
            <a:fld id="{16FE9F9A-BA04-44B2-BA08-CC21A12E2012}" type="slidenum">
              <a:rPr lang="en-US" smtClean="0"/>
              <a:pPr/>
              <a:t>22</a:t>
            </a:fld>
            <a:endParaRPr lang="en-US"/>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7158" y="857232"/>
            <a:ext cx="8501122" cy="5268931"/>
          </a:xfrm>
        </p:spPr>
        <p:txBody>
          <a:bodyPr>
            <a:noAutofit/>
          </a:bodyPr>
          <a:lstStyle/>
          <a:p>
            <a:pPr algn="ctr" rtl="1">
              <a:buNone/>
            </a:pPr>
            <a:r>
              <a:rPr lang="ar-IQ" sz="8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101600">
                    <a:schemeClr val="accent2">
                      <a:satMod val="175000"/>
                      <a:alpha val="40000"/>
                    </a:schemeClr>
                  </a:glow>
                  <a:innerShdw blurRad="69850" dist="43180" dir="5400000">
                    <a:srgbClr val="000000">
                      <a:alpha val="65000"/>
                    </a:srgbClr>
                  </a:innerShdw>
                </a:effectLst>
                <a:latin typeface="+mj-lt"/>
                <a:ea typeface="+mj-ea"/>
                <a:cs typeface="+mj-cs"/>
              </a:rPr>
              <a:t>الفصل الثاني</a:t>
            </a:r>
          </a:p>
          <a:p>
            <a:pPr algn="ctr" rtl="1">
              <a:buNone/>
            </a:pPr>
            <a:r>
              <a:rPr lang="ar-IQ" sz="8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101600">
                    <a:schemeClr val="accent2">
                      <a:satMod val="175000"/>
                      <a:alpha val="40000"/>
                    </a:schemeClr>
                  </a:glow>
                  <a:innerShdw blurRad="69850" dist="43180" dir="5400000">
                    <a:srgbClr val="000000">
                      <a:alpha val="65000"/>
                    </a:srgbClr>
                  </a:innerShdw>
                </a:effectLst>
                <a:latin typeface="+mj-lt"/>
                <a:ea typeface="+mj-ea"/>
                <a:cs typeface="+mj-cs"/>
              </a:rPr>
              <a:t> الجزء التمهيدي للبحث العلمي</a:t>
            </a:r>
            <a:endParaRPr lang="en-US" sz="8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101600">
                  <a:schemeClr val="accent2">
                    <a:satMod val="175000"/>
                    <a:alpha val="40000"/>
                  </a:schemeClr>
                </a:glow>
                <a:innerShdw blurRad="69850" dist="43180" dir="5400000">
                  <a:srgbClr val="000000">
                    <a:alpha val="65000"/>
                  </a:srgbClr>
                </a:innerShdw>
              </a:effectLst>
              <a:latin typeface="+mj-lt"/>
              <a:ea typeface="+mj-ea"/>
              <a:cs typeface="+mj-cs"/>
            </a:endParaRPr>
          </a:p>
          <a:p>
            <a:endParaRPr lang="ar-IQ"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101600">
                  <a:schemeClr val="accent2">
                    <a:satMod val="175000"/>
                    <a:alpha val="40000"/>
                  </a:schemeClr>
                </a:glow>
                <a:innerShdw blurRad="69850" dist="43180" dir="5400000">
                  <a:srgbClr val="000000">
                    <a:alpha val="65000"/>
                  </a:srgbClr>
                </a:innerShdw>
              </a:effectLst>
            </a:endParaRPr>
          </a:p>
        </p:txBody>
      </p:sp>
      <p:sp>
        <p:nvSpPr>
          <p:cNvPr id="4" name="عنصر نائب لرقم الشريحة 3"/>
          <p:cNvSpPr>
            <a:spLocks noGrp="1"/>
          </p:cNvSpPr>
          <p:nvPr>
            <p:ph type="sldNum" sz="quarter" idx="12"/>
          </p:nvPr>
        </p:nvSpPr>
        <p:spPr/>
        <p:txBody>
          <a:bodyPr/>
          <a:lstStyle/>
          <a:p>
            <a:fld id="{16FE9F9A-BA04-44B2-BA08-CC21A12E2012}"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381000" y="1447800"/>
            <a:ext cx="8229600" cy="4800600"/>
          </a:xfrm>
        </p:spPr>
        <p:txBody>
          <a:bodyPr/>
          <a:lstStyle/>
          <a:p>
            <a:pPr algn="just" rtl="1" eaLnBrk="1" hangingPunct="1"/>
            <a:r>
              <a:rPr lang="ar-IQ" sz="4800" dirty="0"/>
              <a:t>يكتسب العنوان أهمية خاصة من حيث كونه يؤدي وظيفة إعلامية عن موضوع البحث ومعالجه... وهو يرشد القارئ إلى إن البحث يقع في مجال معين كما تعتمد المكتبات في تصنيفها للبحث على العنوان</a:t>
            </a:r>
            <a:endParaRPr lang="en-US" sz="4800" dirty="0"/>
          </a:p>
        </p:txBody>
      </p:sp>
      <p:sp>
        <p:nvSpPr>
          <p:cNvPr id="3" name="Content Placeholder 2"/>
          <p:cNvSpPr txBox="1">
            <a:spLocks/>
          </p:cNvSpPr>
          <p:nvPr/>
        </p:nvSpPr>
        <p:spPr bwMode="auto">
          <a:xfrm>
            <a:off x="533400" y="381000"/>
            <a:ext cx="8229600" cy="914400"/>
          </a:xfrm>
          <a:prstGeom prst="rect">
            <a:avLst/>
          </a:prstGeom>
          <a:noFill/>
          <a:ln w="9525">
            <a:noFill/>
            <a:miter lim="800000"/>
            <a:headEnd/>
            <a:tailEnd/>
          </a:ln>
        </p:spPr>
        <p:txBody>
          <a:bodyPr/>
          <a:lstStyle/>
          <a:p>
            <a:pPr marL="342900" indent="-342900" algn="ctr" rtl="1">
              <a:spcBef>
                <a:spcPct val="20000"/>
              </a:spcBef>
              <a:defRPr/>
            </a:pPr>
            <a:r>
              <a:rPr lang="ar-JO" sz="4400" dirty="0">
                <a:solidFill>
                  <a:srgbClr val="0000CC"/>
                </a:solidFill>
              </a:rPr>
              <a:t>عنوان البحث</a:t>
            </a:r>
            <a:br>
              <a:rPr lang="ar-JO" sz="4400" dirty="0">
                <a:solidFill>
                  <a:srgbClr val="0000CC"/>
                </a:solidFill>
              </a:rPr>
            </a:br>
            <a:endParaRPr lang="en-US" sz="4400" kern="0" dirty="0">
              <a:latin typeface="+mn-lt"/>
              <a:cs typeface="+mn-cs"/>
            </a:endParaRPr>
          </a:p>
        </p:txBody>
      </p:sp>
      <p:sp>
        <p:nvSpPr>
          <p:cNvPr id="4" name="عنصر نائب لرقم الشريحة 3"/>
          <p:cNvSpPr>
            <a:spLocks noGrp="1"/>
          </p:cNvSpPr>
          <p:nvPr>
            <p:ph type="sldNum" sz="quarter" idx="12"/>
          </p:nvPr>
        </p:nvSpPr>
        <p:spPr/>
        <p:txBody>
          <a:bodyPr/>
          <a:lstStyle/>
          <a:p>
            <a:fld id="{16FE9F9A-BA04-44B2-BA08-CC21A12E2012}" type="slidenum">
              <a:rPr lang="en-US" smtClean="0"/>
              <a:pPr/>
              <a:t>24</a:t>
            </a:fld>
            <a:endParaRPr lang="en-US"/>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152400"/>
            <a:ext cx="6870700" cy="1371600"/>
          </a:xfrm>
        </p:spPr>
        <p:txBody>
          <a:bodyPr/>
          <a:lstStyle/>
          <a:p>
            <a:pPr eaLnBrk="1" hangingPunct="1"/>
            <a:r>
              <a:rPr lang="ar-IQ" sz="4000" dirty="0">
                <a:solidFill>
                  <a:srgbClr val="0000CC"/>
                </a:solidFill>
              </a:rPr>
              <a:t> </a:t>
            </a:r>
            <a:r>
              <a:rPr lang="ar-JO" sz="4000" dirty="0">
                <a:solidFill>
                  <a:srgbClr val="0000CC"/>
                </a:solidFill>
              </a:rPr>
              <a:t>عنوان البحث</a:t>
            </a:r>
            <a:br>
              <a:rPr lang="ar-JO" sz="4000" dirty="0">
                <a:solidFill>
                  <a:srgbClr val="0000CC"/>
                </a:solidFill>
              </a:rPr>
            </a:br>
            <a:endParaRPr lang="en-US" sz="4000" dirty="0">
              <a:solidFill>
                <a:srgbClr val="0000CC"/>
              </a:solidFill>
            </a:endParaRPr>
          </a:p>
        </p:txBody>
      </p:sp>
      <p:sp>
        <p:nvSpPr>
          <p:cNvPr id="12291" name="Rectangle 3"/>
          <p:cNvSpPr>
            <a:spLocks noGrp="1" noChangeArrowheads="1"/>
          </p:cNvSpPr>
          <p:nvPr>
            <p:ph type="body" idx="1"/>
          </p:nvPr>
        </p:nvSpPr>
        <p:spPr>
          <a:xfrm>
            <a:off x="457200" y="1524000"/>
            <a:ext cx="8229600" cy="4606925"/>
          </a:xfrm>
        </p:spPr>
        <p:txBody>
          <a:bodyPr/>
          <a:lstStyle/>
          <a:p>
            <a:pPr algn="just" rtl="1" eaLnBrk="1" hangingPunct="1">
              <a:lnSpc>
                <a:spcPct val="90000"/>
              </a:lnSpc>
              <a:buFontTx/>
              <a:buNone/>
            </a:pPr>
            <a:r>
              <a:rPr lang="ar-JO" sz="4400" dirty="0"/>
              <a:t>	</a:t>
            </a:r>
            <a:r>
              <a:rPr lang="ar-JO" sz="4400" b="1" dirty="0">
                <a:solidFill>
                  <a:srgbClr val="CC3300"/>
                </a:solidFill>
              </a:rPr>
              <a:t>تحديد عنوان البحث</a:t>
            </a:r>
            <a:endParaRPr lang="ar-JO" sz="4400" dirty="0">
              <a:solidFill>
                <a:srgbClr val="CC3300"/>
              </a:solidFill>
            </a:endParaRPr>
          </a:p>
          <a:p>
            <a:pPr algn="just" rtl="1" eaLnBrk="1" hangingPunct="1">
              <a:lnSpc>
                <a:spcPct val="90000"/>
              </a:lnSpc>
              <a:buFontTx/>
              <a:buNone/>
            </a:pPr>
            <a:r>
              <a:rPr lang="ar-JO" sz="4400" dirty="0"/>
              <a:t>	تمر</a:t>
            </a:r>
            <a:r>
              <a:rPr lang="ar-IQ" sz="4400" dirty="0"/>
              <a:t> </a:t>
            </a:r>
            <a:r>
              <a:rPr lang="ar-JO" sz="4400" dirty="0"/>
              <a:t>عملية تحديد العنوان في خمسة مراحل وكما يلي:</a:t>
            </a:r>
            <a:endParaRPr lang="ar-JO" sz="4400" b="1" dirty="0"/>
          </a:p>
          <a:p>
            <a:pPr algn="just" rtl="1" eaLnBrk="1" hangingPunct="1">
              <a:lnSpc>
                <a:spcPct val="90000"/>
              </a:lnSpc>
              <a:buFontTx/>
              <a:buBlip>
                <a:blip r:embed="rId2"/>
              </a:buBlip>
            </a:pPr>
            <a:r>
              <a:rPr lang="ar-JO" sz="4400" b="1" dirty="0">
                <a:solidFill>
                  <a:srgbClr val="0000CC"/>
                </a:solidFill>
              </a:rPr>
              <a:t>مرحلة العمومية الكاملة</a:t>
            </a:r>
            <a:r>
              <a:rPr lang="ar-JO" sz="4400" dirty="0">
                <a:solidFill>
                  <a:srgbClr val="0000CC"/>
                </a:solidFill>
              </a:rPr>
              <a:t>.</a:t>
            </a:r>
            <a:r>
              <a:rPr lang="ar-JO" sz="4400" dirty="0"/>
              <a:t> وتمتاز هذه المرحلة أن العنوان غير واضح في ذهن الباحث. مثال: "</a:t>
            </a:r>
            <a:r>
              <a:rPr lang="ar-JO" sz="4400" u="sng" dirty="0">
                <a:solidFill>
                  <a:srgbClr val="FF0000"/>
                </a:solidFill>
              </a:rPr>
              <a:t>علاقة الرضا الوظيفي في الأداء في منظمات الأعمال</a:t>
            </a:r>
            <a:r>
              <a:rPr lang="ar-JO" sz="4400" dirty="0"/>
              <a:t>."</a:t>
            </a:r>
            <a:endParaRPr lang="en-US" sz="4400" dirty="0"/>
          </a:p>
        </p:txBody>
      </p:sp>
      <p:sp>
        <p:nvSpPr>
          <p:cNvPr id="4" name="عنصر نائب لرقم الشريحة 3"/>
          <p:cNvSpPr>
            <a:spLocks noGrp="1"/>
          </p:cNvSpPr>
          <p:nvPr>
            <p:ph type="sldNum" sz="quarter" idx="12"/>
          </p:nvPr>
        </p:nvSpPr>
        <p:spPr/>
        <p:txBody>
          <a:bodyPr/>
          <a:lstStyle/>
          <a:p>
            <a:fld id="{16FE9F9A-BA04-44B2-BA08-CC21A12E2012}" type="slidenum">
              <a:rPr lang="en-US" smtClean="0"/>
              <a:pPr/>
              <a:t>25</a:t>
            </a:fld>
            <a:endParaRPr lang="en-US"/>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152400"/>
            <a:ext cx="6870700" cy="838200"/>
          </a:xfrm>
        </p:spPr>
        <p:txBody>
          <a:bodyPr/>
          <a:lstStyle/>
          <a:p>
            <a:pPr eaLnBrk="1" hangingPunct="1"/>
            <a:r>
              <a:rPr lang="ar-JO">
                <a:solidFill>
                  <a:srgbClr val="0000CC"/>
                </a:solidFill>
              </a:rPr>
              <a:t>عنوان البحث</a:t>
            </a:r>
            <a:endParaRPr lang="en-US">
              <a:solidFill>
                <a:srgbClr val="0000CC"/>
              </a:solidFill>
            </a:endParaRPr>
          </a:p>
        </p:txBody>
      </p:sp>
      <p:sp>
        <p:nvSpPr>
          <p:cNvPr id="13315" name="Rectangle 3"/>
          <p:cNvSpPr>
            <a:spLocks noGrp="1" noChangeArrowheads="1"/>
          </p:cNvSpPr>
          <p:nvPr>
            <p:ph type="body" idx="1"/>
          </p:nvPr>
        </p:nvSpPr>
        <p:spPr>
          <a:xfrm>
            <a:off x="685800" y="1066800"/>
            <a:ext cx="7696200" cy="5334000"/>
          </a:xfrm>
        </p:spPr>
        <p:txBody>
          <a:bodyPr/>
          <a:lstStyle/>
          <a:p>
            <a:pPr marL="571500" indent="-571500" algn="just" rtl="1" eaLnBrk="1" hangingPunct="1">
              <a:lnSpc>
                <a:spcPct val="80000"/>
              </a:lnSpc>
              <a:buFontTx/>
              <a:buBlip>
                <a:blip r:embed="rId2"/>
              </a:buBlip>
            </a:pPr>
            <a:r>
              <a:rPr lang="ar-JO" b="1" dirty="0">
                <a:solidFill>
                  <a:srgbClr val="0000CC"/>
                </a:solidFill>
              </a:rPr>
              <a:t>مرحلة العمومية.</a:t>
            </a:r>
            <a:r>
              <a:rPr lang="ar-JO" sz="2400" b="1" dirty="0"/>
              <a:t> </a:t>
            </a:r>
            <a:r>
              <a:rPr lang="ar-JO" dirty="0"/>
              <a:t>يبدأ </a:t>
            </a:r>
            <a:r>
              <a:rPr lang="ar-JO" dirty="0" err="1"/>
              <a:t>الب</a:t>
            </a:r>
            <a:r>
              <a:rPr lang="ar-IQ" dirty="0"/>
              <a:t>ا</a:t>
            </a:r>
            <a:r>
              <a:rPr lang="ar-JO" dirty="0"/>
              <a:t>حث في تحديد العنوان. مثال: "</a:t>
            </a:r>
            <a:r>
              <a:rPr lang="ar-JO" u="sng" dirty="0">
                <a:solidFill>
                  <a:srgbClr val="FF0000"/>
                </a:solidFill>
              </a:rPr>
              <a:t>علاقة الرضا الوظيفي بالأداء في منظمات الأعمال </a:t>
            </a:r>
            <a:r>
              <a:rPr lang="ar-JO" u="sng" dirty="0">
                <a:solidFill>
                  <a:srgbClr val="00B050"/>
                </a:solidFill>
              </a:rPr>
              <a:t>الخدمية</a:t>
            </a:r>
            <a:r>
              <a:rPr lang="ar-JO" dirty="0"/>
              <a:t> ."</a:t>
            </a:r>
            <a:endParaRPr lang="ar-JO" b="1" dirty="0"/>
          </a:p>
          <a:p>
            <a:pPr marL="571500" indent="-571500" algn="just" rtl="1" eaLnBrk="1" hangingPunct="1">
              <a:lnSpc>
                <a:spcPct val="80000"/>
              </a:lnSpc>
              <a:buFontTx/>
              <a:buBlip>
                <a:blip r:embed="rId2"/>
              </a:buBlip>
            </a:pPr>
            <a:r>
              <a:rPr lang="ar-JO" b="1" dirty="0">
                <a:solidFill>
                  <a:srgbClr val="0000CC"/>
                </a:solidFill>
              </a:rPr>
              <a:t>مرحلة العمومية المحدودة.</a:t>
            </a:r>
            <a:r>
              <a:rPr lang="ar-JO" sz="2400" b="1" dirty="0"/>
              <a:t>  </a:t>
            </a:r>
            <a:r>
              <a:rPr lang="ar-JO" dirty="0"/>
              <a:t>يبدأ </a:t>
            </a:r>
            <a:r>
              <a:rPr lang="ar-JO" dirty="0" err="1"/>
              <a:t>الب</a:t>
            </a:r>
            <a:r>
              <a:rPr lang="ar-IQ" dirty="0"/>
              <a:t>ا</a:t>
            </a:r>
            <a:r>
              <a:rPr lang="ar-JO" dirty="0"/>
              <a:t>حث في تحديد العنوان بشكل أكثر دقة. مثال: "</a:t>
            </a:r>
            <a:r>
              <a:rPr lang="ar-JO" dirty="0">
                <a:solidFill>
                  <a:srgbClr val="FF0000"/>
                </a:solidFill>
              </a:rPr>
              <a:t>علاقة الرضا الوظيفي </a:t>
            </a:r>
            <a:r>
              <a:rPr lang="ar-JO" u="sng" dirty="0">
                <a:solidFill>
                  <a:srgbClr val="800000"/>
                </a:solidFill>
              </a:rPr>
              <a:t>بالأداء</a:t>
            </a:r>
            <a:r>
              <a:rPr lang="ar-JO" u="sng" dirty="0">
                <a:solidFill>
                  <a:srgbClr val="FF0000"/>
                </a:solidFill>
              </a:rPr>
              <a:t> </a:t>
            </a:r>
            <a:r>
              <a:rPr lang="ar-JO" dirty="0">
                <a:solidFill>
                  <a:srgbClr val="FF0000"/>
                </a:solidFill>
              </a:rPr>
              <a:t> في قطاع </a:t>
            </a:r>
            <a:r>
              <a:rPr lang="ar-JO" u="sng" dirty="0">
                <a:solidFill>
                  <a:srgbClr val="800000"/>
                </a:solidFill>
              </a:rPr>
              <a:t>البنوك.</a:t>
            </a:r>
            <a:r>
              <a:rPr lang="ar-JO" dirty="0">
                <a:solidFill>
                  <a:srgbClr val="FF0000"/>
                </a:solidFill>
              </a:rPr>
              <a:t>"</a:t>
            </a:r>
            <a:endParaRPr lang="ar-JO" b="1" dirty="0">
              <a:solidFill>
                <a:srgbClr val="FF0000"/>
              </a:solidFill>
            </a:endParaRPr>
          </a:p>
          <a:p>
            <a:pPr marL="571500" indent="-571500" algn="just" rtl="1" eaLnBrk="1" hangingPunct="1">
              <a:lnSpc>
                <a:spcPct val="80000"/>
              </a:lnSpc>
              <a:buFontTx/>
              <a:buBlip>
                <a:blip r:embed="rId2"/>
              </a:buBlip>
            </a:pPr>
            <a:r>
              <a:rPr lang="ar-JO" b="1" dirty="0">
                <a:solidFill>
                  <a:srgbClr val="0000CC"/>
                </a:solidFill>
              </a:rPr>
              <a:t>مرحلة العنوان المحدد.</a:t>
            </a:r>
            <a:r>
              <a:rPr lang="ar-JO" sz="2400" b="1" dirty="0"/>
              <a:t> </a:t>
            </a:r>
            <a:r>
              <a:rPr lang="ar-JO" dirty="0"/>
              <a:t>الرؤيا تصبح أكثر وضوحا حول العنوان. مثال: "</a:t>
            </a:r>
            <a:r>
              <a:rPr lang="ar-JO" dirty="0">
                <a:solidFill>
                  <a:srgbClr val="FF0000"/>
                </a:solidFill>
              </a:rPr>
              <a:t>علاقة الرضا الوظيفي </a:t>
            </a:r>
            <a:r>
              <a:rPr lang="ar-JO" u="sng" dirty="0">
                <a:solidFill>
                  <a:srgbClr val="800000"/>
                </a:solidFill>
              </a:rPr>
              <a:t>بفاعلية الأداء</a:t>
            </a:r>
            <a:r>
              <a:rPr lang="ar-JO" dirty="0">
                <a:solidFill>
                  <a:srgbClr val="FF0000"/>
                </a:solidFill>
              </a:rPr>
              <a:t> في </a:t>
            </a:r>
            <a:r>
              <a:rPr lang="ar-JO" b="1" dirty="0">
                <a:solidFill>
                  <a:srgbClr val="FF0000"/>
                </a:solidFill>
              </a:rPr>
              <a:t> </a:t>
            </a:r>
            <a:r>
              <a:rPr lang="ar-JO" dirty="0">
                <a:solidFill>
                  <a:srgbClr val="FF0000"/>
                </a:solidFill>
              </a:rPr>
              <a:t>قطاع البنوك</a:t>
            </a:r>
            <a:r>
              <a:rPr lang="ar-JO" dirty="0"/>
              <a:t>."</a:t>
            </a:r>
            <a:endParaRPr lang="ar-JO" b="1" dirty="0"/>
          </a:p>
          <a:p>
            <a:pPr marL="571500" indent="-571500" algn="just" rtl="1" eaLnBrk="1" hangingPunct="1">
              <a:lnSpc>
                <a:spcPct val="80000"/>
              </a:lnSpc>
              <a:buFontTx/>
              <a:buBlip>
                <a:blip r:embed="rId2"/>
              </a:buBlip>
            </a:pPr>
            <a:r>
              <a:rPr lang="ar-JO" b="1" dirty="0">
                <a:solidFill>
                  <a:srgbClr val="0000CC"/>
                </a:solidFill>
              </a:rPr>
              <a:t>مرحلة العنوان الأكثر تحديدا.</a:t>
            </a:r>
            <a:r>
              <a:rPr lang="ar-JO" sz="2400" b="1" dirty="0"/>
              <a:t> </a:t>
            </a:r>
            <a:r>
              <a:rPr lang="ar-JO" dirty="0"/>
              <a:t>الباحث يلم الموضوع الماما</a:t>
            </a:r>
            <a:r>
              <a:rPr lang="ar-IQ" dirty="0"/>
              <a:t>ً</a:t>
            </a:r>
            <a:r>
              <a:rPr lang="ar-JO" dirty="0"/>
              <a:t> جيدا</a:t>
            </a:r>
            <a:r>
              <a:rPr lang="ar-IQ" dirty="0"/>
              <a:t>ً</a:t>
            </a:r>
            <a:r>
              <a:rPr lang="ar-JO" dirty="0"/>
              <a:t> من كافة الجوانب. مثال: "</a:t>
            </a:r>
            <a:r>
              <a:rPr lang="ar-JO" dirty="0">
                <a:solidFill>
                  <a:srgbClr val="FF0000"/>
                </a:solidFill>
              </a:rPr>
              <a:t>علاقة الرضا الوظيفي بفاعلية الأداء في </a:t>
            </a:r>
            <a:r>
              <a:rPr lang="ar-JO" b="1" dirty="0">
                <a:solidFill>
                  <a:srgbClr val="FF0000"/>
                </a:solidFill>
              </a:rPr>
              <a:t> </a:t>
            </a:r>
            <a:r>
              <a:rPr lang="ar-JO" dirty="0">
                <a:solidFill>
                  <a:srgbClr val="FF0000"/>
                </a:solidFill>
              </a:rPr>
              <a:t>قطاع </a:t>
            </a:r>
            <a:r>
              <a:rPr lang="ar-JO" u="sng" dirty="0">
                <a:solidFill>
                  <a:srgbClr val="800000"/>
                </a:solidFill>
              </a:rPr>
              <a:t>البنوك التجارية</a:t>
            </a:r>
            <a:r>
              <a:rPr lang="ar-JO" u="sng" dirty="0">
                <a:solidFill>
                  <a:srgbClr val="FF0000"/>
                </a:solidFill>
              </a:rPr>
              <a:t>.</a:t>
            </a:r>
            <a:r>
              <a:rPr lang="ar-JO" u="sng" dirty="0">
                <a:solidFill>
                  <a:schemeClr val="tx2"/>
                </a:solidFill>
              </a:rPr>
              <a:t>"</a:t>
            </a:r>
            <a:endParaRPr lang="en-US" u="sng" dirty="0">
              <a:solidFill>
                <a:schemeClr val="tx2"/>
              </a:solidFill>
            </a:endParaRPr>
          </a:p>
        </p:txBody>
      </p:sp>
      <p:sp>
        <p:nvSpPr>
          <p:cNvPr id="4" name="عنصر نائب لرقم الشريحة 3"/>
          <p:cNvSpPr>
            <a:spLocks noGrp="1"/>
          </p:cNvSpPr>
          <p:nvPr>
            <p:ph type="sldNum" sz="quarter" idx="12"/>
          </p:nvPr>
        </p:nvSpPr>
        <p:spPr/>
        <p:txBody>
          <a:bodyPr/>
          <a:lstStyle/>
          <a:p>
            <a:fld id="{16FE9F9A-BA04-44B2-BA08-CC21A12E2012}" type="slidenum">
              <a:rPr lang="en-US" smtClean="0"/>
              <a:pPr/>
              <a:t>26</a:t>
            </a:fld>
            <a:endParaRPr lang="en-US"/>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346646"/>
            <a:ext cx="8229600" cy="994122"/>
          </a:xfrm>
        </p:spPr>
        <p:txBody>
          <a:bodyPr/>
          <a:lstStyle/>
          <a:p>
            <a:pPr eaLnBrk="1" hangingPunct="1"/>
            <a:r>
              <a:rPr lang="ar-JO" dirty="0">
                <a:solidFill>
                  <a:srgbClr val="0000CC"/>
                </a:solidFill>
              </a:rPr>
              <a:t>شروط العنوان الجيد</a:t>
            </a:r>
            <a:endParaRPr lang="en-US" dirty="0">
              <a:solidFill>
                <a:srgbClr val="0000CC"/>
              </a:solidFill>
            </a:endParaRPr>
          </a:p>
        </p:txBody>
      </p:sp>
      <p:sp>
        <p:nvSpPr>
          <p:cNvPr id="7171" name="Rectangle 3"/>
          <p:cNvSpPr>
            <a:spLocks noGrp="1" noChangeArrowheads="1"/>
          </p:cNvSpPr>
          <p:nvPr>
            <p:ph type="body" idx="1"/>
          </p:nvPr>
        </p:nvSpPr>
        <p:spPr>
          <a:xfrm>
            <a:off x="539552" y="1484784"/>
            <a:ext cx="7842448" cy="4763616"/>
          </a:xfrm>
        </p:spPr>
        <p:txBody>
          <a:bodyPr>
            <a:normAutofit/>
          </a:bodyPr>
          <a:lstStyle/>
          <a:p>
            <a:pPr marL="514350" indent="-514350" algn="just" rtl="1" eaLnBrk="1" hangingPunct="1">
              <a:buFont typeface="+mj-lt"/>
              <a:buAutoNum type="arabicPeriod"/>
              <a:defRPr/>
            </a:pPr>
            <a:r>
              <a:rPr lang="ar-JO" sz="2800" dirty="0"/>
              <a:t>أن يعكس بشكل جيد الموضوع الذي يناقشه</a:t>
            </a:r>
            <a:r>
              <a:rPr lang="ar-IQ" sz="2800" dirty="0"/>
              <a:t>.</a:t>
            </a:r>
            <a:endParaRPr lang="ar-JO" sz="2800" dirty="0"/>
          </a:p>
          <a:p>
            <a:pPr marL="514350" indent="-514350" algn="just" rtl="1" eaLnBrk="1" hangingPunct="1">
              <a:buFont typeface="+mj-lt"/>
              <a:buAutoNum type="arabicPeriod"/>
              <a:defRPr/>
            </a:pPr>
            <a:r>
              <a:rPr lang="ar-JO" sz="2800" dirty="0"/>
              <a:t>يفضل أن لا يزيد عدد كلمات العنوان عن خمسة عشر كلمة</a:t>
            </a:r>
            <a:r>
              <a:rPr lang="ar-IQ" sz="2800" dirty="0"/>
              <a:t>.</a:t>
            </a:r>
            <a:endParaRPr lang="ar-JO" sz="2800" dirty="0"/>
          </a:p>
          <a:p>
            <a:pPr marL="514350" indent="-514350" algn="just" rtl="1" eaLnBrk="1" hangingPunct="1">
              <a:buFont typeface="+mj-lt"/>
              <a:buAutoNum type="arabicPeriod"/>
              <a:defRPr/>
            </a:pPr>
            <a:r>
              <a:rPr lang="ar-JO" sz="2800" dirty="0"/>
              <a:t>أن يتضمن المتغير التابع للدراسة</a:t>
            </a:r>
            <a:r>
              <a:rPr lang="ar-IQ" sz="2800" dirty="0"/>
              <a:t>.</a:t>
            </a:r>
            <a:endParaRPr lang="ar-JO" sz="2800" dirty="0"/>
          </a:p>
          <a:p>
            <a:pPr marL="514350" indent="-514350" algn="just" rtl="1" eaLnBrk="1" hangingPunct="1">
              <a:buFont typeface="+mj-lt"/>
              <a:buAutoNum type="arabicPeriod"/>
              <a:defRPr/>
            </a:pPr>
            <a:r>
              <a:rPr lang="ar-JO" sz="2800" dirty="0"/>
              <a:t>الكلمات الأساسية مثل مشكلات، تقييم، أسباب، العوامل المؤثرة، أثر، علاقة</a:t>
            </a:r>
            <a:r>
              <a:rPr lang="ar-IQ" sz="2800" dirty="0"/>
              <a:t>، دور</a:t>
            </a:r>
            <a:r>
              <a:rPr lang="ar-JO" sz="2800" dirty="0"/>
              <a:t> .... في أول العنوان.</a:t>
            </a:r>
          </a:p>
          <a:p>
            <a:pPr algn="just" rtl="1" eaLnBrk="1" hangingPunct="1">
              <a:buFontTx/>
              <a:buNone/>
              <a:defRPr/>
            </a:pPr>
            <a:r>
              <a:rPr lang="ar-JO" sz="2800" dirty="0"/>
              <a:t>    </a:t>
            </a:r>
            <a:r>
              <a:rPr lang="ar-JO" sz="2800" b="1" dirty="0">
                <a:solidFill>
                  <a:srgbClr val="000099"/>
                </a:solidFill>
              </a:rPr>
              <a:t>مثال:</a:t>
            </a:r>
            <a:r>
              <a:rPr lang="ar-JO" sz="2800" dirty="0"/>
              <a:t> "العلاقة بين أنماط القيادة وإنتاجية الفرد في المنظمات الصناعية."</a:t>
            </a:r>
          </a:p>
          <a:p>
            <a:pPr algn="just" rtl="1" eaLnBrk="1" hangingPunct="1">
              <a:buFont typeface="Wingdings" pitchFamily="2" charset="2"/>
              <a:buChar char="ü"/>
              <a:defRPr/>
            </a:pPr>
            <a:r>
              <a:rPr lang="ar-JO" sz="2800" b="1" dirty="0">
                <a:solidFill>
                  <a:srgbClr val="000099"/>
                </a:solidFill>
              </a:rPr>
              <a:t>المتغير التابع:</a:t>
            </a:r>
            <a:r>
              <a:rPr lang="ar-JO" sz="2800" dirty="0"/>
              <a:t> </a:t>
            </a:r>
            <a:r>
              <a:rPr lang="ar-JO" sz="2800" dirty="0">
                <a:latin typeface="Arial" pitchFamily="34" charset="0"/>
              </a:rPr>
              <a:t>”إنتاجية الفرد.</a:t>
            </a:r>
            <a:r>
              <a:rPr lang="ar-JO" sz="2800" dirty="0"/>
              <a:t> </a:t>
            </a:r>
          </a:p>
          <a:p>
            <a:pPr algn="just" rtl="1" eaLnBrk="1" hangingPunct="1">
              <a:buFont typeface="Wingdings" pitchFamily="2" charset="2"/>
              <a:buChar char="ü"/>
              <a:defRPr/>
            </a:pPr>
            <a:r>
              <a:rPr lang="ar-JO" sz="2800" b="1" dirty="0">
                <a:solidFill>
                  <a:srgbClr val="000099"/>
                </a:solidFill>
              </a:rPr>
              <a:t>المتغير المستقل:</a:t>
            </a:r>
            <a:r>
              <a:rPr lang="ar-JO" sz="2800" dirty="0"/>
              <a:t> " أنماط القيادة في المنظمات الصناعية.“</a:t>
            </a:r>
            <a:endParaRPr lang="en-US" sz="2800" dirty="0"/>
          </a:p>
        </p:txBody>
      </p:sp>
      <p:sp>
        <p:nvSpPr>
          <p:cNvPr id="4" name="عنصر نائب لرقم الشريحة 3"/>
          <p:cNvSpPr>
            <a:spLocks noGrp="1"/>
          </p:cNvSpPr>
          <p:nvPr>
            <p:ph type="sldNum" sz="quarter" idx="12"/>
          </p:nvPr>
        </p:nvSpPr>
        <p:spPr/>
        <p:txBody>
          <a:bodyPr/>
          <a:lstStyle/>
          <a:p>
            <a:fld id="{16FE9F9A-BA04-44B2-BA08-CC21A12E2012}" type="slidenum">
              <a:rPr lang="en-US" smtClean="0"/>
              <a:pPr/>
              <a:t>27</a:t>
            </a:fld>
            <a:endParaRPr lang="en-US"/>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ar-JO">
                <a:solidFill>
                  <a:srgbClr val="0000CC"/>
                </a:solidFill>
              </a:rPr>
              <a:t>شروط العنوان الجيد</a:t>
            </a:r>
            <a:endParaRPr lang="en-US">
              <a:solidFill>
                <a:srgbClr val="0000CC"/>
              </a:solidFill>
            </a:endParaRPr>
          </a:p>
        </p:txBody>
      </p:sp>
      <p:sp>
        <p:nvSpPr>
          <p:cNvPr id="15363" name="Rectangle 3"/>
          <p:cNvSpPr>
            <a:spLocks noGrp="1" noChangeArrowheads="1"/>
          </p:cNvSpPr>
          <p:nvPr>
            <p:ph type="body" idx="1"/>
          </p:nvPr>
        </p:nvSpPr>
        <p:spPr>
          <a:xfrm>
            <a:off x="457200" y="1828800"/>
            <a:ext cx="7924800" cy="4419600"/>
          </a:xfrm>
        </p:spPr>
        <p:txBody>
          <a:bodyPr/>
          <a:lstStyle/>
          <a:p>
            <a:pPr algn="just" rtl="1" eaLnBrk="1" hangingPunct="1">
              <a:buFontTx/>
              <a:buNone/>
            </a:pPr>
            <a:r>
              <a:rPr lang="ar-IQ" sz="3600" dirty="0"/>
              <a:t>5. يتم تدقيق العنوان بعد الانتهاء من البحث للتأكد من انه يعكس طبيعة البحث.</a:t>
            </a:r>
            <a:endParaRPr lang="ar-JO" sz="3600" dirty="0"/>
          </a:p>
        </p:txBody>
      </p:sp>
      <p:sp>
        <p:nvSpPr>
          <p:cNvPr id="4" name="عنصر نائب لرقم الشريحة 3"/>
          <p:cNvSpPr>
            <a:spLocks noGrp="1"/>
          </p:cNvSpPr>
          <p:nvPr>
            <p:ph type="sldNum" sz="quarter" idx="12"/>
          </p:nvPr>
        </p:nvSpPr>
        <p:spPr/>
        <p:txBody>
          <a:bodyPr/>
          <a:lstStyle/>
          <a:p>
            <a:fld id="{16FE9F9A-BA04-44B2-BA08-CC21A12E2012}" type="slidenum">
              <a:rPr lang="en-US" smtClean="0"/>
              <a:pPr/>
              <a:t>28</a:t>
            </a:fld>
            <a:endParaRPr lang="en-US"/>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23528" y="152400"/>
            <a:ext cx="8568952" cy="914400"/>
          </a:xfrm>
        </p:spPr>
        <p:txBody>
          <a:bodyPr/>
          <a:lstStyle/>
          <a:p>
            <a:pPr eaLnBrk="1" hangingPunct="1"/>
            <a:r>
              <a:rPr lang="ar-IQ" dirty="0">
                <a:solidFill>
                  <a:srgbClr val="CC00FF"/>
                </a:solidFill>
              </a:rPr>
              <a:t>صفحة العنوان </a:t>
            </a:r>
            <a:endParaRPr lang="en-US" dirty="0">
              <a:solidFill>
                <a:srgbClr val="CC00FF"/>
              </a:solidFill>
            </a:endParaRPr>
          </a:p>
        </p:txBody>
      </p:sp>
      <p:sp>
        <p:nvSpPr>
          <p:cNvPr id="3" name="Content Placeholder 2"/>
          <p:cNvSpPr>
            <a:spLocks noGrp="1"/>
          </p:cNvSpPr>
          <p:nvPr>
            <p:ph idx="1"/>
          </p:nvPr>
        </p:nvSpPr>
        <p:spPr>
          <a:xfrm>
            <a:off x="381000" y="1143000"/>
            <a:ext cx="8534400" cy="5334000"/>
          </a:xfrm>
        </p:spPr>
        <p:txBody>
          <a:bodyPr/>
          <a:lstStyle/>
          <a:p>
            <a:pPr algn="just" rtl="1" eaLnBrk="1" hangingPunct="1">
              <a:defRPr/>
            </a:pPr>
            <a:r>
              <a:rPr lang="ar-IQ" sz="4000" dirty="0"/>
              <a:t>هي الصفحة التالية للغلاف وتشمل على:</a:t>
            </a:r>
          </a:p>
          <a:p>
            <a:pPr marL="514350" indent="-514350" algn="just" rtl="1" eaLnBrk="1" hangingPunct="1">
              <a:buFontTx/>
              <a:buAutoNum type="arabicPeriod"/>
              <a:defRPr/>
            </a:pPr>
            <a:r>
              <a:rPr lang="ar-IQ" sz="4000" dirty="0"/>
              <a:t>عنوان مختصر (يفضل أن لايزيد عن خمسة عشر كلمة) عن البحث موضحاً مضمون البحث بطريقة تدعو الى الاهتمام .</a:t>
            </a:r>
          </a:p>
          <a:p>
            <a:pPr marL="514350" indent="-514350" algn="just" rtl="1" eaLnBrk="1" hangingPunct="1">
              <a:buFontTx/>
              <a:buAutoNum type="arabicPeriod"/>
              <a:defRPr/>
            </a:pPr>
            <a:r>
              <a:rPr lang="ar-IQ" sz="4000" dirty="0"/>
              <a:t>كاتب البحث واسماء الاشخاص او الجهات الموجهة اليهم البحث.</a:t>
            </a:r>
          </a:p>
          <a:p>
            <a:pPr marL="514350" indent="-514350" algn="just" rtl="1" eaLnBrk="1" hangingPunct="1">
              <a:buFont typeface="+mj-lt"/>
              <a:buAutoNum type="arabicPeriod"/>
              <a:defRPr/>
            </a:pPr>
            <a:r>
              <a:rPr lang="ar-IQ" sz="4000" dirty="0"/>
              <a:t>تاريخ إعداد البحث.</a:t>
            </a:r>
          </a:p>
        </p:txBody>
      </p:sp>
      <p:sp>
        <p:nvSpPr>
          <p:cNvPr id="4" name="عنصر نائب لرقم الشريحة 3"/>
          <p:cNvSpPr>
            <a:spLocks noGrp="1"/>
          </p:cNvSpPr>
          <p:nvPr>
            <p:ph type="sldNum" sz="quarter" idx="12"/>
          </p:nvPr>
        </p:nvSpPr>
        <p:spPr/>
        <p:txBody>
          <a:bodyPr/>
          <a:lstStyle/>
          <a:p>
            <a:fld id="{16FE9F9A-BA04-44B2-BA08-CC21A12E2012}" type="slidenum">
              <a:rPr lang="en-US" smtClean="0"/>
              <a:pPr/>
              <a:t>29</a:t>
            </a:fld>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rot="19749925">
            <a:off x="475860" y="2595174"/>
            <a:ext cx="8229600" cy="1747629"/>
          </a:xfrm>
        </p:spPr>
        <p:txBody>
          <a:bodyPr>
            <a:noAutofit/>
          </a:bodyPr>
          <a:lstStyle/>
          <a:p>
            <a:pPr algn="ctr" rtl="1"/>
            <a:r>
              <a:rPr lang="ar-IQ" sz="8800" dirty="0"/>
              <a:t>ماهو الفكر؟</a:t>
            </a:r>
            <a:endParaRPr lang="en-US" sz="8800" dirty="0"/>
          </a:p>
        </p:txBody>
      </p:sp>
      <p:sp>
        <p:nvSpPr>
          <p:cNvPr id="4" name="عنصر نائب لرقم الشريحة 3"/>
          <p:cNvSpPr>
            <a:spLocks noGrp="1"/>
          </p:cNvSpPr>
          <p:nvPr>
            <p:ph type="sldNum" sz="quarter" idx="12"/>
          </p:nvPr>
        </p:nvSpPr>
        <p:spPr/>
        <p:txBody>
          <a:bodyPr/>
          <a:lstStyle/>
          <a:p>
            <a:fld id="{16FE9F9A-BA04-44B2-BA08-CC21A12E2012}" type="slidenum">
              <a:rPr lang="en-US" smtClean="0"/>
              <a:pPr/>
              <a:t>3</a:t>
            </a:fld>
            <a:endParaRPr lang="en-US" dirty="0"/>
          </a:p>
        </p:txBody>
      </p:sp>
    </p:spTree>
    <p:extLst>
      <p:ext uri="{BB962C8B-B14F-4D97-AF65-F5344CB8AC3E}">
        <p14:creationId xmlns:p14="http://schemas.microsoft.com/office/powerpoint/2010/main" val="34397822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85800" y="152400"/>
            <a:ext cx="7696200" cy="914400"/>
          </a:xfrm>
        </p:spPr>
        <p:txBody>
          <a:bodyPr/>
          <a:lstStyle/>
          <a:p>
            <a:pPr eaLnBrk="1" hangingPunct="1"/>
            <a:r>
              <a:rPr lang="ar-IQ" dirty="0"/>
              <a:t>الورق المستخدم في الكتابة</a:t>
            </a:r>
          </a:p>
        </p:txBody>
      </p:sp>
      <p:sp>
        <p:nvSpPr>
          <p:cNvPr id="18435" name="Content Placeholder 2"/>
          <p:cNvSpPr>
            <a:spLocks noGrp="1"/>
          </p:cNvSpPr>
          <p:nvPr>
            <p:ph idx="1"/>
          </p:nvPr>
        </p:nvSpPr>
        <p:spPr>
          <a:xfrm>
            <a:off x="381000" y="1143000"/>
            <a:ext cx="8534400" cy="2895600"/>
          </a:xfrm>
        </p:spPr>
        <p:txBody>
          <a:bodyPr/>
          <a:lstStyle/>
          <a:p>
            <a:pPr algn="just" rtl="1" eaLnBrk="1" hangingPunct="1"/>
            <a:r>
              <a:rPr lang="ar-IQ" sz="4000" dirty="0"/>
              <a:t>يلاحظ أن الأبعاد القياسية للورق المفضل استخدامه في البحوث هي (297*210)ملم (</a:t>
            </a:r>
            <a:r>
              <a:rPr lang="en-US" sz="4000" dirty="0"/>
              <a:t>A4</a:t>
            </a:r>
            <a:r>
              <a:rPr lang="ar-IQ" sz="4000" dirty="0"/>
              <a:t>)</a:t>
            </a:r>
            <a:endParaRPr lang="en-US" sz="4000" dirty="0"/>
          </a:p>
          <a:p>
            <a:pPr algn="just" rtl="1" eaLnBrk="1" hangingPunct="1"/>
            <a:endParaRPr lang="ar-IQ" sz="4000" dirty="0"/>
          </a:p>
        </p:txBody>
      </p:sp>
      <p:sp>
        <p:nvSpPr>
          <p:cNvPr id="4" name="عنصر نائب لرقم الشريحة 3"/>
          <p:cNvSpPr>
            <a:spLocks noGrp="1"/>
          </p:cNvSpPr>
          <p:nvPr>
            <p:ph type="sldNum" sz="quarter" idx="12"/>
          </p:nvPr>
        </p:nvSpPr>
        <p:spPr/>
        <p:txBody>
          <a:bodyPr/>
          <a:lstStyle/>
          <a:p>
            <a:fld id="{16FE9F9A-BA04-44B2-BA08-CC21A12E2012}" type="slidenum">
              <a:rPr lang="en-US" smtClean="0"/>
              <a:pPr/>
              <a:t>30</a:t>
            </a:fld>
            <a:endParaRPr lang="en-US"/>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عنوان 1"/>
          <p:cNvSpPr>
            <a:spLocks noGrp="1"/>
          </p:cNvSpPr>
          <p:nvPr>
            <p:ph type="title"/>
          </p:nvPr>
        </p:nvSpPr>
        <p:spPr>
          <a:xfrm>
            <a:off x="381000" y="152400"/>
            <a:ext cx="8534400" cy="914400"/>
          </a:xfrm>
        </p:spPr>
        <p:txBody>
          <a:bodyPr/>
          <a:lstStyle/>
          <a:p>
            <a:r>
              <a:rPr lang="ar-IQ" sz="4800" dirty="0"/>
              <a:t>إرشادات الكتابة على الحاسب الآلي</a:t>
            </a:r>
          </a:p>
        </p:txBody>
      </p:sp>
      <p:sp>
        <p:nvSpPr>
          <p:cNvPr id="19459" name="عنصر نائب للمحتوى 2"/>
          <p:cNvSpPr>
            <a:spLocks noGrp="1"/>
          </p:cNvSpPr>
          <p:nvPr>
            <p:ph idx="1"/>
          </p:nvPr>
        </p:nvSpPr>
        <p:spPr>
          <a:xfrm>
            <a:off x="457200" y="1295400"/>
            <a:ext cx="8382000" cy="4876800"/>
          </a:xfrm>
        </p:spPr>
        <p:txBody>
          <a:bodyPr/>
          <a:lstStyle/>
          <a:p>
            <a:pPr marL="514350" indent="-514350" algn="just" rtl="1">
              <a:buFontTx/>
              <a:buAutoNum type="arabicPeriod"/>
            </a:pPr>
            <a:r>
              <a:rPr lang="ar-IQ" dirty="0"/>
              <a:t>اترك مسافة 4سم على جانب الأيمن و3سم على الجانب الأيسر إذا كانت الكتابة باللغة العربية والعكس صحيح إذا كانت الكتابة بأي لغة أخرى.</a:t>
            </a:r>
          </a:p>
          <a:p>
            <a:pPr marL="514350" indent="-514350" algn="just" rtl="1">
              <a:buFontTx/>
              <a:buAutoNum type="arabicPeriod"/>
            </a:pPr>
            <a:r>
              <a:rPr lang="ar-IQ" dirty="0"/>
              <a:t>لا تضع خطاً تحت أي كلام في هذه الصفحة.</a:t>
            </a:r>
          </a:p>
          <a:p>
            <a:pPr marL="514350" indent="-514350" algn="just" rtl="1">
              <a:buFontTx/>
              <a:buAutoNum type="arabicPeriod"/>
            </a:pPr>
            <a:r>
              <a:rPr lang="ar-IQ" dirty="0"/>
              <a:t>لا ترقم هذه الصفحة.</a:t>
            </a:r>
          </a:p>
          <a:p>
            <a:pPr marL="514350" indent="-514350" algn="just" rtl="1">
              <a:buFontTx/>
              <a:buAutoNum type="arabicPeriod"/>
            </a:pPr>
            <a:r>
              <a:rPr lang="ar-IQ" dirty="0"/>
              <a:t>أترك مسافة 3سم من أعلى الصفحة ثم أكتب عنوان البحث مع مراعاة أن يكون في منتصف الصفحة.</a:t>
            </a:r>
          </a:p>
          <a:p>
            <a:pPr marL="514350" indent="-514350" algn="just" rtl="1">
              <a:buFontTx/>
              <a:buAutoNum type="arabicPeriod"/>
            </a:pPr>
            <a:r>
              <a:rPr lang="ar-IQ" dirty="0"/>
              <a:t>في منتصف الصفحة تماماَ اكتب اسم الباحث.</a:t>
            </a:r>
          </a:p>
          <a:p>
            <a:pPr marL="514350" indent="-514350" algn="just" rtl="1">
              <a:buFontTx/>
              <a:buNone/>
            </a:pPr>
            <a:endParaRPr lang="ar-IQ" dirty="0"/>
          </a:p>
        </p:txBody>
      </p:sp>
      <p:sp>
        <p:nvSpPr>
          <p:cNvPr id="4" name="عنصر نائب لرقم الشريحة 3"/>
          <p:cNvSpPr>
            <a:spLocks noGrp="1"/>
          </p:cNvSpPr>
          <p:nvPr>
            <p:ph type="sldNum" sz="quarter" idx="12"/>
          </p:nvPr>
        </p:nvSpPr>
        <p:spPr/>
        <p:txBody>
          <a:bodyPr/>
          <a:lstStyle/>
          <a:p>
            <a:fld id="{16FE9F9A-BA04-44B2-BA08-CC21A12E2012}" type="slidenum">
              <a:rPr lang="en-US" smtClean="0"/>
              <a:pPr/>
              <a:t>31</a:t>
            </a:fld>
            <a:endParaRPr lang="en-US"/>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عنصر نائب للمحتوى 2"/>
          <p:cNvSpPr>
            <a:spLocks noGrp="1"/>
          </p:cNvSpPr>
          <p:nvPr>
            <p:ph idx="1"/>
          </p:nvPr>
        </p:nvSpPr>
        <p:spPr>
          <a:xfrm>
            <a:off x="457200" y="1066800"/>
            <a:ext cx="8229600" cy="4267200"/>
          </a:xfrm>
        </p:spPr>
        <p:txBody>
          <a:bodyPr/>
          <a:lstStyle/>
          <a:p>
            <a:pPr marL="514350" indent="-514350" algn="just" rtl="1">
              <a:buFont typeface="Comic Sans MS" pitchFamily="66" charset="0"/>
              <a:buAutoNum type="arabicPeriod" startAt="6"/>
            </a:pPr>
            <a:r>
              <a:rPr lang="ar-IQ" dirty="0"/>
              <a:t>خذ مسافة 3سم من اسم الباحث ثم اكتب في المنتصف وتحت الاسم تماماَ للحصول على درجة .....   في ...... </a:t>
            </a:r>
          </a:p>
          <a:p>
            <a:pPr marL="514350" indent="-514350" algn="just" rtl="1">
              <a:buFont typeface="Comic Sans MS" pitchFamily="66" charset="0"/>
              <a:buAutoNum type="arabicPeriod" startAt="6"/>
            </a:pPr>
            <a:r>
              <a:rPr lang="ar-IQ" dirty="0"/>
              <a:t>اترك مسافة 3سم أخرى ثم اكتب اسم المشرف.</a:t>
            </a:r>
          </a:p>
          <a:p>
            <a:pPr marL="514350" indent="-514350" algn="just" rtl="1">
              <a:buFont typeface="Comic Sans MS" pitchFamily="66" charset="0"/>
              <a:buAutoNum type="arabicPeriod" startAt="6"/>
            </a:pPr>
            <a:r>
              <a:rPr lang="ar-IQ" dirty="0"/>
              <a:t>اترك مسافة 3سم بداية من اسم المشرف ثم أكتب تاريخ البحث</a:t>
            </a:r>
          </a:p>
          <a:p>
            <a:pPr marL="514350" indent="-514350" algn="just" rtl="1">
              <a:buFont typeface="Comic Sans MS" pitchFamily="66" charset="0"/>
              <a:buAutoNum type="arabicPeriod" startAt="6"/>
            </a:pPr>
            <a:endParaRPr lang="ar-IQ" dirty="0"/>
          </a:p>
        </p:txBody>
      </p:sp>
      <p:sp>
        <p:nvSpPr>
          <p:cNvPr id="3" name="عنصر نائب لرقم الشريحة 2"/>
          <p:cNvSpPr>
            <a:spLocks noGrp="1"/>
          </p:cNvSpPr>
          <p:nvPr>
            <p:ph type="sldNum" sz="quarter" idx="12"/>
          </p:nvPr>
        </p:nvSpPr>
        <p:spPr/>
        <p:txBody>
          <a:bodyPr/>
          <a:lstStyle/>
          <a:p>
            <a:fld id="{16FE9F9A-BA04-44B2-BA08-CC21A12E2012}" type="slidenum">
              <a:rPr lang="en-US" smtClean="0"/>
              <a:pPr/>
              <a:t>32</a:t>
            </a:fld>
            <a:endParaRPr lang="en-US"/>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عنوان 1"/>
          <p:cNvSpPr>
            <a:spLocks noGrp="1"/>
          </p:cNvSpPr>
          <p:nvPr>
            <p:ph type="title"/>
          </p:nvPr>
        </p:nvSpPr>
        <p:spPr>
          <a:xfrm>
            <a:off x="457200" y="152400"/>
            <a:ext cx="8382000" cy="914400"/>
          </a:xfrm>
        </p:spPr>
        <p:txBody>
          <a:bodyPr/>
          <a:lstStyle/>
          <a:p>
            <a:r>
              <a:rPr lang="ar-IQ" dirty="0"/>
              <a:t>3. الإهـــداء</a:t>
            </a:r>
          </a:p>
        </p:txBody>
      </p:sp>
      <p:sp>
        <p:nvSpPr>
          <p:cNvPr id="22531" name="عنصر نائب للمحتوى 2"/>
          <p:cNvSpPr>
            <a:spLocks noGrp="1"/>
          </p:cNvSpPr>
          <p:nvPr>
            <p:ph idx="1"/>
          </p:nvPr>
        </p:nvSpPr>
        <p:spPr>
          <a:xfrm>
            <a:off x="457200" y="1295400"/>
            <a:ext cx="8382000" cy="4953000"/>
          </a:xfrm>
        </p:spPr>
        <p:txBody>
          <a:bodyPr/>
          <a:lstStyle/>
          <a:p>
            <a:pPr algn="just" rtl="1">
              <a:buFontTx/>
              <a:buNone/>
            </a:pPr>
            <a:r>
              <a:rPr lang="ar-IQ" dirty="0"/>
              <a:t>      إن الإهداء مبسط إلى من ترى من الأقارب أو الأصدقاء أو أستاذك وهذا الإهداء يختلف عن الشكر والتقدير فالإهداء هو أن تمنح ما كتبت إلى من تحب أما الشكر والتقدير هو اعتراف بجميل قدم إليك أثناء إعدادك لرسالتك.</a:t>
            </a:r>
          </a:p>
        </p:txBody>
      </p:sp>
      <p:sp>
        <p:nvSpPr>
          <p:cNvPr id="4" name="عنصر نائب لرقم الشريحة 3"/>
          <p:cNvSpPr>
            <a:spLocks noGrp="1"/>
          </p:cNvSpPr>
          <p:nvPr>
            <p:ph type="sldNum" sz="quarter" idx="12"/>
          </p:nvPr>
        </p:nvSpPr>
        <p:spPr/>
        <p:txBody>
          <a:bodyPr/>
          <a:lstStyle/>
          <a:p>
            <a:fld id="{16FE9F9A-BA04-44B2-BA08-CC21A12E2012}" type="slidenum">
              <a:rPr lang="en-US" smtClean="0"/>
              <a:pPr/>
              <a:t>33</a:t>
            </a:fld>
            <a:endParaRPr lang="en-US"/>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عنوان 1"/>
          <p:cNvSpPr>
            <a:spLocks noGrp="1"/>
          </p:cNvSpPr>
          <p:nvPr>
            <p:ph type="title"/>
          </p:nvPr>
        </p:nvSpPr>
        <p:spPr>
          <a:xfrm>
            <a:off x="533400" y="152400"/>
            <a:ext cx="8153400" cy="914400"/>
          </a:xfrm>
        </p:spPr>
        <p:txBody>
          <a:bodyPr/>
          <a:lstStyle/>
          <a:p>
            <a:r>
              <a:rPr lang="ar-IQ" dirty="0"/>
              <a:t>الشكر والتقدير</a:t>
            </a:r>
          </a:p>
        </p:txBody>
      </p:sp>
      <p:sp>
        <p:nvSpPr>
          <p:cNvPr id="21507" name="عنصر نائب للمحتوى 2"/>
          <p:cNvSpPr>
            <a:spLocks noGrp="1"/>
          </p:cNvSpPr>
          <p:nvPr>
            <p:ph idx="1"/>
          </p:nvPr>
        </p:nvSpPr>
        <p:spPr>
          <a:xfrm>
            <a:off x="533400" y="1295400"/>
            <a:ext cx="8153400" cy="4876800"/>
          </a:xfrm>
        </p:spPr>
        <p:txBody>
          <a:bodyPr/>
          <a:lstStyle/>
          <a:p>
            <a:pPr algn="just" rtl="1">
              <a:buFontTx/>
              <a:buNone/>
            </a:pPr>
            <a:r>
              <a:rPr lang="ar-IQ" dirty="0"/>
              <a:t>ورقة الشكر والتقدير تلي ورقة الإهداء مباشرة، وفيها يوجه الباحث الشكر لكل من قدم له العون لانجاز بحثه ... فيشكر الباحث الأستاذ الذي اشرف على بحثه ووجهه وأرشده كما يشكر جميع من ساعده في تجميع بيانات البحث وكل من تعاون معه في تحليل بيانات بحثه.</a:t>
            </a:r>
          </a:p>
          <a:p>
            <a:pPr algn="just" rtl="1">
              <a:buFontTx/>
              <a:buNone/>
            </a:pPr>
            <a:r>
              <a:rPr lang="ar-IQ" dirty="0"/>
              <a:t>ولا ينبغي أن يبالغ الباحث في الشكر أو يطيل فيه فكلما كان الشكر قصيراَ كلما كان أكثر تأثيرا كما لا ينبغي أن يقدم الشكر إلا لمن هو جدير </a:t>
            </a:r>
            <a:r>
              <a:rPr lang="ar-IQ" dirty="0" err="1"/>
              <a:t>به</a:t>
            </a:r>
            <a:r>
              <a:rPr lang="ar-IQ" dirty="0"/>
              <a:t> حقاَ فليست الرسائل العلمية مجالاَ للمجاملات.</a:t>
            </a:r>
          </a:p>
        </p:txBody>
      </p:sp>
      <p:sp>
        <p:nvSpPr>
          <p:cNvPr id="4" name="عنصر نائب لرقم الشريحة 3"/>
          <p:cNvSpPr>
            <a:spLocks noGrp="1"/>
          </p:cNvSpPr>
          <p:nvPr>
            <p:ph type="sldNum" sz="quarter" idx="12"/>
          </p:nvPr>
        </p:nvSpPr>
        <p:spPr/>
        <p:txBody>
          <a:bodyPr/>
          <a:lstStyle/>
          <a:p>
            <a:fld id="{16FE9F9A-BA04-44B2-BA08-CC21A12E2012}" type="slidenum">
              <a:rPr lang="en-US" smtClean="0"/>
              <a:pPr/>
              <a:t>34</a:t>
            </a:fld>
            <a:endParaRPr lang="en-US"/>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عنوان 1"/>
          <p:cNvSpPr>
            <a:spLocks noGrp="1"/>
          </p:cNvSpPr>
          <p:nvPr>
            <p:ph type="title"/>
          </p:nvPr>
        </p:nvSpPr>
        <p:spPr>
          <a:xfrm>
            <a:off x="381000" y="152400"/>
            <a:ext cx="8305800" cy="914400"/>
          </a:xfrm>
        </p:spPr>
        <p:txBody>
          <a:bodyPr/>
          <a:lstStyle/>
          <a:p>
            <a:r>
              <a:rPr lang="ar-IQ" dirty="0"/>
              <a:t>قائمة المحتويات</a:t>
            </a:r>
          </a:p>
        </p:txBody>
      </p:sp>
      <p:sp>
        <p:nvSpPr>
          <p:cNvPr id="23555" name="عنصر نائب للمحتوى 2"/>
          <p:cNvSpPr>
            <a:spLocks noGrp="1"/>
          </p:cNvSpPr>
          <p:nvPr>
            <p:ph idx="1"/>
          </p:nvPr>
        </p:nvSpPr>
        <p:spPr>
          <a:xfrm>
            <a:off x="457200" y="1295400"/>
            <a:ext cx="8229600" cy="4800600"/>
          </a:xfrm>
        </p:spPr>
        <p:txBody>
          <a:bodyPr/>
          <a:lstStyle/>
          <a:p>
            <a:pPr algn="just" rtl="1">
              <a:buFontTx/>
              <a:buNone/>
            </a:pPr>
            <a:r>
              <a:rPr lang="ar-IQ" dirty="0"/>
              <a:t>وهي قائمة توضح العناوين الأساسية والفرعية للبحث مع ذكر الصفحات التي توجد </a:t>
            </a:r>
            <a:r>
              <a:rPr lang="ar-IQ" dirty="0" err="1"/>
              <a:t>بها</a:t>
            </a:r>
            <a:r>
              <a:rPr lang="ar-IQ" dirty="0"/>
              <a:t> تلك العناوين.</a:t>
            </a:r>
          </a:p>
          <a:p>
            <a:pPr algn="just" rtl="1">
              <a:buFontTx/>
              <a:buNone/>
            </a:pPr>
            <a:r>
              <a:rPr lang="ar-IQ" dirty="0"/>
              <a:t>والترتيب القوائم تكون بشكل الآتي:</a:t>
            </a:r>
          </a:p>
          <a:p>
            <a:pPr algn="just" rtl="1">
              <a:buFontTx/>
              <a:buNone/>
            </a:pPr>
            <a:r>
              <a:rPr lang="ar-IQ" dirty="0"/>
              <a:t>1. قائمة المحتويات.</a:t>
            </a:r>
          </a:p>
          <a:p>
            <a:pPr algn="just" rtl="1">
              <a:buFontTx/>
              <a:buNone/>
            </a:pPr>
            <a:r>
              <a:rPr lang="ar-IQ" dirty="0"/>
              <a:t>2. قائمة الجداول.</a:t>
            </a:r>
          </a:p>
          <a:p>
            <a:pPr algn="just" rtl="1">
              <a:buFontTx/>
              <a:buNone/>
            </a:pPr>
            <a:r>
              <a:rPr lang="ar-IQ" dirty="0"/>
              <a:t>3. قائمة الأشكال.</a:t>
            </a:r>
          </a:p>
          <a:p>
            <a:pPr algn="just" rtl="1">
              <a:buFontTx/>
              <a:buNone/>
            </a:pPr>
            <a:r>
              <a:rPr lang="ar-IQ" dirty="0"/>
              <a:t>4. قائمة الملاحق.</a:t>
            </a:r>
          </a:p>
        </p:txBody>
      </p:sp>
      <p:sp>
        <p:nvSpPr>
          <p:cNvPr id="4" name="عنصر نائب لرقم الشريحة 3"/>
          <p:cNvSpPr>
            <a:spLocks noGrp="1"/>
          </p:cNvSpPr>
          <p:nvPr>
            <p:ph type="sldNum" sz="quarter" idx="12"/>
          </p:nvPr>
        </p:nvSpPr>
        <p:spPr/>
        <p:txBody>
          <a:bodyPr/>
          <a:lstStyle/>
          <a:p>
            <a:fld id="{16FE9F9A-BA04-44B2-BA08-CC21A12E2012}" type="slidenum">
              <a:rPr lang="en-US" smtClean="0"/>
              <a:pPr/>
              <a:t>35</a:t>
            </a:fld>
            <a:endParaRPr lang="en-US"/>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عنوان 1"/>
          <p:cNvSpPr>
            <a:spLocks noGrp="1"/>
          </p:cNvSpPr>
          <p:nvPr>
            <p:ph type="title"/>
          </p:nvPr>
        </p:nvSpPr>
        <p:spPr>
          <a:xfrm>
            <a:off x="533400" y="152400"/>
            <a:ext cx="8153400" cy="914400"/>
          </a:xfrm>
        </p:spPr>
        <p:txBody>
          <a:bodyPr/>
          <a:lstStyle/>
          <a:p>
            <a:r>
              <a:rPr lang="ar-IQ" dirty="0"/>
              <a:t>ملخص البحث</a:t>
            </a:r>
          </a:p>
        </p:txBody>
      </p:sp>
      <p:sp>
        <p:nvSpPr>
          <p:cNvPr id="3" name="عنصر نائب للمحتوى 2"/>
          <p:cNvSpPr>
            <a:spLocks noGrp="1"/>
          </p:cNvSpPr>
          <p:nvPr>
            <p:ph idx="1"/>
          </p:nvPr>
        </p:nvSpPr>
        <p:spPr>
          <a:xfrm>
            <a:off x="457200" y="1219200"/>
            <a:ext cx="8229600" cy="5029200"/>
          </a:xfrm>
        </p:spPr>
        <p:txBody>
          <a:bodyPr/>
          <a:lstStyle/>
          <a:p>
            <a:pPr algn="just" rtl="1">
              <a:buFontTx/>
              <a:buNone/>
              <a:defRPr/>
            </a:pPr>
            <a:r>
              <a:rPr lang="ar-IQ" sz="2800" dirty="0"/>
              <a:t> بعد أن ينتهي الباحث من إعداد بحثه فان عليه أن يقوم بإعداد ملخصين لرسالته احدهما باللغة العربية والآخر باللغة الانكليزية وهذا الملخص هو تقرير مختصر عن الدراسة يستغرق صفحة أو صفحتين على الأكثر. ويتضمن النقاط التالية:</a:t>
            </a:r>
          </a:p>
          <a:p>
            <a:pPr marL="514350" indent="-514350" algn="just" rtl="1">
              <a:buFontTx/>
              <a:buAutoNum type="arabicPeriod"/>
              <a:defRPr/>
            </a:pPr>
            <a:r>
              <a:rPr lang="ar-IQ" sz="2800" dirty="0"/>
              <a:t>تحديد هدف من الدراسة مع إظهار المشكلة موضوع البحث.</a:t>
            </a:r>
          </a:p>
          <a:p>
            <a:pPr marL="514350" indent="-514350" algn="just" rtl="1">
              <a:buFontTx/>
              <a:buAutoNum type="arabicPeriod"/>
              <a:defRPr/>
            </a:pPr>
            <a:r>
              <a:rPr lang="ar-IQ" sz="2800" dirty="0"/>
              <a:t>طريقة تصميم عينة البحث وطريقة جمع البيانات التي استخدمت.</a:t>
            </a:r>
          </a:p>
          <a:p>
            <a:pPr marL="514350" indent="-514350" algn="just" rtl="1">
              <a:buFontTx/>
              <a:buAutoNum type="arabicPeriod"/>
              <a:defRPr/>
            </a:pPr>
            <a:r>
              <a:rPr lang="ar-IQ" sz="2800" dirty="0"/>
              <a:t>بيان عن النتائج التي توصلت إليها الدراسة السابقة المتصلة بموضوع البحث والنقطة التي بدأ منها البحث الجديد.</a:t>
            </a:r>
          </a:p>
          <a:p>
            <a:pPr marL="514350" indent="-514350" algn="just" rtl="1">
              <a:buFontTx/>
              <a:buAutoNum type="arabicPeriod"/>
              <a:defRPr/>
            </a:pPr>
            <a:r>
              <a:rPr lang="ar-IQ" sz="2800" dirty="0"/>
              <a:t>الماماً مختصراً بالنتائج والتوصيات التي حصل عليها الباحث. </a:t>
            </a:r>
          </a:p>
          <a:p>
            <a:pPr algn="just" rtl="1">
              <a:buFontTx/>
              <a:buNone/>
              <a:defRPr/>
            </a:pPr>
            <a:endParaRPr lang="ar-IQ" dirty="0"/>
          </a:p>
        </p:txBody>
      </p:sp>
      <p:sp>
        <p:nvSpPr>
          <p:cNvPr id="4" name="عنصر نائب لرقم الشريحة 3"/>
          <p:cNvSpPr>
            <a:spLocks noGrp="1"/>
          </p:cNvSpPr>
          <p:nvPr>
            <p:ph type="sldNum" sz="quarter" idx="12"/>
          </p:nvPr>
        </p:nvSpPr>
        <p:spPr/>
        <p:txBody>
          <a:bodyPr/>
          <a:lstStyle/>
          <a:p>
            <a:fld id="{16FE9F9A-BA04-44B2-BA08-CC21A12E2012}" type="slidenum">
              <a:rPr lang="en-US" smtClean="0"/>
              <a:pPr/>
              <a:t>36</a:t>
            </a:fld>
            <a:endParaRPr lang="en-US"/>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عنوان 1"/>
          <p:cNvSpPr>
            <a:spLocks noGrp="1"/>
          </p:cNvSpPr>
          <p:nvPr>
            <p:ph type="title"/>
          </p:nvPr>
        </p:nvSpPr>
        <p:spPr>
          <a:xfrm>
            <a:off x="228600" y="152400"/>
            <a:ext cx="8610600" cy="914400"/>
          </a:xfrm>
        </p:spPr>
        <p:txBody>
          <a:bodyPr/>
          <a:lstStyle/>
          <a:p>
            <a:r>
              <a:rPr lang="ar-IQ" dirty="0"/>
              <a:t>مقدمة البحث</a:t>
            </a:r>
          </a:p>
        </p:txBody>
      </p:sp>
      <p:sp>
        <p:nvSpPr>
          <p:cNvPr id="3" name="عنصر نائب للمحتوى 2"/>
          <p:cNvSpPr>
            <a:spLocks noGrp="1"/>
          </p:cNvSpPr>
          <p:nvPr>
            <p:ph idx="1"/>
          </p:nvPr>
        </p:nvSpPr>
        <p:spPr>
          <a:xfrm>
            <a:off x="228600" y="1143000"/>
            <a:ext cx="8686800" cy="5257800"/>
          </a:xfrm>
        </p:spPr>
        <p:txBody>
          <a:bodyPr>
            <a:normAutofit lnSpcReduction="10000"/>
          </a:bodyPr>
          <a:lstStyle/>
          <a:p>
            <a:pPr algn="just" rtl="1">
              <a:buFontTx/>
              <a:buNone/>
              <a:defRPr/>
            </a:pPr>
            <a:r>
              <a:rPr lang="ar-IQ" sz="2800" dirty="0"/>
              <a:t>إن لمقدمة البحث ينبغي أن تتضمن عدة أمور منها:</a:t>
            </a:r>
          </a:p>
          <a:p>
            <a:pPr marL="514350" indent="-514350" algn="just" rtl="1">
              <a:buFontTx/>
              <a:buAutoNum type="arabicPeriod"/>
              <a:defRPr/>
            </a:pPr>
            <a:r>
              <a:rPr lang="ar-IQ" sz="2800" dirty="0"/>
              <a:t>موضوع البحث.</a:t>
            </a:r>
          </a:p>
          <a:p>
            <a:pPr marL="514350" indent="-514350" algn="just" rtl="1">
              <a:buFontTx/>
              <a:buAutoNum type="arabicPeriod"/>
              <a:defRPr/>
            </a:pPr>
            <a:r>
              <a:rPr lang="ar-IQ" sz="2800" dirty="0"/>
              <a:t>البحث نفسه وشأنه بين الأبحاث التي ألفت في ذات الموضوع والأشياء الجديدة التي سيقدمها لنا.</a:t>
            </a:r>
          </a:p>
          <a:p>
            <a:pPr marL="514350" indent="-514350" algn="just" rtl="1">
              <a:buFontTx/>
              <a:buAutoNum type="arabicPeriod"/>
              <a:defRPr/>
            </a:pPr>
            <a:r>
              <a:rPr lang="ar-IQ" sz="2800" dirty="0"/>
              <a:t>توضيح مدى النقص الناتج عن عدم القيام بهذا البحث وكيف سيتمكن هذا البحث من معالجة النقص الموجود.</a:t>
            </a:r>
          </a:p>
          <a:p>
            <a:pPr marL="514350" indent="-514350" algn="just" rtl="1">
              <a:buFontTx/>
              <a:buAutoNum type="arabicPeriod"/>
              <a:defRPr/>
            </a:pPr>
            <a:r>
              <a:rPr lang="ar-IQ" sz="2800" dirty="0"/>
              <a:t>توضيح ما هي الأسباب التي دفعتك للقيام بهذا البحث.</a:t>
            </a:r>
          </a:p>
          <a:p>
            <a:pPr marL="514350" indent="-514350" algn="just" rtl="1">
              <a:buFontTx/>
              <a:buAutoNum type="arabicPeriod"/>
              <a:defRPr/>
            </a:pPr>
            <a:r>
              <a:rPr lang="ar-IQ" sz="2800" dirty="0"/>
              <a:t>وصف نوع وطبيعة الدراسة والمدى الزمني ومكان إجراء الدراسة وتحديد وحدة التحليل.</a:t>
            </a:r>
          </a:p>
          <a:p>
            <a:pPr marL="514350" indent="-514350" algn="just" rtl="1">
              <a:buFontTx/>
              <a:buAutoNum type="arabicPeriod"/>
              <a:defRPr/>
            </a:pPr>
            <a:r>
              <a:rPr lang="ar-IQ" sz="2800" dirty="0"/>
              <a:t>يجب أن تشمل المقدمة في نهايتها تحديداً للجهات التي ستنفع بنتائج هذا البحث وعدد الفصول ومباحث التي يتكون منها البحث.</a:t>
            </a:r>
          </a:p>
          <a:p>
            <a:pPr algn="just" rtl="1">
              <a:buFontTx/>
              <a:buNone/>
              <a:defRPr/>
            </a:pPr>
            <a:endParaRPr lang="ar-IQ" dirty="0"/>
          </a:p>
        </p:txBody>
      </p:sp>
      <p:sp>
        <p:nvSpPr>
          <p:cNvPr id="4" name="عنصر نائب لرقم الشريحة 3"/>
          <p:cNvSpPr>
            <a:spLocks noGrp="1"/>
          </p:cNvSpPr>
          <p:nvPr>
            <p:ph type="sldNum" sz="quarter" idx="12"/>
          </p:nvPr>
        </p:nvSpPr>
        <p:spPr/>
        <p:txBody>
          <a:bodyPr/>
          <a:lstStyle/>
          <a:p>
            <a:fld id="{16FE9F9A-BA04-44B2-BA08-CC21A12E2012}" type="slidenum">
              <a:rPr lang="en-US" smtClean="0"/>
              <a:pPr/>
              <a:t>37</a:t>
            </a:fld>
            <a:endParaRPr lang="en-US"/>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normAutofit/>
          </a:bodyPr>
          <a:lstStyle/>
          <a:p>
            <a:pPr algn="just" rtl="1"/>
            <a:r>
              <a:rPr lang="ar-IQ" sz="4800" b="1" dirty="0">
                <a:solidFill>
                  <a:schemeClr val="accent1">
                    <a:lumMod val="75000"/>
                  </a:schemeClr>
                </a:solidFill>
              </a:rPr>
              <a:t>الفكر :- </a:t>
            </a:r>
            <a:r>
              <a:rPr lang="ar-IQ" sz="4000" dirty="0"/>
              <a:t>الفكر وما ينتج عنة من التفكير , هو ذلك النشاط الذي يحل به الانسان مشكلة , مهما كانت تلك المشكلة.</a:t>
            </a:r>
            <a:endParaRPr lang="en-US" sz="4000" dirty="0"/>
          </a:p>
          <a:p>
            <a:pPr algn="just" rtl="1">
              <a:buNone/>
            </a:pPr>
            <a:endParaRPr lang="en-US" sz="4000" dirty="0"/>
          </a:p>
          <a:p>
            <a:pPr algn="just" rtl="1"/>
            <a:r>
              <a:rPr lang="ar-IQ" sz="4000" dirty="0"/>
              <a:t>وعلى اساس ما تقدم فإن عملية </a:t>
            </a:r>
            <a:r>
              <a:rPr lang="ar-IQ" sz="4000" b="1" dirty="0">
                <a:solidFill>
                  <a:srgbClr val="FF0000"/>
                </a:solidFill>
              </a:rPr>
              <a:t>التفكير</a:t>
            </a:r>
            <a:r>
              <a:rPr lang="ar-IQ" sz="4000" dirty="0"/>
              <a:t> تشتمل على فقرتين وهما :-</a:t>
            </a:r>
            <a:endParaRPr lang="en-US" sz="4000" dirty="0"/>
          </a:p>
          <a:p>
            <a:pPr lvl="0" algn="just" rtl="1"/>
            <a:r>
              <a:rPr lang="ar-IQ" sz="4000" dirty="0"/>
              <a:t>مشكلة تعرض.</a:t>
            </a:r>
            <a:endParaRPr lang="en-US" sz="4000" dirty="0"/>
          </a:p>
          <a:p>
            <a:pPr lvl="0" algn="just" rtl="1"/>
            <a:r>
              <a:rPr lang="ar-IQ" sz="4000" dirty="0"/>
              <a:t>خطة توضع وتحدد مدى نجاح الفرد في حل المشكلة أو الإجابة المناسبة عليها .</a:t>
            </a:r>
            <a:endParaRPr lang="en-US" sz="4000" dirty="0"/>
          </a:p>
        </p:txBody>
      </p:sp>
      <p:sp>
        <p:nvSpPr>
          <p:cNvPr id="4" name="عنصر نائب لرقم الشريحة 3"/>
          <p:cNvSpPr>
            <a:spLocks noGrp="1"/>
          </p:cNvSpPr>
          <p:nvPr>
            <p:ph type="sldNum" sz="quarter" idx="12"/>
          </p:nvPr>
        </p:nvSpPr>
        <p:spPr/>
        <p:txBody>
          <a:bodyPr/>
          <a:lstStyle/>
          <a:p>
            <a:fld id="{16FE9F9A-BA04-44B2-BA08-CC21A12E2012}" type="slidenum">
              <a:rPr lang="en-US" smtClean="0"/>
              <a:pPr/>
              <a:t>4</a:t>
            </a:fld>
            <a:endParaRPr lang="en-US" dirty="0"/>
          </a:p>
        </p:txBody>
      </p:sp>
    </p:spTree>
    <p:extLst>
      <p:ext uri="{BB962C8B-B14F-4D97-AF65-F5344CB8AC3E}">
        <p14:creationId xmlns:p14="http://schemas.microsoft.com/office/powerpoint/2010/main" val="1285025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Content Placeholder 2"/>
          <p:cNvSpPr>
            <a:spLocks noGrp="1"/>
          </p:cNvSpPr>
          <p:nvPr>
            <p:ph idx="4294967295"/>
          </p:nvPr>
        </p:nvSpPr>
        <p:spPr>
          <a:xfrm>
            <a:off x="457200" y="2133600"/>
            <a:ext cx="8229600" cy="4495800"/>
          </a:xfrm>
        </p:spPr>
        <p:txBody>
          <a:bodyPr/>
          <a:lstStyle/>
          <a:p>
            <a:pPr algn="ctr" rtl="1"/>
            <a:r>
              <a:rPr lang="ar-EG" sz="7200" dirty="0">
                <a:solidFill>
                  <a:srgbClr val="C00000"/>
                </a:solidFill>
              </a:rPr>
              <a:t>هل هناك فرق بين كلمتي  ” </a:t>
            </a:r>
            <a:r>
              <a:rPr lang="ar-EG" sz="7200" u="sng" dirty="0">
                <a:solidFill>
                  <a:schemeClr val="hlink"/>
                </a:solidFill>
              </a:rPr>
              <a:t>العلم</a:t>
            </a:r>
            <a:r>
              <a:rPr lang="ar-EG" sz="7200" dirty="0">
                <a:solidFill>
                  <a:srgbClr val="C00000"/>
                </a:solidFill>
              </a:rPr>
              <a:t> ” و ”</a:t>
            </a:r>
            <a:r>
              <a:rPr lang="ar-EG" sz="7200" u="sng" dirty="0">
                <a:solidFill>
                  <a:schemeClr val="hlink"/>
                </a:solidFill>
              </a:rPr>
              <a:t>المعرفة</a:t>
            </a:r>
            <a:r>
              <a:rPr lang="ar-EG" sz="7200" dirty="0">
                <a:solidFill>
                  <a:srgbClr val="C00000"/>
                </a:solidFill>
              </a:rPr>
              <a:t>“ </a:t>
            </a:r>
          </a:p>
          <a:p>
            <a:pPr algn="ctr" rtl="1">
              <a:buFont typeface="Arial" charset="0"/>
              <a:buNone/>
            </a:pPr>
            <a:r>
              <a:rPr lang="ar-EG" sz="7200" dirty="0">
                <a:solidFill>
                  <a:srgbClr val="C00000"/>
                </a:solidFill>
              </a:rPr>
              <a:t>؟؟</a:t>
            </a:r>
          </a:p>
        </p:txBody>
      </p:sp>
      <p:sp>
        <p:nvSpPr>
          <p:cNvPr id="3" name="عنصر نائب لرقم الشريحة 2"/>
          <p:cNvSpPr>
            <a:spLocks noGrp="1"/>
          </p:cNvSpPr>
          <p:nvPr>
            <p:ph type="sldNum" sz="quarter" idx="12"/>
          </p:nvPr>
        </p:nvSpPr>
        <p:spPr/>
        <p:txBody>
          <a:bodyPr/>
          <a:lstStyle/>
          <a:p>
            <a:fld id="{16FE9F9A-BA04-44B2-BA08-CC21A12E2012}" type="slidenum">
              <a:rPr lang="en-US" smtClean="0"/>
              <a:pPr/>
              <a:t>5</a:t>
            </a:fld>
            <a:endParaRPr lang="en-US" dirty="0"/>
          </a:p>
        </p:txBody>
      </p:sp>
    </p:spTree>
    <p:extLst>
      <p:ext uri="{BB962C8B-B14F-4D97-AF65-F5344CB8AC3E}">
        <p14:creationId xmlns:p14="http://schemas.microsoft.com/office/powerpoint/2010/main" val="757087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82000" cy="6248400"/>
          </a:xfrm>
        </p:spPr>
        <p:txBody>
          <a:bodyPr>
            <a:noAutofit/>
          </a:bodyPr>
          <a:lstStyle/>
          <a:p>
            <a:pPr algn="just" rtl="1"/>
            <a:r>
              <a:rPr lang="ar-EG" sz="4400" b="1" dirty="0">
                <a:solidFill>
                  <a:schemeClr val="hlink"/>
                </a:solidFill>
              </a:rPr>
              <a:t>المعرفة هي :</a:t>
            </a:r>
            <a:endParaRPr lang="ar-IQ" sz="4400" dirty="0"/>
          </a:p>
          <a:p>
            <a:pPr marL="0" indent="0" algn="just" rtl="1">
              <a:buNone/>
            </a:pPr>
            <a:r>
              <a:rPr lang="ar-SA" sz="4400" dirty="0"/>
              <a:t>مجموعة </a:t>
            </a:r>
            <a:r>
              <a:rPr lang="ar-SA" sz="4400" dirty="0">
                <a:solidFill>
                  <a:srgbClr val="FF0000"/>
                </a:solidFill>
              </a:rPr>
              <a:t>المعاني</a:t>
            </a:r>
            <a:r>
              <a:rPr lang="ar-SA" sz="4400" dirty="0"/>
              <a:t> و</a:t>
            </a:r>
            <a:r>
              <a:rPr lang="ar-SA" sz="4400" dirty="0">
                <a:solidFill>
                  <a:srgbClr val="FF0000"/>
                </a:solidFill>
              </a:rPr>
              <a:t>التصورات</a:t>
            </a:r>
            <a:r>
              <a:rPr lang="ar-SA" sz="4400" dirty="0"/>
              <a:t> و</a:t>
            </a:r>
            <a:r>
              <a:rPr lang="ar-SA" sz="4400" dirty="0">
                <a:solidFill>
                  <a:srgbClr val="FF0000"/>
                </a:solidFill>
              </a:rPr>
              <a:t>الاراء</a:t>
            </a:r>
            <a:r>
              <a:rPr lang="ar-SA" sz="4400" dirty="0"/>
              <a:t> و</a:t>
            </a:r>
            <a:r>
              <a:rPr lang="ar-SA" sz="4400" dirty="0">
                <a:solidFill>
                  <a:srgbClr val="FF0000"/>
                </a:solidFill>
              </a:rPr>
              <a:t>المعتقدات</a:t>
            </a:r>
            <a:r>
              <a:rPr lang="ar-EG" sz="4400" dirty="0"/>
              <a:t> </a:t>
            </a:r>
            <a:r>
              <a:rPr lang="ar-SA" sz="4400" dirty="0"/>
              <a:t>و </a:t>
            </a:r>
            <a:r>
              <a:rPr lang="ar-SA" sz="4400" dirty="0">
                <a:solidFill>
                  <a:srgbClr val="FF0000"/>
                </a:solidFill>
              </a:rPr>
              <a:t>الحقائق</a:t>
            </a:r>
            <a:r>
              <a:rPr lang="ar-EG" sz="4400" dirty="0"/>
              <a:t> </a:t>
            </a:r>
            <a:r>
              <a:rPr lang="ar-SA" sz="4400" dirty="0"/>
              <a:t>التي تتكون لدى الانسان نتيجة لمحاولاته المتكررة لفهم</a:t>
            </a:r>
            <a:r>
              <a:rPr lang="ar-IQ" sz="4400" dirty="0"/>
              <a:t> </a:t>
            </a:r>
            <a:r>
              <a:rPr lang="ar-SA" sz="4400" dirty="0"/>
              <a:t>الظواهر والاشياء المحيطة به</a:t>
            </a:r>
            <a:r>
              <a:rPr lang="en-US" sz="4400" dirty="0"/>
              <a:t>.</a:t>
            </a:r>
            <a:endParaRPr lang="ar-IQ" sz="4400" dirty="0"/>
          </a:p>
          <a:p>
            <a:pPr marL="0" indent="0" algn="just" rtl="1">
              <a:buNone/>
            </a:pPr>
            <a:r>
              <a:rPr lang="ar-SA" sz="4400" dirty="0">
                <a:solidFill>
                  <a:schemeClr val="tx1"/>
                </a:solidFill>
                <a:latin typeface="Calibri" pitchFamily="34" charset="0"/>
                <a:cs typeface="Arial" charset="0"/>
              </a:rPr>
              <a:t>ومفهوم المعرفة ليس مرادفا لمفهوم العلم ..</a:t>
            </a:r>
            <a:r>
              <a:rPr lang="ar-SA" sz="4400" dirty="0">
                <a:solidFill>
                  <a:srgbClr val="FF0000"/>
                </a:solidFill>
                <a:latin typeface="Calibri" pitchFamily="34" charset="0"/>
                <a:cs typeface="Arial" charset="0"/>
              </a:rPr>
              <a:t>فالمعرفة تتضمن معارف علمية  واخرى غير علمية </a:t>
            </a:r>
            <a:r>
              <a:rPr lang="ar-SA" sz="4400" dirty="0">
                <a:solidFill>
                  <a:schemeClr val="tx1"/>
                </a:solidFill>
                <a:latin typeface="Calibri" pitchFamily="34" charset="0"/>
                <a:cs typeface="Arial" charset="0"/>
              </a:rPr>
              <a:t>, </a:t>
            </a:r>
            <a:r>
              <a:rPr lang="ar-SA" sz="4400" u="sng" dirty="0">
                <a:solidFill>
                  <a:srgbClr val="FF0000"/>
                </a:solidFill>
                <a:latin typeface="Calibri" pitchFamily="34" charset="0"/>
                <a:cs typeface="Arial" charset="0"/>
              </a:rPr>
              <a:t>فكل علم معرفة </a:t>
            </a:r>
            <a:r>
              <a:rPr lang="ar-SA" sz="4400" dirty="0">
                <a:solidFill>
                  <a:schemeClr val="tx1"/>
                </a:solidFill>
                <a:latin typeface="Calibri" pitchFamily="34" charset="0"/>
                <a:cs typeface="Arial" charset="0"/>
              </a:rPr>
              <a:t>, الا انه </a:t>
            </a:r>
            <a:r>
              <a:rPr lang="ar-SA" sz="4400" u="sng" dirty="0">
                <a:solidFill>
                  <a:srgbClr val="FF0000"/>
                </a:solidFill>
                <a:latin typeface="Calibri" pitchFamily="34" charset="0"/>
                <a:cs typeface="Arial" charset="0"/>
              </a:rPr>
              <a:t>ليس بالضرورة ان كل معرفة علما</a:t>
            </a:r>
            <a:r>
              <a:rPr lang="ar-IQ" sz="4400" u="sng" dirty="0">
                <a:solidFill>
                  <a:srgbClr val="FF0000"/>
                </a:solidFill>
                <a:latin typeface="Calibri" pitchFamily="34" charset="0"/>
                <a:cs typeface="Arial" charset="0"/>
              </a:rPr>
              <a:t>ً</a:t>
            </a:r>
            <a:r>
              <a:rPr lang="ar-SA" sz="4400" u="sng" dirty="0">
                <a:solidFill>
                  <a:srgbClr val="FF0000"/>
                </a:solidFill>
                <a:latin typeface="Calibri" pitchFamily="34" charset="0"/>
                <a:cs typeface="Arial" charset="0"/>
              </a:rPr>
              <a:t> </a:t>
            </a:r>
            <a:r>
              <a:rPr lang="ar-SA" sz="4400" dirty="0">
                <a:solidFill>
                  <a:schemeClr val="tx1"/>
                </a:solidFill>
                <a:latin typeface="Calibri" pitchFamily="34" charset="0"/>
                <a:cs typeface="Arial" charset="0"/>
              </a:rPr>
              <a:t>.</a:t>
            </a:r>
            <a:endParaRPr lang="ar-IQ" sz="4400" b="1" dirty="0">
              <a:solidFill>
                <a:schemeClr val="accent1">
                  <a:lumMod val="75000"/>
                </a:schemeClr>
              </a:solidFill>
            </a:endParaRPr>
          </a:p>
        </p:txBody>
      </p:sp>
      <p:sp>
        <p:nvSpPr>
          <p:cNvPr id="4" name="عنصر نائب لرقم الشريحة 3"/>
          <p:cNvSpPr>
            <a:spLocks noGrp="1"/>
          </p:cNvSpPr>
          <p:nvPr>
            <p:ph type="sldNum" sz="quarter" idx="12"/>
          </p:nvPr>
        </p:nvSpPr>
        <p:spPr/>
        <p:txBody>
          <a:bodyPr/>
          <a:lstStyle/>
          <a:p>
            <a:fld id="{16FE9F9A-BA04-44B2-BA08-CC21A12E2012}" type="slidenum">
              <a:rPr lang="en-US" smtClean="0"/>
              <a:pPr/>
              <a:t>6</a:t>
            </a:fld>
            <a:endParaRPr lang="en-US" dirty="0"/>
          </a:p>
        </p:txBody>
      </p:sp>
    </p:spTree>
    <p:extLst>
      <p:ext uri="{BB962C8B-B14F-4D97-AF65-F5344CB8AC3E}">
        <p14:creationId xmlns:p14="http://schemas.microsoft.com/office/powerpoint/2010/main" val="1800757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458200" cy="5745163"/>
          </a:xfrm>
        </p:spPr>
        <p:txBody>
          <a:bodyPr>
            <a:normAutofit/>
          </a:bodyPr>
          <a:lstStyle/>
          <a:p>
            <a:pPr lvl="0" algn="just" rtl="1"/>
            <a:r>
              <a:rPr lang="ar-IQ" sz="9600" b="1" dirty="0">
                <a:solidFill>
                  <a:schemeClr val="accent1">
                    <a:lumMod val="75000"/>
                  </a:schemeClr>
                </a:solidFill>
              </a:rPr>
              <a:t>المعرفة :-</a:t>
            </a:r>
            <a:r>
              <a:rPr lang="ar-IQ" sz="9600" dirty="0">
                <a:solidFill>
                  <a:schemeClr val="accent1">
                    <a:lumMod val="75000"/>
                  </a:schemeClr>
                </a:solidFill>
              </a:rPr>
              <a:t> </a:t>
            </a:r>
            <a:r>
              <a:rPr lang="ar-IQ" sz="7200" dirty="0"/>
              <a:t>وهي أوسع وأشمل من العلم تتضمن معارف علمية , وأخرى غير علمية.</a:t>
            </a:r>
            <a:endParaRPr lang="en-US" sz="7200" dirty="0"/>
          </a:p>
        </p:txBody>
      </p:sp>
      <p:sp>
        <p:nvSpPr>
          <p:cNvPr id="4" name="عنصر نائب لرقم الشريحة 3"/>
          <p:cNvSpPr>
            <a:spLocks noGrp="1"/>
          </p:cNvSpPr>
          <p:nvPr>
            <p:ph type="sldNum" sz="quarter" idx="12"/>
          </p:nvPr>
        </p:nvSpPr>
        <p:spPr/>
        <p:txBody>
          <a:bodyPr/>
          <a:lstStyle/>
          <a:p>
            <a:fld id="{16FE9F9A-BA04-44B2-BA08-CC21A12E2012}" type="slidenum">
              <a:rPr lang="en-US" smtClean="0"/>
              <a:pPr/>
              <a:t>7</a:t>
            </a:fld>
            <a:endParaRPr lang="en-US" dirty="0"/>
          </a:p>
        </p:txBody>
      </p:sp>
    </p:spTree>
    <p:extLst>
      <p:ext uri="{BB962C8B-B14F-4D97-AF65-F5344CB8AC3E}">
        <p14:creationId xmlns:p14="http://schemas.microsoft.com/office/powerpoint/2010/main" val="3852917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6000" b="1" dirty="0">
                <a:solidFill>
                  <a:schemeClr val="accent1">
                    <a:lumMod val="75000"/>
                  </a:schemeClr>
                </a:solidFill>
              </a:rPr>
              <a:t>العلم</a:t>
            </a:r>
            <a:endParaRPr lang="en-US" sz="6000" dirty="0"/>
          </a:p>
        </p:txBody>
      </p:sp>
      <p:sp>
        <p:nvSpPr>
          <p:cNvPr id="3" name="Content Placeholder 2"/>
          <p:cNvSpPr>
            <a:spLocks noGrp="1"/>
          </p:cNvSpPr>
          <p:nvPr>
            <p:ph idx="1"/>
          </p:nvPr>
        </p:nvSpPr>
        <p:spPr>
          <a:xfrm>
            <a:off x="228600" y="1295400"/>
            <a:ext cx="8686800" cy="5257800"/>
          </a:xfrm>
        </p:spPr>
        <p:txBody>
          <a:bodyPr>
            <a:noAutofit/>
          </a:bodyPr>
          <a:lstStyle/>
          <a:p>
            <a:pPr algn="just" rtl="1"/>
            <a:r>
              <a:rPr lang="ar-IQ" sz="3100" b="1" dirty="0">
                <a:solidFill>
                  <a:srgbClr val="00B050"/>
                </a:solidFill>
              </a:rPr>
              <a:t>-العلم لغة: </a:t>
            </a:r>
            <a:r>
              <a:rPr lang="ar-IQ" sz="3100" dirty="0"/>
              <a:t>معناه إدراك الشيء بحقيقته أي كما هو دون زيادة أو نقصان.</a:t>
            </a:r>
          </a:p>
          <a:p>
            <a:pPr algn="just" rtl="1"/>
            <a:r>
              <a:rPr lang="ar-IQ" sz="3100" b="1" dirty="0">
                <a:solidFill>
                  <a:srgbClr val="00B050"/>
                </a:solidFill>
              </a:rPr>
              <a:t>-اصطلحا: </a:t>
            </a:r>
            <a:r>
              <a:rPr lang="ar-IQ" sz="3100" dirty="0"/>
              <a:t>هو جملة </a:t>
            </a:r>
            <a:r>
              <a:rPr lang="ar-IQ" sz="3100" dirty="0">
                <a:solidFill>
                  <a:srgbClr val="FF0000"/>
                </a:solidFill>
              </a:rPr>
              <a:t>الحقائق</a:t>
            </a:r>
            <a:r>
              <a:rPr lang="ar-IQ" sz="3100" dirty="0"/>
              <a:t> أو </a:t>
            </a:r>
            <a:r>
              <a:rPr lang="ar-IQ" sz="3100" dirty="0">
                <a:solidFill>
                  <a:srgbClr val="FF0000"/>
                </a:solidFill>
              </a:rPr>
              <a:t>الوقائع</a:t>
            </a:r>
            <a:r>
              <a:rPr lang="ar-IQ" sz="3100" dirty="0"/>
              <a:t> و</a:t>
            </a:r>
            <a:r>
              <a:rPr lang="ar-IQ" sz="3100" dirty="0">
                <a:solidFill>
                  <a:srgbClr val="FF0000"/>
                </a:solidFill>
              </a:rPr>
              <a:t>النظريات</a:t>
            </a:r>
            <a:r>
              <a:rPr lang="ar-IQ" sz="3100" dirty="0"/>
              <a:t> التي تزخر بها المؤلفات العلمية أو هو المعرفة المنسقة التي تنشأ عن </a:t>
            </a:r>
            <a:r>
              <a:rPr lang="ar-IQ" sz="3100" dirty="0">
                <a:solidFill>
                  <a:srgbClr val="FF0000"/>
                </a:solidFill>
              </a:rPr>
              <a:t>الملاحظة</a:t>
            </a:r>
            <a:r>
              <a:rPr lang="ar-IQ" sz="3100" dirty="0"/>
              <a:t> و</a:t>
            </a:r>
            <a:r>
              <a:rPr lang="ar-IQ" sz="3100" dirty="0">
                <a:solidFill>
                  <a:srgbClr val="FF0000"/>
                </a:solidFill>
              </a:rPr>
              <a:t>الدراسة</a:t>
            </a:r>
            <a:r>
              <a:rPr lang="ar-IQ" sz="3100" dirty="0"/>
              <a:t> و</a:t>
            </a:r>
            <a:r>
              <a:rPr lang="ar-IQ" sz="3100" dirty="0">
                <a:solidFill>
                  <a:srgbClr val="FF0000"/>
                </a:solidFill>
              </a:rPr>
              <a:t>التجربة</a:t>
            </a:r>
            <a:r>
              <a:rPr lang="ar-IQ" sz="3100" dirty="0"/>
              <a:t> لكتشاف </a:t>
            </a:r>
            <a:r>
              <a:rPr lang="ar-IQ" sz="3100" dirty="0">
                <a:solidFill>
                  <a:srgbClr val="FF0000"/>
                </a:solidFill>
              </a:rPr>
              <a:t>الحقيقة بصورة قاطعة ويقينية</a:t>
            </a:r>
            <a:r>
              <a:rPr lang="ar-IQ" sz="3100" dirty="0"/>
              <a:t>.</a:t>
            </a:r>
          </a:p>
          <a:p>
            <a:pPr marL="0" indent="0" algn="just" rtl="1">
              <a:buNone/>
            </a:pPr>
            <a:r>
              <a:rPr lang="ar-IQ" sz="3100" dirty="0"/>
              <a:t>وعلى العموم فان معظم التعاريف التي ترد في العديد من المصادر حول العلم , تتفق في نقطتين أساسيتين هما: </a:t>
            </a:r>
            <a:endParaRPr lang="en-US" sz="3100" dirty="0"/>
          </a:p>
          <a:p>
            <a:pPr marL="514350" lvl="0" indent="-514350" algn="just" rtl="1">
              <a:buClr>
                <a:srgbClr val="C00000"/>
              </a:buClr>
              <a:buFont typeface="+mj-lt"/>
              <a:buAutoNum type="arabicPeriod"/>
            </a:pPr>
            <a:r>
              <a:rPr lang="ar-IQ" sz="3100" dirty="0"/>
              <a:t>العلم هو المعرفة والادراك.</a:t>
            </a:r>
            <a:endParaRPr lang="en-US" sz="3100" dirty="0"/>
          </a:p>
          <a:p>
            <a:pPr marL="514350" lvl="0" indent="-514350" algn="just" rtl="1">
              <a:buClr>
                <a:srgbClr val="C00000"/>
              </a:buClr>
              <a:buFont typeface="+mj-lt"/>
              <a:buAutoNum type="arabicPeriod"/>
            </a:pPr>
            <a:r>
              <a:rPr lang="ar-IQ" sz="3100" dirty="0"/>
              <a:t>العلم نشأ نتيجة للتجارب أو الدراسة أو الملاحظة.</a:t>
            </a:r>
            <a:endParaRPr lang="en-US" sz="3100" dirty="0"/>
          </a:p>
        </p:txBody>
      </p:sp>
      <p:sp>
        <p:nvSpPr>
          <p:cNvPr id="4" name="عنصر نائب لرقم الشريحة 3"/>
          <p:cNvSpPr>
            <a:spLocks noGrp="1"/>
          </p:cNvSpPr>
          <p:nvPr>
            <p:ph type="sldNum" sz="quarter" idx="12"/>
          </p:nvPr>
        </p:nvSpPr>
        <p:spPr/>
        <p:txBody>
          <a:bodyPr/>
          <a:lstStyle/>
          <a:p>
            <a:fld id="{16FE9F9A-BA04-44B2-BA08-CC21A12E2012}" type="slidenum">
              <a:rPr lang="en-US" smtClean="0"/>
              <a:pPr/>
              <a:t>8</a:t>
            </a:fld>
            <a:endParaRPr lang="en-US" dirty="0"/>
          </a:p>
        </p:txBody>
      </p:sp>
    </p:spTree>
    <p:extLst>
      <p:ext uri="{BB962C8B-B14F-4D97-AF65-F5344CB8AC3E}">
        <p14:creationId xmlns:p14="http://schemas.microsoft.com/office/powerpoint/2010/main" val="2092138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SA" sz="7200" b="1" dirty="0"/>
              <a:t>العلم هو :</a:t>
            </a:r>
            <a:endParaRPr lang="en-US" sz="7200" dirty="0"/>
          </a:p>
        </p:txBody>
      </p:sp>
      <p:sp>
        <p:nvSpPr>
          <p:cNvPr id="3" name="Content Placeholder 2"/>
          <p:cNvSpPr>
            <a:spLocks noGrp="1"/>
          </p:cNvSpPr>
          <p:nvPr>
            <p:ph idx="1"/>
          </p:nvPr>
        </p:nvSpPr>
        <p:spPr/>
        <p:txBody>
          <a:bodyPr>
            <a:normAutofit/>
          </a:bodyPr>
          <a:lstStyle/>
          <a:p>
            <a:pPr algn="just" rtl="1"/>
            <a:r>
              <a:rPr lang="ar-SA" sz="5400" b="1" dirty="0"/>
              <a:t>نشاط إنساني ديناميكي يشكل أحد فروع المعرفة, وهو عبارة عن تلك المعارف المتحصل عليها عن طريق المعرفة المنسقة التي تأخذ المنهج العلمي في البحث</a:t>
            </a:r>
            <a:r>
              <a:rPr lang="ar-IQ" sz="5400" b="1" dirty="0"/>
              <a:t>.</a:t>
            </a:r>
            <a:endParaRPr lang="en-US" sz="5400" dirty="0"/>
          </a:p>
        </p:txBody>
      </p:sp>
      <p:sp>
        <p:nvSpPr>
          <p:cNvPr id="4" name="عنصر نائب لرقم الشريحة 3"/>
          <p:cNvSpPr>
            <a:spLocks noGrp="1"/>
          </p:cNvSpPr>
          <p:nvPr>
            <p:ph type="sldNum" sz="quarter" idx="12"/>
          </p:nvPr>
        </p:nvSpPr>
        <p:spPr/>
        <p:txBody>
          <a:bodyPr/>
          <a:lstStyle/>
          <a:p>
            <a:fld id="{16FE9F9A-BA04-44B2-BA08-CC21A12E2012}" type="slidenum">
              <a:rPr lang="en-US" smtClean="0"/>
              <a:pPr/>
              <a:t>9</a:t>
            </a:fld>
            <a:endParaRPr lang="en-US" dirty="0"/>
          </a:p>
        </p:txBody>
      </p:sp>
    </p:spTree>
    <p:extLst>
      <p:ext uri="{BB962C8B-B14F-4D97-AF65-F5344CB8AC3E}">
        <p14:creationId xmlns:p14="http://schemas.microsoft.com/office/powerpoint/2010/main" val="35509373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1442</TotalTime>
  <Words>2915</Words>
  <Application>Microsoft Office PowerPoint</Application>
  <PresentationFormat>On-screen Show (4:3)</PresentationFormat>
  <Paragraphs>170</Paragraphs>
  <Slides>37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Calibri</vt:lpstr>
      <vt:lpstr>Comic Sans MS</vt:lpstr>
      <vt:lpstr>Wingdings</vt:lpstr>
      <vt:lpstr>Office Theme</vt:lpstr>
      <vt:lpstr>طرق البحث العلمي</vt:lpstr>
      <vt:lpstr>PowerPoint Presentation</vt:lpstr>
      <vt:lpstr>PowerPoint Presentation</vt:lpstr>
      <vt:lpstr>PowerPoint Presentation</vt:lpstr>
      <vt:lpstr>PowerPoint Presentation</vt:lpstr>
      <vt:lpstr>PowerPoint Presentation</vt:lpstr>
      <vt:lpstr>PowerPoint Presentation</vt:lpstr>
      <vt:lpstr>العلم</vt:lpstr>
      <vt:lpstr>العلم هو :</vt:lpstr>
      <vt:lpstr>PowerPoint Presentation</vt:lpstr>
      <vt:lpstr> مصطلح البحث العلمي يتكون من كلمتين:- </vt:lpstr>
      <vt:lpstr>البحث العلمي</vt:lpstr>
      <vt:lpstr>PowerPoint Presentation</vt:lpstr>
      <vt:lpstr>PowerPoint Presentation</vt:lpstr>
      <vt:lpstr>وظائف البحث العلمي </vt:lpstr>
      <vt:lpstr> دوافع الباحث :- </vt:lpstr>
      <vt:lpstr>ثالثا : أنواع البحوث :-       لقد جرى  تقسيم البحوث تقسيما تقليديا على أساس صلتها بالتفكير النظري أو الواقع التطبيقي إلى ثلاث فئات هي :-    1. البحث النظري:     يتضمن البحث الموجه نحو تطوير النظريات من خلال اكتشاف المبادئ أو التعليمات . ويعتمد هذا النوع من البحوث على الفكر والتحليل المنطقي وعلى المواد الجاهزة المتوفرة ويهدف إلى تطوير المفاهيم النظرية من دراسته لظاهرة معينة ومحاولة الوصول إلى تعميمات بغض النظر عن تطبيق نتائجه والاستفادة منها في الوقت وإمكانات الاتساق والترابط بين النظريات المختلفة ونواحي اختلافها أو التقائها. ويطلق على هذا النوع من البحوث البحث بمعنى التنقيب عن الحقائق.   مثال ذلك : لنفرض أن هناك احد الدراسين يقوم ببحث تأريخ معهد الإدارة ... فهو يجمع الوثائق القديمة والفهارس والقصصات الصحفية والخطابات ـــــــــــ وغيرها من ـــــــ ذلك للتعرف على الحقائق المتعلقة بنمو هذا ـــــــــــــ         انه يحاول أن يكشف وان يكتب تقريرا دقيقا بالحقائق المتعلقة بالمعهد التي اختارها موضوعا لدراسته ، وإذا لم يكن هذا الباحث ساعيا لإثبات تعميم معين عن المعهد فان عمله ذلك يتضمن بصفة أساسية التنقيب عن الحقائق والحصول عليها  </vt:lpstr>
      <vt:lpstr>2. البحث العملي والتطبيقي       ويطلق على هذا النوع من البحوث البحث التفسيري النقدي ، وتعتمد هذه الدراسة إلى حد كبير على التحليل المنطقي وذلك للوصول إلى حلول المشاكل .     وتطبيق هذه الطريقة عادة عندما تتعلق المشكلة بالأفكار أكثر من تعلقها بالحقائق . ويستخدم الباحث هنا وسائل أساسية مثل النظرة الثاقبة والفطنة والخبرة والمنطق . وان يتناول المشكلة تحليلا وتطبيقا للآراء المطروحة عنها ثم التفسير النقدي لها.   وينبغي أن يتوفر في هذا النوع من البحث ثلاثة جوانب هي(1) أ. أن تعتمد المناقشة أو تتفق على الأقل مع الجوانب والمبادئ المعروفة في المجال الذي يقوم الباحث بدراسته. ب. يجب أن تكون الحجج والمناقشات التي يقدمها الباحث في التفسير النقدي واضحة ومعقولة ، أي أن تكون منطقية . وعلى ذلك فالتعميمات والنتائج التي يصل إليها الباحث يجب أن تعتمد منطقيا على الحقائق المعروفة وان تكون الخطوات مبررة وواضحة . وان يكون التدليل العقلي هو الأساس المتبع في هذه الطريقة ، تدليلا أمينا وكاملا حتى يمكن مرئ متابعة المناقشة وتقبل النتائج التي يصل إليها الباحث. ج. من المتوقع أن يؤدي هذا النوع من البحوث إلى بعض التعميمات والنتائج التي يجب أن تستند على الحقائق والمبادئ المتفق عليها في مبادئ الباحث ويؤيدها كل من المنطق والدليل المتوفر. </vt:lpstr>
      <vt:lpstr> 3. البحث النظري والتطبيقي (البحث الكامل)      وهو أكثر البحوث شيوعا حيث تمتزج النظرية بالتطبيق ، ويكون الهدف من هذا النوع من البحوث إيجاد تطبيقات مناسبة الأصول النظرية . وتختلف صيغ هذه البحوث ، فهي إما أن تستعرض الجانب النظري أولا ثم تنتقل إلى الجوانب التطبيقية ، أو أن تدمج ضمن فصولها الفقرات الخاصة بالنظرية مع التطبيق لغرض إثارة المناقشات ولسهولة المتابعة.     ولكي يكون البحث كاملا لابد أن يتوافر فيه العوامل المحددة الآتية(1)   أ. أن تكون هناك مشكلة تستدعي الحل. ب. وجود الدليل الذي يحتوي عادة على الحقائق التي يتم إثباتها... وقد يحتوي هذا الدليل على رأي الخبراء.  ج. التحليل الدقيق الدليل وتصنيفه ... حتى يمكن أن يرتب الدليل في إطار منطقي وذلك لاختياره وتطبيقه على المشكلة. د. استخدام العقل والمنطق لترتيب الدليل في حجج أو إثباتها حقيقة يمكن أن تؤدي إلى حل المشكلة. هـ. الحل المحدد... ويعد الإجابة عن السؤال أو المشكلة التي تواجه الباحث...  </vt:lpstr>
      <vt:lpstr>                                                              أساليب البحث العلمي      يعتمد البحث العلمي بشكل أساس على أسلوبين رئيسين هما : الأسلوب الاستنباطي والأسلوب الاستقرائي مضافا لهما الطريقة العلمية.   أولا : الأسلوب الاستنباطي (ألاستنتاجي) :-     يعد الأسلوب الاستنباطي (ألاستنتاجي) أول إسهام هام لتطوير أسلوب منظم لاكتشاف الحقيقة. ويعد هذا الأسلوب من أهم مصادر الفلسفة القديمة التي كانت معتمدة بفعلها على الاهتمام بالمبادئ الكلية وليست الجزئية وعلى تفسير الأشياء بالرجوع إلى عللها ومبادئها الأولى(1).     ويعتمد هذا الأسلوب على التسلسل المنطقي ابتدءاً من العموميات إلى الخصوصيات حيث يعتمد على فروض وبديهيات أساسية عامة مسلم بها أو قواعد عامة ويتسلسل في سلم هذه الفروض والبديهيات والقواعد حتى يصل إلى استنتاجات معينة ومحددة عن طريق استخدام الأسس النظرية لتفسير الوقائع القائمة.       وبناء على ما تقدم فان أهم الخطوات التي يمكن اعتمادها في الأسلوب ألاستنتاجي هي(2).  1.   وجود مقدمة كبرى أو عامة. 2. وجود مقدمة صغرى. 3. الاستنتاجات أو التخمين. ولتوضيح الخطوات الثلاث أعلاه نسوق المثال الآتي:- 1. جميع رجال الأعمال يحصلون على أرباح عالية (مقدمة كبرى). </vt:lpstr>
      <vt:lpstr>2. المزارعون من رجال الأعمال (مقدمة صغرى). 3. كذلك المزارعون من ذوي الأرباح العالية (الاستنتاج).     الذي يلاحظ هو انه إذا كانت المقدمتان صحيحتان فبالضرورة يكون التخمين صحيحا.      وعلى الرغم من تطور المنهج ألاستنتاجي وطول مدة استخدامه ، فانه لا يكشف عن مهمات الظواهر ولا حتى إثبات المبادئ العلمية بل تتساوى فيه المقدمات مع النتائج ، وذلك لان هذه الطريقة تميل إلى شغل الاهتمام الشخصي بالعمليات العقلية والحوار الماهر بدلا من تركيز اهتمامه على البحث في الحقيقة ذاتها.   ثانيا : الأسلوب الاستقرائي :-      وهذا الأسلوب هو عكس الأسلوب الأول إذ يتجه فيه الباحث لمشاهدة عدد كبير من الوقائع (الجزئيات) ثم ينتقل إلى التعميم (الكليات) ويتدرج إلى وضع المبادئ العامة التي تحكم هذه الوقائع(1)     والاستقراء هو الأساس لجميع أحكامنا الكلية وقواعدنا العامة لان تحصيل القاعدة العامة والحكم الكلي لا يكون إلا بعد فحص الجزئيات واستقرائها فإذا وجدناها متحدة في الحكم تلخص منها القاعدة أو الحكم الكلي(1) وبناء على ذلك يمكن القول أن الاستنتاج عملية انتقال من مسألة واحدة أو أكثر إلى أخرى بالاستعانة بقواعد الاستدلال (الاستنباط) المنطقي فقط. فنحكم بصدق أو كذب النتيجة على فرض صدق أو كذب المقدمات ولا تكون النتيجة إلا صيغة المقدمة أو متضمنة فيها(2). فعندما نتحقق من خلال التجربة والبحث من أن تكون مياه الكثير من البحار مالحة وان مياه العديد من الأنهار عذبة ، فإننا نستخلص الحكم العام الذي مؤداه إن ماء البحر مالح وان ماء النهر عذب.   والاستقراء نوعان :-   الأول :مبني على أساس المشاهدة التامة لجميع مفردات الظاهرة وتكامل البيانات والمعلومات عن جميع الوحدات حينئذ يسمي بالاستقراء التام.   والثاني: يقوم على أساس مشاهدة جزء (عينة) من المفردات المشمولة بالبحث (المجتمع) ويسمى حينئذ بالاستقراء الناقص. وفي الأخير ، تجدر الإشارة إلى أن ليست هناك مفاضلة بين الأسلوبين حيث يكمل احدهما الآخر ، فالاستقراء يمهد تكوين الفروض التي لا تتفق مع الحقائق ثم يعود الاستقراء ثانية ليسهم في التحقق من الفروض الباقية.</vt:lpstr>
      <vt:lpstr>ثالثا : الطريقة العلمية :-     إن الاعتماد الكلي على الاستقراء كمصدر أساس لتحصيل المعارف العلمية يولد متراكما لهذه المعرفة ومعلوماتها الأساسية ، ويؤدي إلى تقليل إسهام الباحثين في تطوير وتوسيع مجال المعرفة . فقد لوحظ إن الكثير من المشاكل التي تواجه الفرد لا يمكن حلها فقط عن طريق الاستقراء وحدة ، لهذا كان محتما أن يتعلم الباحثون توحيد الموافق المهمة في كلا الطريقتي الاستنتاج والاستقراء في طريقة جديدة تسمى الطريقة العلمية.     تتصف الطريقة العلمية باستخدام كل من الاستنتاج والاستقراء بشكل متصل ومتداخل لتأكيد موثوقيتها في اعتماد المعرفة فهي تخول الباحث إجراء الاستقراء من خلال جمع ملاحظاته إلى تحديد أن تعيين فرضيته ، وبعد ذلك اعتماد الاستدلال للوصول إلى التضمينات المنطقية الفرضية، فالباحث يستنتج النتائج التي تتابع لديه إذا كانت العلاقة بين المتغيرات في الفرضية صحيحة ، وإذا كانت هذه التضمينات المستدلة منسجمة أو متناسقة مع الهيكل المنظم للمعرفة المقبولة ، بعد ذلك تكون هذه التضمينات معززة مختبريا بواسطة جمع احد ـــــــــ تجربية وعلى صعيد الاختبار ، واعتمادا على أسس ـــــــــــــــــــــــ فرضية مقبولة أو مرفوضة.      ان خطوات الطريقة العلمية مهمة في دراسة وتطبيق الطريقة العلمية في البحث . والواقع ليست هناك صياغة ثابتة تطبق في كل البحوث ولجميع الميادين وللباحثين جميعهم ، فهي تتباين عند كل باحث ، ولكن كيفما يكن فالمهم هو ليس أسماء خطوات الطريقة العلمية ، المهم هو أن الطريقة العلمية هي إجراء منظم للتحقيق والبحث والتقصي يستلزم تداخل عدة أقسام هي طريقة بحث طورت مرحليا عبر الوقت ، وبقيت محافظة لأنها برهنت لتكون ، ناجحة لفهم طبيعة العالم المعقد.   وتعتمد هذه الطريقة على خمس خطوات أساسية تتمثل بالاتي: أولا: تعريف مشكلة البحث. ثانيا: صياغة فرضية أو مشكلة البحث. ثالثا: اختيار طريقة البحث استنتاجيا. رابعا: جمع وتحليل البيانات. خامسا: إثبات أو رفض الفرضية.     </vt:lpstr>
      <vt:lpstr>PowerPoint Presentation</vt:lpstr>
      <vt:lpstr>PowerPoint Presentation</vt:lpstr>
      <vt:lpstr> عنوان البحث </vt:lpstr>
      <vt:lpstr>عنوان البحث</vt:lpstr>
      <vt:lpstr>شروط العنوان الجيد</vt:lpstr>
      <vt:lpstr>شروط العنوان الجيد</vt:lpstr>
      <vt:lpstr>صفحة العنوان </vt:lpstr>
      <vt:lpstr>الورق المستخدم في الكتابة</vt:lpstr>
      <vt:lpstr>إرشادات الكتابة على الحاسب الآلي</vt:lpstr>
      <vt:lpstr>PowerPoint Presentation</vt:lpstr>
      <vt:lpstr>3. الإهـــداء</vt:lpstr>
      <vt:lpstr>الشكر والتقدير</vt:lpstr>
      <vt:lpstr>قائمة المحتويات</vt:lpstr>
      <vt:lpstr>ملخص البحث</vt:lpstr>
      <vt:lpstr>مقدمة البحث</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KAYWAN</dc:creator>
  <cp:lastModifiedBy>DR.Ahmed Saker</cp:lastModifiedBy>
  <cp:revision>212</cp:revision>
  <dcterms:created xsi:type="dcterms:W3CDTF">2011-10-17T11:00:49Z</dcterms:created>
  <dcterms:modified xsi:type="dcterms:W3CDTF">2020-02-29T17:42:32Z</dcterms:modified>
</cp:coreProperties>
</file>