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6" r:id="rId2"/>
    <p:sldId id="297" r:id="rId3"/>
    <p:sldId id="300" r:id="rId4"/>
    <p:sldId id="302" r:id="rId5"/>
    <p:sldId id="308" r:id="rId6"/>
    <p:sldId id="304" r:id="rId7"/>
    <p:sldId id="306" r:id="rId8"/>
    <p:sldId id="287" r:id="rId9"/>
    <p:sldId id="307" r:id="rId10"/>
    <p:sldId id="288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80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672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741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639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20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734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890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34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76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988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3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EAA4-0356-407E-A0E7-BE01166AB5E0}" type="datetimeFigureOut">
              <a:rPr lang="ar-IQ" smtClean="0"/>
              <a:t>14/04/1445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C63D3-6F26-475A-B51B-0596781ACF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68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064" y="178405"/>
            <a:ext cx="4457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Nomenclature of Coordination Compounds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129063" y="644370"/>
            <a:ext cx="11798477" cy="873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formulas and names adopted for coordination entities are based on the recommendations of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International Union of Pure and Applied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Chemistry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IUPAC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129062" y="1517622"/>
            <a:ext cx="1179847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IUPAC names are more correct, but trivial names and abbreviations are still commonly used.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048" y="2487507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/>
              <a:t>Nomenclature </a:t>
            </a:r>
            <a:r>
              <a:rPr lang="en-US" sz="2500" b="1" dirty="0">
                <a:solidFill>
                  <a:srgbClr val="FF0000"/>
                </a:solidFill>
              </a:rPr>
              <a:t>rules:1</a:t>
            </a:r>
            <a:endParaRPr lang="ar-IQ" sz="25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5441" y="3165291"/>
            <a:ext cx="9588261" cy="65188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2100" dirty="0">
              <a:cs typeface="+mj-cs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2100" dirty="0">
                <a:cs typeface="+mj-cs"/>
              </a:rPr>
              <a:t>The positive ion (</a:t>
            </a:r>
            <a:r>
              <a:rPr lang="en-US" sz="2100" dirty="0" err="1">
                <a:cs typeface="+mj-cs"/>
              </a:rPr>
              <a:t>cation</a:t>
            </a:r>
            <a:r>
              <a:rPr lang="en-US" sz="2100" dirty="0">
                <a:cs typeface="+mj-cs"/>
              </a:rPr>
              <a:t>) comes first, followed by the negative ion (anion).</a:t>
            </a:r>
          </a:p>
          <a:p>
            <a:pPr marL="0" indent="0" algn="l" rtl="0">
              <a:buFont typeface="Arial" panose="020B0604020202020204" pitchFamily="34" charset="0"/>
              <a:buNone/>
            </a:pPr>
            <a:endParaRPr lang="en-US" dirty="0"/>
          </a:p>
          <a:p>
            <a:pPr algn="l"/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514614" y="4043947"/>
            <a:ext cx="24873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[Ag(NH</a:t>
            </a:r>
            <a:r>
              <a:rPr lang="en-US" sz="3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3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Cl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ar-IQ" sz="3000" dirty="0"/>
          </a:p>
        </p:txBody>
      </p:sp>
      <p:sp>
        <p:nvSpPr>
          <p:cNvPr id="9" name="Rectangle 8"/>
          <p:cNvSpPr/>
          <p:nvPr/>
        </p:nvSpPr>
        <p:spPr>
          <a:xfrm>
            <a:off x="348911" y="4780827"/>
            <a:ext cx="26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diamminesilver</a:t>
            </a:r>
            <a:r>
              <a:rPr lang="en-US" b="1" dirty="0"/>
              <a:t>(I) chloride</a:t>
            </a:r>
            <a:endParaRPr lang="ar-IQ" b="1" dirty="0"/>
          </a:p>
        </p:txBody>
      </p:sp>
      <p:sp>
        <p:nvSpPr>
          <p:cNvPr id="10" name="Rectangle 9"/>
          <p:cNvSpPr/>
          <p:nvPr/>
        </p:nvSpPr>
        <p:spPr>
          <a:xfrm>
            <a:off x="4295021" y="3973866"/>
            <a:ext cx="22461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en-US" sz="3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[Fe(CN)</a:t>
            </a:r>
            <a:r>
              <a:rPr lang="en-US" sz="3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] </a:t>
            </a:r>
            <a:endParaRPr lang="ar-IQ" sz="3000" dirty="0"/>
          </a:p>
        </p:txBody>
      </p:sp>
      <p:sp>
        <p:nvSpPr>
          <p:cNvPr id="11" name="Rectangle 10"/>
          <p:cNvSpPr/>
          <p:nvPr/>
        </p:nvSpPr>
        <p:spPr>
          <a:xfrm>
            <a:off x="3695436" y="4829761"/>
            <a:ext cx="3214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potassium </a:t>
            </a:r>
            <a:r>
              <a:rPr lang="en-US" b="1" dirty="0" err="1"/>
              <a:t>hexacyanoferrate</a:t>
            </a:r>
            <a:r>
              <a:rPr lang="en-US" b="1" dirty="0"/>
              <a:t>(III)</a:t>
            </a:r>
            <a:endParaRPr lang="ar-IQ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48" y="5302618"/>
            <a:ext cx="2908044" cy="7068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769" y="5418304"/>
            <a:ext cx="2523963" cy="77202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598053" y="6161736"/>
            <a:ext cx="2668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Hexaamminenickel</a:t>
            </a:r>
            <a:r>
              <a:rPr lang="en-US" b="1" dirty="0"/>
              <a:t>(II) ion </a:t>
            </a:r>
            <a:endParaRPr lang="ar-IQ" b="1" dirty="0"/>
          </a:p>
        </p:txBody>
      </p:sp>
      <p:sp>
        <p:nvSpPr>
          <p:cNvPr id="15" name="Rectangle 14"/>
          <p:cNvSpPr/>
          <p:nvPr/>
        </p:nvSpPr>
        <p:spPr>
          <a:xfrm>
            <a:off x="247048" y="6113810"/>
            <a:ext cx="3045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Tetraamminedichloronickel</a:t>
            </a:r>
            <a:r>
              <a:rPr lang="en-US" b="1" dirty="0"/>
              <a:t>(II)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72209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ar-IQ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85075"/>
            <a:ext cx="6096000" cy="14939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3390" indent="-226695" algn="l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(NH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[Ni(C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(H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O)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3390" indent="-226695" algn="l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[Ag(NH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][Ag(CN)</a:t>
            </a:r>
            <a:r>
              <a:rPr lang="en-US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3390" indent="-226695" algn="l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[Fe(NH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][Cr(CN)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9883" y="3512608"/>
            <a:ext cx="6096000" cy="9758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3390" indent="-226695" algn="l">
              <a:lnSpc>
                <a:spcPct val="150000"/>
              </a:lnSpc>
              <a:spcAft>
                <a:spcPts val="8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pentaamminebromocobalt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(III) sulfate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3390" indent="-226695" algn="l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hexaammineiron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(III)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hexacyanochromate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(III)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47" y="289700"/>
            <a:ext cx="5106572" cy="536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2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5" y="164028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rules:2</a:t>
            </a:r>
            <a:endParaRPr lang="ar-IQ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611628"/>
            <a:ext cx="11591778" cy="111869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coordination sphere, the ligands are named before the metal, but in formulas the metal ion is written first.</a:t>
            </a:r>
          </a:p>
          <a:p>
            <a:pPr marL="0" indent="0" algn="l" rtl="0">
              <a:buNone/>
            </a:pPr>
            <a:endParaRPr lang="en-US" dirty="0"/>
          </a:p>
          <a:p>
            <a:pPr algn="l"/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89314" y="1088771"/>
            <a:ext cx="2634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[Cu(NH</a:t>
            </a:r>
            <a:r>
              <a:rPr lang="en-US" sz="3200" b="1" baseline="-25000" dirty="0"/>
              <a:t>3</a:t>
            </a:r>
            <a:r>
              <a:rPr lang="en-US" sz="3200" b="1" dirty="0"/>
              <a:t>)</a:t>
            </a:r>
            <a:r>
              <a:rPr lang="en-US" sz="3200" b="1" baseline="-25000" dirty="0"/>
              <a:t>4</a:t>
            </a:r>
            <a:r>
              <a:rPr lang="en-US" sz="3200" b="1" dirty="0"/>
              <a:t>]SO</a:t>
            </a:r>
            <a:r>
              <a:rPr lang="en-US" sz="3200" b="1" baseline="-25000" dirty="0"/>
              <a:t>4</a:t>
            </a:r>
            <a:endParaRPr lang="ar-IQ" sz="3200" b="1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145585" y="1595578"/>
            <a:ext cx="35686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tetraamminecopper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(II) sulfate </a:t>
            </a:r>
            <a:endParaRPr lang="ar-IQ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229945" y="985845"/>
            <a:ext cx="2825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cs typeface="+mj-cs"/>
              </a:rPr>
              <a:t>[Co(NH</a:t>
            </a:r>
            <a:r>
              <a:rPr lang="en-US" sz="3200" b="1" baseline="-25000" dirty="0">
                <a:cs typeface="+mj-cs"/>
              </a:rPr>
              <a:t>3</a:t>
            </a:r>
            <a:r>
              <a:rPr lang="en-US" sz="3200" b="1" dirty="0">
                <a:cs typeface="+mj-cs"/>
              </a:rPr>
              <a:t>)</a:t>
            </a:r>
            <a:r>
              <a:rPr lang="en-US" sz="3200" b="1" baseline="-25000" dirty="0">
                <a:cs typeface="+mj-cs"/>
              </a:rPr>
              <a:t>6</a:t>
            </a:r>
            <a:r>
              <a:rPr lang="en-US" sz="3200" b="1" dirty="0">
                <a:cs typeface="+mj-cs"/>
              </a:rPr>
              <a:t>]Cl</a:t>
            </a:r>
            <a:r>
              <a:rPr lang="en-US" sz="3200" b="1" baseline="-25000" dirty="0">
                <a:cs typeface="+mj-cs"/>
              </a:rPr>
              <a:t>3</a:t>
            </a:r>
            <a:endParaRPr lang="ar-IQ" sz="3200" b="1" baseline="-25000" dirty="0"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0010" y="1633317"/>
            <a:ext cx="3185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hexaarnminecobalt</a:t>
            </a:r>
            <a:r>
              <a:rPr lang="en-US" b="1" dirty="0"/>
              <a:t>(III) chloride</a:t>
            </a:r>
            <a:endParaRPr lang="ar-IQ" b="1" dirty="0"/>
          </a:p>
        </p:txBody>
      </p:sp>
      <p:sp>
        <p:nvSpPr>
          <p:cNvPr id="8" name="Rectangle 7"/>
          <p:cNvSpPr/>
          <p:nvPr/>
        </p:nvSpPr>
        <p:spPr>
          <a:xfrm>
            <a:off x="7055177" y="1518634"/>
            <a:ext cx="514179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Potassium </a:t>
            </a:r>
            <a:r>
              <a:rPr lang="en-US" sz="2500" dirty="0" err="1"/>
              <a:t>hexacarbonyl</a:t>
            </a:r>
            <a:r>
              <a:rPr lang="en-US" sz="2500" dirty="0"/>
              <a:t> Vanadate (-1)</a:t>
            </a:r>
            <a:endParaRPr lang="ar-IQ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7572123" y="962761"/>
            <a:ext cx="1979261" cy="63094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500" dirty="0"/>
              <a:t>K[V(CO)</a:t>
            </a:r>
            <a:r>
              <a:rPr lang="en-US" sz="3500" baseline="-25000" dirty="0"/>
              <a:t>6</a:t>
            </a:r>
            <a:r>
              <a:rPr lang="en-US" sz="3500" dirty="0"/>
              <a:t>]</a:t>
            </a:r>
            <a:endParaRPr lang="ar-IQ" sz="3500" dirty="0"/>
          </a:p>
        </p:txBody>
      </p:sp>
      <p:sp>
        <p:nvSpPr>
          <p:cNvPr id="10" name="Rectangle 9"/>
          <p:cNvSpPr/>
          <p:nvPr/>
        </p:nvSpPr>
        <p:spPr>
          <a:xfrm>
            <a:off x="145585" y="2502584"/>
            <a:ext cx="371419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b="1" dirty="0"/>
              <a:t>Nomenclature </a:t>
            </a:r>
            <a:r>
              <a:rPr lang="en-US" sz="2500" b="1" dirty="0">
                <a:solidFill>
                  <a:srgbClr val="FF0000"/>
                </a:solidFill>
              </a:rPr>
              <a:t>rules:3</a:t>
            </a:r>
            <a:endParaRPr lang="ar-IQ" sz="2500" dirty="0"/>
          </a:p>
        </p:txBody>
      </p:sp>
      <p:sp>
        <p:nvSpPr>
          <p:cNvPr id="11" name="Rectangle 10"/>
          <p:cNvSpPr/>
          <p:nvPr/>
        </p:nvSpPr>
        <p:spPr>
          <a:xfrm>
            <a:off x="154745" y="3024338"/>
            <a:ext cx="11211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ligands of one kind is given by the following prefixes.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5" y="3486534"/>
            <a:ext cx="5416061" cy="320743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105770" y="3486534"/>
            <a:ext cx="30804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[Co(NH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]Cl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l"/>
            <a:r>
              <a:rPr lang="en-US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Hexaammincobalt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 chloride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50634" y="4198280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500" b="1" dirty="0"/>
              <a:t>[Co(NH</a:t>
            </a:r>
            <a:r>
              <a:rPr lang="en-US" sz="2500" b="1" baseline="-25000" dirty="0"/>
              <a:t>2</a:t>
            </a:r>
            <a:r>
              <a:rPr lang="en-US" sz="2500" b="1" dirty="0"/>
              <a:t>CH</a:t>
            </a:r>
            <a:r>
              <a:rPr lang="en-US" sz="2500" b="1" baseline="-25000" dirty="0"/>
              <a:t>2</a:t>
            </a:r>
            <a:r>
              <a:rPr lang="en-US" sz="2500" b="1" dirty="0"/>
              <a:t>CH</a:t>
            </a:r>
            <a:r>
              <a:rPr lang="en-US" sz="2500" b="1" baseline="-25000" dirty="0"/>
              <a:t>2</a:t>
            </a:r>
            <a:r>
              <a:rPr lang="en-US" sz="2500" b="1" dirty="0"/>
              <a:t>NH</a:t>
            </a:r>
            <a:r>
              <a:rPr lang="en-US" sz="2500" b="1" baseline="-25000" dirty="0"/>
              <a:t>2</a:t>
            </a:r>
            <a:r>
              <a:rPr lang="en-US" sz="2500" b="1" dirty="0"/>
              <a:t>)</a:t>
            </a:r>
            <a:r>
              <a:rPr lang="en-US" sz="2500" b="1" baseline="-25000" dirty="0"/>
              <a:t>3</a:t>
            </a:r>
            <a:r>
              <a:rPr lang="en-US" sz="2500" b="1" dirty="0"/>
              <a:t>]Cl</a:t>
            </a:r>
            <a:r>
              <a:rPr lang="en-US" sz="2500" b="1" baseline="-25000" dirty="0"/>
              <a:t>3</a:t>
            </a:r>
          </a:p>
          <a:p>
            <a:pPr algn="l"/>
            <a:r>
              <a:rPr lang="en-US" sz="2500" b="1" dirty="0">
                <a:solidFill>
                  <a:srgbClr val="FF0000"/>
                </a:solidFill>
              </a:rPr>
              <a:t>Tris</a:t>
            </a:r>
            <a:r>
              <a:rPr lang="en-US" sz="2500" b="1" dirty="0">
                <a:solidFill>
                  <a:schemeClr val="accent1"/>
                </a:solidFill>
              </a:rPr>
              <a:t>(</a:t>
            </a:r>
            <a:r>
              <a:rPr lang="en-US" sz="2500" b="1" dirty="0">
                <a:solidFill>
                  <a:srgbClr val="FF0000"/>
                </a:solidFill>
              </a:rPr>
              <a:t>ethylenediamine</a:t>
            </a:r>
            <a:r>
              <a:rPr lang="en-US" sz="2500" b="1" dirty="0">
                <a:solidFill>
                  <a:schemeClr val="accent1"/>
                </a:solidFill>
              </a:rPr>
              <a:t>)</a:t>
            </a:r>
            <a:r>
              <a:rPr lang="en-US" sz="2500" b="1" dirty="0">
                <a:solidFill>
                  <a:srgbClr val="FF0000"/>
                </a:solidFill>
              </a:rPr>
              <a:t>cobalt(III) chloride </a:t>
            </a:r>
            <a:endParaRPr lang="en-US" sz="2500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60720" y="500289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[Co(NH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dichlorobis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ethylenediamine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cobalt(III) 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60720" y="56492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[Fe(C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N-C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endParaRPr lang="en-US" b="1" baseline="30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bipyridine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iron(II) ion</a:t>
            </a:r>
            <a:endParaRPr lang="ar-IQ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09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628" y="110209"/>
            <a:ext cx="10515600" cy="506038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rules:4</a:t>
            </a:r>
            <a:endParaRPr lang="ar-IQ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54" y="666275"/>
            <a:ext cx="11842958" cy="9647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Ligands are named in alphabetical order (according to the name of the ligand, not the prefix) or gave anionic ligands first, then neutral ligands.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054" y="1284730"/>
            <a:ext cx="332494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[Co(NH</a:t>
            </a:r>
            <a:r>
              <a:rPr lang="en-US" sz="3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ar-IQ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054" y="1915843"/>
            <a:ext cx="4722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tetraamminedichlorocobalt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 chloride  </a:t>
            </a:r>
            <a:endParaRPr lang="ar-IQ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1428" y="1948973"/>
            <a:ext cx="4277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dichlorotetraamminecobalt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 chloride  </a:t>
            </a:r>
            <a:endParaRPr lang="ar-IQ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49038" y="1180313"/>
            <a:ext cx="250260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[CoCl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ar-IQ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054" y="2711889"/>
            <a:ext cx="357341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[Pt(NH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BrCl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endParaRPr lang="ar-IQ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88943"/>
            <a:ext cx="626466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amminebromochloromethylamineplatinum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(II),</a:t>
            </a:r>
            <a:endParaRPr lang="ar-IQ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4958" y="4298108"/>
            <a:ext cx="341151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K[Co(NH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BrCl(CN)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ar-IQ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69770" y="4291502"/>
            <a:ext cx="341151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K[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CoBrCl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(CN)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ar-IQ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504" y="4143051"/>
            <a:ext cx="1655615" cy="108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15" y="418438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9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21" y="272214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rules:5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648" y="866307"/>
            <a:ext cx="11622259" cy="892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Anionic ligands are given an</a:t>
            </a: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suffix. Neutral ligands retain their usual name. Coordinated water is called </a:t>
            </a:r>
            <a:r>
              <a:rPr lang="en-US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coordinated ammonia is called </a:t>
            </a:r>
            <a:r>
              <a:rPr lang="en-US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ammine.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13" y="2832687"/>
            <a:ext cx="6403459" cy="2985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24128" y="168241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000" b="1" dirty="0"/>
              <a:t>[Cr(NH</a:t>
            </a:r>
            <a:r>
              <a:rPr lang="en-US" sz="2000" b="1" baseline="-25000" dirty="0"/>
              <a:t>3</a:t>
            </a:r>
            <a:r>
              <a:rPr lang="en-US" sz="2000" b="1" dirty="0"/>
              <a:t>)</a:t>
            </a:r>
            <a:r>
              <a:rPr lang="en-US" sz="2000" b="1" baseline="-25000" dirty="0"/>
              <a:t>3</a:t>
            </a:r>
            <a:r>
              <a:rPr lang="en-US" sz="2000" b="1" dirty="0"/>
              <a:t>(H</a:t>
            </a:r>
            <a:r>
              <a:rPr lang="en-US" sz="2000" b="1" baseline="-25000" dirty="0"/>
              <a:t>2</a:t>
            </a:r>
            <a:r>
              <a:rPr lang="en-US" sz="2000" b="1" dirty="0"/>
              <a:t>O)</a:t>
            </a:r>
            <a:r>
              <a:rPr lang="en-US" sz="2000" b="1" baseline="-25000" dirty="0"/>
              <a:t>3</a:t>
            </a:r>
            <a:r>
              <a:rPr lang="en-US" sz="2000" b="1" dirty="0"/>
              <a:t>]Cl</a:t>
            </a:r>
            <a:r>
              <a:rPr lang="en-US" sz="2000" b="1" baseline="-25000" dirty="0"/>
              <a:t>3</a:t>
            </a:r>
            <a:endParaRPr lang="en-US" sz="2000" b="1" dirty="0"/>
          </a:p>
          <a:p>
            <a:pPr algn="l"/>
            <a:r>
              <a:rPr lang="en-US" sz="2000" b="1" dirty="0" err="1">
                <a:solidFill>
                  <a:srgbClr val="0070C0"/>
                </a:solidFill>
              </a:rPr>
              <a:t>triamminetriaquachromium</a:t>
            </a:r>
            <a:r>
              <a:rPr lang="en-US" sz="2000" b="1" dirty="0">
                <a:solidFill>
                  <a:srgbClr val="0070C0"/>
                </a:solidFill>
              </a:rPr>
              <a:t>(III</a:t>
            </a:r>
            <a:r>
              <a:rPr lang="en-US" sz="2000" b="1" dirty="0">
                <a:solidFill>
                  <a:srgbClr val="FF0000"/>
                </a:solidFill>
              </a:rPr>
              <a:t>) chloride</a:t>
            </a:r>
            <a:endParaRPr lang="ar-IQ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648" y="1621213"/>
            <a:ext cx="332494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[Co(NH</a:t>
            </a:r>
            <a:r>
              <a:rPr lang="en-US" sz="3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ar-IQ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513" y="2262945"/>
            <a:ext cx="4722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tetraamminedichlorocobalt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 chloride  </a:t>
            </a:r>
            <a:endParaRPr lang="ar-IQ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57240" y="2967880"/>
            <a:ext cx="398589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CoCl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)(NH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ar-IQ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6826" y="3353494"/>
            <a:ext cx="5206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tetraamminechloro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nitrito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cobalt(III) Chloride </a:t>
            </a:r>
            <a:endParaRPr lang="ar-IQ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1217" y="4031868"/>
            <a:ext cx="32403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CoCl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(ONO)(NH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ar-IQ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4298" y="4686020"/>
            <a:ext cx="3846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 err="1"/>
              <a:t>tetraamminechloro</a:t>
            </a:r>
            <a:r>
              <a:rPr lang="en-US" b="1" dirty="0" err="1">
                <a:solidFill>
                  <a:srgbClr val="FF0000"/>
                </a:solidFill>
              </a:rPr>
              <a:t>nitrito</a:t>
            </a:r>
            <a:r>
              <a:rPr lang="en-US" b="1" dirty="0">
                <a:solidFill>
                  <a:srgbClr val="FF0000"/>
                </a:solidFill>
              </a:rPr>
              <a:t>-O</a:t>
            </a:r>
            <a:r>
              <a:rPr lang="en-US" b="1" dirty="0"/>
              <a:t>-cobalt(III)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90563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rules: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positive ion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comes first, followed by the negative ion (anion).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coordination sphere, the ligands are named before the metal, but in formulas the metal ion is written first.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ligands of one kind is given by the following prefixes.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Ligands are named in alphabetical order (according to the name of the ligand, not the prefix) or gave anionic ligands first, then neutral ligands.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Anionic ligands are given an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suffix. Neutral ligands retain their usual name. Coordinated water is called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coordinated ammonia is called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ammine.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2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98" y="210380"/>
            <a:ext cx="10515600" cy="549275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rules:6</a:t>
            </a:r>
            <a:endParaRPr lang="ar-IQ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97" y="942219"/>
            <a:ext cx="11653911" cy="2188840"/>
          </a:xfrm>
        </p:spPr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systems exist for designating charge or oxidation number: 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Stock system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The Stock system puts the calculated oxidation number of the metal ion as a Roman numeral in parentheses after the name of the metal. </a:t>
            </a:r>
          </a:p>
          <a:p>
            <a:pPr marL="400050" lvl="1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sz="3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Ewing-Bassett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system: The Ewing-Bassett system puts the charge on the coordination sphere in parentheses after the name of the metal. </a:t>
            </a:r>
          </a:p>
          <a:p>
            <a:pPr marL="400050" lvl="1" indent="0" algn="l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7931" y="2836569"/>
            <a:ext cx="239953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[Pt(NH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endParaRPr lang="ar-IQ" sz="25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339" y="341906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The Stock system : </a:t>
            </a:r>
            <a:r>
              <a:rPr lang="en-US" dirty="0" err="1"/>
              <a:t>tetraammineplatinum</a:t>
            </a:r>
            <a:r>
              <a:rPr lang="en-US" dirty="0"/>
              <a:t>(II)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5739265" y="341906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Ewing-Bassett : </a:t>
            </a:r>
            <a:r>
              <a:rPr lang="en-US" dirty="0" err="1"/>
              <a:t>tetraammineplatinum</a:t>
            </a:r>
            <a:r>
              <a:rPr lang="en-US" dirty="0"/>
              <a:t>(2+),</a:t>
            </a:r>
            <a:endParaRPr lang="ar-IQ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1465" y="4076407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rules:7</a:t>
            </a:r>
            <a:endParaRPr lang="ar-IQ" sz="2500" dirty="0"/>
          </a:p>
        </p:txBody>
      </p:sp>
      <p:sp>
        <p:nvSpPr>
          <p:cNvPr id="8" name="Rectangle 7"/>
          <p:cNvSpPr/>
          <p:nvPr/>
        </p:nvSpPr>
        <p:spPr>
          <a:xfrm>
            <a:off x="481465" y="4913690"/>
            <a:ext cx="9970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charge is negative, the suffix 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added to the name of the coordination sphere.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05664" y="5313417"/>
            <a:ext cx="172819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b="1" dirty="0"/>
              <a:t>[PtCl</a:t>
            </a:r>
            <a:r>
              <a:rPr lang="en-US" sz="2500" b="1" baseline="-25000" dirty="0"/>
              <a:t>4</a:t>
            </a:r>
            <a:r>
              <a:rPr lang="en-US" sz="2500" b="1" dirty="0"/>
              <a:t>]</a:t>
            </a:r>
            <a:r>
              <a:rPr lang="en-US" sz="2500" b="1" baseline="30000" dirty="0"/>
              <a:t>2-</a:t>
            </a:r>
            <a:endParaRPr lang="ar-IQ" sz="2500" b="1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81465" y="61483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err="1"/>
              <a:t>tetrachloroplatin</a:t>
            </a:r>
            <a:r>
              <a:rPr lang="en-US" dirty="0" err="1">
                <a:solidFill>
                  <a:srgbClr val="0070C0"/>
                </a:solidFill>
              </a:rPr>
              <a:t>ate</a:t>
            </a:r>
            <a:r>
              <a:rPr lang="en-US" b="1" dirty="0"/>
              <a:t>(2-</a:t>
            </a:r>
            <a:r>
              <a:rPr lang="en-US" dirty="0"/>
              <a:t>)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481465" y="57296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err="1"/>
              <a:t>tetrachloroplatin</a:t>
            </a:r>
            <a:r>
              <a:rPr lang="en-US" b="1" dirty="0" err="1">
                <a:solidFill>
                  <a:srgbClr val="0070C0"/>
                </a:solidFill>
              </a:rPr>
              <a:t>ate</a:t>
            </a:r>
            <a:r>
              <a:rPr lang="en-US" b="1" dirty="0"/>
              <a:t>(II)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65618" y="5360307"/>
            <a:ext cx="1821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[Pt(NH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4</a:t>
            </a:r>
            <a:r>
              <a:rPr lang="en-US" b="1" dirty="0"/>
              <a:t>]</a:t>
            </a:r>
            <a:r>
              <a:rPr lang="en-US" b="1" baseline="30000" dirty="0"/>
              <a:t>+2</a:t>
            </a:r>
            <a:endParaRPr lang="ar-IQ" b="1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3733346" y="5729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The Stock system : </a:t>
            </a:r>
            <a:r>
              <a:rPr lang="en-US" dirty="0" err="1"/>
              <a:t>tetraammineplatinum</a:t>
            </a:r>
            <a:r>
              <a:rPr lang="en-US" dirty="0"/>
              <a:t>(II)</a:t>
            </a:r>
          </a:p>
          <a:p>
            <a:pPr algn="l"/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Ewing-Bassett : </a:t>
            </a:r>
            <a:r>
              <a:rPr lang="en-US" dirty="0" err="1"/>
              <a:t>tetraammineplatinum</a:t>
            </a:r>
            <a:r>
              <a:rPr lang="en-US" dirty="0"/>
              <a:t>(2+),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8863830" y="5483784"/>
            <a:ext cx="231576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dirty="0"/>
              <a:t>[Fe(CN)</a:t>
            </a:r>
            <a:r>
              <a:rPr lang="en-US" sz="2500" baseline="-25000" dirty="0"/>
              <a:t>6</a:t>
            </a:r>
            <a:r>
              <a:rPr lang="en-US" sz="2500" dirty="0"/>
              <a:t>]</a:t>
            </a:r>
            <a:r>
              <a:rPr lang="en-US" sz="2500" baseline="30000" dirty="0"/>
              <a:t>3−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02193" y="6191304"/>
            <a:ext cx="2226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 err="1"/>
              <a:t>hexacyanoferrate</a:t>
            </a:r>
            <a:r>
              <a:rPr lang="en-US" b="1" dirty="0"/>
              <a:t>(III)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51117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8" y="640398"/>
            <a:ext cx="11969262" cy="562074"/>
          </a:xfrm>
        </p:spPr>
        <p:txBody>
          <a:bodyPr>
            <a:noAutofit/>
          </a:bodyPr>
          <a:lstStyle/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complex is negatively charged, the names for the following metals are derived from the sources of their symbols, rather than from their English names: </a:t>
            </a:r>
            <a:b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IQ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04" y="1202472"/>
            <a:ext cx="4261473" cy="45297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614" t="18850" r="8740" b="7153"/>
          <a:stretch/>
        </p:blipFill>
        <p:spPr>
          <a:xfrm>
            <a:off x="5261316" y="1575227"/>
            <a:ext cx="5950633" cy="378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772" y="700796"/>
            <a:ext cx="88063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Aft>
                <a:spcPts val="0"/>
              </a:spcAft>
              <a:buSzPts val="1600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prefixes </a:t>
            </a: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cis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trans-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designate adjacent and opposite geometric locations.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772" y="151521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 8</a:t>
            </a:r>
            <a:endParaRPr lang="ar-IQ" sz="2500" dirty="0"/>
          </a:p>
        </p:txBody>
      </p:sp>
      <p:sp>
        <p:nvSpPr>
          <p:cNvPr id="5" name="Rectangle 4"/>
          <p:cNvSpPr/>
          <p:nvPr/>
        </p:nvSpPr>
        <p:spPr>
          <a:xfrm>
            <a:off x="861192" y="1321276"/>
            <a:ext cx="3745256" cy="873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226695" algn="ct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[PtC1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(NH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226695" algn="ctr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cis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diamminedichloroplatinum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(II), 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56040" y="1321276"/>
            <a:ext cx="3879908" cy="873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226695" algn="ct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[PtC1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(NH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226695" algn="ct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trans-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diamminedichloroplatinum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(II), 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369" y="2615644"/>
            <a:ext cx="4797084" cy="873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6695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[CoCl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(NH3)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226695" algn="ctr">
              <a:lnSpc>
                <a:spcPct val="150000"/>
              </a:lnSpc>
              <a:spcAft>
                <a:spcPts val="0"/>
              </a:spcAft>
            </a:pPr>
            <a:r>
              <a:rPr lang="en-US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cis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tetraamminedichlorocobalt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(III), 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7452" y="2615644"/>
            <a:ext cx="47970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6695"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[CoCl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(NH3)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226695" algn="ct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trans-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tetraamminedichlorocobalt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(III), 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42549"/>
          <a:stretch/>
        </p:blipFill>
        <p:spPr>
          <a:xfrm>
            <a:off x="8931095" y="2319668"/>
            <a:ext cx="3029700" cy="1219306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 rotWithShape="1">
          <a:blip r:embed="rId3"/>
          <a:srcRect r="57909"/>
          <a:stretch/>
        </p:blipFill>
        <p:spPr>
          <a:xfrm>
            <a:off x="9335948" y="974058"/>
            <a:ext cx="2219995" cy="12204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-1" y="4864262"/>
            <a:ext cx="7216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Bridging ligands between two metal ions have the prefix μ-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772" y="522396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226695" algn="l">
              <a:lnSpc>
                <a:spcPct val="150000"/>
              </a:lnSpc>
              <a:spcAft>
                <a:spcPts val="0"/>
              </a:spcAft>
            </a:pP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tris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tetraammine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-μ-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dihydroxocobalt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)cobalt(6+),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226695" algn="l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[Co(Co(NH3)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(OH)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]</a:t>
            </a:r>
            <a:r>
              <a:rPr lang="en-US" sz="14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+6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226695" algn="l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μ -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amido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- μ -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hydroxobis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tetramminecobalt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)(4+),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226695" algn="l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[(NH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Co(OH)(NH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)Co(NH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1400" b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r>
              <a:rPr lang="en-US" sz="1400" b="1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+4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772" y="4606858"/>
            <a:ext cx="5273497" cy="1780186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29772" y="3947961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</a:t>
            </a: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rules: 9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419571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Nomenclature rules: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positive ion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comes first, followed by the negative ion (anion).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coordination sphere, the ligands are named before the metal, but in formulas the metal ion is written first.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ligands of one kind is given by the following prefixes.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Ligands are named in alphabetical order (according to the name of the ligand, not the prefix) or gave anionic ligands first, then neutral ligands.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Anionic ligands are given an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suffix. Neutral ligands retain their usual name. Coordinated water is called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coordinated ammonia is called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ammine.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systems exist for designating charge or oxidation number: </a:t>
            </a:r>
          </a:p>
          <a:p>
            <a:pPr marL="914400" lvl="1" indent="-514350" algn="l" rtl="0">
              <a:buFont typeface="+mj-lt"/>
              <a:buAutoNum type="alphaU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Stock system</a:t>
            </a:r>
          </a:p>
          <a:p>
            <a:pPr marL="914400" lvl="1" indent="-514350" algn="l" rtl="0">
              <a:buFont typeface="+mj-lt"/>
              <a:buAutoNum type="alphaU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Ewing-Bassett system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charge is negative, the suffix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added to the name of the coordination sphere.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prefixes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 adjacent and opposite geometric locations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Bridging ligands between two metal ions have the prefix μ-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complex is negatively charged, the names for the following metals are derived from the sources of their symbols, 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5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820</Words>
  <Application>Microsoft Office PowerPoint</Application>
  <PresentationFormat>Custom</PresentationFormat>
  <Paragraphs>114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Nomenclature rules:1</vt:lpstr>
      <vt:lpstr>Nomenclature rules:2</vt:lpstr>
      <vt:lpstr>Nomenclature rules:4</vt:lpstr>
      <vt:lpstr>Nomenclature rules:5</vt:lpstr>
      <vt:lpstr>Nomenclature rules:</vt:lpstr>
      <vt:lpstr>Nomenclature rules:6</vt:lpstr>
      <vt:lpstr>When the complex is negatively charged, the names for the following metals are derived from the sources of their symbols, rather than from their English names:   </vt:lpstr>
      <vt:lpstr>PowerPoint Presentation</vt:lpstr>
      <vt:lpstr>Nomenclature rules:</vt:lpstr>
      <vt:lpstr>Examples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(Coordination Chemistry) Third year</dc:title>
  <dc:creator>Maher</dc:creator>
  <cp:lastModifiedBy>ORIENT</cp:lastModifiedBy>
  <cp:revision>77</cp:revision>
  <dcterms:created xsi:type="dcterms:W3CDTF">2021-09-11T07:30:12Z</dcterms:created>
  <dcterms:modified xsi:type="dcterms:W3CDTF">2023-10-28T11:03:51Z</dcterms:modified>
</cp:coreProperties>
</file>