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9/20/1442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dirty="0" smtClean="0"/>
              <a:t>ضمير </a:t>
            </a:r>
            <a:r>
              <a:rPr lang="ar-SA" dirty="0" smtClean="0">
                <a:solidFill>
                  <a:srgbClr val="FFFF00"/>
                </a:solidFill>
              </a:rPr>
              <a:t>التكـلم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(أنَا) المتكلم المفرد=             أنَــا        كَتَبْـــتُ     دَرْسِـــي</a:t>
            </a:r>
          </a:p>
          <a:p>
            <a:pPr>
              <a:buNone/>
            </a:pPr>
            <a:r>
              <a:rPr lang="ar-SA" dirty="0" smtClean="0"/>
              <a:t>  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أ</a:t>
            </a:r>
            <a:r>
              <a:rPr lang="ar-SA" dirty="0" smtClean="0"/>
              <a:t>نَــا        </a:t>
            </a:r>
            <a:r>
              <a:rPr lang="ar-SA" dirty="0" smtClean="0">
                <a:solidFill>
                  <a:srgbClr val="FF0000"/>
                </a:solidFill>
              </a:rPr>
              <a:t>أ</a:t>
            </a:r>
            <a:r>
              <a:rPr lang="ar-SA" dirty="0" smtClean="0"/>
              <a:t>كْتُـــبُ     دَرْسِـــي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(نَحْنُ) جماعة المتكلمين=       </a:t>
            </a:r>
            <a:r>
              <a:rPr lang="ar-SA" dirty="0" smtClean="0">
                <a:solidFill>
                  <a:srgbClr val="00B0F0"/>
                </a:solidFill>
              </a:rPr>
              <a:t>نَ</a:t>
            </a:r>
            <a:r>
              <a:rPr lang="ar-SA" dirty="0" smtClean="0"/>
              <a:t>حْنُ        كَتَبْـــ</a:t>
            </a:r>
            <a:r>
              <a:rPr lang="ar-SA" dirty="0" smtClean="0">
                <a:solidFill>
                  <a:srgbClr val="00B0F0"/>
                </a:solidFill>
              </a:rPr>
              <a:t>نَــا</a:t>
            </a:r>
            <a:r>
              <a:rPr lang="ar-SA" dirty="0" smtClean="0"/>
              <a:t>     دَرْسَــ</a:t>
            </a:r>
            <a:r>
              <a:rPr lang="ar-SA" dirty="0" smtClean="0">
                <a:solidFill>
                  <a:srgbClr val="00B0F0"/>
                </a:solidFill>
              </a:rPr>
              <a:t>نَـا</a:t>
            </a:r>
          </a:p>
          <a:p>
            <a:pPr>
              <a:buNone/>
            </a:pPr>
            <a:r>
              <a:rPr lang="ar-SA" dirty="0" smtClean="0"/>
              <a:t>                                    </a:t>
            </a:r>
            <a:r>
              <a:rPr lang="ar-SA" dirty="0" smtClean="0">
                <a:solidFill>
                  <a:srgbClr val="00B0F0"/>
                </a:solidFill>
              </a:rPr>
              <a:t>نَ</a:t>
            </a:r>
            <a:r>
              <a:rPr lang="ar-SA" dirty="0" smtClean="0"/>
              <a:t>حْنُ       </a:t>
            </a:r>
            <a:r>
              <a:rPr lang="ar-SA" dirty="0" smtClean="0">
                <a:solidFill>
                  <a:srgbClr val="00B0F0"/>
                </a:solidFill>
              </a:rPr>
              <a:t> نَـ</a:t>
            </a:r>
            <a:r>
              <a:rPr lang="ar-SA" dirty="0" smtClean="0"/>
              <a:t>ـكْـتُـبُ    دَرْسَــ</a:t>
            </a:r>
            <a:r>
              <a:rPr lang="ar-SA" dirty="0" smtClean="0">
                <a:solidFill>
                  <a:srgbClr val="00B0F0"/>
                </a:solidFill>
              </a:rPr>
              <a:t>نَـا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3200" b="1" dirty="0" err="1" smtClean="0"/>
              <a:t>ضمير</a:t>
            </a:r>
            <a:r>
              <a:rPr lang="ar-SA" sz="3200" b="1" dirty="0" err="1" smtClean="0">
                <a:solidFill>
                  <a:srgbClr val="FFFF00"/>
                </a:solidFill>
              </a:rPr>
              <a:t>المخاطب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(أنتَ) للمفرد المذكر:     أنْ</a:t>
            </a:r>
            <a:r>
              <a:rPr lang="ar-SA" dirty="0" smtClean="0">
                <a:solidFill>
                  <a:srgbClr val="FF0000"/>
                </a:solidFill>
              </a:rPr>
              <a:t>تَ</a:t>
            </a:r>
            <a:r>
              <a:rPr lang="ar-SA" dirty="0" smtClean="0"/>
              <a:t>         درسْـ</a:t>
            </a:r>
            <a:r>
              <a:rPr lang="ar-SA" dirty="0" smtClean="0">
                <a:solidFill>
                  <a:srgbClr val="FF0000"/>
                </a:solidFill>
              </a:rPr>
              <a:t>تَ </a:t>
            </a:r>
            <a:r>
              <a:rPr lang="ar-SA" dirty="0" smtClean="0"/>
              <a:t>        دَرْسَــ</a:t>
            </a:r>
            <a:r>
              <a:rPr lang="ar-SA" dirty="0" smtClean="0">
                <a:solidFill>
                  <a:srgbClr val="92D050"/>
                </a:solidFill>
              </a:rPr>
              <a:t>كَ</a:t>
            </a:r>
          </a:p>
          <a:p>
            <a:pPr>
              <a:buNone/>
            </a:pPr>
            <a:r>
              <a:rPr lang="ar-SA" dirty="0" smtClean="0"/>
              <a:t>                             أنْ</a:t>
            </a:r>
            <a:r>
              <a:rPr lang="ar-SA" dirty="0" smtClean="0">
                <a:solidFill>
                  <a:srgbClr val="FF0000"/>
                </a:solidFill>
              </a:rPr>
              <a:t>تَ </a:t>
            </a:r>
            <a:r>
              <a:rPr lang="ar-SA" dirty="0" smtClean="0"/>
              <a:t>        </a:t>
            </a:r>
            <a:r>
              <a:rPr lang="ar-SA" dirty="0" smtClean="0">
                <a:solidFill>
                  <a:srgbClr val="FF0000"/>
                </a:solidFill>
              </a:rPr>
              <a:t>تـ</a:t>
            </a:r>
            <a:r>
              <a:rPr lang="ar-SA" dirty="0" smtClean="0"/>
              <a:t>درسُ          دَرْسَــ</a:t>
            </a:r>
            <a:r>
              <a:rPr lang="ar-SA" dirty="0" smtClean="0">
                <a:solidFill>
                  <a:srgbClr val="92D050"/>
                </a:solidFill>
              </a:rPr>
              <a:t>كَ</a:t>
            </a:r>
          </a:p>
          <a:p>
            <a:pPr>
              <a:buNone/>
            </a:pPr>
            <a:r>
              <a:rPr lang="ar-SA" dirty="0" smtClean="0"/>
              <a:t>(أنتِ)للمفردة المؤنثة:     أنْ</a:t>
            </a:r>
            <a:r>
              <a:rPr lang="ar-SA" dirty="0" smtClean="0">
                <a:solidFill>
                  <a:srgbClr val="FF0000"/>
                </a:solidFill>
              </a:rPr>
              <a:t>تِ</a:t>
            </a:r>
            <a:r>
              <a:rPr lang="ar-SA" dirty="0" smtClean="0"/>
              <a:t>         درسْــ</a:t>
            </a:r>
            <a:r>
              <a:rPr lang="ar-SA" dirty="0" smtClean="0">
                <a:solidFill>
                  <a:srgbClr val="FF0000"/>
                </a:solidFill>
              </a:rPr>
              <a:t>تِ</a:t>
            </a:r>
            <a:r>
              <a:rPr lang="ar-SA" dirty="0" smtClean="0"/>
              <a:t>         دَرْسَــ</a:t>
            </a:r>
            <a:r>
              <a:rPr lang="ar-SA" dirty="0" smtClean="0">
                <a:solidFill>
                  <a:srgbClr val="92D050"/>
                </a:solidFill>
              </a:rPr>
              <a:t>كِ</a:t>
            </a:r>
          </a:p>
          <a:p>
            <a:pPr>
              <a:buNone/>
            </a:pPr>
            <a:r>
              <a:rPr lang="ar-SA" dirty="0" smtClean="0"/>
              <a:t>                             أنْ</a:t>
            </a:r>
            <a:r>
              <a:rPr lang="ar-SA" dirty="0" smtClean="0">
                <a:solidFill>
                  <a:srgbClr val="FF0000"/>
                </a:solidFill>
              </a:rPr>
              <a:t>تِ</a:t>
            </a:r>
            <a:r>
              <a:rPr lang="ar-SA" dirty="0" smtClean="0"/>
              <a:t>         </a:t>
            </a:r>
            <a:r>
              <a:rPr lang="ar-SA" dirty="0" smtClean="0">
                <a:solidFill>
                  <a:srgbClr val="FF0000"/>
                </a:solidFill>
              </a:rPr>
              <a:t>تـ</a:t>
            </a:r>
            <a:r>
              <a:rPr lang="ar-SA" dirty="0" smtClean="0"/>
              <a:t>درســينَ       دَرْسَــ</a:t>
            </a:r>
            <a:r>
              <a:rPr lang="ar-SA" dirty="0" smtClean="0">
                <a:solidFill>
                  <a:srgbClr val="92D050"/>
                </a:solidFill>
              </a:rPr>
              <a:t>كِ </a:t>
            </a:r>
          </a:p>
          <a:p>
            <a:pPr>
              <a:buNone/>
            </a:pPr>
            <a:r>
              <a:rPr lang="ar-SA" dirty="0" smtClean="0"/>
              <a:t>(أنتما)للمثنى المذكر:      أنْ</a:t>
            </a:r>
            <a:r>
              <a:rPr lang="ar-SA" dirty="0" smtClean="0">
                <a:solidFill>
                  <a:srgbClr val="FF0000"/>
                </a:solidFill>
              </a:rPr>
              <a:t>تُــ</a:t>
            </a:r>
            <a:r>
              <a:rPr lang="ar-SA" dirty="0" smtClean="0">
                <a:solidFill>
                  <a:srgbClr val="00B0F0"/>
                </a:solidFill>
              </a:rPr>
              <a:t>مَا  </a:t>
            </a:r>
            <a:r>
              <a:rPr lang="ar-SA" dirty="0" smtClean="0"/>
              <a:t>    درس</a:t>
            </a:r>
            <a:r>
              <a:rPr lang="ar-SA" dirty="0" smtClean="0">
                <a:solidFill>
                  <a:srgbClr val="FF0000"/>
                </a:solidFill>
              </a:rPr>
              <a:t>تُــ</a:t>
            </a:r>
            <a:r>
              <a:rPr lang="ar-SA" dirty="0" smtClean="0">
                <a:solidFill>
                  <a:srgbClr val="00B0F0"/>
                </a:solidFill>
              </a:rPr>
              <a:t>ما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ar-SA" dirty="0" smtClean="0"/>
              <a:t>    دَرْسَــ</a:t>
            </a:r>
            <a:r>
              <a:rPr lang="ar-SA" dirty="0" smtClean="0">
                <a:solidFill>
                  <a:srgbClr val="92D050"/>
                </a:solidFill>
              </a:rPr>
              <a:t>كُـ</a:t>
            </a:r>
            <a:r>
              <a:rPr lang="ar-SA" dirty="0" smtClean="0">
                <a:solidFill>
                  <a:srgbClr val="00B0F0"/>
                </a:solidFill>
              </a:rPr>
              <a:t>ما</a:t>
            </a:r>
          </a:p>
          <a:p>
            <a:pPr>
              <a:buNone/>
            </a:pPr>
            <a:r>
              <a:rPr lang="ar-SA" dirty="0" smtClean="0"/>
              <a:t>        والمؤنث            أنْ</a:t>
            </a:r>
            <a:r>
              <a:rPr lang="ar-SA" dirty="0" smtClean="0">
                <a:solidFill>
                  <a:srgbClr val="FF0000"/>
                </a:solidFill>
              </a:rPr>
              <a:t>تُــ</a:t>
            </a:r>
            <a:r>
              <a:rPr lang="ar-SA" dirty="0" smtClean="0">
                <a:solidFill>
                  <a:srgbClr val="00B0F0"/>
                </a:solidFill>
              </a:rPr>
              <a:t>مَا </a:t>
            </a:r>
            <a:r>
              <a:rPr lang="ar-SA" dirty="0" smtClean="0"/>
              <a:t>     </a:t>
            </a:r>
            <a:r>
              <a:rPr lang="ar-SA" dirty="0" smtClean="0">
                <a:solidFill>
                  <a:srgbClr val="FF0000"/>
                </a:solidFill>
              </a:rPr>
              <a:t>تـ</a:t>
            </a:r>
            <a:r>
              <a:rPr lang="ar-SA" dirty="0" smtClean="0"/>
              <a:t>درُسَـانِ        دَرْسَــ</a:t>
            </a:r>
            <a:r>
              <a:rPr lang="ar-SA" dirty="0" smtClean="0">
                <a:solidFill>
                  <a:srgbClr val="92D050"/>
                </a:solidFill>
              </a:rPr>
              <a:t>كُـ</a:t>
            </a:r>
            <a:r>
              <a:rPr lang="ar-SA" dirty="0" smtClean="0">
                <a:solidFill>
                  <a:srgbClr val="00B0F0"/>
                </a:solidFill>
              </a:rPr>
              <a:t>ما</a:t>
            </a:r>
          </a:p>
          <a:p>
            <a:pPr>
              <a:buNone/>
            </a:pPr>
            <a:r>
              <a:rPr lang="ar-SA" dirty="0" smtClean="0"/>
              <a:t>(أنتم) لجمع </a:t>
            </a:r>
            <a:r>
              <a:rPr lang="ar-SA" dirty="0" err="1" smtClean="0"/>
              <a:t>المذكر </a:t>
            </a:r>
            <a:r>
              <a:rPr lang="ar-SA" dirty="0" smtClean="0"/>
              <a:t>:      أنْ</a:t>
            </a:r>
            <a:r>
              <a:rPr lang="ar-SA" dirty="0" smtClean="0">
                <a:solidFill>
                  <a:srgbClr val="FF0000"/>
                </a:solidFill>
              </a:rPr>
              <a:t>تُــــ</a:t>
            </a:r>
            <a:r>
              <a:rPr lang="ar-SA" dirty="0" smtClean="0">
                <a:solidFill>
                  <a:srgbClr val="00B0F0"/>
                </a:solidFill>
              </a:rPr>
              <a:t>م</a:t>
            </a:r>
            <a:r>
              <a:rPr lang="ar-SA" dirty="0" smtClean="0"/>
              <a:t>      درسْـ</a:t>
            </a:r>
            <a:r>
              <a:rPr lang="ar-SA" dirty="0" smtClean="0">
                <a:solidFill>
                  <a:srgbClr val="FF0000"/>
                </a:solidFill>
              </a:rPr>
              <a:t>ـتُـ</a:t>
            </a:r>
            <a:r>
              <a:rPr lang="ar-SA" dirty="0" smtClean="0">
                <a:solidFill>
                  <a:srgbClr val="00B0F0"/>
                </a:solidFill>
              </a:rPr>
              <a:t>م</a:t>
            </a:r>
            <a:r>
              <a:rPr lang="ar-SA" dirty="0" smtClean="0"/>
              <a:t>         دَرْسَــ</a:t>
            </a:r>
            <a:r>
              <a:rPr lang="ar-SA" dirty="0" smtClean="0">
                <a:solidFill>
                  <a:srgbClr val="92D050"/>
                </a:solidFill>
              </a:rPr>
              <a:t>كُــ</a:t>
            </a:r>
            <a:r>
              <a:rPr lang="ar-SA" dirty="0" smtClean="0">
                <a:solidFill>
                  <a:srgbClr val="00B0F0"/>
                </a:solidFill>
              </a:rPr>
              <a:t>مْ</a:t>
            </a:r>
          </a:p>
          <a:p>
            <a:pPr>
              <a:buNone/>
            </a:pPr>
            <a:r>
              <a:rPr lang="ar-SA" dirty="0" smtClean="0"/>
              <a:t>                             أنْ</a:t>
            </a:r>
            <a:r>
              <a:rPr lang="ar-SA" dirty="0" smtClean="0">
                <a:solidFill>
                  <a:srgbClr val="FF0000"/>
                </a:solidFill>
              </a:rPr>
              <a:t>تُــــ</a:t>
            </a:r>
            <a:r>
              <a:rPr lang="ar-SA" dirty="0" smtClean="0">
                <a:solidFill>
                  <a:srgbClr val="00B0F0"/>
                </a:solidFill>
              </a:rPr>
              <a:t>م</a:t>
            </a:r>
            <a:r>
              <a:rPr lang="ar-SA" dirty="0" smtClean="0"/>
              <a:t>      </a:t>
            </a:r>
            <a:r>
              <a:rPr lang="ar-SA" dirty="0" smtClean="0">
                <a:solidFill>
                  <a:srgbClr val="FF0000"/>
                </a:solidFill>
              </a:rPr>
              <a:t>ت</a:t>
            </a:r>
            <a:r>
              <a:rPr lang="ar-SA" dirty="0" smtClean="0"/>
              <a:t>درسُــونَ        دَرْسَــ</a:t>
            </a:r>
            <a:r>
              <a:rPr lang="ar-SA" dirty="0" smtClean="0">
                <a:solidFill>
                  <a:srgbClr val="92D050"/>
                </a:solidFill>
              </a:rPr>
              <a:t>كُــ</a:t>
            </a:r>
            <a:r>
              <a:rPr lang="ar-SA" dirty="0" smtClean="0">
                <a:solidFill>
                  <a:srgbClr val="00B0F0"/>
                </a:solidFill>
              </a:rPr>
              <a:t>مْ</a:t>
            </a:r>
          </a:p>
          <a:p>
            <a:pPr>
              <a:buNone/>
            </a:pPr>
            <a:r>
              <a:rPr lang="ar-SA" dirty="0" smtClean="0"/>
              <a:t>(أنتُنَّ) لجمع المؤنث:      أنْ</a:t>
            </a:r>
            <a:r>
              <a:rPr lang="ar-SA" dirty="0" smtClean="0">
                <a:solidFill>
                  <a:srgbClr val="FF0000"/>
                </a:solidFill>
              </a:rPr>
              <a:t>تُـــ</a:t>
            </a:r>
            <a:r>
              <a:rPr lang="ar-SA" dirty="0" smtClean="0">
                <a:solidFill>
                  <a:srgbClr val="00B0F0"/>
                </a:solidFill>
              </a:rPr>
              <a:t>نَّ </a:t>
            </a:r>
            <a:r>
              <a:rPr lang="ar-SA" dirty="0" smtClean="0"/>
              <a:t>     درس</a:t>
            </a:r>
            <a:r>
              <a:rPr lang="ar-SA" dirty="0" smtClean="0">
                <a:solidFill>
                  <a:srgbClr val="FF0000"/>
                </a:solidFill>
              </a:rPr>
              <a:t>تُـــ</a:t>
            </a:r>
            <a:r>
              <a:rPr lang="ar-SA" dirty="0" smtClean="0">
                <a:solidFill>
                  <a:srgbClr val="00B0F0"/>
                </a:solidFill>
              </a:rPr>
              <a:t>نَّ </a:t>
            </a:r>
            <a:r>
              <a:rPr lang="ar-SA" dirty="0" smtClean="0"/>
              <a:t>       دَرْسَـــ</a:t>
            </a:r>
            <a:r>
              <a:rPr lang="ar-SA" dirty="0" smtClean="0">
                <a:solidFill>
                  <a:srgbClr val="92D050"/>
                </a:solidFill>
              </a:rPr>
              <a:t>كُ</a:t>
            </a:r>
            <a:r>
              <a:rPr lang="ar-SA" dirty="0" smtClean="0"/>
              <a:t>ـ</a:t>
            </a:r>
            <a:r>
              <a:rPr lang="ar-SA" dirty="0" smtClean="0">
                <a:solidFill>
                  <a:srgbClr val="00B0F0"/>
                </a:solidFill>
              </a:rPr>
              <a:t>نّ</a:t>
            </a:r>
          </a:p>
          <a:p>
            <a:pPr>
              <a:buNone/>
            </a:pPr>
            <a:r>
              <a:rPr lang="ar-SA" dirty="0" smtClean="0"/>
              <a:t>                             أنْ</a:t>
            </a:r>
            <a:r>
              <a:rPr lang="ar-SA" dirty="0" smtClean="0">
                <a:solidFill>
                  <a:srgbClr val="FF0000"/>
                </a:solidFill>
              </a:rPr>
              <a:t>تُـــ</a:t>
            </a:r>
            <a:r>
              <a:rPr lang="ar-SA" dirty="0" smtClean="0">
                <a:solidFill>
                  <a:srgbClr val="00B0F0"/>
                </a:solidFill>
              </a:rPr>
              <a:t>نَّ</a:t>
            </a:r>
            <a:r>
              <a:rPr lang="ar-SA" dirty="0" smtClean="0"/>
              <a:t>      </a:t>
            </a:r>
            <a:r>
              <a:rPr lang="ar-SA" dirty="0" smtClean="0">
                <a:solidFill>
                  <a:srgbClr val="FF0000"/>
                </a:solidFill>
              </a:rPr>
              <a:t>تـ</a:t>
            </a:r>
            <a:r>
              <a:rPr lang="ar-SA" dirty="0" smtClean="0"/>
              <a:t>درسْـــ</a:t>
            </a:r>
            <a:r>
              <a:rPr lang="ar-SA" dirty="0" smtClean="0">
                <a:solidFill>
                  <a:srgbClr val="00B0F0"/>
                </a:solidFill>
              </a:rPr>
              <a:t>نَ</a:t>
            </a:r>
            <a:r>
              <a:rPr lang="ar-SA" dirty="0" smtClean="0"/>
              <a:t>        دَرْسَـ</a:t>
            </a:r>
            <a:r>
              <a:rPr lang="ar-SA" dirty="0" smtClean="0">
                <a:solidFill>
                  <a:srgbClr val="92D050"/>
                </a:solidFill>
              </a:rPr>
              <a:t>كُـ</a:t>
            </a:r>
            <a:r>
              <a:rPr lang="ar-SA" dirty="0" smtClean="0"/>
              <a:t>ـ</a:t>
            </a:r>
            <a:r>
              <a:rPr lang="ar-SA" dirty="0" smtClean="0">
                <a:solidFill>
                  <a:srgbClr val="00B0F0"/>
                </a:solidFill>
              </a:rPr>
              <a:t>نّ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sz="3200" b="1" dirty="0" err="1" smtClean="0"/>
              <a:t>ضمير</a:t>
            </a:r>
            <a:r>
              <a:rPr lang="ar-SA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الغائـــــب</a:t>
            </a:r>
            <a:endParaRPr lang="ar-S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dirty="0" smtClean="0"/>
              <a:t>(هُوَ) للمفرد </a:t>
            </a:r>
            <a:r>
              <a:rPr lang="ar-SA" dirty="0" err="1" smtClean="0"/>
              <a:t>المذكر </a:t>
            </a:r>
            <a:r>
              <a:rPr lang="ar-SA" dirty="0" smtClean="0"/>
              <a:t>=         </a:t>
            </a:r>
            <a:r>
              <a:rPr lang="ar-SA" dirty="0" smtClean="0">
                <a:solidFill>
                  <a:srgbClr val="FF0000"/>
                </a:solidFill>
              </a:rPr>
              <a:t>هـُـــ</a:t>
            </a:r>
            <a:r>
              <a:rPr lang="ar-SA" dirty="0" smtClean="0"/>
              <a:t>ـوَ       كَتَبَ            دَرْسَــــ</a:t>
            </a:r>
            <a:r>
              <a:rPr lang="ar-SA" dirty="0" smtClean="0">
                <a:solidFill>
                  <a:srgbClr val="FF0000"/>
                </a:solidFill>
              </a:rPr>
              <a:t>ـــهُ</a:t>
            </a:r>
          </a:p>
          <a:p>
            <a:pPr>
              <a:buNone/>
            </a:pPr>
            <a:r>
              <a:rPr lang="ar-SA" dirty="0" smtClean="0"/>
              <a:t>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هـُــ</a:t>
            </a:r>
            <a:r>
              <a:rPr lang="ar-SA" dirty="0" smtClean="0"/>
              <a:t>ــوَ       يَــكْتُبُ          دَرْسَــــ</a:t>
            </a:r>
            <a:r>
              <a:rPr lang="ar-SA" dirty="0" smtClean="0">
                <a:solidFill>
                  <a:srgbClr val="FF0000"/>
                </a:solidFill>
              </a:rPr>
              <a:t>ـــهُ</a:t>
            </a:r>
          </a:p>
          <a:p>
            <a:pPr>
              <a:buNone/>
            </a:pPr>
            <a:r>
              <a:rPr lang="ar-SA" dirty="0" smtClean="0"/>
              <a:t>(هِيَ) للمفرد المؤنث=         </a:t>
            </a:r>
            <a:r>
              <a:rPr lang="ar-SA" dirty="0" smtClean="0">
                <a:solidFill>
                  <a:srgbClr val="FF0000"/>
                </a:solidFill>
              </a:rPr>
              <a:t>هـِــ</a:t>
            </a:r>
            <a:r>
              <a:rPr lang="ar-SA" dirty="0" smtClean="0"/>
              <a:t>ـيَ       كَتَـبَـــــ</a:t>
            </a:r>
            <a:r>
              <a:rPr lang="ar-SA" u="sng" dirty="0" smtClean="0">
                <a:solidFill>
                  <a:schemeClr val="accent1"/>
                </a:solidFill>
              </a:rPr>
              <a:t>تْ</a:t>
            </a:r>
            <a:r>
              <a:rPr lang="ar-SA" u="sng" dirty="0" smtClean="0"/>
              <a:t> </a:t>
            </a:r>
            <a:r>
              <a:rPr lang="ar-SA" dirty="0" smtClean="0"/>
              <a:t>      دَرْسَــــ</a:t>
            </a:r>
            <a:r>
              <a:rPr lang="ar-SA" dirty="0" smtClean="0">
                <a:solidFill>
                  <a:srgbClr val="FF0000"/>
                </a:solidFill>
              </a:rPr>
              <a:t>ـــهَ</a:t>
            </a:r>
            <a:r>
              <a:rPr lang="ar-SA" dirty="0" smtClean="0"/>
              <a:t>ــــا</a:t>
            </a:r>
          </a:p>
          <a:p>
            <a:pPr>
              <a:buNone/>
            </a:pPr>
            <a:r>
              <a:rPr lang="ar-SA" dirty="0" smtClean="0"/>
              <a:t>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هـِــ</a:t>
            </a:r>
            <a:r>
              <a:rPr lang="ar-SA" dirty="0" smtClean="0"/>
              <a:t>ـيَ       </a:t>
            </a:r>
            <a:r>
              <a:rPr lang="ar-SA" u="sng" dirty="0" smtClean="0">
                <a:solidFill>
                  <a:schemeClr val="accent1"/>
                </a:solidFill>
              </a:rPr>
              <a:t>تَـــــ</a:t>
            </a:r>
            <a:r>
              <a:rPr lang="ar-SA" dirty="0" smtClean="0">
                <a:solidFill>
                  <a:schemeClr val="accent1"/>
                </a:solidFill>
              </a:rPr>
              <a:t>ـ</a:t>
            </a:r>
            <a:r>
              <a:rPr lang="ar-SA" dirty="0" smtClean="0"/>
              <a:t>كْتُبُ       دَرْسَـــ</a:t>
            </a:r>
            <a:r>
              <a:rPr lang="ar-SA" dirty="0" smtClean="0">
                <a:solidFill>
                  <a:srgbClr val="FF0000"/>
                </a:solidFill>
              </a:rPr>
              <a:t>ــــهَ</a:t>
            </a:r>
            <a:r>
              <a:rPr lang="ar-SA" dirty="0" smtClean="0"/>
              <a:t>ــــا</a:t>
            </a:r>
          </a:p>
          <a:p>
            <a:pPr>
              <a:buNone/>
            </a:pPr>
            <a:r>
              <a:rPr lang="ar-SA" dirty="0" smtClean="0"/>
              <a:t>(هُمَا) للمثنى المذكر=          </a:t>
            </a:r>
            <a:r>
              <a:rPr lang="ar-SA" dirty="0" smtClean="0">
                <a:solidFill>
                  <a:srgbClr val="FF0000"/>
                </a:solidFill>
              </a:rPr>
              <a:t>هـُـ</a:t>
            </a:r>
            <a:r>
              <a:rPr lang="ar-SA" dirty="0" smtClean="0"/>
              <a:t>ـ</a:t>
            </a:r>
            <a:r>
              <a:rPr lang="ar-SA" dirty="0" smtClean="0">
                <a:solidFill>
                  <a:srgbClr val="00B050"/>
                </a:solidFill>
              </a:rPr>
              <a:t>مَا</a:t>
            </a:r>
            <a:r>
              <a:rPr lang="ar-SA" dirty="0" smtClean="0">
                <a:solidFill>
                  <a:srgbClr val="92D050"/>
                </a:solidFill>
              </a:rPr>
              <a:t> </a:t>
            </a:r>
            <a:r>
              <a:rPr lang="ar-SA" dirty="0" smtClean="0"/>
              <a:t>      كَتَبـَــــ</a:t>
            </a:r>
            <a:r>
              <a:rPr lang="ar-SA" dirty="0" smtClean="0">
                <a:solidFill>
                  <a:srgbClr val="00B050"/>
                </a:solidFill>
              </a:rPr>
              <a:t>ـــا </a:t>
            </a:r>
            <a:r>
              <a:rPr lang="ar-SA" dirty="0" smtClean="0"/>
              <a:t>      دَرْسَــــ</a:t>
            </a:r>
            <a:r>
              <a:rPr lang="ar-SA" dirty="0" smtClean="0">
                <a:solidFill>
                  <a:srgbClr val="FF0000"/>
                </a:solidFill>
              </a:rPr>
              <a:t>ـــهُ</a:t>
            </a:r>
            <a:r>
              <a:rPr lang="ar-SA" dirty="0" smtClean="0"/>
              <a:t>ــ</a:t>
            </a:r>
            <a:r>
              <a:rPr lang="ar-SA" dirty="0" smtClean="0">
                <a:solidFill>
                  <a:srgbClr val="00B050"/>
                </a:solidFill>
              </a:rPr>
              <a:t>مَـا</a:t>
            </a:r>
          </a:p>
          <a:p>
            <a:pPr>
              <a:buNone/>
            </a:pPr>
            <a:r>
              <a:rPr lang="ar-SA" dirty="0" smtClean="0"/>
              <a:t>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هـُـ</a:t>
            </a:r>
            <a:r>
              <a:rPr lang="ar-SA" dirty="0" smtClean="0"/>
              <a:t>ـ</a:t>
            </a:r>
            <a:r>
              <a:rPr lang="ar-SA" dirty="0" smtClean="0">
                <a:solidFill>
                  <a:srgbClr val="00B050"/>
                </a:solidFill>
              </a:rPr>
              <a:t>مَا </a:t>
            </a:r>
            <a:r>
              <a:rPr lang="ar-SA" dirty="0" smtClean="0"/>
              <a:t>      يَكْتُبـَــ</a:t>
            </a:r>
            <a:r>
              <a:rPr lang="ar-SA" dirty="0" smtClean="0">
                <a:solidFill>
                  <a:srgbClr val="00B050"/>
                </a:solidFill>
              </a:rPr>
              <a:t>ــا</a:t>
            </a:r>
            <a:r>
              <a:rPr lang="ar-SA" dirty="0" smtClean="0"/>
              <a:t>نِ       دَرْسـَـــ</a:t>
            </a:r>
            <a:r>
              <a:rPr lang="ar-SA" dirty="0" smtClean="0">
                <a:solidFill>
                  <a:srgbClr val="FF0000"/>
                </a:solidFill>
              </a:rPr>
              <a:t>ـــهُ</a:t>
            </a:r>
            <a:r>
              <a:rPr lang="ar-SA" dirty="0" smtClean="0"/>
              <a:t>ــ</a:t>
            </a:r>
            <a:r>
              <a:rPr lang="ar-SA" dirty="0" smtClean="0">
                <a:solidFill>
                  <a:srgbClr val="00B050"/>
                </a:solidFill>
              </a:rPr>
              <a:t>مَـا</a:t>
            </a:r>
          </a:p>
          <a:p>
            <a:pPr>
              <a:buNone/>
            </a:pPr>
            <a:r>
              <a:rPr lang="ar-SA" dirty="0" smtClean="0"/>
              <a:t>(هُمَا) للمثنى المؤنث=         </a:t>
            </a:r>
            <a:r>
              <a:rPr lang="ar-SA" dirty="0" smtClean="0">
                <a:solidFill>
                  <a:srgbClr val="FF0000"/>
                </a:solidFill>
              </a:rPr>
              <a:t>هـُـ</a:t>
            </a:r>
            <a:r>
              <a:rPr lang="ar-SA" dirty="0" smtClean="0"/>
              <a:t>ـ</a:t>
            </a:r>
            <a:r>
              <a:rPr lang="ar-SA" dirty="0" smtClean="0">
                <a:solidFill>
                  <a:srgbClr val="00B050"/>
                </a:solidFill>
              </a:rPr>
              <a:t>مَا</a:t>
            </a:r>
            <a:r>
              <a:rPr lang="ar-SA" dirty="0" smtClean="0"/>
              <a:t>       كَتَبَـــ</a:t>
            </a:r>
            <a:r>
              <a:rPr lang="ar-SA" dirty="0" smtClean="0">
                <a:solidFill>
                  <a:schemeClr val="accent1"/>
                </a:solidFill>
              </a:rPr>
              <a:t>ـ</a:t>
            </a:r>
            <a:r>
              <a:rPr lang="ar-SA" u="sng" dirty="0" smtClean="0">
                <a:solidFill>
                  <a:schemeClr val="accent1"/>
                </a:solidFill>
              </a:rPr>
              <a:t>ـتَـ</a:t>
            </a:r>
            <a:r>
              <a:rPr lang="ar-SA" dirty="0" smtClean="0">
                <a:solidFill>
                  <a:srgbClr val="00B050"/>
                </a:solidFill>
              </a:rPr>
              <a:t>ـا </a:t>
            </a:r>
            <a:r>
              <a:rPr lang="ar-SA" dirty="0" smtClean="0"/>
              <a:t>       دَرْسـَــ</a:t>
            </a:r>
            <a:r>
              <a:rPr lang="ar-SA" dirty="0" smtClean="0">
                <a:solidFill>
                  <a:srgbClr val="FF0000"/>
                </a:solidFill>
              </a:rPr>
              <a:t>ـــهُ</a:t>
            </a:r>
            <a:r>
              <a:rPr lang="ar-SA" dirty="0" smtClean="0"/>
              <a:t>ــ</a:t>
            </a:r>
            <a:r>
              <a:rPr lang="ar-SA" dirty="0" smtClean="0">
                <a:solidFill>
                  <a:srgbClr val="00B050"/>
                </a:solidFill>
              </a:rPr>
              <a:t>مَـا</a:t>
            </a:r>
          </a:p>
          <a:p>
            <a:pPr>
              <a:buNone/>
            </a:pPr>
            <a:r>
              <a:rPr lang="ar-SA" dirty="0" smtClean="0"/>
              <a:t>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هـُـ</a:t>
            </a:r>
            <a:r>
              <a:rPr lang="ar-SA" dirty="0" smtClean="0"/>
              <a:t>ـ</a:t>
            </a:r>
            <a:r>
              <a:rPr lang="ar-SA" dirty="0" smtClean="0">
                <a:solidFill>
                  <a:srgbClr val="00B050"/>
                </a:solidFill>
              </a:rPr>
              <a:t>مَا </a:t>
            </a:r>
            <a:r>
              <a:rPr lang="ar-SA" dirty="0" smtClean="0"/>
              <a:t>      </a:t>
            </a:r>
            <a:r>
              <a:rPr lang="ar-SA" u="sng" dirty="0" smtClean="0">
                <a:solidFill>
                  <a:schemeClr val="accent1"/>
                </a:solidFill>
              </a:rPr>
              <a:t>تَـ</a:t>
            </a:r>
            <a:r>
              <a:rPr lang="ar-SA" dirty="0" smtClean="0"/>
              <a:t>ـكْتُبَــ</a:t>
            </a:r>
            <a:r>
              <a:rPr lang="ar-SA" dirty="0" smtClean="0">
                <a:solidFill>
                  <a:srgbClr val="00B050"/>
                </a:solidFill>
              </a:rPr>
              <a:t>ـا</a:t>
            </a:r>
            <a:r>
              <a:rPr lang="ar-SA" dirty="0" smtClean="0"/>
              <a:t>نِ       دَرْسـَـــ</a:t>
            </a:r>
            <a:r>
              <a:rPr lang="ar-SA" dirty="0" smtClean="0">
                <a:solidFill>
                  <a:srgbClr val="FF0000"/>
                </a:solidFill>
              </a:rPr>
              <a:t>ـــهُ</a:t>
            </a:r>
            <a:r>
              <a:rPr lang="ar-SA" dirty="0" smtClean="0"/>
              <a:t>ـــ</a:t>
            </a:r>
            <a:r>
              <a:rPr lang="ar-SA" dirty="0" smtClean="0">
                <a:solidFill>
                  <a:srgbClr val="00B050"/>
                </a:solidFill>
              </a:rPr>
              <a:t>مَا</a:t>
            </a:r>
          </a:p>
          <a:p>
            <a:pPr>
              <a:buNone/>
            </a:pPr>
            <a:r>
              <a:rPr lang="ar-SA" dirty="0" err="1" smtClean="0"/>
              <a:t>(هُمْ </a:t>
            </a:r>
            <a:r>
              <a:rPr lang="ar-SA" dirty="0" smtClean="0"/>
              <a:t>) لجمع </a:t>
            </a:r>
            <a:r>
              <a:rPr lang="ar-SA" dirty="0" err="1" smtClean="0"/>
              <a:t>المذكر </a:t>
            </a:r>
            <a:r>
              <a:rPr lang="ar-SA" dirty="0" smtClean="0"/>
              <a:t>=          </a:t>
            </a:r>
            <a:r>
              <a:rPr lang="ar-SA" dirty="0" smtClean="0">
                <a:solidFill>
                  <a:srgbClr val="FF0000"/>
                </a:solidFill>
              </a:rPr>
              <a:t>هــُ</a:t>
            </a:r>
            <a:r>
              <a:rPr lang="ar-SA" dirty="0" smtClean="0"/>
              <a:t>ـ</a:t>
            </a:r>
            <a:r>
              <a:rPr lang="ar-SA" dirty="0" smtClean="0">
                <a:solidFill>
                  <a:srgbClr val="FFFF00"/>
                </a:solidFill>
              </a:rPr>
              <a:t>ـمْ</a:t>
            </a:r>
            <a:r>
              <a:rPr lang="ar-SA" dirty="0" smtClean="0"/>
              <a:t>       كَتَبـُــــــوا       دَرْسـَــ</a:t>
            </a:r>
            <a:r>
              <a:rPr lang="ar-SA" dirty="0" smtClean="0">
                <a:solidFill>
                  <a:srgbClr val="FF0000"/>
                </a:solidFill>
              </a:rPr>
              <a:t>ــــهُ</a:t>
            </a:r>
            <a:r>
              <a:rPr lang="ar-SA" dirty="0" smtClean="0"/>
              <a:t>ــــ</a:t>
            </a:r>
            <a:r>
              <a:rPr lang="ar-SA" dirty="0" smtClean="0">
                <a:solidFill>
                  <a:srgbClr val="FFFF00"/>
                </a:solidFill>
              </a:rPr>
              <a:t>ـمْ</a:t>
            </a:r>
          </a:p>
          <a:p>
            <a:pPr>
              <a:buNone/>
            </a:pPr>
            <a:r>
              <a:rPr lang="ar-SA" dirty="0" smtClean="0"/>
              <a:t>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هـُـ</a:t>
            </a:r>
            <a:r>
              <a:rPr lang="ar-SA" dirty="0" smtClean="0"/>
              <a:t>ــ</a:t>
            </a:r>
            <a:r>
              <a:rPr lang="ar-SA" dirty="0" smtClean="0">
                <a:solidFill>
                  <a:srgbClr val="FFFF00"/>
                </a:solidFill>
              </a:rPr>
              <a:t>مْ </a:t>
            </a:r>
            <a:r>
              <a:rPr lang="ar-SA" dirty="0" smtClean="0"/>
              <a:t>      يَكْتُبـُــــونَ       دَرْسـَــ</a:t>
            </a:r>
            <a:r>
              <a:rPr lang="ar-SA" dirty="0" smtClean="0">
                <a:solidFill>
                  <a:srgbClr val="FF0000"/>
                </a:solidFill>
              </a:rPr>
              <a:t>ــــهُ</a:t>
            </a:r>
            <a:r>
              <a:rPr lang="ar-SA" dirty="0" smtClean="0"/>
              <a:t>ـــ</a:t>
            </a:r>
            <a:r>
              <a:rPr lang="ar-SA" dirty="0" smtClean="0">
                <a:solidFill>
                  <a:srgbClr val="FFFF00"/>
                </a:solidFill>
              </a:rPr>
              <a:t>ـمْ</a:t>
            </a:r>
          </a:p>
          <a:p>
            <a:pPr>
              <a:buNone/>
            </a:pPr>
            <a:r>
              <a:rPr lang="ar-SA" dirty="0" smtClean="0"/>
              <a:t>(هُنَّ) لجمع </a:t>
            </a:r>
            <a:r>
              <a:rPr lang="ar-SA" dirty="0" err="1" smtClean="0"/>
              <a:t>المؤنث </a:t>
            </a:r>
            <a:r>
              <a:rPr lang="ar-SA" dirty="0" smtClean="0"/>
              <a:t>=          </a:t>
            </a:r>
            <a:r>
              <a:rPr lang="ar-SA" dirty="0" smtClean="0">
                <a:solidFill>
                  <a:srgbClr val="FF0000"/>
                </a:solidFill>
              </a:rPr>
              <a:t>هـُـ</a:t>
            </a:r>
            <a:r>
              <a:rPr lang="ar-SA" dirty="0" smtClean="0"/>
              <a:t>ـ</a:t>
            </a:r>
            <a:r>
              <a:rPr lang="ar-SA" dirty="0" smtClean="0">
                <a:solidFill>
                  <a:srgbClr val="FFFF00"/>
                </a:solidFill>
              </a:rPr>
              <a:t>نَّ </a:t>
            </a:r>
            <a:r>
              <a:rPr lang="ar-SA" dirty="0" smtClean="0"/>
              <a:t>      كَتَبـْــــــنَ       دَرْسـَــ</a:t>
            </a:r>
            <a:r>
              <a:rPr lang="ar-SA" dirty="0" smtClean="0">
                <a:solidFill>
                  <a:srgbClr val="FF0000"/>
                </a:solidFill>
              </a:rPr>
              <a:t>ــــهُ</a:t>
            </a:r>
            <a:r>
              <a:rPr lang="ar-SA" dirty="0" smtClean="0"/>
              <a:t>ــــ</a:t>
            </a:r>
            <a:r>
              <a:rPr lang="ar-SA" dirty="0" smtClean="0">
                <a:solidFill>
                  <a:srgbClr val="FFFF00"/>
                </a:solidFill>
              </a:rPr>
              <a:t>نّ</a:t>
            </a:r>
          </a:p>
          <a:p>
            <a:pPr>
              <a:buNone/>
            </a:pPr>
            <a:r>
              <a:rPr lang="ar-SA" dirty="0" smtClean="0"/>
              <a:t>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هـُ</a:t>
            </a:r>
            <a:r>
              <a:rPr lang="ar-SA" dirty="0" smtClean="0"/>
              <a:t>ــ</a:t>
            </a:r>
            <a:r>
              <a:rPr lang="ar-SA" dirty="0" smtClean="0">
                <a:solidFill>
                  <a:srgbClr val="FFFF00"/>
                </a:solidFill>
              </a:rPr>
              <a:t>نَّ</a:t>
            </a:r>
            <a:r>
              <a:rPr lang="ar-SA" dirty="0" smtClean="0"/>
              <a:t>       يَكْتُبـْــــــنَ       دَرْســَـ</a:t>
            </a:r>
            <a:r>
              <a:rPr lang="ar-SA" dirty="0" smtClean="0">
                <a:solidFill>
                  <a:srgbClr val="FF0000"/>
                </a:solidFill>
              </a:rPr>
              <a:t>ــــهُ</a:t>
            </a:r>
            <a:r>
              <a:rPr lang="ar-SA" dirty="0" smtClean="0"/>
              <a:t>ــــ</a:t>
            </a:r>
            <a:r>
              <a:rPr lang="ar-SA" dirty="0" smtClean="0">
                <a:solidFill>
                  <a:srgbClr val="FFFF00"/>
                </a:solidFill>
              </a:rPr>
              <a:t>نّ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170</Words>
  <Application>Microsoft Office PowerPoint</Application>
  <PresentationFormat>عرض على الشاشة (3:4)‏</PresentationFormat>
  <Paragraphs>30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ضمير التكـلم</vt:lpstr>
      <vt:lpstr>ضميرالمخاطب</vt:lpstr>
      <vt:lpstr>ضميرالغائـــــب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سلو ى</dc:creator>
  <cp:lastModifiedBy>سلو ى</cp:lastModifiedBy>
  <cp:revision>33</cp:revision>
  <dcterms:created xsi:type="dcterms:W3CDTF">2021-04-30T10:32:16Z</dcterms:created>
  <dcterms:modified xsi:type="dcterms:W3CDTF">2021-05-01T13:28:01Z</dcterms:modified>
</cp:coreProperties>
</file>