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8/19/1442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8/19/1442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8/19/1442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8/19/1442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8/19/1442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8/19/1442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8/19/1442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8/19/1442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8/19/1442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8/19/1442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8/19/1442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8/19/1442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المرحلة الاولى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>
                <a:solidFill>
                  <a:schemeClr val="tx1"/>
                </a:solidFill>
              </a:rPr>
              <a:t>المحادثة باللغة العربية</a:t>
            </a:r>
          </a:p>
          <a:p>
            <a:r>
              <a:rPr lang="ar-SA" dirty="0" err="1" smtClean="0">
                <a:solidFill>
                  <a:schemeClr val="tx1"/>
                </a:solidFill>
              </a:rPr>
              <a:t>2020ــ</a:t>
            </a:r>
            <a:r>
              <a:rPr lang="ar-SA" dirty="0" smtClean="0">
                <a:solidFill>
                  <a:schemeClr val="tx1"/>
                </a:solidFill>
              </a:rPr>
              <a:t> 2021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أ.م.د.سلوى بكر حسين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واو</a:t>
            </a:r>
            <a:r>
              <a:rPr lang="ar-SA" dirty="0" smtClean="0"/>
              <a:t> الجماعة للمذكر=الطلابُ كتبوا الدرسَ/ أخلصوا في العملِ، ربوا أولادكم على الفضيلة.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نون</a:t>
            </a:r>
            <a:r>
              <a:rPr lang="ar-SA" dirty="0" smtClean="0"/>
              <a:t> النسوة= السيداتُ يُهذَّبْـنَ الاولادَ، اكتبْنَ الدرسَ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ياء</a:t>
            </a:r>
            <a:r>
              <a:rPr lang="ar-SA" dirty="0" smtClean="0"/>
              <a:t> </a:t>
            </a:r>
            <a:r>
              <a:rPr lang="ar-SA" u="sng" dirty="0" err="1" smtClean="0"/>
              <a:t>المخاطبة</a:t>
            </a:r>
            <a:r>
              <a:rPr lang="ar-SA" dirty="0" err="1" smtClean="0"/>
              <a:t> </a:t>
            </a:r>
            <a:r>
              <a:rPr lang="ar-SA" dirty="0" smtClean="0"/>
              <a:t>= </a:t>
            </a:r>
            <a:r>
              <a:rPr lang="ar-SA" u="sng" dirty="0" smtClean="0"/>
              <a:t>اعملـي</a:t>
            </a:r>
            <a:r>
              <a:rPr lang="ar-SA" dirty="0" smtClean="0"/>
              <a:t> </a:t>
            </a:r>
            <a:r>
              <a:rPr lang="ar-SA" u="sng" dirty="0" smtClean="0"/>
              <a:t>الواجبَ.أكرمي</a:t>
            </a:r>
            <a:r>
              <a:rPr lang="ar-SA" dirty="0" smtClean="0"/>
              <a:t> الضيفَ.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ياء</a:t>
            </a:r>
            <a:r>
              <a:rPr lang="ar-SA" dirty="0" smtClean="0"/>
              <a:t> </a:t>
            </a:r>
            <a:r>
              <a:rPr lang="ar-SA" u="sng" dirty="0" smtClean="0"/>
              <a:t>المتكلم</a:t>
            </a:r>
            <a:r>
              <a:rPr lang="ar-SA" dirty="0" smtClean="0"/>
              <a:t>= </a:t>
            </a:r>
            <a:r>
              <a:rPr lang="ar-SA" u="sng" dirty="0" smtClean="0"/>
              <a:t>نفعنــي</a:t>
            </a:r>
            <a:r>
              <a:rPr lang="ar-SA" dirty="0" smtClean="0"/>
              <a:t> نصحُ </a:t>
            </a:r>
            <a:r>
              <a:rPr lang="ar-SA" u="sng" dirty="0" err="1" smtClean="0"/>
              <a:t>أخـي</a:t>
            </a:r>
            <a:r>
              <a:rPr lang="ar-SA" dirty="0" err="1" smtClean="0"/>
              <a:t> </a:t>
            </a:r>
            <a:r>
              <a:rPr lang="ar-SA" dirty="0" smtClean="0"/>
              <a:t>، مرَّ </a:t>
            </a:r>
            <a:r>
              <a:rPr lang="ar-SA" u="sng" dirty="0" err="1" smtClean="0"/>
              <a:t>بــي</a:t>
            </a:r>
            <a:r>
              <a:rPr lang="ar-SA" dirty="0" smtClean="0"/>
              <a:t> </a:t>
            </a:r>
            <a:r>
              <a:rPr lang="ar-SA" u="sng" dirty="0" smtClean="0"/>
              <a:t>صاحبــي</a:t>
            </a:r>
            <a:r>
              <a:rPr lang="ar-SA" dirty="0" smtClean="0"/>
              <a:t>.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كاف </a:t>
            </a:r>
            <a:r>
              <a:rPr lang="ar-SA" dirty="0" smtClean="0"/>
              <a:t>المُخاطب،</a:t>
            </a:r>
            <a:r>
              <a:rPr lang="ar-SA" dirty="0" err="1" smtClean="0"/>
              <a:t>ـة</a:t>
            </a:r>
            <a:r>
              <a:rPr lang="ar-SA" dirty="0" smtClean="0"/>
              <a:t> =أعطاكَ معلمكَ كتاباً، أخذَ عمر مني رسالة إليــكَ.أعطاكِ معلمكِ كتاباً، كتبتُ رسالةً اليــكِ.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هاء</a:t>
            </a:r>
            <a:r>
              <a:rPr lang="ar-SA" dirty="0" smtClean="0"/>
              <a:t> الغائب، </a:t>
            </a:r>
            <a:r>
              <a:rPr lang="ar-SA" dirty="0" err="1" smtClean="0"/>
              <a:t>ـة</a:t>
            </a:r>
            <a:r>
              <a:rPr lang="ar-SA" dirty="0" smtClean="0"/>
              <a:t> = زيدٌ </a:t>
            </a:r>
            <a:r>
              <a:rPr lang="ar-SA" dirty="0" err="1" smtClean="0"/>
              <a:t>يُححِبُّهُ</a:t>
            </a:r>
            <a:r>
              <a:rPr lang="ar-SA" dirty="0" smtClean="0"/>
              <a:t> أبوهُ، عائشة يحبُها أبوها، الحائط علقَ عليـه لوحةٌ جميلة، الحقيبةُ فيـها أشياء كثيرة لا أستطيع حملـها.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dirty="0" err="1" smtClean="0"/>
              <a:t>1س</a:t>
            </a:r>
            <a:r>
              <a:rPr lang="ar-SA" dirty="0" smtClean="0"/>
              <a:t>/بين الضمائر المتصلة والمنفصلة في العبارات الآتية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زر</a:t>
            </a:r>
            <a:r>
              <a:rPr lang="ar-SA" dirty="0" smtClean="0">
                <a:solidFill>
                  <a:srgbClr val="FF0000"/>
                </a:solidFill>
              </a:rPr>
              <a:t>تُ</a:t>
            </a:r>
            <a:r>
              <a:rPr lang="ar-SA" dirty="0" smtClean="0"/>
              <a:t> حديقة الحيوان، </a:t>
            </a:r>
            <a:r>
              <a:rPr lang="ar-SA" u="sng" dirty="0" smtClean="0"/>
              <a:t>أنا</a:t>
            </a:r>
            <a:r>
              <a:rPr lang="ar-SA" dirty="0" smtClean="0"/>
              <a:t> وبعضُ </a:t>
            </a:r>
            <a:r>
              <a:rPr lang="ar-SA" dirty="0" err="1" smtClean="0"/>
              <a:t>أصدقائ</a:t>
            </a:r>
            <a:r>
              <a:rPr lang="ar-SA" dirty="0" err="1" smtClean="0">
                <a:solidFill>
                  <a:srgbClr val="FF0000"/>
                </a:solidFill>
              </a:rPr>
              <a:t>ي</a:t>
            </a:r>
            <a:r>
              <a:rPr lang="ar-SA" dirty="0" err="1" smtClean="0"/>
              <a:t> </a:t>
            </a:r>
            <a:r>
              <a:rPr lang="ar-SA" dirty="0" smtClean="0"/>
              <a:t>، فرأي</a:t>
            </a:r>
            <a:r>
              <a:rPr lang="ar-SA" dirty="0" smtClean="0">
                <a:solidFill>
                  <a:srgbClr val="FF0000"/>
                </a:solidFill>
              </a:rPr>
              <a:t>نا</a:t>
            </a:r>
            <a:r>
              <a:rPr lang="ar-SA" dirty="0" smtClean="0"/>
              <a:t> في</a:t>
            </a:r>
            <a:r>
              <a:rPr lang="ar-SA" dirty="0" smtClean="0">
                <a:solidFill>
                  <a:srgbClr val="FF0000"/>
                </a:solidFill>
              </a:rPr>
              <a:t>ها</a:t>
            </a:r>
            <a:r>
              <a:rPr lang="ar-SA" dirty="0" smtClean="0"/>
              <a:t> كثيراً من الناسِ قد اجتمع</a:t>
            </a:r>
            <a:r>
              <a:rPr lang="ar-SA" dirty="0" smtClean="0">
                <a:solidFill>
                  <a:srgbClr val="FF0000"/>
                </a:solidFill>
              </a:rPr>
              <a:t>وا</a:t>
            </a:r>
            <a:r>
              <a:rPr lang="ar-SA" dirty="0" smtClean="0"/>
              <a:t> أمام الأسد، و</a:t>
            </a:r>
            <a:r>
              <a:rPr lang="ar-SA" u="sng" dirty="0" smtClean="0"/>
              <a:t>هو</a:t>
            </a:r>
            <a:r>
              <a:rPr lang="ar-SA" dirty="0" smtClean="0"/>
              <a:t> جاثم كأن</a:t>
            </a:r>
            <a:r>
              <a:rPr lang="ar-SA" dirty="0" smtClean="0">
                <a:solidFill>
                  <a:srgbClr val="FF0000"/>
                </a:solidFill>
              </a:rPr>
              <a:t>ه</a:t>
            </a:r>
            <a:r>
              <a:rPr lang="ar-SA" dirty="0" smtClean="0"/>
              <a:t> الملك </a:t>
            </a:r>
            <a:r>
              <a:rPr lang="ar-SA" dirty="0" err="1" smtClean="0"/>
              <a:t>المتوجُ </a:t>
            </a:r>
            <a:r>
              <a:rPr lang="ar-SA" dirty="0" smtClean="0"/>
              <a:t>، ينظر إلي</a:t>
            </a:r>
            <a:r>
              <a:rPr lang="ar-SA" dirty="0" smtClean="0">
                <a:solidFill>
                  <a:srgbClr val="FF0000"/>
                </a:solidFill>
              </a:rPr>
              <a:t>هم</a:t>
            </a:r>
            <a:r>
              <a:rPr lang="ar-SA" dirty="0" smtClean="0"/>
              <a:t> بعيني</a:t>
            </a:r>
            <a:r>
              <a:rPr lang="ar-SA" dirty="0" smtClean="0">
                <a:solidFill>
                  <a:srgbClr val="FF0000"/>
                </a:solidFill>
              </a:rPr>
              <a:t>ه</a:t>
            </a:r>
            <a:r>
              <a:rPr lang="ar-SA" dirty="0" smtClean="0"/>
              <a:t> نظر من يعرف قدر نفس</a:t>
            </a:r>
            <a:r>
              <a:rPr lang="ar-SA" dirty="0" smtClean="0">
                <a:solidFill>
                  <a:srgbClr val="FF0000"/>
                </a:solidFill>
              </a:rPr>
              <a:t>ه</a:t>
            </a:r>
            <a:r>
              <a:rPr lang="ar-SA" dirty="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ar-SA" dirty="0" smtClean="0"/>
          </a:p>
          <a:p>
            <a:r>
              <a:rPr lang="ar-SA" dirty="0" err="1" smtClean="0"/>
              <a:t>2س</a:t>
            </a:r>
            <a:r>
              <a:rPr lang="ar-SA" dirty="0" smtClean="0"/>
              <a:t>/ خاطب بالعبارة </a:t>
            </a:r>
            <a:r>
              <a:rPr lang="ar-SA" dirty="0" err="1" smtClean="0"/>
              <a:t>الآتية </a:t>
            </a:r>
            <a:r>
              <a:rPr lang="ar-SA" dirty="0" smtClean="0"/>
              <a:t>(المؤنثة والمثنى وجمع الذكور وجمع الإناث):  </a:t>
            </a:r>
            <a:r>
              <a:rPr lang="ar-SA" dirty="0" smtClean="0">
                <a:solidFill>
                  <a:srgbClr val="FF0000"/>
                </a:solidFill>
              </a:rPr>
              <a:t>هل أحضرتَ كتبَكَ</a:t>
            </a:r>
            <a:r>
              <a:rPr lang="ar-SA" dirty="0" smtClean="0"/>
              <a:t>.</a:t>
            </a:r>
          </a:p>
          <a:p>
            <a:r>
              <a:rPr lang="ar-SA" dirty="0" smtClean="0"/>
              <a:t>المؤنث= هل أحضرتِ كتبَكِ.</a:t>
            </a:r>
          </a:p>
          <a:p>
            <a:r>
              <a:rPr lang="ar-SA" dirty="0" smtClean="0"/>
              <a:t>المثنى= هل أحضرتُما كتُبَكما.</a:t>
            </a:r>
          </a:p>
          <a:p>
            <a:r>
              <a:rPr lang="ar-SA" dirty="0" smtClean="0"/>
              <a:t>جمع الذكور( المذكر)= هل أحضرْتُم كتبَكم.</a:t>
            </a:r>
          </a:p>
          <a:p>
            <a:r>
              <a:rPr lang="ar-SA" dirty="0" smtClean="0"/>
              <a:t>جمع </a:t>
            </a:r>
            <a:r>
              <a:rPr lang="ar-SA" dirty="0" err="1" smtClean="0"/>
              <a:t>الاناث </a:t>
            </a:r>
            <a:r>
              <a:rPr lang="ar-SA" dirty="0" smtClean="0"/>
              <a:t>( </a:t>
            </a:r>
            <a:r>
              <a:rPr lang="ar-SA" dirty="0" err="1" smtClean="0"/>
              <a:t>المؤنث </a:t>
            </a:r>
            <a:r>
              <a:rPr lang="ar-SA" dirty="0" smtClean="0"/>
              <a:t>) هل احضرْتُنّ </a:t>
            </a:r>
            <a:r>
              <a:rPr lang="ar-SA" dirty="0" err="1" smtClean="0"/>
              <a:t>كتبكن.</a:t>
            </a:r>
            <a:r>
              <a:rPr lang="ar-SA" dirty="0" smtClean="0"/>
              <a:t>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err="1" smtClean="0">
                <a:solidFill>
                  <a:srgbClr val="FF0000"/>
                </a:solidFill>
              </a:rPr>
              <a:t>3س</a:t>
            </a:r>
            <a:r>
              <a:rPr lang="ar-SA" dirty="0" smtClean="0">
                <a:solidFill>
                  <a:srgbClr val="FF0000"/>
                </a:solidFill>
              </a:rPr>
              <a:t>/بين نوع الضمائر في كلٍ مما </a:t>
            </a:r>
            <a:r>
              <a:rPr lang="ar-SA" dirty="0" err="1" smtClean="0">
                <a:solidFill>
                  <a:srgbClr val="FF0000"/>
                </a:solidFill>
              </a:rPr>
              <a:t>يأتي:</a:t>
            </a:r>
            <a:endParaRPr lang="ar-S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dirty="0" err="1" smtClean="0"/>
              <a:t>أكرمتُكَ ،علمونا </a:t>
            </a:r>
            <a:r>
              <a:rPr lang="ar-SA" dirty="0" smtClean="0"/>
              <a:t>، هذبتني، </a:t>
            </a:r>
            <a:r>
              <a:rPr lang="ar-SA" dirty="0" err="1" smtClean="0"/>
              <a:t>سألناكِ</a:t>
            </a:r>
            <a:r>
              <a:rPr lang="ar-SA" dirty="0" smtClean="0"/>
              <a:t> </a:t>
            </a:r>
            <a:r>
              <a:rPr lang="ar-SA" dirty="0" err="1" smtClean="0"/>
              <a:t>فأجيبينا </a:t>
            </a:r>
            <a:r>
              <a:rPr lang="ar-SA" dirty="0" smtClean="0"/>
              <a:t>، لبستُ معطفي.</a:t>
            </a:r>
          </a:p>
          <a:p>
            <a:r>
              <a:rPr lang="ar-SA" dirty="0" err="1" smtClean="0"/>
              <a:t>أكرمتُكَ =</a:t>
            </a:r>
            <a:r>
              <a:rPr lang="ar-SA" dirty="0" smtClean="0"/>
              <a:t>(</a:t>
            </a:r>
            <a:r>
              <a:rPr lang="ar-SA" dirty="0" err="1" smtClean="0"/>
              <a:t>تُـ</a:t>
            </a:r>
            <a:r>
              <a:rPr lang="ar-SA" dirty="0" smtClean="0"/>
              <a:t> ) تاء </a:t>
            </a:r>
            <a:r>
              <a:rPr lang="ar-SA" dirty="0" err="1" smtClean="0"/>
              <a:t>المتكلم // </a:t>
            </a:r>
            <a:r>
              <a:rPr lang="ar-SA" dirty="0" smtClean="0"/>
              <a:t>(</a:t>
            </a:r>
            <a:r>
              <a:rPr lang="ar-SA" dirty="0" err="1" smtClean="0"/>
              <a:t>كَ</a:t>
            </a:r>
            <a:r>
              <a:rPr lang="ar-SA" dirty="0" smtClean="0"/>
              <a:t>) كاف الخطاب</a:t>
            </a:r>
          </a:p>
          <a:p>
            <a:r>
              <a:rPr lang="ar-SA" dirty="0" err="1" smtClean="0"/>
              <a:t>علمونا=</a:t>
            </a:r>
            <a:r>
              <a:rPr lang="ar-SA" dirty="0" smtClean="0"/>
              <a:t>( و</a:t>
            </a:r>
            <a:r>
              <a:rPr lang="ar-SA" dirty="0" err="1" smtClean="0"/>
              <a:t>) </a:t>
            </a:r>
            <a:r>
              <a:rPr lang="ar-SA" dirty="0" smtClean="0"/>
              <a:t>=واو </a:t>
            </a:r>
            <a:r>
              <a:rPr lang="ar-SA" dirty="0" err="1" smtClean="0"/>
              <a:t>الجماعة// </a:t>
            </a:r>
            <a:r>
              <a:rPr lang="ar-SA" dirty="0" smtClean="0"/>
              <a:t>( </a:t>
            </a:r>
            <a:r>
              <a:rPr lang="ar-SA" dirty="0" err="1" smtClean="0"/>
              <a:t>نا</a:t>
            </a:r>
            <a:r>
              <a:rPr lang="ar-SA" dirty="0" smtClean="0"/>
              <a:t> </a:t>
            </a:r>
            <a:r>
              <a:rPr lang="ar-SA" dirty="0" err="1" smtClean="0"/>
              <a:t>) </a:t>
            </a:r>
            <a:r>
              <a:rPr lang="ar-SA" dirty="0" smtClean="0"/>
              <a:t>=</a:t>
            </a:r>
            <a:r>
              <a:rPr lang="ar-SA" dirty="0" err="1" smtClean="0"/>
              <a:t>نا</a:t>
            </a:r>
            <a:r>
              <a:rPr lang="ar-SA" dirty="0" smtClean="0"/>
              <a:t> المتكلمين.</a:t>
            </a:r>
          </a:p>
          <a:p>
            <a:r>
              <a:rPr lang="ar-SA" dirty="0" err="1" smtClean="0"/>
              <a:t>هذبتني= </a:t>
            </a:r>
            <a:r>
              <a:rPr lang="ar-SA" dirty="0" smtClean="0"/>
              <a:t>(ي</a:t>
            </a:r>
            <a:r>
              <a:rPr lang="ar-SA" dirty="0" err="1" smtClean="0"/>
              <a:t>) </a:t>
            </a:r>
            <a:r>
              <a:rPr lang="ar-SA" dirty="0" smtClean="0"/>
              <a:t>=ياء المتكلم.</a:t>
            </a:r>
          </a:p>
          <a:p>
            <a:r>
              <a:rPr lang="ar-SA" dirty="0" err="1" smtClean="0"/>
              <a:t>سألناكِ=</a:t>
            </a:r>
            <a:r>
              <a:rPr lang="ar-SA" dirty="0" smtClean="0"/>
              <a:t>(</a:t>
            </a:r>
            <a:r>
              <a:rPr lang="ar-SA" dirty="0" err="1" smtClean="0"/>
              <a:t>نا</a:t>
            </a:r>
            <a:r>
              <a:rPr lang="ar-SA" dirty="0" smtClean="0"/>
              <a:t>) </a:t>
            </a:r>
            <a:r>
              <a:rPr lang="ar-SA" dirty="0" err="1" smtClean="0"/>
              <a:t>نا</a:t>
            </a:r>
            <a:r>
              <a:rPr lang="ar-SA" dirty="0" smtClean="0"/>
              <a:t> </a:t>
            </a:r>
            <a:r>
              <a:rPr lang="ar-SA" dirty="0" err="1" smtClean="0"/>
              <a:t>المتكلمين //</a:t>
            </a:r>
            <a:r>
              <a:rPr lang="ar-SA" dirty="0" smtClean="0"/>
              <a:t>(</a:t>
            </a:r>
            <a:r>
              <a:rPr lang="ar-SA" dirty="0" err="1" smtClean="0"/>
              <a:t>كِ</a:t>
            </a:r>
            <a:r>
              <a:rPr lang="ar-SA" dirty="0" smtClean="0"/>
              <a:t>) كاف المخاطبة.</a:t>
            </a:r>
          </a:p>
          <a:p>
            <a:pPr>
              <a:buNone/>
            </a:pPr>
            <a:r>
              <a:rPr lang="ar-SA" dirty="0" smtClean="0"/>
              <a:t>   </a:t>
            </a:r>
            <a:r>
              <a:rPr lang="ar-SA" dirty="0" err="1" smtClean="0"/>
              <a:t>فأجيبينا=</a:t>
            </a:r>
            <a:r>
              <a:rPr lang="ar-SA" dirty="0" smtClean="0"/>
              <a:t>(</a:t>
            </a:r>
            <a:r>
              <a:rPr lang="ar-SA" dirty="0" err="1" smtClean="0"/>
              <a:t>يـ</a:t>
            </a:r>
            <a:r>
              <a:rPr lang="ar-SA" dirty="0" smtClean="0"/>
              <a:t>)=ياء </a:t>
            </a:r>
            <a:r>
              <a:rPr lang="ar-SA" dirty="0" err="1" smtClean="0"/>
              <a:t>المخاطبة //</a:t>
            </a:r>
            <a:r>
              <a:rPr lang="ar-SA" dirty="0" smtClean="0"/>
              <a:t>( </a:t>
            </a:r>
            <a:r>
              <a:rPr lang="ar-SA" dirty="0" err="1" smtClean="0"/>
              <a:t>نا</a:t>
            </a:r>
            <a:r>
              <a:rPr lang="ar-SA" dirty="0" smtClean="0"/>
              <a:t> )=</a:t>
            </a:r>
            <a:r>
              <a:rPr lang="ar-SA" dirty="0" err="1" smtClean="0"/>
              <a:t>نا</a:t>
            </a:r>
            <a:r>
              <a:rPr lang="ar-SA" dirty="0" smtClean="0"/>
              <a:t> المتكلمين.</a:t>
            </a:r>
          </a:p>
          <a:p>
            <a:r>
              <a:rPr lang="ar-SA" dirty="0" err="1" smtClean="0"/>
              <a:t>لبستُ=</a:t>
            </a:r>
            <a:r>
              <a:rPr lang="ar-SA" dirty="0" smtClean="0"/>
              <a:t>(</a:t>
            </a:r>
            <a:r>
              <a:rPr lang="ar-SA" dirty="0" err="1" smtClean="0"/>
              <a:t>تُ</a:t>
            </a:r>
            <a:r>
              <a:rPr lang="ar-SA" dirty="0" smtClean="0"/>
              <a:t>) تاء المتكلم المفرد.</a:t>
            </a:r>
          </a:p>
          <a:p>
            <a:pPr>
              <a:buNone/>
            </a:pPr>
            <a:r>
              <a:rPr lang="ar-SA" dirty="0" smtClean="0"/>
              <a:t>   </a:t>
            </a:r>
            <a:r>
              <a:rPr lang="ar-SA" dirty="0" err="1" smtClean="0"/>
              <a:t>معطفي= </a:t>
            </a:r>
            <a:r>
              <a:rPr lang="ar-SA" dirty="0" smtClean="0"/>
              <a:t>( </a:t>
            </a:r>
            <a:r>
              <a:rPr lang="ar-SA" dirty="0" err="1" smtClean="0"/>
              <a:t>ي </a:t>
            </a:r>
            <a:r>
              <a:rPr lang="ar-SA" dirty="0" smtClean="0"/>
              <a:t>) ياء المتكلم.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dirty="0" err="1" smtClean="0"/>
              <a:t>4س</a:t>
            </a:r>
            <a:r>
              <a:rPr lang="ar-SA" dirty="0" smtClean="0"/>
              <a:t>/ حول الجمل الاتية إلى جمل </a:t>
            </a:r>
            <a:r>
              <a:rPr lang="ar-SA" dirty="0" err="1" smtClean="0"/>
              <a:t>ماضوية</a:t>
            </a:r>
            <a:r>
              <a:rPr lang="ar-SA" dirty="0" smtClean="0"/>
              <a:t>،واذكر نوع الضمير الذي تشتمل </a:t>
            </a:r>
            <a:r>
              <a:rPr lang="ar-SA" dirty="0" err="1" smtClean="0"/>
              <a:t>عليه: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ar-SA" b="1" dirty="0" err="1" smtClean="0">
                <a:solidFill>
                  <a:schemeClr val="tx1"/>
                </a:solidFill>
              </a:rPr>
              <a:t>1ـ</a:t>
            </a:r>
            <a:r>
              <a:rPr lang="ar-SA" b="1" dirty="0" smtClean="0">
                <a:solidFill>
                  <a:schemeClr val="tx1"/>
                </a:solidFill>
              </a:rPr>
              <a:t> أنا أكرمُ الضيفَ=أنا أكرمْتُ الضيف=تاء المتكلم</a:t>
            </a:r>
          </a:p>
          <a:p>
            <a:pPr>
              <a:buNone/>
            </a:pPr>
            <a:r>
              <a:rPr lang="ar-SA" b="1" dirty="0" err="1" smtClean="0">
                <a:solidFill>
                  <a:schemeClr val="tx1"/>
                </a:solidFill>
              </a:rPr>
              <a:t>2ـ</a:t>
            </a:r>
            <a:r>
              <a:rPr lang="ar-SA" b="1" dirty="0" smtClean="0">
                <a:solidFill>
                  <a:schemeClr val="tx1"/>
                </a:solidFill>
              </a:rPr>
              <a:t> أنتما تغيثانِ الملهوفَ=أنتما </a:t>
            </a:r>
            <a:r>
              <a:rPr lang="ar-SA" b="1" dirty="0" err="1" smtClean="0">
                <a:solidFill>
                  <a:schemeClr val="tx1"/>
                </a:solidFill>
              </a:rPr>
              <a:t>غثتما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b="1" dirty="0" err="1" smtClean="0">
                <a:solidFill>
                  <a:schemeClr val="tx1"/>
                </a:solidFill>
              </a:rPr>
              <a:t>الملهوفَ=</a:t>
            </a:r>
            <a:r>
              <a:rPr lang="ar-SA" b="1" dirty="0" smtClean="0">
                <a:solidFill>
                  <a:schemeClr val="tx1"/>
                </a:solidFill>
              </a:rPr>
              <a:t>(</a:t>
            </a:r>
            <a:r>
              <a:rPr lang="ar-SA" b="1" dirty="0" err="1" smtClean="0">
                <a:solidFill>
                  <a:schemeClr val="tx1"/>
                </a:solidFill>
              </a:rPr>
              <a:t>تـ</a:t>
            </a:r>
            <a:r>
              <a:rPr lang="ar-SA" b="1" dirty="0" smtClean="0">
                <a:solidFill>
                  <a:schemeClr val="tx1"/>
                </a:solidFill>
              </a:rPr>
              <a:t>)</a:t>
            </a:r>
            <a:r>
              <a:rPr lang="ar-SA" b="1" dirty="0" err="1" smtClean="0">
                <a:solidFill>
                  <a:schemeClr val="tx1"/>
                </a:solidFill>
              </a:rPr>
              <a:t>ـاء+</a:t>
            </a:r>
            <a:r>
              <a:rPr lang="ar-SA" b="1" dirty="0" smtClean="0">
                <a:solidFill>
                  <a:schemeClr val="tx1"/>
                </a:solidFill>
              </a:rPr>
              <a:t>(ما)المخاطب المثنى.</a:t>
            </a:r>
          </a:p>
          <a:p>
            <a:pPr>
              <a:buNone/>
            </a:pPr>
            <a:r>
              <a:rPr lang="ar-SA" b="1" dirty="0" err="1" smtClean="0">
                <a:solidFill>
                  <a:schemeClr val="tx1"/>
                </a:solidFill>
              </a:rPr>
              <a:t>3ـ</a:t>
            </a:r>
            <a:r>
              <a:rPr lang="ar-SA" b="1" dirty="0" smtClean="0">
                <a:solidFill>
                  <a:schemeClr val="tx1"/>
                </a:solidFill>
              </a:rPr>
              <a:t> نحنُ نلعبُ بالكرةِ.=نحن لعبْنا </a:t>
            </a:r>
            <a:r>
              <a:rPr lang="ar-SA" b="1" dirty="0" err="1" smtClean="0">
                <a:solidFill>
                  <a:schemeClr val="tx1"/>
                </a:solidFill>
              </a:rPr>
              <a:t>بالكرةِ=</a:t>
            </a:r>
            <a:r>
              <a:rPr lang="ar-SA" b="1" dirty="0" smtClean="0">
                <a:solidFill>
                  <a:schemeClr val="tx1"/>
                </a:solidFill>
              </a:rPr>
              <a:t>(</a:t>
            </a:r>
            <a:r>
              <a:rPr lang="ar-SA" b="1" dirty="0" err="1" smtClean="0">
                <a:solidFill>
                  <a:schemeClr val="tx1"/>
                </a:solidFill>
              </a:rPr>
              <a:t>نا</a:t>
            </a:r>
            <a:r>
              <a:rPr lang="ar-SA" b="1" dirty="0" smtClean="0">
                <a:solidFill>
                  <a:schemeClr val="tx1"/>
                </a:solidFill>
              </a:rPr>
              <a:t>) المتكلمين</a:t>
            </a:r>
          </a:p>
          <a:p>
            <a:pPr>
              <a:buNone/>
            </a:pPr>
            <a:r>
              <a:rPr lang="ar-SA" b="1" dirty="0" err="1" smtClean="0">
                <a:solidFill>
                  <a:schemeClr val="tx1"/>
                </a:solidFill>
              </a:rPr>
              <a:t>5ـ</a:t>
            </a:r>
            <a:r>
              <a:rPr lang="ar-SA" b="1" dirty="0" smtClean="0">
                <a:solidFill>
                  <a:schemeClr val="tx1"/>
                </a:solidFill>
              </a:rPr>
              <a:t> أنتِ تنظفيْنَ الحجرةَ=انتِ نظفْتِ </a:t>
            </a:r>
            <a:r>
              <a:rPr lang="ar-SA" b="1" dirty="0" err="1" smtClean="0">
                <a:solidFill>
                  <a:schemeClr val="tx1"/>
                </a:solidFill>
              </a:rPr>
              <a:t>الحجرةَ=</a:t>
            </a:r>
            <a:r>
              <a:rPr lang="ar-SA" b="1" dirty="0" smtClean="0">
                <a:solidFill>
                  <a:schemeClr val="tx1"/>
                </a:solidFill>
              </a:rPr>
              <a:t>(</a:t>
            </a:r>
            <a:r>
              <a:rPr lang="ar-SA" b="1" dirty="0" err="1" smtClean="0">
                <a:solidFill>
                  <a:schemeClr val="tx1"/>
                </a:solidFill>
              </a:rPr>
              <a:t>تـ</a:t>
            </a:r>
            <a:r>
              <a:rPr lang="ar-SA" b="1" dirty="0" smtClean="0">
                <a:solidFill>
                  <a:schemeClr val="tx1"/>
                </a:solidFill>
              </a:rPr>
              <a:t>)</a:t>
            </a:r>
            <a:r>
              <a:rPr lang="ar-SA" b="1" dirty="0" err="1" smtClean="0">
                <a:solidFill>
                  <a:schemeClr val="tx1"/>
                </a:solidFill>
              </a:rPr>
              <a:t>ـاء</a:t>
            </a:r>
            <a:r>
              <a:rPr lang="ar-SA" b="1" dirty="0" smtClean="0">
                <a:solidFill>
                  <a:schemeClr val="tx1"/>
                </a:solidFill>
              </a:rPr>
              <a:t> المخاطبة</a:t>
            </a:r>
          </a:p>
          <a:p>
            <a:pPr>
              <a:buNone/>
            </a:pPr>
            <a:r>
              <a:rPr lang="ar-SA" b="1" dirty="0" err="1" smtClean="0">
                <a:solidFill>
                  <a:schemeClr val="tx1"/>
                </a:solidFill>
              </a:rPr>
              <a:t>6ـ</a:t>
            </a:r>
            <a:r>
              <a:rPr lang="ar-SA" b="1" dirty="0" smtClean="0">
                <a:solidFill>
                  <a:schemeClr val="tx1"/>
                </a:solidFill>
              </a:rPr>
              <a:t> أنتَ تحسن السباحةُ في النهرِ=أنت أحسنْتَ السباحةَ في </a:t>
            </a:r>
            <a:r>
              <a:rPr lang="ar-SA" b="1" dirty="0" err="1" smtClean="0">
                <a:solidFill>
                  <a:schemeClr val="tx1"/>
                </a:solidFill>
              </a:rPr>
              <a:t>النهرِ=</a:t>
            </a:r>
            <a:r>
              <a:rPr lang="ar-SA" b="1" dirty="0" smtClean="0">
                <a:solidFill>
                  <a:schemeClr val="tx1"/>
                </a:solidFill>
              </a:rPr>
              <a:t>(</a:t>
            </a:r>
            <a:r>
              <a:rPr lang="ar-SA" b="1" dirty="0" err="1" smtClean="0">
                <a:solidFill>
                  <a:schemeClr val="tx1"/>
                </a:solidFill>
              </a:rPr>
              <a:t>تـ</a:t>
            </a:r>
            <a:r>
              <a:rPr lang="ar-SA" b="1" dirty="0" smtClean="0">
                <a:solidFill>
                  <a:schemeClr val="tx1"/>
                </a:solidFill>
              </a:rPr>
              <a:t>)</a:t>
            </a:r>
            <a:r>
              <a:rPr lang="ar-SA" b="1" dirty="0" err="1" smtClean="0">
                <a:solidFill>
                  <a:schemeClr val="tx1"/>
                </a:solidFill>
              </a:rPr>
              <a:t>ـاء</a:t>
            </a:r>
            <a:r>
              <a:rPr lang="ar-SA" b="1" dirty="0" smtClean="0">
                <a:solidFill>
                  <a:schemeClr val="tx1"/>
                </a:solidFill>
              </a:rPr>
              <a:t> المخاطب.</a:t>
            </a:r>
          </a:p>
          <a:p>
            <a:pPr>
              <a:buNone/>
            </a:pPr>
            <a:r>
              <a:rPr lang="ar-SA" b="1" dirty="0" err="1" smtClean="0">
                <a:solidFill>
                  <a:schemeClr val="tx1"/>
                </a:solidFill>
              </a:rPr>
              <a:t>7ـ</a:t>
            </a:r>
            <a:r>
              <a:rPr lang="ar-SA" b="1" dirty="0" smtClean="0">
                <a:solidFill>
                  <a:schemeClr val="tx1"/>
                </a:solidFill>
              </a:rPr>
              <a:t> أنتم تحبون المدرسةَ=أنتم أحببْتُم </a:t>
            </a:r>
            <a:r>
              <a:rPr lang="ar-SA" b="1" dirty="0" err="1" smtClean="0">
                <a:solidFill>
                  <a:schemeClr val="tx1"/>
                </a:solidFill>
              </a:rPr>
              <a:t>المدرسةَ=</a:t>
            </a:r>
            <a:r>
              <a:rPr lang="ar-SA" b="1" dirty="0" smtClean="0">
                <a:solidFill>
                  <a:schemeClr val="tx1"/>
                </a:solidFill>
              </a:rPr>
              <a:t>(</a:t>
            </a:r>
            <a:r>
              <a:rPr lang="ar-SA" b="1" dirty="0" err="1" smtClean="0">
                <a:solidFill>
                  <a:schemeClr val="tx1"/>
                </a:solidFill>
              </a:rPr>
              <a:t>تـ</a:t>
            </a:r>
            <a:r>
              <a:rPr lang="ar-SA" b="1" dirty="0" smtClean="0">
                <a:solidFill>
                  <a:schemeClr val="tx1"/>
                </a:solidFill>
              </a:rPr>
              <a:t>)</a:t>
            </a:r>
            <a:r>
              <a:rPr lang="ar-SA" b="1" dirty="0" err="1" smtClean="0">
                <a:solidFill>
                  <a:schemeClr val="tx1"/>
                </a:solidFill>
              </a:rPr>
              <a:t>ـاء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b="1" dirty="0" err="1" smtClean="0">
                <a:solidFill>
                  <a:schemeClr val="tx1"/>
                </a:solidFill>
              </a:rPr>
              <a:t>+</a:t>
            </a:r>
            <a:r>
              <a:rPr lang="ar-SA" b="1" dirty="0" smtClean="0">
                <a:solidFill>
                  <a:schemeClr val="tx1"/>
                </a:solidFill>
              </a:rPr>
              <a:t>(م) المخاطب لجماعة الذكور</a:t>
            </a:r>
          </a:p>
          <a:p>
            <a:pPr>
              <a:buNone/>
            </a:pPr>
            <a:r>
              <a:rPr lang="ar-SA" b="1" dirty="0" err="1" smtClean="0">
                <a:solidFill>
                  <a:schemeClr val="tx1"/>
                </a:solidFill>
              </a:rPr>
              <a:t>8ـ</a:t>
            </a:r>
            <a:r>
              <a:rPr lang="ar-SA" b="1" dirty="0" smtClean="0">
                <a:solidFill>
                  <a:schemeClr val="tx1"/>
                </a:solidFill>
              </a:rPr>
              <a:t> هُنَّ يسافرْنَ إلى بغداد.=هنَّ سافرْنَ الى </a:t>
            </a:r>
            <a:r>
              <a:rPr lang="ar-SA" b="1" dirty="0" err="1" smtClean="0">
                <a:solidFill>
                  <a:schemeClr val="tx1"/>
                </a:solidFill>
              </a:rPr>
              <a:t>بغداد.=</a:t>
            </a:r>
            <a:r>
              <a:rPr lang="ar-SA" b="1" dirty="0" smtClean="0">
                <a:solidFill>
                  <a:schemeClr val="tx1"/>
                </a:solidFill>
              </a:rPr>
              <a:t>(ن) نون النسوة</a:t>
            </a:r>
          </a:p>
          <a:p>
            <a:pPr>
              <a:buNone/>
            </a:pPr>
            <a:r>
              <a:rPr lang="ar-SA" b="1" dirty="0" err="1" smtClean="0">
                <a:solidFill>
                  <a:schemeClr val="tx1"/>
                </a:solidFill>
              </a:rPr>
              <a:t>9ـ</a:t>
            </a:r>
            <a:r>
              <a:rPr lang="ar-SA" b="1" dirty="0" smtClean="0">
                <a:solidFill>
                  <a:schemeClr val="tx1"/>
                </a:solidFill>
              </a:rPr>
              <a:t> هم يعطفونَ على اليتيمِ=هم عطفُوا على </a:t>
            </a:r>
            <a:r>
              <a:rPr lang="ar-SA" b="1" dirty="0" err="1" smtClean="0">
                <a:solidFill>
                  <a:schemeClr val="tx1"/>
                </a:solidFill>
              </a:rPr>
              <a:t>اليتيمِ=</a:t>
            </a:r>
            <a:r>
              <a:rPr lang="ar-SA" b="1" dirty="0" smtClean="0">
                <a:solidFill>
                  <a:schemeClr val="tx1"/>
                </a:solidFill>
              </a:rPr>
              <a:t>(و) واو جماعة الذكور</a:t>
            </a:r>
            <a:endParaRPr lang="ar-S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الكلمة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err="1" smtClean="0"/>
              <a:t>1ـ</a:t>
            </a:r>
            <a:r>
              <a:rPr lang="ar-SA" dirty="0" smtClean="0"/>
              <a:t> الاسم: كل لفظ يسمى </a:t>
            </a:r>
            <a:r>
              <a:rPr lang="ar-SA" dirty="0" err="1" smtClean="0"/>
              <a:t>به</a:t>
            </a:r>
            <a:r>
              <a:rPr lang="ar-SA" dirty="0" smtClean="0"/>
              <a:t> إنسان أو حيوان أو نبات أو جماد أو أي شي أَخر.</a:t>
            </a:r>
          </a:p>
          <a:p>
            <a:pPr>
              <a:buNone/>
            </a:pPr>
            <a:r>
              <a:rPr lang="ar-SA" dirty="0" err="1" smtClean="0"/>
              <a:t>2ـ</a:t>
            </a:r>
            <a:r>
              <a:rPr lang="ar-SA" dirty="0" smtClean="0"/>
              <a:t> الفعل كل لفظ يدل على حُصول عمل في زمن خاص.</a:t>
            </a:r>
          </a:p>
          <a:p>
            <a:pPr>
              <a:buNone/>
            </a:pPr>
            <a:r>
              <a:rPr lang="ar-SA" dirty="0" err="1" smtClean="0"/>
              <a:t>3ـ</a:t>
            </a:r>
            <a:r>
              <a:rPr lang="ar-SA" dirty="0" smtClean="0"/>
              <a:t> الحرف: كل لفظ لا يظهر معناه كاملاً إلا مع غيره.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الجملة المفيدة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تتركب من كلمتين أو أكثر.</a:t>
            </a:r>
          </a:p>
          <a:p>
            <a:pPr>
              <a:buNone/>
            </a:pPr>
            <a:r>
              <a:rPr lang="ar-SA" dirty="0" err="1" smtClean="0">
                <a:solidFill>
                  <a:srgbClr val="FF0000"/>
                </a:solidFill>
              </a:rPr>
              <a:t>اسمية :</a:t>
            </a:r>
            <a:endParaRPr lang="ar-S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dirty="0" smtClean="0"/>
              <a:t>البستانُ </a:t>
            </a:r>
            <a:r>
              <a:rPr lang="ar-SA" dirty="0" err="1" smtClean="0"/>
              <a:t>جميلٌ </a:t>
            </a:r>
            <a:r>
              <a:rPr lang="ar-SA" dirty="0" smtClean="0"/>
              <a:t>/ الشمسُ </a:t>
            </a:r>
            <a:r>
              <a:rPr lang="ar-SA" dirty="0" err="1" smtClean="0"/>
              <a:t>طالعةٌ </a:t>
            </a:r>
            <a:r>
              <a:rPr lang="ar-SA" dirty="0" smtClean="0"/>
              <a:t>/ فريد يجري في </a:t>
            </a:r>
            <a:r>
              <a:rPr lang="ar-SA" dirty="0" smtClean="0"/>
              <a:t>الشارعِ</a:t>
            </a:r>
            <a:endParaRPr lang="ar-SA" dirty="0" smtClean="0"/>
          </a:p>
          <a:p>
            <a:pPr>
              <a:buNone/>
            </a:pPr>
            <a:r>
              <a:rPr lang="ar-SA" dirty="0" err="1" smtClean="0">
                <a:solidFill>
                  <a:srgbClr val="FF0000"/>
                </a:solidFill>
              </a:rPr>
              <a:t>فعلية:</a:t>
            </a:r>
            <a:endParaRPr lang="ar-S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dirty="0" smtClean="0"/>
              <a:t>يعيشُ السمكُ </a:t>
            </a:r>
            <a:r>
              <a:rPr lang="ar-SA" dirty="0" smtClean="0"/>
              <a:t>في </a:t>
            </a:r>
            <a:r>
              <a:rPr lang="ar-SA" dirty="0" err="1" smtClean="0"/>
              <a:t>الماءِ </a:t>
            </a:r>
            <a:r>
              <a:rPr lang="ar-SA" dirty="0" smtClean="0"/>
              <a:t>/ شمَّ عليٌّ </a:t>
            </a:r>
            <a:r>
              <a:rPr lang="ar-SA" dirty="0" err="1" smtClean="0"/>
              <a:t>وردةً </a:t>
            </a:r>
            <a:r>
              <a:rPr lang="ar-SA" dirty="0" smtClean="0"/>
              <a:t>/ </a:t>
            </a:r>
            <a:r>
              <a:rPr lang="ar-SA" dirty="0" smtClean="0"/>
              <a:t>يزرعُ الفلاحُ </a:t>
            </a:r>
            <a:r>
              <a:rPr lang="ar-SA" dirty="0" err="1" smtClean="0"/>
              <a:t>الارضَ/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يذهبُ </a:t>
            </a:r>
            <a:r>
              <a:rPr lang="ar-SA" dirty="0" smtClean="0"/>
              <a:t>العمالُ الى المصنعِ/ يفتحُ محمد البابَ/ سمعتُ </a:t>
            </a:r>
            <a:r>
              <a:rPr lang="ar-SA" dirty="0" smtClean="0"/>
              <a:t>النصيحةَ.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SA" dirty="0" smtClean="0"/>
              <a:t>تقسيم الفعل باعتبار زمنِهِ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Low">
              <a:buNone/>
            </a:pPr>
            <a:r>
              <a:rPr lang="ar-SA" dirty="0" smtClean="0">
                <a:solidFill>
                  <a:srgbClr val="FF0000"/>
                </a:solidFill>
              </a:rPr>
              <a:t>الفعل الماضي</a:t>
            </a:r>
            <a:r>
              <a:rPr lang="ar-SA" dirty="0" smtClean="0"/>
              <a:t>: يدل على حصول عمل في الزمن الماضي.</a:t>
            </a:r>
          </a:p>
          <a:p>
            <a:pPr algn="justLow">
              <a:buNone/>
            </a:pPr>
            <a:r>
              <a:rPr lang="ar-SA" dirty="0" smtClean="0"/>
              <a:t>دقَّتِ </a:t>
            </a:r>
            <a:r>
              <a:rPr lang="ar-SA" dirty="0" err="1" smtClean="0"/>
              <a:t>الساعةُ </a:t>
            </a:r>
            <a:r>
              <a:rPr lang="ar-SA" dirty="0" smtClean="0"/>
              <a:t>/ جاءَتِ </a:t>
            </a:r>
            <a:r>
              <a:rPr lang="ar-SA" dirty="0" err="1" smtClean="0"/>
              <a:t>البنتُ </a:t>
            </a:r>
            <a:r>
              <a:rPr lang="ar-SA" dirty="0" smtClean="0"/>
              <a:t>/ باضتِ الدجاجةُ/ ضاعَ الكتابُ.</a:t>
            </a:r>
          </a:p>
          <a:p>
            <a:pPr algn="justLow">
              <a:buNone/>
            </a:pPr>
            <a:r>
              <a:rPr lang="ar-SA" dirty="0" smtClean="0">
                <a:solidFill>
                  <a:srgbClr val="FF0000"/>
                </a:solidFill>
              </a:rPr>
              <a:t>الفعل </a:t>
            </a:r>
            <a:r>
              <a:rPr lang="ar-SA" dirty="0" err="1" smtClean="0">
                <a:solidFill>
                  <a:srgbClr val="FF0000"/>
                </a:solidFill>
              </a:rPr>
              <a:t>المضارع </a:t>
            </a:r>
            <a:r>
              <a:rPr lang="ar-SA" dirty="0" smtClean="0"/>
              <a:t>: يدل على حصول عملٍ في الزمن الحاضر أو</a:t>
            </a:r>
          </a:p>
          <a:p>
            <a:pPr algn="justLow">
              <a:buNone/>
            </a:pPr>
            <a:r>
              <a:rPr lang="ar-SA" dirty="0" smtClean="0"/>
              <a:t>المستقبل ولابد أن يكون مبدوءاً بحرف من أحرف المضارعة </a:t>
            </a:r>
            <a:r>
              <a:rPr lang="ar-SA" dirty="0" err="1" smtClean="0"/>
              <a:t>وهي </a:t>
            </a:r>
            <a:r>
              <a:rPr lang="ar-SA" dirty="0" smtClean="0"/>
              <a:t>( </a:t>
            </a:r>
            <a:r>
              <a:rPr lang="ar-SA" dirty="0" err="1" smtClean="0"/>
              <a:t>أ </a:t>
            </a:r>
            <a:r>
              <a:rPr lang="ar-SA" dirty="0" smtClean="0"/>
              <a:t>/ </a:t>
            </a:r>
            <a:r>
              <a:rPr lang="ar-SA" dirty="0" err="1" smtClean="0"/>
              <a:t>نـ </a:t>
            </a:r>
            <a:r>
              <a:rPr lang="ar-SA" dirty="0" smtClean="0"/>
              <a:t>/ </a:t>
            </a:r>
            <a:r>
              <a:rPr lang="ar-SA" dirty="0" err="1" smtClean="0"/>
              <a:t>يـ</a:t>
            </a:r>
            <a:r>
              <a:rPr lang="ar-SA" dirty="0" smtClean="0"/>
              <a:t> / </a:t>
            </a:r>
            <a:r>
              <a:rPr lang="ar-SA" dirty="0" err="1" smtClean="0"/>
              <a:t>تـ</a:t>
            </a:r>
            <a:r>
              <a:rPr lang="ar-SA" dirty="0" smtClean="0"/>
              <a:t> </a:t>
            </a:r>
            <a:r>
              <a:rPr lang="ar-SA" dirty="0" err="1" smtClean="0"/>
              <a:t>).</a:t>
            </a:r>
            <a:endParaRPr lang="ar-SA" dirty="0" smtClean="0"/>
          </a:p>
          <a:p>
            <a:pPr algn="justLow">
              <a:buNone/>
            </a:pPr>
            <a:r>
              <a:rPr lang="ar-SA" dirty="0" smtClean="0"/>
              <a:t>أَغسلُ </a:t>
            </a:r>
            <a:r>
              <a:rPr lang="ar-SA" dirty="0" err="1" smtClean="0"/>
              <a:t>يَدَيَّ </a:t>
            </a:r>
            <a:r>
              <a:rPr lang="ar-SA" dirty="0" smtClean="0"/>
              <a:t>/ يلبسُ الطالبُ </a:t>
            </a:r>
            <a:r>
              <a:rPr lang="ar-SA" dirty="0" err="1" smtClean="0"/>
              <a:t>ثيابهُ </a:t>
            </a:r>
            <a:r>
              <a:rPr lang="ar-SA" dirty="0" smtClean="0"/>
              <a:t>/ تكتبُ المعلمةُ الدرسَ على</a:t>
            </a:r>
          </a:p>
          <a:p>
            <a:pPr algn="justLow">
              <a:buNone/>
            </a:pPr>
            <a:r>
              <a:rPr lang="ar-SA" dirty="0" err="1" smtClean="0"/>
              <a:t>السبورةِ </a:t>
            </a:r>
            <a:r>
              <a:rPr lang="ar-SA" dirty="0" smtClean="0"/>
              <a:t>/ تذبلُ </a:t>
            </a:r>
            <a:r>
              <a:rPr lang="ar-SA" dirty="0" err="1" smtClean="0"/>
              <a:t>الوردةُ </a:t>
            </a:r>
            <a:r>
              <a:rPr lang="ar-SA" dirty="0" smtClean="0"/>
              <a:t>/ نمشي في الحقولِ/ نلعبُ بالكرةِ.</a:t>
            </a:r>
          </a:p>
          <a:p>
            <a:pPr algn="justLow">
              <a:buNone/>
            </a:pPr>
            <a:r>
              <a:rPr lang="ar-SA" dirty="0" smtClean="0">
                <a:solidFill>
                  <a:srgbClr val="FF0000"/>
                </a:solidFill>
              </a:rPr>
              <a:t>فعل </a:t>
            </a:r>
            <a:r>
              <a:rPr lang="ar-SA" dirty="0" err="1" smtClean="0">
                <a:solidFill>
                  <a:srgbClr val="FF0000"/>
                </a:solidFill>
              </a:rPr>
              <a:t>الامر </a:t>
            </a:r>
            <a:r>
              <a:rPr lang="ar-SA" dirty="0" smtClean="0"/>
              <a:t>:هو كل فعل يُطلبُ </a:t>
            </a:r>
            <a:r>
              <a:rPr lang="ar-SA" dirty="0" err="1" smtClean="0"/>
              <a:t>به</a:t>
            </a:r>
            <a:r>
              <a:rPr lang="ar-SA" dirty="0" smtClean="0"/>
              <a:t> حصول شيءٍ في الزمن المستقبل./نظفْ ثيابَك/ تمهلْ في السيرِ/ نمْ مبكراً.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dirty="0" smtClean="0"/>
              <a:t>ضع فعلا </a:t>
            </a:r>
            <a:r>
              <a:rPr lang="ar-SA" dirty="0" smtClean="0">
                <a:solidFill>
                  <a:srgbClr val="FF0000"/>
                </a:solidFill>
              </a:rPr>
              <a:t>مضارعاً</a:t>
            </a:r>
            <a:r>
              <a:rPr lang="ar-SA" dirty="0" smtClean="0"/>
              <a:t> في المكان الخالي لكل مما </a:t>
            </a:r>
            <a:r>
              <a:rPr lang="ar-SA" dirty="0" err="1" smtClean="0"/>
              <a:t>يأتي: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err="1" smtClean="0"/>
              <a:t>1ـ</a:t>
            </a:r>
            <a:r>
              <a:rPr lang="ar-SA" dirty="0" smtClean="0"/>
              <a:t> </a:t>
            </a:r>
            <a:r>
              <a:rPr lang="ar-SA" dirty="0" err="1" smtClean="0"/>
              <a:t>الفأرةُ</a:t>
            </a:r>
            <a:r>
              <a:rPr lang="ar-SA" dirty="0" err="1" smtClean="0"/>
              <a:t>...تهربُ...</a:t>
            </a:r>
            <a:r>
              <a:rPr lang="ar-SA" dirty="0" smtClean="0"/>
              <a:t> </a:t>
            </a:r>
            <a:r>
              <a:rPr lang="ar-SA" dirty="0" smtClean="0"/>
              <a:t>من </a:t>
            </a:r>
            <a:r>
              <a:rPr lang="ar-SA" dirty="0" err="1" smtClean="0"/>
              <a:t>القطِ.</a:t>
            </a:r>
            <a:r>
              <a:rPr lang="ar-SA" dirty="0" smtClean="0"/>
              <a:t> 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2ـ</a:t>
            </a:r>
            <a:r>
              <a:rPr lang="ar-SA" dirty="0" smtClean="0"/>
              <a:t> </a:t>
            </a:r>
            <a:r>
              <a:rPr lang="ar-SA" dirty="0" err="1" smtClean="0"/>
              <a:t>الكلب</a:t>
            </a:r>
            <a:r>
              <a:rPr lang="ar-SA" dirty="0" err="1" smtClean="0"/>
              <a:t>...ينبحُ..</a:t>
            </a:r>
            <a:r>
              <a:rPr lang="ar-SA" dirty="0" smtClean="0"/>
              <a:t> وراءَ صاحبهِ.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3ـ</a:t>
            </a:r>
            <a:r>
              <a:rPr lang="ar-SA" dirty="0" smtClean="0"/>
              <a:t> </a:t>
            </a:r>
            <a:r>
              <a:rPr lang="ar-SA" dirty="0" err="1" smtClean="0"/>
              <a:t>الدجاجة </a:t>
            </a:r>
            <a:r>
              <a:rPr lang="ar-SA" dirty="0" err="1" smtClean="0"/>
              <a:t>...تبيضُ..</a:t>
            </a:r>
            <a:r>
              <a:rPr lang="ar-SA" dirty="0" smtClean="0"/>
              <a:t> كلَّ يومٍ بيضة.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4ـ</a:t>
            </a:r>
            <a:r>
              <a:rPr lang="ar-SA" dirty="0" smtClean="0"/>
              <a:t> </a:t>
            </a:r>
            <a:r>
              <a:rPr lang="ar-SA" dirty="0" err="1" smtClean="0"/>
              <a:t>الامُ </a:t>
            </a:r>
            <a:r>
              <a:rPr lang="ar-SA" dirty="0" err="1" smtClean="0"/>
              <a:t>....تنصحُ...</a:t>
            </a:r>
            <a:r>
              <a:rPr lang="ar-SA" dirty="0" smtClean="0"/>
              <a:t> </a:t>
            </a:r>
            <a:r>
              <a:rPr lang="ar-SA" dirty="0" err="1" smtClean="0"/>
              <a:t>أولادَها </a:t>
            </a:r>
            <a:r>
              <a:rPr lang="ar-SA" dirty="0" err="1" smtClean="0"/>
              <a:t>.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5ـ</a:t>
            </a:r>
            <a:r>
              <a:rPr lang="ar-SA" dirty="0" smtClean="0"/>
              <a:t> </a:t>
            </a:r>
            <a:r>
              <a:rPr lang="ar-SA" dirty="0" err="1" smtClean="0"/>
              <a:t>...ينزلُ....</a:t>
            </a:r>
            <a:r>
              <a:rPr lang="ar-SA" dirty="0" smtClean="0"/>
              <a:t> المطرُ.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6ـ</a:t>
            </a:r>
            <a:r>
              <a:rPr lang="ar-SA" dirty="0" smtClean="0"/>
              <a:t> </a:t>
            </a:r>
            <a:r>
              <a:rPr lang="ar-SA" dirty="0" err="1" smtClean="0"/>
              <a:t>....يحصدُ...</a:t>
            </a:r>
            <a:r>
              <a:rPr lang="ar-SA" dirty="0" smtClean="0"/>
              <a:t> الفلاحُ الزرعَ.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7ـ</a:t>
            </a:r>
            <a:r>
              <a:rPr lang="ar-SA" dirty="0" smtClean="0"/>
              <a:t> </a:t>
            </a:r>
            <a:r>
              <a:rPr lang="ar-SA" dirty="0" err="1" smtClean="0"/>
              <a:t>...يطيرُ...</a:t>
            </a:r>
            <a:r>
              <a:rPr lang="ar-SA" dirty="0" smtClean="0"/>
              <a:t> </a:t>
            </a:r>
            <a:r>
              <a:rPr lang="ar-SA" dirty="0" smtClean="0"/>
              <a:t>العصفور.</a:t>
            </a:r>
          </a:p>
          <a:p>
            <a:pPr>
              <a:buNone/>
            </a:pPr>
            <a:r>
              <a:rPr lang="ar-SA" dirty="0" err="1" smtClean="0"/>
              <a:t>8ـ</a:t>
            </a:r>
            <a:r>
              <a:rPr lang="ar-SA" dirty="0" smtClean="0"/>
              <a:t> </a:t>
            </a:r>
            <a:r>
              <a:rPr lang="ar-SA" dirty="0" err="1" smtClean="0"/>
              <a:t>...يسيرُ...</a:t>
            </a:r>
            <a:r>
              <a:rPr lang="ar-SA" dirty="0" smtClean="0"/>
              <a:t> </a:t>
            </a:r>
            <a:r>
              <a:rPr lang="ar-SA" dirty="0" smtClean="0"/>
              <a:t>القطار.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ضع فعلاً </a:t>
            </a:r>
            <a:r>
              <a:rPr lang="ar-SA" dirty="0" smtClean="0">
                <a:solidFill>
                  <a:srgbClr val="FF0000"/>
                </a:solidFill>
              </a:rPr>
              <a:t>ماضياً </a:t>
            </a:r>
            <a:r>
              <a:rPr lang="ar-SA" dirty="0" smtClean="0"/>
              <a:t>في المكان الخالي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err="1" smtClean="0"/>
              <a:t>1ـ</a:t>
            </a:r>
            <a:r>
              <a:rPr lang="ar-SA" dirty="0" smtClean="0"/>
              <a:t> </a:t>
            </a:r>
            <a:r>
              <a:rPr lang="ar-SA" dirty="0" err="1" smtClean="0"/>
              <a:t>الولد</a:t>
            </a:r>
            <a:r>
              <a:rPr lang="ar-SA" dirty="0" err="1" smtClean="0"/>
              <a:t>...أرادَ....</a:t>
            </a:r>
            <a:r>
              <a:rPr lang="ar-SA" dirty="0" smtClean="0"/>
              <a:t> </a:t>
            </a:r>
            <a:r>
              <a:rPr lang="ar-SA" dirty="0" smtClean="0"/>
              <a:t>الجلوسَ.</a:t>
            </a:r>
          </a:p>
          <a:p>
            <a:pPr>
              <a:buNone/>
            </a:pPr>
            <a:r>
              <a:rPr lang="ar-SA" dirty="0" err="1" smtClean="0"/>
              <a:t>2ـ</a:t>
            </a:r>
            <a:r>
              <a:rPr lang="ar-SA" dirty="0" smtClean="0"/>
              <a:t> </a:t>
            </a:r>
            <a:r>
              <a:rPr lang="ar-SA" dirty="0" err="1" smtClean="0"/>
              <a:t>الرجل </a:t>
            </a:r>
            <a:r>
              <a:rPr lang="ar-SA" dirty="0" smtClean="0"/>
              <a:t>..</a:t>
            </a:r>
            <a:r>
              <a:rPr lang="ar-SA" dirty="0" err="1" smtClean="0"/>
              <a:t>قفزَ...</a:t>
            </a:r>
            <a:r>
              <a:rPr lang="ar-SA" dirty="0" smtClean="0"/>
              <a:t> </a:t>
            </a:r>
            <a:r>
              <a:rPr lang="ar-SA" dirty="0" smtClean="0"/>
              <a:t>في </a:t>
            </a:r>
            <a:r>
              <a:rPr lang="ar-SA" dirty="0" err="1" smtClean="0"/>
              <a:t>النهر.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err="1" smtClean="0"/>
              <a:t>3ـ</a:t>
            </a:r>
            <a:r>
              <a:rPr lang="ar-SA" dirty="0" smtClean="0"/>
              <a:t> </a:t>
            </a:r>
            <a:r>
              <a:rPr lang="ar-SA" dirty="0" err="1" smtClean="0"/>
              <a:t>الخادم</a:t>
            </a:r>
            <a:r>
              <a:rPr lang="ar-SA" dirty="0" err="1" smtClean="0"/>
              <a:t>..</a:t>
            </a:r>
            <a:r>
              <a:rPr lang="ar-SA" dirty="0" err="1" smtClean="0"/>
              <a:t>.نظفَ</a:t>
            </a:r>
            <a:r>
              <a:rPr lang="ar-SA" dirty="0" err="1" smtClean="0"/>
              <a:t>..</a:t>
            </a:r>
            <a:r>
              <a:rPr lang="ar-SA" dirty="0" smtClean="0"/>
              <a:t> </a:t>
            </a:r>
            <a:r>
              <a:rPr lang="ar-SA" dirty="0" smtClean="0"/>
              <a:t>الحُجرةَ.</a:t>
            </a:r>
          </a:p>
          <a:p>
            <a:pPr>
              <a:buNone/>
            </a:pPr>
            <a:r>
              <a:rPr lang="ar-SA" dirty="0" err="1" smtClean="0"/>
              <a:t>4ـ</a:t>
            </a:r>
            <a:r>
              <a:rPr lang="ar-SA" dirty="0" smtClean="0"/>
              <a:t> </a:t>
            </a:r>
            <a:r>
              <a:rPr lang="ar-SA" dirty="0" err="1" smtClean="0"/>
              <a:t>محمد </a:t>
            </a:r>
            <a:r>
              <a:rPr lang="ar-SA" dirty="0" err="1" smtClean="0"/>
              <a:t>...سافرَ..</a:t>
            </a:r>
            <a:r>
              <a:rPr lang="ar-SA" dirty="0" smtClean="0"/>
              <a:t> </a:t>
            </a:r>
            <a:r>
              <a:rPr lang="ar-SA" dirty="0" smtClean="0"/>
              <a:t>الى فرنسا.</a:t>
            </a:r>
          </a:p>
          <a:p>
            <a:pPr>
              <a:buNone/>
            </a:pPr>
            <a:r>
              <a:rPr lang="ar-SA" dirty="0" err="1" smtClean="0"/>
              <a:t>5ـ</a:t>
            </a:r>
            <a:r>
              <a:rPr lang="ar-SA" dirty="0" smtClean="0"/>
              <a:t> </a:t>
            </a:r>
            <a:r>
              <a:rPr lang="ar-SA" dirty="0" err="1" smtClean="0"/>
              <a:t>....</a:t>
            </a:r>
            <a:r>
              <a:rPr lang="ar-SA" dirty="0" smtClean="0"/>
              <a:t> </a:t>
            </a:r>
            <a:r>
              <a:rPr lang="ar-SA" dirty="0" err="1" smtClean="0"/>
              <a:t>باعَ...</a:t>
            </a:r>
            <a:r>
              <a:rPr lang="ar-SA" dirty="0" smtClean="0"/>
              <a:t> التاجرُ اللبنَ.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6ـ</a:t>
            </a:r>
            <a:r>
              <a:rPr lang="ar-SA" dirty="0" smtClean="0"/>
              <a:t> </a:t>
            </a:r>
            <a:r>
              <a:rPr lang="ar-SA" dirty="0" err="1" smtClean="0"/>
              <a:t>....درسْتُ....</a:t>
            </a:r>
            <a:r>
              <a:rPr lang="ar-SA" dirty="0" smtClean="0"/>
              <a:t> الدرسَ.</a:t>
            </a:r>
            <a:endParaRPr lang="ar-SA" dirty="0" smtClean="0"/>
          </a:p>
          <a:p>
            <a:pPr>
              <a:buNone/>
            </a:pPr>
            <a:r>
              <a:rPr lang="ar-SA" dirty="0" err="1" smtClean="0"/>
              <a:t>7ـ</a:t>
            </a:r>
            <a:r>
              <a:rPr lang="ar-SA" dirty="0" smtClean="0"/>
              <a:t> </a:t>
            </a:r>
            <a:r>
              <a:rPr lang="ar-SA" dirty="0" err="1" smtClean="0"/>
              <a:t>...جلسْتُ....</a:t>
            </a:r>
            <a:r>
              <a:rPr lang="ar-SA" dirty="0" smtClean="0"/>
              <a:t> </a:t>
            </a:r>
            <a:r>
              <a:rPr lang="ar-SA" dirty="0" smtClean="0"/>
              <a:t>في الحديقة.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الضمير </a:t>
            </a:r>
            <a:r>
              <a:rPr lang="ar-SA" dirty="0" smtClean="0">
                <a:solidFill>
                  <a:srgbClr val="FF0000"/>
                </a:solidFill>
              </a:rPr>
              <a:t>المنفصل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dirty="0" smtClean="0"/>
              <a:t>هو ما يمكن النطق </a:t>
            </a:r>
            <a:r>
              <a:rPr lang="ar-SA" dirty="0" err="1" smtClean="0"/>
              <a:t>به</a:t>
            </a:r>
            <a:r>
              <a:rPr lang="ar-SA" dirty="0" smtClean="0"/>
              <a:t> وَحْدَهُ من غير أن يتصلَ بكلمة أُخرى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أنا</a:t>
            </a:r>
            <a:r>
              <a:rPr lang="ar-SA" dirty="0" smtClean="0"/>
              <a:t> ـ </a:t>
            </a:r>
            <a:r>
              <a:rPr lang="ar-SA" dirty="0" err="1" smtClean="0"/>
              <a:t>للمتكلم </a:t>
            </a:r>
            <a:r>
              <a:rPr lang="ar-SA" dirty="0" smtClean="0"/>
              <a:t>= أنا </a:t>
            </a:r>
            <a:r>
              <a:rPr lang="ar-SA" dirty="0" err="1" smtClean="0"/>
              <a:t>مجتهدٌ </a:t>
            </a:r>
            <a:r>
              <a:rPr lang="ar-SA" dirty="0" smtClean="0"/>
              <a:t>/ أنا أكتبُ الدرسَ.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نحن</a:t>
            </a:r>
            <a:r>
              <a:rPr lang="ar-SA" dirty="0" smtClean="0"/>
              <a:t> للمتكلمين= نحن مطيعون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أنتَ</a:t>
            </a:r>
            <a:r>
              <a:rPr lang="ar-SA" dirty="0" smtClean="0"/>
              <a:t> ـ للمخاطب= أنتَ مهذبٌ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أنتِ</a:t>
            </a:r>
            <a:r>
              <a:rPr lang="ar-SA" dirty="0" smtClean="0"/>
              <a:t> ـ للمخاطبة= أنتِ </a:t>
            </a:r>
            <a:r>
              <a:rPr lang="ar-SA" dirty="0" smtClean="0"/>
              <a:t>تلعبينَ </a:t>
            </a:r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أنتما</a:t>
            </a:r>
            <a:r>
              <a:rPr lang="ar-SA" dirty="0" smtClean="0"/>
              <a:t> للمخاطبينِ وللمخاطبَتَينِ= أنتما مجتهدان ومجتهدتانِ، انتما تحبانِ العلمَ.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أنتم</a:t>
            </a:r>
            <a:r>
              <a:rPr lang="ar-SA" dirty="0" smtClean="0"/>
              <a:t> ـ للمخاطبِينَ=أنتم مدرسون، أنتم تدافعون عن الحقِ.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أنتن</a:t>
            </a:r>
            <a:r>
              <a:rPr lang="ar-SA" dirty="0" smtClean="0"/>
              <a:t> للمخاطبات= أنتن محسنات، أنتن مطيعاتٌ.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ضمير </a:t>
            </a:r>
            <a:r>
              <a:rPr lang="ar-SA" dirty="0" smtClean="0">
                <a:solidFill>
                  <a:srgbClr val="FF0000"/>
                </a:solidFill>
              </a:rPr>
              <a:t>الغائب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هو</a:t>
            </a:r>
            <a:r>
              <a:rPr lang="ar-SA" dirty="0" smtClean="0"/>
              <a:t> ـ </a:t>
            </a:r>
            <a:r>
              <a:rPr lang="ar-SA" dirty="0" smtClean="0"/>
              <a:t>للغائب المفرد=هو </a:t>
            </a:r>
            <a:r>
              <a:rPr lang="ar-SA" dirty="0" smtClean="0"/>
              <a:t>طاهرُ القلبِ،هو كتبَ الدرسَ،هو يكتبُ الدرسَ.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هي</a:t>
            </a:r>
            <a:r>
              <a:rPr lang="ar-SA" dirty="0" smtClean="0"/>
              <a:t> ـ </a:t>
            </a:r>
            <a:r>
              <a:rPr lang="ar-SA" dirty="0" smtClean="0"/>
              <a:t>للغائبة المفردة= </a:t>
            </a:r>
            <a:r>
              <a:rPr lang="ar-SA" dirty="0" smtClean="0"/>
              <a:t>هي جميلةٌ،هي تنظفُ البيتَ، هي نظفتِ البيتَ.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هما</a:t>
            </a:r>
            <a:r>
              <a:rPr lang="ar-SA" dirty="0" smtClean="0"/>
              <a:t> للغائبَينِ أو </a:t>
            </a:r>
            <a:r>
              <a:rPr lang="ar-SA" dirty="0" smtClean="0"/>
              <a:t>الغائبتينِ(المثنى</a:t>
            </a:r>
            <a:r>
              <a:rPr lang="ar-SA" dirty="0" err="1" smtClean="0"/>
              <a:t>) </a:t>
            </a:r>
            <a:r>
              <a:rPr lang="ar-SA" dirty="0" smtClean="0"/>
              <a:t>= هما نشيطانِ ونشيطتانِ/ هما يذهبان الى السوقِ، هما تذهبان الى السوقِ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هم </a:t>
            </a:r>
            <a:r>
              <a:rPr lang="ar-SA" dirty="0" smtClean="0"/>
              <a:t>ـ  </a:t>
            </a:r>
            <a:r>
              <a:rPr lang="ar-SA" dirty="0" smtClean="0"/>
              <a:t>للغائبينَ(جمع الذكور</a:t>
            </a:r>
            <a:r>
              <a:rPr lang="ar-SA" dirty="0" err="1" smtClean="0"/>
              <a:t>) </a:t>
            </a:r>
            <a:r>
              <a:rPr lang="ar-SA" dirty="0" smtClean="0"/>
              <a:t>= هم </a:t>
            </a:r>
            <a:r>
              <a:rPr lang="ar-SA" dirty="0" err="1" smtClean="0"/>
              <a:t>كرماءُ </a:t>
            </a:r>
            <a:r>
              <a:rPr lang="ar-SA" dirty="0" smtClean="0"/>
              <a:t>، هم كتبُوا </a:t>
            </a:r>
            <a:r>
              <a:rPr lang="ar-SA" dirty="0" err="1" smtClean="0"/>
              <a:t>الواجبَ،</a:t>
            </a:r>
            <a:r>
              <a:rPr lang="ar-SA" dirty="0" smtClean="0"/>
              <a:t> 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هم </a:t>
            </a:r>
            <a:r>
              <a:rPr lang="ar-SA" dirty="0" smtClean="0"/>
              <a:t>يذهبونَ الى التنزهِ.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هُنَّ</a:t>
            </a:r>
            <a:r>
              <a:rPr lang="ar-SA" dirty="0" smtClean="0"/>
              <a:t> ـ </a:t>
            </a:r>
            <a:r>
              <a:rPr lang="ar-SA" dirty="0" smtClean="0"/>
              <a:t>للغائبات(جمع المؤنث</a:t>
            </a:r>
            <a:r>
              <a:rPr lang="ar-SA" dirty="0" err="1" smtClean="0"/>
              <a:t>) </a:t>
            </a:r>
            <a:r>
              <a:rPr lang="ar-SA" dirty="0" smtClean="0"/>
              <a:t>= هُنَّ مهذباتٌ، هُنَّ </a:t>
            </a:r>
            <a:r>
              <a:rPr lang="ar-SA" dirty="0" smtClean="0"/>
              <a:t>سافرْنَ </a:t>
            </a:r>
            <a:r>
              <a:rPr lang="ar-SA" dirty="0" smtClean="0"/>
              <a:t>في العطلةِ الصيفيةِ، هُنَّ يعلمْنَ </a:t>
            </a:r>
            <a:r>
              <a:rPr lang="ar-SA" dirty="0" err="1" smtClean="0"/>
              <a:t>التلاميذَ.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الضمائر </a:t>
            </a:r>
            <a:r>
              <a:rPr lang="ar-SA" dirty="0" smtClean="0">
                <a:solidFill>
                  <a:srgbClr val="FF0000"/>
                </a:solidFill>
              </a:rPr>
              <a:t>المتصلة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err="1" smtClean="0">
                <a:solidFill>
                  <a:srgbClr val="FF0000"/>
                </a:solidFill>
              </a:rPr>
              <a:t>تُ</a:t>
            </a:r>
            <a:r>
              <a:rPr lang="ar-SA" dirty="0" smtClean="0"/>
              <a:t> =للمتكلم المفرد=كتبتُ </a:t>
            </a:r>
            <a:r>
              <a:rPr lang="ar-SA" dirty="0" err="1" smtClean="0"/>
              <a:t>الدرسَ </a:t>
            </a:r>
            <a:r>
              <a:rPr lang="ar-SA" dirty="0" smtClean="0"/>
              <a:t>/ </a:t>
            </a:r>
            <a:r>
              <a:rPr lang="ar-SA" dirty="0" err="1" smtClean="0"/>
              <a:t>سافرتُ /اجتهدتُ </a:t>
            </a:r>
            <a:r>
              <a:rPr lang="ar-SA" dirty="0" smtClean="0"/>
              <a:t>/ أكلتُ</a:t>
            </a:r>
          </a:p>
          <a:p>
            <a:pPr>
              <a:buNone/>
            </a:pPr>
            <a:r>
              <a:rPr lang="ar-SA" dirty="0" err="1" smtClean="0">
                <a:solidFill>
                  <a:srgbClr val="FF0000"/>
                </a:solidFill>
              </a:rPr>
              <a:t>تَ</a:t>
            </a:r>
            <a:r>
              <a:rPr lang="ar-SA" dirty="0" smtClean="0"/>
              <a:t> = للمخاطب= انتَ كتبتَ الدرسَ.</a:t>
            </a:r>
          </a:p>
          <a:p>
            <a:pPr>
              <a:buNone/>
            </a:pPr>
            <a:r>
              <a:rPr lang="ar-SA" dirty="0" err="1" smtClean="0">
                <a:solidFill>
                  <a:srgbClr val="FF0000"/>
                </a:solidFill>
              </a:rPr>
              <a:t>تِ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 smtClean="0"/>
              <a:t>=للمخاطبة= انتِ كتبتِ الدرسَ.</a:t>
            </a:r>
          </a:p>
          <a:p>
            <a:pPr>
              <a:buNone/>
            </a:pPr>
            <a:r>
              <a:rPr lang="ar-SA" dirty="0" err="1" smtClean="0">
                <a:solidFill>
                  <a:srgbClr val="FF0000"/>
                </a:solidFill>
              </a:rPr>
              <a:t>نا</a:t>
            </a:r>
            <a:r>
              <a:rPr lang="ar-SA" dirty="0" smtClean="0"/>
              <a:t>= </a:t>
            </a:r>
            <a:r>
              <a:rPr lang="ar-SA" dirty="0" err="1" smtClean="0"/>
              <a:t>للمتكلمين </a:t>
            </a:r>
            <a:r>
              <a:rPr lang="ar-SA" dirty="0" smtClean="0"/>
              <a:t>=كتبْنا الدرسَ، درسْنا،لَنا،علينا،فينا، </a:t>
            </a:r>
            <a:r>
              <a:rPr lang="ar-SA" dirty="0" err="1" smtClean="0"/>
              <a:t>دارنا،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أفادنا اجتهادنا، لنا منزلٌ </a:t>
            </a:r>
            <a:r>
              <a:rPr lang="ar-SA" dirty="0" err="1" smtClean="0"/>
              <a:t>بهِ</a:t>
            </a:r>
            <a:r>
              <a:rPr lang="ar-SA" dirty="0" smtClean="0"/>
              <a:t> حديقةٌ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ا</a:t>
            </a:r>
            <a:r>
              <a:rPr lang="ar-SA" dirty="0" smtClean="0"/>
              <a:t>= الف </a:t>
            </a:r>
            <a:r>
              <a:rPr lang="ar-SA" dirty="0" err="1" smtClean="0"/>
              <a:t>الاثنين </a:t>
            </a:r>
            <a:r>
              <a:rPr lang="ar-SA" dirty="0" smtClean="0"/>
              <a:t>=الطالبانِ كتب</a:t>
            </a:r>
            <a:r>
              <a:rPr lang="ar-SA" dirty="0" smtClean="0">
                <a:solidFill>
                  <a:srgbClr val="FF0000"/>
                </a:solidFill>
              </a:rPr>
              <a:t>ا</a:t>
            </a:r>
            <a:r>
              <a:rPr lang="ar-SA" dirty="0" smtClean="0"/>
              <a:t> الدرسَ، الطالبتانِ كتب</a:t>
            </a:r>
            <a:r>
              <a:rPr lang="ar-SA" dirty="0" smtClean="0">
                <a:solidFill>
                  <a:srgbClr val="FF0000"/>
                </a:solidFill>
              </a:rPr>
              <a:t>تا</a:t>
            </a:r>
            <a:r>
              <a:rPr lang="ar-SA" dirty="0" smtClean="0"/>
              <a:t> الدرسَ</a:t>
            </a:r>
          </a:p>
          <a:p>
            <a:pPr>
              <a:buNone/>
            </a:pPr>
            <a:r>
              <a:rPr lang="ar-SA" dirty="0" smtClean="0"/>
              <a:t>                        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929</Words>
  <Application>Microsoft Office PowerPoint</Application>
  <PresentationFormat>عرض على الشاشة (3:4)‏</PresentationFormat>
  <Paragraphs>98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سمة Office</vt:lpstr>
      <vt:lpstr>المرحلة الاولى</vt:lpstr>
      <vt:lpstr>الكلمة </vt:lpstr>
      <vt:lpstr>الجملة المفيدة</vt:lpstr>
      <vt:lpstr>تقسيم الفعل باعتبار زمنِهِ</vt:lpstr>
      <vt:lpstr>ضع فعلا مضارعاً في المكان الخالي لكل مما يأتي:</vt:lpstr>
      <vt:lpstr>ضع فعلاً ماضياً في المكان الخالي</vt:lpstr>
      <vt:lpstr>الضمير المنفصل</vt:lpstr>
      <vt:lpstr>ضمير الغائب </vt:lpstr>
      <vt:lpstr>الضمائر المتصلة</vt:lpstr>
      <vt:lpstr>الشريحة 10</vt:lpstr>
      <vt:lpstr>1س/بين الضمائر المتصلة والمنفصلة في العبارات الآتية</vt:lpstr>
      <vt:lpstr>الشريحة 12</vt:lpstr>
      <vt:lpstr>الشريحة 13</vt:lpstr>
      <vt:lpstr>4س/ حول الجمل الاتية إلى جمل ماضوية،واذكر نوع الضمير الذي تشتمل عليه: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المرحلة الاولى</dc:title>
  <dc:creator>سلو ى</dc:creator>
  <cp:lastModifiedBy>سلو ى</cp:lastModifiedBy>
  <cp:revision>57</cp:revision>
  <dcterms:created xsi:type="dcterms:W3CDTF">2021-02-16T20:14:47Z</dcterms:created>
  <dcterms:modified xsi:type="dcterms:W3CDTF">2021-04-01T11:57:02Z</dcterms:modified>
</cp:coreProperties>
</file>