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0" d="100"/>
          <a:sy n="120" d="100"/>
        </p:scale>
        <p:origin x="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853CE96-713D-42B6-AF30-28F60F0592F7}" type="datetimeFigureOut">
              <a:rPr lang="ar-IQ" smtClean="0"/>
              <a:pPr/>
              <a:t>10/11/1441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4CF45E-A211-4A9C-8ABE-90AB672D780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32055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10/11/41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1663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2000" dirty="0" smtClean="0"/>
              <a:t>البلاغة</a:t>
            </a:r>
          </a:p>
          <a:p>
            <a:pPr marL="0" indent="0">
              <a:buNone/>
            </a:pPr>
            <a:r>
              <a:rPr lang="ar-IQ" sz="2000" dirty="0" smtClean="0"/>
              <a:t>1/عرف الاسلوب مع بيان انواعه .</a:t>
            </a:r>
          </a:p>
          <a:p>
            <a:pPr marL="0" indent="0">
              <a:buNone/>
            </a:pPr>
            <a:r>
              <a:rPr lang="ar-IQ" sz="2000" dirty="0" smtClean="0"/>
              <a:t>2/ عرف الفصاحة اصطلاحاً.</a:t>
            </a:r>
          </a:p>
          <a:p>
            <a:pPr marL="0" indent="0">
              <a:buNone/>
            </a:pPr>
            <a:r>
              <a:rPr lang="ar-IQ" sz="2000" dirty="0" smtClean="0"/>
              <a:t>3/عرف البلاغة اصطلاحاً .</a:t>
            </a:r>
          </a:p>
          <a:p>
            <a:pPr marL="0" indent="0">
              <a:buNone/>
            </a:pPr>
            <a:r>
              <a:rPr lang="ar-IQ" sz="2000" dirty="0" smtClean="0"/>
              <a:t>4/ بين الفرق والعلاقة بين كل من البلاغة والفصاحة .</a:t>
            </a:r>
          </a:p>
          <a:p>
            <a:pPr marL="0" indent="0">
              <a:buNone/>
            </a:pPr>
            <a:r>
              <a:rPr lang="ar-IQ" sz="2000" dirty="0" smtClean="0"/>
              <a:t>5/ عرف علم البيان مع التمثيل.</a:t>
            </a:r>
          </a:p>
          <a:p>
            <a:pPr marL="0" indent="0">
              <a:buNone/>
            </a:pPr>
            <a:r>
              <a:rPr lang="ar-IQ" sz="2000" dirty="0" smtClean="0"/>
              <a:t>6/ عرف التشبيه مع التمثيل.</a:t>
            </a:r>
          </a:p>
          <a:p>
            <a:pPr marL="0" indent="0">
              <a:buNone/>
            </a:pPr>
            <a:r>
              <a:rPr lang="ar-IQ" sz="2000" dirty="0" smtClean="0"/>
              <a:t>7/عرف التشبيه التمثيلي  مع التمثيل .</a:t>
            </a:r>
          </a:p>
          <a:p>
            <a:pPr marL="0" indent="0">
              <a:buNone/>
            </a:pPr>
            <a:r>
              <a:rPr lang="ar-IQ" sz="2000" dirty="0" smtClean="0"/>
              <a:t>8/ عرف التشبيه الضمني مع التمثيل.</a:t>
            </a:r>
          </a:p>
          <a:p>
            <a:pPr marL="0" indent="0">
              <a:buNone/>
            </a:pPr>
            <a:r>
              <a:rPr lang="ar-IQ" sz="2000" dirty="0" smtClean="0"/>
              <a:t>9/ عرف التشبيه المقلوب مع التمثيل . </a:t>
            </a:r>
          </a:p>
          <a:p>
            <a:pPr marL="0" indent="0">
              <a:buNone/>
            </a:pPr>
            <a:r>
              <a:rPr lang="ar-IQ" sz="2000" dirty="0" smtClean="0"/>
              <a:t>10/ عرف المجاز إصطلاحاً مع بيان اقسامه.</a:t>
            </a:r>
          </a:p>
          <a:p>
            <a:pPr marL="0" indent="0">
              <a:buNone/>
            </a:pPr>
            <a:r>
              <a:rPr lang="ar-IQ" sz="2000" dirty="0" smtClean="0"/>
              <a:t>11/ عرف المجاز اللغوي مع بيان انواعيه والفرق بينهما .</a:t>
            </a:r>
          </a:p>
          <a:p>
            <a:pPr marL="0" indent="0">
              <a:buNone/>
            </a:pPr>
            <a:r>
              <a:rPr lang="ar-IQ" sz="2000" dirty="0" smtClean="0"/>
              <a:t>12/ عرف الاستعارة مع التمثيل .</a:t>
            </a:r>
          </a:p>
          <a:p>
            <a:pPr marL="0" indent="0">
              <a:buNone/>
            </a:pPr>
            <a:r>
              <a:rPr lang="ar-IQ" sz="2000" dirty="0" smtClean="0"/>
              <a:t>13/ بين اقسام الاستعارة باعتبار طرفيه  مع التمثيل .</a:t>
            </a:r>
          </a:p>
          <a:p>
            <a:pPr marL="0" indent="0">
              <a:buNone/>
            </a:pPr>
            <a:r>
              <a:rPr lang="ar-IQ" sz="2000" dirty="0" smtClean="0"/>
              <a:t>14/ عرف الاستعارة التصريحية  مع التمثيل .</a:t>
            </a:r>
          </a:p>
          <a:p>
            <a:pPr marL="0" indent="0">
              <a:buNone/>
            </a:pPr>
            <a:r>
              <a:rPr lang="ar-IQ" sz="2000" dirty="0" smtClean="0"/>
              <a:t>15 / عرف الاستعرة المكنية مع التمثيل.</a:t>
            </a:r>
          </a:p>
          <a:p>
            <a:pPr marL="0" indent="0">
              <a:buNone/>
            </a:pPr>
            <a:r>
              <a:rPr lang="ar-IQ" sz="2000" dirty="0" smtClean="0"/>
              <a:t>16/عرف الاستعرة التمثيلية مع التمثيل .</a:t>
            </a:r>
          </a:p>
          <a:p>
            <a:pPr marL="0" indent="0">
              <a:buNone/>
            </a:pPr>
            <a:r>
              <a:rPr lang="ar-IQ" sz="2000" dirty="0" smtClean="0"/>
              <a:t>17/ عرف المجاز المرسل مع بيان علاقاته مع التمثيل.</a:t>
            </a:r>
          </a:p>
          <a:p>
            <a:pPr marL="0" indent="0"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="" xmlns:p14="http://schemas.microsoft.com/office/powerpoint/2010/main" val="2217997687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47464"/>
            <a:ext cx="8229600" cy="89853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967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sz="2000" dirty="0" smtClean="0"/>
              <a:t>18/ عرف  الكناية مع بيان انواعه  مع التمثيل.</a:t>
            </a:r>
          </a:p>
          <a:p>
            <a:pPr marL="0" indent="0">
              <a:buNone/>
            </a:pPr>
            <a:r>
              <a:rPr lang="ar-IQ" sz="2000" dirty="0" smtClean="0"/>
              <a:t>19/ عرف علم المعاني اصطلاحاً .</a:t>
            </a:r>
          </a:p>
          <a:p>
            <a:pPr marL="0" indent="0">
              <a:buNone/>
            </a:pPr>
            <a:r>
              <a:rPr lang="ar-IQ" sz="2000" dirty="0" smtClean="0"/>
              <a:t>20/ عرف الخبر مع بيان اغراضه مع التمثيل .</a:t>
            </a:r>
          </a:p>
          <a:p>
            <a:pPr marL="0" indent="0">
              <a:buNone/>
            </a:pPr>
            <a:r>
              <a:rPr lang="ar-IQ" sz="2000" dirty="0" smtClean="0"/>
              <a:t>21/ حددمفهوم فائدة الخبر مع التمثيل.</a:t>
            </a:r>
          </a:p>
          <a:p>
            <a:pPr marL="0" indent="0">
              <a:buNone/>
            </a:pPr>
            <a:r>
              <a:rPr lang="ar-IQ" sz="2000" dirty="0" smtClean="0"/>
              <a:t>22/ حدد مفهوم لازم فائدة الخبر مع التمثيل.</a:t>
            </a:r>
          </a:p>
          <a:p>
            <a:pPr marL="0" indent="0">
              <a:buNone/>
            </a:pPr>
            <a:r>
              <a:rPr lang="ar-IQ" sz="2000" dirty="0" smtClean="0"/>
              <a:t>23/ اذكر ثلاثة اغراض بلاغية للخبر مع التمثيل.</a:t>
            </a:r>
          </a:p>
          <a:p>
            <a:pPr marL="0" indent="0">
              <a:buNone/>
            </a:pPr>
            <a:r>
              <a:rPr lang="ar-IQ" sz="2000" dirty="0" smtClean="0"/>
              <a:t>24/ عرف الانشاء مع بيان بيان انواعه.</a:t>
            </a:r>
          </a:p>
          <a:p>
            <a:pPr marL="0" indent="0">
              <a:buNone/>
            </a:pPr>
            <a:r>
              <a:rPr lang="ar-IQ" sz="2000" dirty="0" smtClean="0"/>
              <a:t>25/ عرف الانشاء الطلبي .</a:t>
            </a:r>
          </a:p>
          <a:p>
            <a:pPr marL="0" indent="0">
              <a:buNone/>
            </a:pPr>
            <a:r>
              <a:rPr lang="ar-IQ" sz="2000" dirty="0" smtClean="0"/>
              <a:t>26/ عرف الانشاء غير الطلبي.</a:t>
            </a:r>
          </a:p>
          <a:p>
            <a:pPr marL="0" indent="0">
              <a:buNone/>
            </a:pPr>
            <a:r>
              <a:rPr lang="ar-IQ" sz="2000" dirty="0" smtClean="0"/>
              <a:t>27/ عرف الامر مع بيان ما تخرج اليه من اغراض مع التمثيل .</a:t>
            </a:r>
          </a:p>
          <a:p>
            <a:pPr marL="0" indent="0">
              <a:buNone/>
            </a:pPr>
            <a:r>
              <a:rPr lang="ar-IQ" sz="2000" dirty="0" smtClean="0"/>
              <a:t>28/ عرف النهي مع بيان ما تخرج اليه مناغراض مع التمثيل .</a:t>
            </a:r>
          </a:p>
          <a:p>
            <a:pPr marL="0" indent="0">
              <a:buNone/>
            </a:pPr>
            <a:r>
              <a:rPr lang="ar-IQ" sz="2000" dirty="0" smtClean="0"/>
              <a:t>29/ عرف الاستفهام مع بيان ما تخرج اليه من اغراض  مع التمثيل. </a:t>
            </a:r>
          </a:p>
          <a:p>
            <a:pPr marL="0" indent="0">
              <a:buNone/>
            </a:pPr>
            <a:r>
              <a:rPr lang="ar-IQ" sz="2000" dirty="0" smtClean="0"/>
              <a:t>30 / عرف التمني مع بيان ما تخرج اليه من اغراض مع التمثيل .</a:t>
            </a:r>
          </a:p>
          <a:p>
            <a:pPr marL="0" indent="0">
              <a:buNone/>
            </a:pPr>
            <a:r>
              <a:rPr lang="ar-IQ" sz="2000" dirty="0" smtClean="0"/>
              <a:t>31/ عرف النداء مع بيان ما تخلرج اليه من اعراض مع التمثيل .</a:t>
            </a:r>
          </a:p>
          <a:p>
            <a:pPr marL="0" indent="0">
              <a:buNone/>
            </a:pPr>
            <a:r>
              <a:rPr lang="ar-IQ" sz="2000" dirty="0" smtClean="0"/>
              <a:t>32/ عرف علم البديع مع بيان اسامه </a:t>
            </a:r>
          </a:p>
          <a:p>
            <a:pPr marL="0" indent="0">
              <a:buNone/>
            </a:pPr>
            <a:r>
              <a:rPr lang="ar-IQ" sz="2000" dirty="0" smtClean="0"/>
              <a:t>33/ عرف الجناس مع بيان انواعه مع التمثيل .</a:t>
            </a:r>
          </a:p>
          <a:p>
            <a:pPr marL="0" indent="0">
              <a:buNone/>
            </a:pPr>
            <a:r>
              <a:rPr lang="ar-IQ" sz="2000" dirty="0" smtClean="0"/>
              <a:t>34/ عرف الجنا التام مع التمثيل.</a:t>
            </a:r>
          </a:p>
          <a:p>
            <a:pPr marL="0" indent="0">
              <a:buNone/>
            </a:pPr>
            <a:r>
              <a:rPr lang="ar-IQ" sz="2000" dirty="0" smtClean="0"/>
              <a:t>35/ عرف الجناس الناقص  مع بيان انواعه مع التمثيل .</a:t>
            </a:r>
          </a:p>
          <a:p>
            <a:pPr marL="0" indent="0">
              <a:buNone/>
            </a:pPr>
            <a:r>
              <a:rPr lang="ar-IQ" sz="2000" dirty="0" smtClean="0"/>
              <a:t>36/ عر الاقتباس مع التمثيل .</a:t>
            </a:r>
          </a:p>
          <a:p>
            <a:pPr marL="0" indent="0">
              <a:buNone/>
            </a:pPr>
            <a:r>
              <a:rPr lang="ar-IQ" sz="2000" dirty="0" smtClean="0"/>
              <a:t>37/ عرف السجع مع التمثيل .</a:t>
            </a:r>
          </a:p>
          <a:p>
            <a:pPr marL="0" indent="0">
              <a:buNone/>
            </a:pPr>
            <a:r>
              <a:rPr lang="ar-IQ" sz="2000" dirty="0" smtClean="0"/>
              <a:t>38/ عرغالتورية مع التمثيل .</a:t>
            </a:r>
          </a:p>
          <a:p>
            <a:pPr marL="0" indent="0">
              <a:buNone/>
            </a:pPr>
            <a:r>
              <a:rPr lang="ar-IQ" sz="2000" dirty="0" smtClean="0"/>
              <a:t>39/ بين نوع الفن البلاغي لما يأتي مع بيان مراد الشاعر لما تحته خط في قوله:</a:t>
            </a:r>
          </a:p>
          <a:p>
            <a:pPr marL="0" indent="0">
              <a:buNone/>
            </a:pPr>
            <a:r>
              <a:rPr lang="ar-IQ" sz="2000" dirty="0" smtClean="0"/>
              <a:t>يمر بي كل وقت     وكلما </a:t>
            </a:r>
            <a:r>
              <a:rPr lang="ar-IQ" sz="2000" u="sng" dirty="0" smtClean="0"/>
              <a:t>مرَّ</a:t>
            </a:r>
            <a:r>
              <a:rPr lang="ar-IQ" sz="2000" dirty="0" smtClean="0"/>
              <a:t> يحلو</a:t>
            </a:r>
            <a:endParaRPr lang="ar-IQ" sz="2000" dirty="0"/>
          </a:p>
        </p:txBody>
      </p:sp>
    </p:spTree>
    <p:extLst>
      <p:ext uri="{BB962C8B-B14F-4D97-AF65-F5344CB8AC3E}">
        <p14:creationId xmlns="" xmlns:p14="http://schemas.microsoft.com/office/powerpoint/2010/main" val="3047078262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43408"/>
            <a:ext cx="8229600" cy="24340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840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 smtClean="0"/>
              <a:t>ــ   حدد الفن البلاغي لما يأتـي:</a:t>
            </a:r>
          </a:p>
          <a:p>
            <a:pPr marL="0" indent="0">
              <a:buNone/>
            </a:pPr>
            <a:r>
              <a:rPr lang="ar-IQ" sz="2000" dirty="0" smtClean="0"/>
              <a:t>41/ الحر اذا وعد وفى ، واذا اعان كفى ، واذا ملك عفا. </a:t>
            </a:r>
          </a:p>
          <a:p>
            <a:pPr marL="0" indent="0">
              <a:buNone/>
            </a:pPr>
            <a:r>
              <a:rPr lang="ar-IQ" sz="2000" dirty="0" smtClean="0"/>
              <a:t>42/ واذا ماشأت عيشاً بينهم    (خالق الناس بخلق حسن) .</a:t>
            </a:r>
          </a:p>
          <a:p>
            <a:pPr marL="0" indent="0">
              <a:buNone/>
            </a:pPr>
            <a:r>
              <a:rPr lang="ar-IQ" sz="2000" dirty="0" smtClean="0"/>
              <a:t>43/ {ويوم تقوم الساعة يقسم المجرمون ما لبثوا غير ساعة}.</a:t>
            </a:r>
          </a:p>
          <a:p>
            <a:pPr marL="0" indent="0">
              <a:buNone/>
            </a:pPr>
            <a:r>
              <a:rPr lang="ar-IQ" sz="2000" dirty="0" smtClean="0"/>
              <a:t>44/ {فأما اليتيم فلا تقهر واما السائل فلا تنهر}</a:t>
            </a:r>
          </a:p>
          <a:p>
            <a:pPr marL="0" indent="0">
              <a:buNone/>
            </a:pPr>
            <a:r>
              <a:rPr lang="ar-IQ" sz="2000" dirty="0" smtClean="0"/>
              <a:t>45/ هلا نهاك نهاك عن لوم .................</a:t>
            </a:r>
          </a:p>
          <a:p>
            <a:pPr marL="0" indent="0">
              <a:buNone/>
            </a:pPr>
            <a:r>
              <a:rPr lang="ar-IQ" sz="2000" dirty="0" smtClean="0"/>
              <a:t>46/ ان البكاء هو الشفا     ء من الجواى بين الجوانح</a:t>
            </a:r>
          </a:p>
          <a:p>
            <a:pPr marL="0" indent="0">
              <a:buNone/>
            </a:pPr>
            <a:r>
              <a:rPr lang="ar-IQ" sz="2000" dirty="0" smtClean="0"/>
              <a:t>47/ {خشيت ان تقول فرقت بين بني اسرائيل}</a:t>
            </a:r>
          </a:p>
          <a:p>
            <a:pPr marL="0" indent="0">
              <a:buNone/>
            </a:pPr>
            <a:r>
              <a:rPr lang="ar-IQ" sz="2000" dirty="0" smtClean="0"/>
              <a:t>48/أفؤادي متى المتاب  ألما     تصح والشيب فوق رأسي ألما</a:t>
            </a:r>
          </a:p>
          <a:p>
            <a:pPr marL="0" indent="0">
              <a:buNone/>
            </a:pPr>
            <a:r>
              <a:rPr lang="ar-IQ" sz="2000" dirty="0" smtClean="0"/>
              <a:t>49/ {ياأيها الذين امنوا لاتأكلو البا أضعافاً.....}</a:t>
            </a:r>
          </a:p>
          <a:p>
            <a:pPr marL="0" indent="0">
              <a:buNone/>
            </a:pPr>
            <a:r>
              <a:rPr lang="ar-IQ" sz="2000" dirty="0" smtClean="0"/>
              <a:t>50/ {ياليتني اتخذت مع الرسول سبيلا}</a:t>
            </a:r>
          </a:p>
          <a:p>
            <a:pPr marL="0" indent="0">
              <a:buNone/>
            </a:pPr>
            <a:r>
              <a:rPr lang="ar-IQ" sz="2000" dirty="0" smtClean="0"/>
              <a:t>51/ فيا ليت ما بيني وبين احبتي      من البعد ما بيني وبين المصائب </a:t>
            </a:r>
          </a:p>
          <a:p>
            <a:pPr marL="0" indent="0">
              <a:buNone/>
            </a:pPr>
            <a:r>
              <a:rPr lang="ar-IQ" sz="2000" dirty="0" smtClean="0"/>
              <a:t>52/ (( ما لهذا الرسول يأكل ..........)) </a:t>
            </a:r>
          </a:p>
          <a:p>
            <a:pPr marL="0" indent="0">
              <a:buNone/>
            </a:pPr>
            <a:r>
              <a:rPr lang="ar-IQ" sz="2000" dirty="0" smtClean="0"/>
              <a:t>53/ {هل ادلكم على تجارة..............}</a:t>
            </a:r>
          </a:p>
          <a:p>
            <a:pPr marL="0" indent="0">
              <a:buNone/>
            </a:pPr>
            <a:r>
              <a:rPr lang="ar-IQ" sz="2000" dirty="0" smtClean="0"/>
              <a:t>54/ فدع الوعيد فما وعيدك..........</a:t>
            </a:r>
          </a:p>
          <a:p>
            <a:pPr marL="0" indent="0">
              <a:buNone/>
            </a:pPr>
            <a:r>
              <a:rPr lang="ar-IQ" sz="2000" dirty="0" smtClean="0"/>
              <a:t>55/{وكلوا واشربوا.....}</a:t>
            </a:r>
          </a:p>
          <a:p>
            <a:pPr marL="0" indent="0">
              <a:buNone/>
            </a:pPr>
            <a:r>
              <a:rPr lang="ar-IQ" sz="2000" dirty="0" smtClean="0"/>
              <a:t>56/ {لاتعتذروا قد كفرتم...........}</a:t>
            </a:r>
          </a:p>
          <a:p>
            <a:pPr marL="0" indent="0">
              <a:buNone/>
            </a:pPr>
            <a:r>
              <a:rPr lang="ar-IQ" sz="2000" dirty="0" smtClean="0"/>
              <a:t>57/  {ياأيها الذين امنوا لاتقولوا راعنا.............}</a:t>
            </a:r>
          </a:p>
          <a:p>
            <a:pPr marL="0" indent="0"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="" xmlns:p14="http://schemas.microsoft.com/office/powerpoint/2010/main" val="1723210514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-1611560"/>
            <a:ext cx="8229600" cy="1417638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7056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 smtClean="0"/>
              <a:t>58/ لاتشتري العبد الا والعصا معه ............</a:t>
            </a:r>
          </a:p>
          <a:p>
            <a:pPr marL="0" indent="0">
              <a:buNone/>
            </a:pPr>
            <a:r>
              <a:rPr lang="ar-IQ" sz="2000" dirty="0" smtClean="0"/>
              <a:t>59/{ذق انك انت العزيز الكريم}</a:t>
            </a:r>
          </a:p>
          <a:p>
            <a:pPr marL="0" indent="0">
              <a:buNone/>
            </a:pPr>
            <a:r>
              <a:rPr lang="ar-IQ" sz="2000" dirty="0" smtClean="0"/>
              <a:t>60/{ يا ايها الذين امنوا اذات تداينتم بدين.....}</a:t>
            </a:r>
          </a:p>
          <a:p>
            <a:pPr marL="0" indent="0">
              <a:buNone/>
            </a:pPr>
            <a:r>
              <a:rPr lang="ar-IQ" sz="2000" dirty="0" smtClean="0"/>
              <a:t>61/ قفا نبك من ذكرى حبيب ............</a:t>
            </a:r>
          </a:p>
          <a:p>
            <a:pPr marL="0" indent="0">
              <a:buNone/>
            </a:pPr>
            <a:r>
              <a:rPr lang="ar-IQ" sz="2000" dirty="0" smtClean="0"/>
              <a:t>62/ {وتأكلون التراث أكلا لما............}</a:t>
            </a:r>
          </a:p>
          <a:p>
            <a:pPr marL="0" indent="0">
              <a:buNone/>
            </a:pPr>
            <a:r>
              <a:rPr lang="ar-IQ" sz="2000" dirty="0" smtClean="0"/>
              <a:t>63/ {رب اني وهن العظم مني..}.</a:t>
            </a:r>
          </a:p>
          <a:p>
            <a:pPr marL="0" indent="0">
              <a:buNone/>
            </a:pPr>
            <a:r>
              <a:rPr lang="ar-IQ" sz="2000" dirty="0" smtClean="0"/>
              <a:t>64/ ان الذي نظر الاعمى .......</a:t>
            </a:r>
          </a:p>
          <a:p>
            <a:pPr marL="0" indent="0">
              <a:buNone/>
            </a:pPr>
            <a:r>
              <a:rPr lang="ar-IQ" sz="2000" dirty="0" smtClean="0"/>
              <a:t>65/ {ولا تجعل يدك مغلولة الى عنقك....}</a:t>
            </a:r>
          </a:p>
          <a:p>
            <a:pPr marL="0" indent="0">
              <a:buNone/>
            </a:pPr>
            <a:r>
              <a:rPr lang="ar-IQ" sz="2000" dirty="0" smtClean="0"/>
              <a:t>66/ ان السماحة والمروءة ..................</a:t>
            </a:r>
          </a:p>
          <a:p>
            <a:pPr marL="0" indent="0">
              <a:buNone/>
            </a:pPr>
            <a:r>
              <a:rPr lang="ar-IQ" sz="2000" dirty="0" smtClean="0"/>
              <a:t>67/ {وحملناه على ذات الواح ودسر}</a:t>
            </a:r>
          </a:p>
          <a:p>
            <a:pPr marL="0" indent="0">
              <a:buNone/>
            </a:pPr>
            <a:r>
              <a:rPr lang="ar-IQ" sz="2000" dirty="0" smtClean="0"/>
              <a:t>68/ {في رحمة الله هم فيا خالدون} </a:t>
            </a:r>
          </a:p>
          <a:p>
            <a:pPr marL="0" indent="0">
              <a:buNone/>
            </a:pPr>
            <a:r>
              <a:rPr lang="ar-IQ" sz="2000" dirty="0" smtClean="0"/>
              <a:t>69/ لاالركب البحر اني اخاف................</a:t>
            </a:r>
          </a:p>
          <a:p>
            <a:pPr marL="0" indent="0">
              <a:buNone/>
            </a:pPr>
            <a:r>
              <a:rPr lang="ar-IQ" sz="2000" dirty="0" smtClean="0"/>
              <a:t>70/{واني كلما دعوتهم لتغفر لهم جعلوا اصابعهم.}</a:t>
            </a:r>
          </a:p>
          <a:p>
            <a:pPr marL="0" indent="0">
              <a:buNone/>
            </a:pPr>
            <a:r>
              <a:rPr lang="ar-IQ" sz="2000" dirty="0" smtClean="0"/>
              <a:t>71/{واتوا اليتامى أموالهم} </a:t>
            </a:r>
          </a:p>
          <a:p>
            <a:pPr marL="0" indent="0">
              <a:buNone/>
            </a:pPr>
            <a:r>
              <a:rPr lang="ar-IQ" sz="2000" dirty="0" smtClean="0"/>
              <a:t>72/ {اني اراني اعصر خمرا }</a:t>
            </a:r>
          </a:p>
          <a:p>
            <a:pPr marL="0" indent="0">
              <a:buNone/>
            </a:pPr>
            <a:r>
              <a:rPr lang="ar-IQ" sz="2000" dirty="0" smtClean="0"/>
              <a:t>73/ له أيادٍ علي ...............</a:t>
            </a:r>
          </a:p>
          <a:p>
            <a:pPr marL="0" indent="0">
              <a:buNone/>
            </a:pPr>
            <a:r>
              <a:rPr lang="ar-IQ" sz="2000" dirty="0" smtClean="0"/>
              <a:t>74/{ وينزل لكم من السماء رزقاً}</a:t>
            </a:r>
          </a:p>
          <a:p>
            <a:pPr marL="0" indent="0">
              <a:buNone/>
            </a:pPr>
            <a:r>
              <a:rPr lang="ar-IQ" sz="2000" dirty="0" smtClean="0"/>
              <a:t>75/ وكم علمته نظم القوافي             فلما قال قافية هجاني</a:t>
            </a:r>
          </a:p>
          <a:p>
            <a:pPr marL="0" indent="0"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="" xmlns:p14="http://schemas.microsoft.com/office/powerpoint/2010/main" val="3069841342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99392"/>
            <a:ext cx="8229600" cy="9939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 smtClean="0"/>
              <a:t>76/من ملك البلاد بغير حرب......</a:t>
            </a:r>
          </a:p>
          <a:p>
            <a:pPr marL="0" indent="0">
              <a:buNone/>
            </a:pPr>
            <a:r>
              <a:rPr lang="ar-IQ" sz="2000" dirty="0" smtClean="0"/>
              <a:t>77/قال الحجاج في خطبة....[اني لارى رؤؤساً.............]</a:t>
            </a:r>
          </a:p>
          <a:p>
            <a:pPr marL="0" indent="0">
              <a:buNone/>
            </a:pPr>
            <a:r>
              <a:rPr lang="ar-IQ" sz="2000" dirty="0" smtClean="0"/>
              <a:t>78/ {واتبعوا النور الي انزل معه}</a:t>
            </a:r>
          </a:p>
          <a:p>
            <a:pPr marL="0" indent="0">
              <a:buNone/>
            </a:pPr>
            <a:r>
              <a:rPr lang="ar-IQ" sz="2000" dirty="0" smtClean="0"/>
              <a:t>79/ لاتنكري عطل الكريم من الغنى ...........</a:t>
            </a:r>
          </a:p>
          <a:p>
            <a:pPr marL="0" indent="0">
              <a:buNone/>
            </a:pPr>
            <a:r>
              <a:rPr lang="ar-IQ" sz="2000" dirty="0" smtClean="0"/>
              <a:t>80/ {مثل الذين ينفقون اموالهم في سبيل الله..............}</a:t>
            </a:r>
          </a:p>
        </p:txBody>
      </p:sp>
    </p:spTree>
    <p:extLst>
      <p:ext uri="{BB962C8B-B14F-4D97-AF65-F5344CB8AC3E}">
        <p14:creationId xmlns="" xmlns:p14="http://schemas.microsoft.com/office/powerpoint/2010/main" val="540555608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730</Words>
  <Application>Microsoft Office PowerPoint</Application>
  <PresentationFormat>عرض على الشاشة (3:4)‏</PresentationFormat>
  <Paragraphs>82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dv6</dc:creator>
  <cp:lastModifiedBy>سلو ى</cp:lastModifiedBy>
  <cp:revision>199</cp:revision>
  <dcterms:created xsi:type="dcterms:W3CDTF">2014-03-31T08:21:13Z</dcterms:created>
  <dcterms:modified xsi:type="dcterms:W3CDTF">2020-06-30T17:45:35Z</dcterms:modified>
</cp:coreProperties>
</file>