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3"/>
  </p:notesMasterIdLst>
  <p:sldIdLst>
    <p:sldId id="256" r:id="rId2"/>
    <p:sldId id="286" r:id="rId3"/>
    <p:sldId id="287" r:id="rId4"/>
    <p:sldId id="288" r:id="rId5"/>
    <p:sldId id="290" r:id="rId6"/>
    <p:sldId id="351" r:id="rId7"/>
    <p:sldId id="292" r:id="rId8"/>
    <p:sldId id="349" r:id="rId9"/>
    <p:sldId id="354" r:id="rId10"/>
    <p:sldId id="350" r:id="rId11"/>
    <p:sldId id="295" r:id="rId12"/>
    <p:sldId id="296" r:id="rId13"/>
    <p:sldId id="297" r:id="rId14"/>
    <p:sldId id="352" r:id="rId15"/>
    <p:sldId id="353" r:id="rId16"/>
    <p:sldId id="360" r:id="rId17"/>
    <p:sldId id="361" r:id="rId18"/>
    <p:sldId id="299" r:id="rId19"/>
    <p:sldId id="301" r:id="rId20"/>
    <p:sldId id="356" r:id="rId21"/>
    <p:sldId id="302" r:id="rId22"/>
    <p:sldId id="378" r:id="rId23"/>
    <p:sldId id="362" r:id="rId24"/>
    <p:sldId id="379" r:id="rId25"/>
    <p:sldId id="363" r:id="rId26"/>
    <p:sldId id="364" r:id="rId27"/>
    <p:sldId id="365" r:id="rId28"/>
    <p:sldId id="304" r:id="rId29"/>
    <p:sldId id="303" r:id="rId30"/>
    <p:sldId id="305" r:id="rId31"/>
    <p:sldId id="306" r:id="rId32"/>
    <p:sldId id="307" r:id="rId33"/>
    <p:sldId id="308" r:id="rId34"/>
    <p:sldId id="326" r:id="rId35"/>
    <p:sldId id="327" r:id="rId36"/>
    <p:sldId id="328" r:id="rId37"/>
    <p:sldId id="329" r:id="rId38"/>
    <p:sldId id="330" r:id="rId39"/>
    <p:sldId id="331" r:id="rId40"/>
    <p:sldId id="332" r:id="rId41"/>
    <p:sldId id="357" r:id="rId42"/>
    <p:sldId id="333" r:id="rId43"/>
    <p:sldId id="338" r:id="rId44"/>
    <p:sldId id="372" r:id="rId45"/>
    <p:sldId id="373" r:id="rId46"/>
    <p:sldId id="374" r:id="rId47"/>
    <p:sldId id="375" r:id="rId48"/>
    <p:sldId id="377" r:id="rId49"/>
    <p:sldId id="339" r:id="rId50"/>
    <p:sldId id="340" r:id="rId51"/>
    <p:sldId id="309" r:id="rId52"/>
    <p:sldId id="310" r:id="rId53"/>
    <p:sldId id="311" r:id="rId54"/>
    <p:sldId id="312" r:id="rId55"/>
    <p:sldId id="313" r:id="rId56"/>
    <p:sldId id="314" r:id="rId57"/>
    <p:sldId id="316" r:id="rId58"/>
    <p:sldId id="358" r:id="rId59"/>
    <p:sldId id="317" r:id="rId60"/>
    <p:sldId id="318" r:id="rId61"/>
    <p:sldId id="366" r:id="rId62"/>
    <p:sldId id="367" r:id="rId63"/>
    <p:sldId id="368" r:id="rId64"/>
    <p:sldId id="369" r:id="rId65"/>
    <p:sldId id="370" r:id="rId66"/>
    <p:sldId id="371" r:id="rId67"/>
    <p:sldId id="319" r:id="rId68"/>
    <p:sldId id="320" r:id="rId69"/>
    <p:sldId id="321" r:id="rId70"/>
    <p:sldId id="380" r:id="rId71"/>
    <p:sldId id="322" r:id="rId72"/>
    <p:sldId id="323" r:id="rId73"/>
    <p:sldId id="324" r:id="rId74"/>
    <p:sldId id="325" r:id="rId75"/>
    <p:sldId id="280" r:id="rId76"/>
    <p:sldId id="284" r:id="rId77"/>
    <p:sldId id="281" r:id="rId78"/>
    <p:sldId id="342" r:id="rId79"/>
    <p:sldId id="343" r:id="rId80"/>
    <p:sldId id="344" r:id="rId81"/>
    <p:sldId id="282" r:id="rId82"/>
    <p:sldId id="345" r:id="rId83"/>
    <p:sldId id="346" r:id="rId84"/>
    <p:sldId id="347" r:id="rId85"/>
    <p:sldId id="283" r:id="rId86"/>
    <p:sldId id="348" r:id="rId87"/>
    <p:sldId id="276" r:id="rId88"/>
    <p:sldId id="285" r:id="rId89"/>
    <p:sldId id="277" r:id="rId90"/>
    <p:sldId id="278" r:id="rId91"/>
    <p:sldId id="279" r:id="rId9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FF48297-D621-4176-9CB0-0ED195C0B6A7}" type="datetimeFigureOut">
              <a:rPr lang="ar-SA" smtClean="0"/>
              <a:pPr/>
              <a:t>18/04/41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7A6B59F-27CE-41BC-9D28-10574FFC5600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18/04/41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18/04/41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18/04/41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18/04/41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18/04/41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18/04/41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18/04/41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18/04/41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18/04/41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18/04/41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18/04/41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18/04/41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analbahr.com/%d8%a8%d8%ad%d8%ab-%d8%b9%d9%86-%d8%ac%d9%85%d8%b9-%d8%a7%d9%84%d8%aa%d9%83%d8%b3%d9%8a%d8%b1-%d9%81%d9%8a-%d8%a7%d9%84%d9%84%d8%ba%d8%a9-%d8%a7%d9%84%d8%b9%d8%b1%d8%a8%d9%8a%d8%a9-%d8%aa%d8%b9/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analbahr.com/%d8%a8%d8%ad%d8%ab-%d8%b9%d9%86-%d8%a7%d9%84%d8%a5%d8%b6%d8%a7%d9%81%d8%a9-%d9%81%d9%8a-%d8%a7%d9%84%d9%84%d8%ba%d8%a9-%d8%a7%d9%84%d8%b9%d8%b1%d8%a8%d9%8a%d8%a9-%d8%b4%d8%b1%d8%ad-%d9%82%d9%88/" TargetMode="External"/><Relationship Id="rId2" Type="http://schemas.openxmlformats.org/officeDocument/2006/relationships/hyperlink" Target="https://analbahr.com/%d8%b4%d8%b1%d8%ad-%d8%a7%d9%84%d9%85%d8%a8%d8%aa%d8%af%d8%a3-%d9%88%d8%a7%d9%84%d8%ae%d8%a8%d8%b1-%d8%a8%d8%a7%d9%84%d8%aa%d9%81%d8%b5%d9%8a%d9%84-%d8%aa%d8%b9%d8%b1%d9%8a%d9%81-%d8%8c-%d8%a5%d8%b9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تعليم اللغة العربية لغير الناطقين </a:t>
            </a:r>
            <a:r>
              <a:rPr lang="ar-SA" dirty="0" err="1" smtClean="0"/>
              <a:t>بها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المرحلة </a:t>
            </a:r>
            <a:r>
              <a:rPr lang="ar-SA" dirty="0" err="1" smtClean="0"/>
              <a:t>الاولى</a:t>
            </a:r>
            <a:r>
              <a:rPr lang="ar-SA" dirty="0" smtClean="0"/>
              <a:t> </a:t>
            </a:r>
          </a:p>
          <a:p>
            <a:r>
              <a:rPr lang="ar-SA" dirty="0" smtClean="0"/>
              <a:t>د. سلوى بكر حسين</a:t>
            </a:r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IQ" sz="4000" b="1" dirty="0" smtClean="0">
                <a:solidFill>
                  <a:srgbClr val="7030A0"/>
                </a:solidFill>
              </a:rPr>
              <a:t>ــ وإن كانت </a:t>
            </a:r>
            <a:r>
              <a:rPr lang="ar-IQ" sz="4000" b="1" dirty="0" err="1" smtClean="0">
                <a:solidFill>
                  <a:srgbClr val="7030A0"/>
                </a:solidFill>
              </a:rPr>
              <a:t>مثناة</a:t>
            </a:r>
            <a:r>
              <a:rPr lang="ar-IQ" sz="4000" b="1" dirty="0" smtClean="0">
                <a:solidFill>
                  <a:srgbClr val="7030A0"/>
                </a:solidFill>
              </a:rPr>
              <a:t> </a:t>
            </a:r>
            <a:r>
              <a:rPr lang="ar-IQ" sz="4000" b="1" dirty="0" err="1" smtClean="0">
                <a:solidFill>
                  <a:srgbClr val="7030A0"/>
                </a:solidFill>
              </a:rPr>
              <a:t>اعربت</a:t>
            </a:r>
            <a:r>
              <a:rPr lang="ar-IQ" sz="4000" b="1" dirty="0" smtClean="0">
                <a:solidFill>
                  <a:srgbClr val="7030A0"/>
                </a:solidFill>
              </a:rPr>
              <a:t> </a:t>
            </a:r>
            <a:r>
              <a:rPr lang="ar-IQ" sz="4000" b="1" dirty="0" err="1" smtClean="0">
                <a:solidFill>
                  <a:srgbClr val="7030A0"/>
                </a:solidFill>
              </a:rPr>
              <a:t>اعراب</a:t>
            </a:r>
            <a:r>
              <a:rPr lang="ar-IQ" sz="4000" b="1" dirty="0" smtClean="0">
                <a:solidFill>
                  <a:srgbClr val="7030A0"/>
                </a:solidFill>
              </a:rPr>
              <a:t> المثنى.</a:t>
            </a:r>
          </a:p>
          <a:p>
            <a:pPr>
              <a:buNone/>
            </a:pPr>
            <a:endParaRPr lang="ar-IQ" sz="40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ar-IQ" sz="4000" b="1" dirty="0" smtClean="0">
                <a:solidFill>
                  <a:srgbClr val="7030A0"/>
                </a:solidFill>
              </a:rPr>
              <a:t>هذا </a:t>
            </a:r>
            <a:r>
              <a:rPr lang="ar-IQ" sz="4000" b="1" dirty="0" err="1" smtClean="0">
                <a:solidFill>
                  <a:srgbClr val="7030A0"/>
                </a:solidFill>
              </a:rPr>
              <a:t>ابوا</a:t>
            </a:r>
            <a:r>
              <a:rPr lang="ar-IQ" sz="4000" b="1" dirty="0" smtClean="0">
                <a:solidFill>
                  <a:srgbClr val="7030A0"/>
                </a:solidFill>
              </a:rPr>
              <a:t> زيدٍ \ </a:t>
            </a:r>
            <a:r>
              <a:rPr lang="ar-IQ" sz="4000" b="1" dirty="0" err="1" smtClean="0">
                <a:solidFill>
                  <a:srgbClr val="7030A0"/>
                </a:solidFill>
              </a:rPr>
              <a:t>رايت</a:t>
            </a:r>
            <a:r>
              <a:rPr lang="ar-IQ" sz="4000" b="1" dirty="0" smtClean="0">
                <a:solidFill>
                  <a:srgbClr val="7030A0"/>
                </a:solidFill>
              </a:rPr>
              <a:t> </a:t>
            </a:r>
            <a:r>
              <a:rPr lang="ar-IQ" sz="4000" b="1" dirty="0" err="1" smtClean="0">
                <a:solidFill>
                  <a:srgbClr val="7030A0"/>
                </a:solidFill>
              </a:rPr>
              <a:t>ابوَيْهِ</a:t>
            </a:r>
            <a:r>
              <a:rPr lang="ar-IQ" sz="4000" b="1" dirty="0" smtClean="0">
                <a:solidFill>
                  <a:srgbClr val="7030A0"/>
                </a:solidFill>
              </a:rPr>
              <a:t> \ مررت </a:t>
            </a:r>
            <a:r>
              <a:rPr lang="ar-IQ" sz="4000" b="1" dirty="0" err="1" smtClean="0">
                <a:solidFill>
                  <a:srgbClr val="7030A0"/>
                </a:solidFill>
              </a:rPr>
              <a:t>بابوَيْهِ</a:t>
            </a:r>
            <a:r>
              <a:rPr lang="ar-IQ" sz="4000" b="1" dirty="0" smtClean="0">
                <a:solidFill>
                  <a:srgbClr val="7030A0"/>
                </a:solidFill>
              </a:rPr>
              <a:t>.</a:t>
            </a:r>
          </a:p>
          <a:p>
            <a:endParaRPr lang="ar-SA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SA" b="1" dirty="0" smtClean="0"/>
              <a:t>الشروط الخاصة ( وتختص </a:t>
            </a:r>
            <a:r>
              <a:rPr lang="ar-SA" b="1" dirty="0" err="1" smtClean="0"/>
              <a:t>بها</a:t>
            </a:r>
            <a:r>
              <a:rPr lang="ar-SA" b="1" dirty="0" smtClean="0"/>
              <a:t> ذو </a:t>
            </a:r>
            <a:r>
              <a:rPr lang="ar-SA" b="1" dirty="0" err="1" smtClean="0"/>
              <a:t>و</a:t>
            </a:r>
            <a:r>
              <a:rPr lang="ar-SA" b="1" dirty="0" smtClean="0"/>
              <a:t> فو )</a:t>
            </a: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أن تكون ذو بمعنى صاحب احترازا من ذو التي تعني الذي .</a:t>
            </a:r>
          </a:p>
          <a:p>
            <a:pPr>
              <a:buNone/>
            </a:pPr>
            <a:r>
              <a:rPr lang="ar-SA" b="1" dirty="0" smtClean="0"/>
              <a:t>ــ مثال على ذو بمعنى صاحب :</a:t>
            </a:r>
          </a:p>
          <a:p>
            <a:pPr>
              <a:buNone/>
            </a:pPr>
            <a:r>
              <a:rPr lang="ar-SA" dirty="0" smtClean="0"/>
              <a:t>=ذو العلم يشقى في النعيم بعلمه</a:t>
            </a:r>
          </a:p>
          <a:p>
            <a:pPr>
              <a:buNone/>
            </a:pPr>
            <a:r>
              <a:rPr lang="ar-SA" b="1" dirty="0" smtClean="0"/>
              <a:t>ــ مثال على ذو بمعنى الذي :</a:t>
            </a:r>
          </a:p>
          <a:p>
            <a:r>
              <a:rPr lang="ar-SA" dirty="0" smtClean="0"/>
              <a:t> فإن الماء ماء أبي وجدي  * وبئري ذو حفرتُ وذو طويتُ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ar-SA" b="1" dirty="0" smtClean="0"/>
              <a:t>– شروط فو</a:t>
            </a: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ln w="76200">
            <a:solidFill>
              <a:srgbClr val="FFC000"/>
            </a:solidFill>
          </a:ln>
        </p:spPr>
        <p:txBody>
          <a:bodyPr>
            <a:normAutofit lnSpcReduction="10000"/>
          </a:bodyPr>
          <a:lstStyle/>
          <a:p>
            <a:r>
              <a:rPr lang="ar-SA" b="1" dirty="0" smtClean="0"/>
              <a:t>أن تزول الميم من آخرها وإلا تعرب بالحركات الظاهرة </a:t>
            </a:r>
            <a:r>
              <a:rPr lang="ar-SA" dirty="0" smtClean="0"/>
              <a:t>.</a:t>
            </a:r>
          </a:p>
          <a:p>
            <a:pPr>
              <a:buNone/>
            </a:pPr>
            <a:r>
              <a:rPr lang="ar-SA" dirty="0" smtClean="0"/>
              <a:t>– لا فض فوك .</a:t>
            </a:r>
          </a:p>
          <a:p>
            <a:pPr>
              <a:buNone/>
            </a:pPr>
            <a:r>
              <a:rPr lang="ar-SA" dirty="0" smtClean="0"/>
              <a:t>– أمسك فاك .</a:t>
            </a:r>
          </a:p>
          <a:p>
            <a:pPr>
              <a:buNone/>
            </a:pPr>
            <a:r>
              <a:rPr lang="ar-SA" dirty="0" smtClean="0"/>
              <a:t>– احذر ما تلفظ من فيك .</a:t>
            </a:r>
          </a:p>
          <a:p>
            <a:r>
              <a:rPr lang="ar-SA" b="1" dirty="0" smtClean="0"/>
              <a:t>أما إذا بقيت بالميم فإنها تعرب كما يظهر من حركاتها </a:t>
            </a:r>
            <a:r>
              <a:rPr lang="ar-SA" dirty="0" smtClean="0"/>
              <a:t>.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– فم الخير أنجى من فم السوء .</a:t>
            </a:r>
          </a:p>
          <a:p>
            <a:pPr>
              <a:buNone/>
            </a:pPr>
            <a:r>
              <a:rPr lang="ar-SA" dirty="0" smtClean="0"/>
              <a:t>– ما أجمل الفم الناطق بالخير 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ar-SA" dirty="0" smtClean="0"/>
              <a:t> </a:t>
            </a:r>
            <a:br>
              <a:rPr lang="ar-SA" dirty="0" smtClean="0"/>
            </a:br>
            <a:r>
              <a:rPr lang="ar-SA" b="1" dirty="0" smtClean="0"/>
              <a:t>أمثلة على الأسماء الخمسة من القرآن الكريم</a:t>
            </a: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ar-SA" dirty="0" smtClean="0"/>
          </a:p>
          <a:p>
            <a:r>
              <a:rPr lang="ar-SA" dirty="0" smtClean="0"/>
              <a:t>– </a:t>
            </a:r>
            <a:r>
              <a:rPr lang="ar-SA" b="1" dirty="0" smtClean="0"/>
              <a:t>{ يا أخت هارون ما كان أبوك امرأ سوء }</a:t>
            </a:r>
            <a:r>
              <a:rPr lang="ar-SA" dirty="0" smtClean="0"/>
              <a:t>.</a:t>
            </a:r>
          </a:p>
          <a:p>
            <a:r>
              <a:rPr lang="ar-SA" dirty="0" smtClean="0"/>
              <a:t>أبوك : اسم كان مرفوع بالواو لأنه من الأسماء الخمسة وقد جاء في حالة الرفع .</a:t>
            </a:r>
          </a:p>
          <a:p>
            <a:r>
              <a:rPr lang="ar-SA" dirty="0" smtClean="0"/>
              <a:t>– </a:t>
            </a:r>
            <a:r>
              <a:rPr lang="ar-SA" b="1" dirty="0" smtClean="0"/>
              <a:t>{ ما كان محمد أبا أحد من رجالكم ولكن رسول الله }</a:t>
            </a:r>
            <a:endParaRPr lang="ar-SA" dirty="0" smtClean="0"/>
          </a:p>
          <a:p>
            <a:r>
              <a:rPr lang="ar-SA" dirty="0" smtClean="0"/>
              <a:t>أبا : جاء منصوبا بالألف لأنه من الأسماء الخمسة 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– </a:t>
            </a:r>
            <a:r>
              <a:rPr lang="ar-SA" b="1" dirty="0" smtClean="0"/>
              <a:t>{ والذين يدعون من دونه لا يستجيبون لهم بشيء إلا كباسط كفيه إلى الماء ليبلغ فاه وما هو ببالغه } </a:t>
            </a:r>
            <a:r>
              <a:rPr lang="ar-SA" dirty="0" smtClean="0"/>
              <a:t>.</a:t>
            </a:r>
          </a:p>
          <a:p>
            <a:r>
              <a:rPr lang="ar-SA" dirty="0" smtClean="0"/>
              <a:t>فاه : </a:t>
            </a:r>
            <a:r>
              <a:rPr lang="ar-SA" dirty="0" err="1" smtClean="0"/>
              <a:t>جاءمنصوب</a:t>
            </a:r>
            <a:r>
              <a:rPr lang="ar-SA" dirty="0" smtClean="0"/>
              <a:t> بالألف لأنه من الأسماء الخمسة والهاء مضاف إليه .</a:t>
            </a:r>
          </a:p>
          <a:p>
            <a:r>
              <a:rPr lang="ar-SA" dirty="0" smtClean="0"/>
              <a:t>– </a:t>
            </a:r>
            <a:r>
              <a:rPr lang="ar-SA" b="1" dirty="0" smtClean="0"/>
              <a:t>{والله ذو الفضل العظيم } </a:t>
            </a:r>
          </a:p>
          <a:p>
            <a:r>
              <a:rPr lang="ar-SA" dirty="0" smtClean="0"/>
              <a:t>ذو : جاء مرفوعا بالواو لأنه من الأسماء الخمسة .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cene3d>
            <a:camera prst="isometricOffAxis1Righ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/>
              <a:t>جمل على الأسماء الخمسة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ar-SA" dirty="0" smtClean="0"/>
              <a:t> </a:t>
            </a:r>
          </a:p>
          <a:p>
            <a:r>
              <a:rPr lang="ar-SA" dirty="0" smtClean="0"/>
              <a:t>– </a:t>
            </a:r>
            <a:r>
              <a:rPr lang="ar-SA" u="sng" dirty="0" smtClean="0"/>
              <a:t>أبوكَ</a:t>
            </a:r>
            <a:r>
              <a:rPr lang="ar-SA" dirty="0" smtClean="0"/>
              <a:t> طبيب ماهرٌ .</a:t>
            </a:r>
          </a:p>
          <a:p>
            <a:r>
              <a:rPr lang="ar-SA" dirty="0" smtClean="0"/>
              <a:t>– لعل القادمَ </a:t>
            </a:r>
            <a:r>
              <a:rPr lang="ar-SA" u="sng" dirty="0" smtClean="0"/>
              <a:t>أبو</a:t>
            </a:r>
            <a:r>
              <a:rPr lang="ar-SA" dirty="0" smtClean="0"/>
              <a:t> محمدٍ</a:t>
            </a:r>
          </a:p>
          <a:p>
            <a:r>
              <a:rPr lang="ar-SA" dirty="0" smtClean="0"/>
              <a:t>– </a:t>
            </a:r>
            <a:r>
              <a:rPr lang="ar-SA" u="sng" dirty="0" smtClean="0"/>
              <a:t>أخوكَ</a:t>
            </a:r>
            <a:r>
              <a:rPr lang="ar-SA" dirty="0" smtClean="0"/>
              <a:t> مجتهد .           </a:t>
            </a:r>
          </a:p>
          <a:p>
            <a:r>
              <a:rPr lang="ar-SA" dirty="0" smtClean="0"/>
              <a:t>– أنت </a:t>
            </a:r>
            <a:r>
              <a:rPr lang="ar-SA" u="sng" dirty="0" smtClean="0"/>
              <a:t>ذو</a:t>
            </a:r>
            <a:r>
              <a:rPr lang="ar-SA" dirty="0" smtClean="0"/>
              <a:t> إرادة .</a:t>
            </a:r>
          </a:p>
          <a:p>
            <a:r>
              <a:rPr lang="ar-SA" dirty="0" smtClean="0"/>
              <a:t>– لا فض الله </a:t>
            </a:r>
            <a:r>
              <a:rPr lang="ar-SA" u="sng" dirty="0" smtClean="0"/>
              <a:t>فاك</a:t>
            </a:r>
            <a:r>
              <a:rPr lang="ar-SA" dirty="0" smtClean="0"/>
              <a:t> 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الاسم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IQ" dirty="0" smtClean="0"/>
              <a:t>1ــ </a:t>
            </a:r>
            <a:r>
              <a:rPr lang="ar-IQ" dirty="0" smtClean="0">
                <a:solidFill>
                  <a:srgbClr val="FF0000"/>
                </a:solidFill>
              </a:rPr>
              <a:t>الصحيح= </a:t>
            </a:r>
            <a:r>
              <a:rPr lang="ar-IQ" dirty="0" smtClean="0"/>
              <a:t>هو كل اسم معرب ليس مقصوراً </a:t>
            </a:r>
            <a:r>
              <a:rPr lang="ar-IQ" dirty="0" err="1" smtClean="0"/>
              <a:t>ولامنقوصاً</a:t>
            </a:r>
            <a:r>
              <a:rPr lang="ar-IQ" dirty="0" smtClean="0"/>
              <a:t> </a:t>
            </a:r>
            <a:r>
              <a:rPr lang="ar-IQ" dirty="0" err="1" smtClean="0"/>
              <a:t>ولاممدوداً</a:t>
            </a:r>
            <a:r>
              <a:rPr lang="ar-IQ" dirty="0" smtClean="0"/>
              <a:t> = باسل \ غرفة \ بلد \ زلزال</a:t>
            </a:r>
            <a:r>
              <a:rPr lang="ar-SA" dirty="0" smtClean="0"/>
              <a:t> </a:t>
            </a:r>
            <a:r>
              <a:rPr lang="ar-IQ" dirty="0" smtClean="0"/>
              <a:t>.</a:t>
            </a:r>
          </a:p>
          <a:p>
            <a:pPr>
              <a:buNone/>
            </a:pPr>
            <a:r>
              <a:rPr lang="ar-IQ" dirty="0" smtClean="0"/>
              <a:t>2ــ </a:t>
            </a:r>
            <a:r>
              <a:rPr lang="ar-IQ" dirty="0" smtClean="0">
                <a:solidFill>
                  <a:srgbClr val="FF0000"/>
                </a:solidFill>
              </a:rPr>
              <a:t>المقصور</a:t>
            </a:r>
            <a:r>
              <a:rPr lang="ar-IQ" dirty="0" smtClean="0"/>
              <a:t> = كل اسم معرب آخره </a:t>
            </a:r>
            <a:r>
              <a:rPr lang="ar-IQ" dirty="0" err="1" smtClean="0"/>
              <a:t>الف</a:t>
            </a:r>
            <a:r>
              <a:rPr lang="ar-IQ" dirty="0" smtClean="0"/>
              <a:t> ملساء </a:t>
            </a:r>
            <a:r>
              <a:rPr lang="ar-IQ" dirty="0" err="1" smtClean="0"/>
              <a:t>اي</a:t>
            </a:r>
            <a:r>
              <a:rPr lang="ar-IQ" dirty="0" smtClean="0"/>
              <a:t> </a:t>
            </a:r>
            <a:r>
              <a:rPr lang="ar-IQ" dirty="0" err="1" smtClean="0"/>
              <a:t>لايتبعها</a:t>
            </a:r>
            <a:r>
              <a:rPr lang="ar-IQ" dirty="0" smtClean="0"/>
              <a:t> همزة </a:t>
            </a:r>
            <a:r>
              <a:rPr lang="ar-IQ" dirty="0" err="1" smtClean="0"/>
              <a:t>سميى</a:t>
            </a:r>
            <a:r>
              <a:rPr lang="ar-IQ" dirty="0" smtClean="0"/>
              <a:t> مقصوراً </a:t>
            </a:r>
            <a:r>
              <a:rPr lang="ar-IQ" dirty="0" err="1" smtClean="0"/>
              <a:t>لانه</a:t>
            </a:r>
            <a:r>
              <a:rPr lang="ar-IQ" dirty="0" smtClean="0"/>
              <a:t> حبس عن الحركة (الرفع\ النصب \</a:t>
            </a:r>
            <a:r>
              <a:rPr lang="ar-SA" dirty="0" smtClean="0"/>
              <a:t> </a:t>
            </a:r>
            <a:r>
              <a:rPr lang="ar-IQ" dirty="0" smtClean="0"/>
              <a:t>الجر)= فتى \عصا</a:t>
            </a:r>
            <a:r>
              <a:rPr lang="ar-SA" dirty="0" smtClean="0"/>
              <a:t> .</a:t>
            </a:r>
            <a:endParaRPr lang="ar-IQ" dirty="0" smtClean="0"/>
          </a:p>
          <a:p>
            <a:pPr>
              <a:buNone/>
            </a:pPr>
            <a:r>
              <a:rPr lang="ar-IQ" dirty="0" smtClean="0"/>
              <a:t>3ــ ا</a:t>
            </a:r>
            <a:r>
              <a:rPr lang="ar-IQ" dirty="0" smtClean="0">
                <a:solidFill>
                  <a:srgbClr val="FF0000"/>
                </a:solidFill>
              </a:rPr>
              <a:t>لمنقوص</a:t>
            </a:r>
            <a:r>
              <a:rPr lang="ar-IQ" dirty="0" smtClean="0"/>
              <a:t> = كل اسم معرب </a:t>
            </a:r>
            <a:r>
              <a:rPr lang="ar-IQ" dirty="0" err="1" smtClean="0"/>
              <a:t>اخره</a:t>
            </a:r>
            <a:r>
              <a:rPr lang="ar-IQ" dirty="0" smtClean="0"/>
              <a:t> ياء قبلها كسرة = القاضي</a:t>
            </a:r>
          </a:p>
          <a:p>
            <a:pPr>
              <a:buNone/>
            </a:pPr>
            <a:r>
              <a:rPr lang="ar-IQ" dirty="0" smtClean="0"/>
              <a:t>    المح</a:t>
            </a:r>
            <a:r>
              <a:rPr lang="ar-SA" dirty="0" smtClean="0"/>
              <a:t>ا</a:t>
            </a:r>
            <a:r>
              <a:rPr lang="ar-IQ" dirty="0" smtClean="0"/>
              <a:t>مي \ الراعي</a:t>
            </a:r>
            <a:r>
              <a:rPr lang="ar-SA" dirty="0" smtClean="0"/>
              <a:t> </a:t>
            </a:r>
            <a:r>
              <a:rPr lang="ar-IQ" dirty="0" smtClean="0"/>
              <a:t>.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ar-IQ" dirty="0" smtClean="0">
                <a:solidFill>
                  <a:srgbClr val="FFFF00"/>
                </a:solidFill>
              </a:rPr>
              <a:t>4ــ الممدود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ar-IQ" dirty="0" smtClean="0"/>
              <a:t>ويسمى الصحيح الممدود وهو كل اسم معرب </a:t>
            </a:r>
            <a:r>
              <a:rPr lang="ar-IQ" dirty="0" err="1" smtClean="0"/>
              <a:t>آخرههمزةمسبوقة</a:t>
            </a:r>
            <a:r>
              <a:rPr lang="ar-IQ" dirty="0" smtClean="0"/>
              <a:t> بألف مفتوح ما قبلها.</a:t>
            </a:r>
          </a:p>
          <a:p>
            <a:pPr algn="just">
              <a:buNone/>
            </a:pPr>
            <a:r>
              <a:rPr lang="ar-IQ" dirty="0" smtClean="0"/>
              <a:t>أصلية			   </a:t>
            </a:r>
            <a:r>
              <a:rPr lang="ar-IQ" dirty="0" smtClean="0">
                <a:solidFill>
                  <a:srgbClr val="92D050"/>
                </a:solidFill>
              </a:rPr>
              <a:t>مقلوبة</a:t>
            </a:r>
            <a:r>
              <a:rPr lang="ar-IQ" dirty="0" smtClean="0"/>
              <a:t>			    للتأنيث</a:t>
            </a:r>
          </a:p>
          <a:p>
            <a:pPr algn="just">
              <a:buNone/>
            </a:pPr>
            <a:r>
              <a:rPr lang="ar-IQ" dirty="0" smtClean="0"/>
              <a:t>إنشاء=            </a:t>
            </a:r>
            <a:r>
              <a:rPr lang="ar-IQ" dirty="0" smtClean="0">
                <a:solidFill>
                  <a:srgbClr val="92D050"/>
                </a:solidFill>
              </a:rPr>
              <a:t>همزته مقلوبة عن </a:t>
            </a:r>
            <a:r>
              <a:rPr lang="ar-IQ" dirty="0" err="1" smtClean="0">
                <a:solidFill>
                  <a:srgbClr val="92D050"/>
                </a:solidFill>
              </a:rPr>
              <a:t>اصل</a:t>
            </a:r>
            <a:r>
              <a:rPr lang="ar-IQ" dirty="0" smtClean="0"/>
              <a:t>              صحراء </a:t>
            </a:r>
          </a:p>
          <a:p>
            <a:pPr algn="just">
              <a:buNone/>
            </a:pPr>
            <a:r>
              <a:rPr lang="ar-IQ" dirty="0" smtClean="0"/>
              <a:t>أنشــأ               </a:t>
            </a:r>
            <a:r>
              <a:rPr lang="ar-IQ" dirty="0" err="1" smtClean="0">
                <a:solidFill>
                  <a:srgbClr val="92D050"/>
                </a:solidFill>
              </a:rPr>
              <a:t>و</a:t>
            </a:r>
            <a:r>
              <a:rPr lang="ar-IQ" dirty="0" smtClean="0"/>
              <a:t>                  </a:t>
            </a:r>
            <a:r>
              <a:rPr lang="ar-IQ" dirty="0" smtClean="0">
                <a:solidFill>
                  <a:srgbClr val="92D050"/>
                </a:solidFill>
              </a:rPr>
              <a:t>ي</a:t>
            </a:r>
            <a:r>
              <a:rPr lang="ar-IQ" dirty="0" smtClean="0"/>
              <a:t>                  حمراء</a:t>
            </a:r>
          </a:p>
          <a:p>
            <a:pPr algn="just">
              <a:buNone/>
            </a:pPr>
            <a:r>
              <a:rPr lang="ar-IQ" dirty="0" smtClean="0"/>
              <a:t>ينشئُ            </a:t>
            </a:r>
            <a:r>
              <a:rPr lang="ar-IQ" dirty="0" smtClean="0">
                <a:solidFill>
                  <a:srgbClr val="92D050"/>
                </a:solidFill>
              </a:rPr>
              <a:t>كسا=يكسو</a:t>
            </a:r>
            <a:r>
              <a:rPr lang="ar-IQ" dirty="0" smtClean="0"/>
              <a:t>     </a:t>
            </a:r>
            <a:r>
              <a:rPr lang="ar-IQ" dirty="0" err="1" smtClean="0">
                <a:solidFill>
                  <a:srgbClr val="92D050"/>
                </a:solidFill>
              </a:rPr>
              <a:t>بنى</a:t>
            </a:r>
            <a:r>
              <a:rPr lang="ar-IQ" dirty="0" smtClean="0">
                <a:solidFill>
                  <a:srgbClr val="92D050"/>
                </a:solidFill>
              </a:rPr>
              <a:t>=يبني</a:t>
            </a:r>
            <a:r>
              <a:rPr lang="ar-IQ" dirty="0" smtClean="0"/>
              <a:t>               حمقاء</a:t>
            </a:r>
          </a:p>
          <a:p>
            <a:pPr algn="just">
              <a:buNone/>
            </a:pPr>
            <a:r>
              <a:rPr lang="ar-IQ" dirty="0" smtClean="0"/>
              <a:t>                    </a:t>
            </a:r>
            <a:r>
              <a:rPr lang="ar-IQ" dirty="0" smtClean="0">
                <a:solidFill>
                  <a:srgbClr val="92D050"/>
                </a:solidFill>
              </a:rPr>
              <a:t>كساء </a:t>
            </a:r>
            <a:r>
              <a:rPr lang="ar-IQ" dirty="0" smtClean="0"/>
              <a:t>          </a:t>
            </a:r>
            <a:r>
              <a:rPr lang="ar-IQ" dirty="0" smtClean="0">
                <a:solidFill>
                  <a:srgbClr val="92D050"/>
                </a:solidFill>
              </a:rPr>
              <a:t> بناء</a:t>
            </a:r>
          </a:p>
          <a:p>
            <a:endParaRPr lang="ar-SA" dirty="0"/>
          </a:p>
        </p:txBody>
      </p:sp>
      <p:cxnSp>
        <p:nvCxnSpPr>
          <p:cNvPr id="5" name="رابط كسهم مستقيم 4"/>
          <p:cNvCxnSpPr/>
          <p:nvPr/>
        </p:nvCxnSpPr>
        <p:spPr>
          <a:xfrm rot="5400000">
            <a:off x="4537075" y="2249479"/>
            <a:ext cx="499272" cy="79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>
            <a:off x="1500166" y="2571744"/>
            <a:ext cx="6143668" cy="1588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 rot="5400000">
            <a:off x="7466033" y="2678901"/>
            <a:ext cx="21352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 rot="5400000">
            <a:off x="4679157" y="2607463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/>
          <p:nvPr/>
        </p:nvCxnSpPr>
        <p:spPr>
          <a:xfrm rot="5400000">
            <a:off x="1393009" y="2607463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مستقيم 20"/>
          <p:cNvCxnSpPr/>
          <p:nvPr/>
        </p:nvCxnSpPr>
        <p:spPr>
          <a:xfrm rot="10800000">
            <a:off x="3929058" y="3786190"/>
            <a:ext cx="214314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كسهم مستقيم 24"/>
          <p:cNvCxnSpPr/>
          <p:nvPr/>
        </p:nvCxnSpPr>
        <p:spPr>
          <a:xfrm rot="5400000">
            <a:off x="5965041" y="3893347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رابط كسهم مستقيم 26"/>
          <p:cNvCxnSpPr/>
          <p:nvPr/>
        </p:nvCxnSpPr>
        <p:spPr>
          <a:xfrm rot="5400000">
            <a:off x="3822695" y="3893347"/>
            <a:ext cx="21352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ثانيًا : المثنى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Low">
              <a:buNone/>
            </a:pPr>
            <a:r>
              <a:rPr lang="ar-IQ" dirty="0" smtClean="0">
                <a:solidFill>
                  <a:srgbClr val="FF0000"/>
                </a:solidFill>
              </a:rPr>
              <a:t>المفرد</a:t>
            </a:r>
            <a:r>
              <a:rPr lang="ar-IQ" dirty="0" smtClean="0"/>
              <a:t>:هو الواحد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IQ" dirty="0" smtClean="0"/>
              <a:t>المثنى:</a:t>
            </a:r>
            <a:r>
              <a:rPr lang="ar-IQ" dirty="0" err="1" smtClean="0"/>
              <a:t>هوماوضع</a:t>
            </a:r>
            <a:r>
              <a:rPr lang="ar-IQ" dirty="0" smtClean="0"/>
              <a:t> لاثنين </a:t>
            </a:r>
            <a:r>
              <a:rPr lang="ar-IQ" dirty="0" err="1" smtClean="0"/>
              <a:t>واغنى</a:t>
            </a:r>
            <a:r>
              <a:rPr lang="ar-IQ" dirty="0" smtClean="0"/>
              <a:t> عن المتعاطفين.</a:t>
            </a:r>
          </a:p>
          <a:p>
            <a:pPr algn="justLow">
              <a:buNone/>
            </a:pPr>
            <a:r>
              <a:rPr lang="ar-IQ" dirty="0" err="1" smtClean="0"/>
              <a:t>قاو</a:t>
            </a:r>
            <a:r>
              <a:rPr lang="ar-IQ" dirty="0" smtClean="0"/>
              <a:t> زيد </a:t>
            </a:r>
            <a:r>
              <a:rPr lang="ar-IQ" dirty="0" err="1" smtClean="0">
                <a:solidFill>
                  <a:srgbClr val="00B0F0"/>
                </a:solidFill>
              </a:rPr>
              <a:t>و</a:t>
            </a:r>
            <a:r>
              <a:rPr lang="ar-IQ" dirty="0" smtClean="0"/>
              <a:t> زيد =</a:t>
            </a:r>
            <a:r>
              <a:rPr lang="ar-IQ" dirty="0" err="1" smtClean="0">
                <a:solidFill>
                  <a:srgbClr val="00B0F0"/>
                </a:solidFill>
              </a:rPr>
              <a:t>الزيدان</a:t>
            </a:r>
            <a:r>
              <a:rPr lang="ar-IQ" dirty="0" smtClean="0">
                <a:solidFill>
                  <a:srgbClr val="FFFF00"/>
                </a:solidFill>
              </a:rPr>
              <a:t>.</a:t>
            </a:r>
            <a:r>
              <a:rPr lang="ar-IQ" dirty="0" err="1" smtClean="0">
                <a:solidFill>
                  <a:srgbClr val="FF0000"/>
                </a:solidFill>
              </a:rPr>
              <a:t>للايجاز</a:t>
            </a:r>
            <a:r>
              <a:rPr lang="ar-IQ" dirty="0" smtClean="0">
                <a:solidFill>
                  <a:srgbClr val="FF0000"/>
                </a:solidFill>
              </a:rPr>
              <a:t> والاختصار.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- المثنى : لفظ دالّ على اثنين، أو اثنتين بزيادة في آخره، صالح للتجريد ، وعَطْفِ مثلِه عليه ، نحو : الرجلان ، والكتابان ، والبنتان ... </a:t>
            </a:r>
            <a:r>
              <a:rPr lang="ar-SA" dirty="0" err="1" smtClean="0"/>
              <a:t>إلخ</a:t>
            </a:r>
            <a:r>
              <a:rPr lang="ar-SA" dirty="0" smtClean="0"/>
              <a:t> .</a:t>
            </a:r>
            <a:br>
              <a:rPr lang="ar-SA" dirty="0" smtClean="0"/>
            </a:br>
            <a:r>
              <a:rPr lang="ar-SA" dirty="0" smtClean="0"/>
              <a:t> </a:t>
            </a:r>
            <a:endParaRPr lang="ar-S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- علامات إعراب المثنى .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- المثنى يعرب بالحروف رفعا بالألف ، ونصباً وجرًّا بالياء ، نحو : </a:t>
            </a:r>
          </a:p>
          <a:p>
            <a:pPr>
              <a:buNone/>
            </a:pPr>
            <a:r>
              <a:rPr lang="ar-SA" dirty="0" smtClean="0"/>
              <a:t>جاء الطالبانِ</a:t>
            </a:r>
          </a:p>
          <a:p>
            <a:pPr>
              <a:buNone/>
            </a:pPr>
            <a:r>
              <a:rPr lang="ar-SA" dirty="0" smtClean="0"/>
              <a:t>ورأيت الطالبيْنِ</a:t>
            </a:r>
          </a:p>
          <a:p>
            <a:pPr>
              <a:buNone/>
            </a:pPr>
            <a:r>
              <a:rPr lang="ar-SA" dirty="0" smtClean="0"/>
              <a:t>وسلّمت على الطالبَيْنِ .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أولا : موضوعات في النحو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الأسماء الخمسة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المثنى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جمع المذكر السالم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جمع المؤنث السالم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الاسم المقصور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الاسم المنقوص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err="1" smtClean="0"/>
              <a:t>الافعال</a:t>
            </a:r>
            <a:r>
              <a:rPr lang="ar-SA" dirty="0" smtClean="0"/>
              <a:t> الخمسة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المضارع المعتل الآخر</a:t>
            </a:r>
            <a:endParaRPr lang="ar-S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cene3d>
            <a:camera prst="perspectiveBelow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- ما يلحق بالمثنى .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ar-SA" dirty="0" smtClean="0"/>
              <a:t>وإليك بيان </a:t>
            </a:r>
            <a:r>
              <a:rPr lang="ar-SA" dirty="0" smtClean="0">
                <a:solidFill>
                  <a:srgbClr val="FF0000"/>
                </a:solidFill>
              </a:rPr>
              <a:t>ما يلحق بالمثنى </a:t>
            </a:r>
            <a:r>
              <a:rPr lang="ar-SA" dirty="0" smtClean="0"/>
              <a:t>تفصيلاً :</a:t>
            </a:r>
            <a:br>
              <a:rPr lang="ar-SA" dirty="0" smtClean="0"/>
            </a:br>
            <a:r>
              <a:rPr lang="ar-SA" dirty="0" smtClean="0"/>
              <a:t>1- </a:t>
            </a:r>
            <a:r>
              <a:rPr lang="ar-SA" b="1" dirty="0" smtClean="0">
                <a:solidFill>
                  <a:srgbClr val="00B050"/>
                </a:solidFill>
              </a:rPr>
              <a:t>اثنان واثنتان </a:t>
            </a:r>
            <a:r>
              <a:rPr lang="ar-SA" dirty="0" smtClean="0"/>
              <a:t>، وذلك بدون اشتراط ، نحـو : جاء طالبان اثنان وطالبتان اثنتان </a:t>
            </a:r>
          </a:p>
          <a:p>
            <a:pPr>
              <a:buNone/>
            </a:pPr>
            <a:r>
              <a:rPr lang="ar-SA" dirty="0" smtClean="0"/>
              <a:t>رأيت طالبين اثنين وطالبتين اثنتين </a:t>
            </a:r>
          </a:p>
          <a:p>
            <a:pPr>
              <a:buNone/>
            </a:pPr>
            <a:r>
              <a:rPr lang="ar-SA" dirty="0" smtClean="0"/>
              <a:t>مررت بطالبينِ اثنينِ وطالبتينِ اثنتينِ 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rmAutofit/>
          </a:bodyPr>
          <a:lstStyle/>
          <a:p>
            <a:endParaRPr lang="ar-SA" dirty="0" smtClean="0"/>
          </a:p>
          <a:p>
            <a:pPr>
              <a:buNone/>
            </a:pPr>
            <a:r>
              <a:rPr lang="ar-SA" dirty="0" smtClean="0"/>
              <a:t>2- </a:t>
            </a:r>
            <a:r>
              <a:rPr lang="ar-SA" b="1" dirty="0" smtClean="0">
                <a:solidFill>
                  <a:srgbClr val="00B050"/>
                </a:solidFill>
              </a:rPr>
              <a:t>كلا وكلتا </a:t>
            </a:r>
            <a:r>
              <a:rPr lang="ar-SA" dirty="0" smtClean="0"/>
              <a:t>، وذلك بشرط إضافتهما إلى الضمير ، نحو:</a:t>
            </a:r>
          </a:p>
          <a:p>
            <a:r>
              <a:rPr lang="ar-SA" dirty="0" smtClean="0"/>
              <a:t> جاءني ك</a:t>
            </a:r>
            <a:r>
              <a:rPr lang="ar-SA" dirty="0" smtClean="0">
                <a:solidFill>
                  <a:srgbClr val="FF0000"/>
                </a:solidFill>
              </a:rPr>
              <a:t>لا</a:t>
            </a:r>
            <a:r>
              <a:rPr lang="ar-SA" dirty="0" smtClean="0"/>
              <a:t>هما وكلتاهما </a:t>
            </a:r>
          </a:p>
          <a:p>
            <a:r>
              <a:rPr lang="ar-SA" dirty="0" smtClean="0"/>
              <a:t>رأيت كل</a:t>
            </a:r>
            <a:r>
              <a:rPr lang="ar-SA" dirty="0" smtClean="0">
                <a:solidFill>
                  <a:srgbClr val="FF0000"/>
                </a:solidFill>
              </a:rPr>
              <a:t>ي</a:t>
            </a:r>
            <a:r>
              <a:rPr lang="ar-SA" dirty="0" smtClean="0"/>
              <a:t>هما وكلت</a:t>
            </a:r>
            <a:r>
              <a:rPr lang="ar-SA" dirty="0" smtClean="0">
                <a:solidFill>
                  <a:srgbClr val="FF0000"/>
                </a:solidFill>
              </a:rPr>
              <a:t>ي</a:t>
            </a:r>
            <a:r>
              <a:rPr lang="ar-SA" dirty="0" smtClean="0"/>
              <a:t>هما </a:t>
            </a:r>
          </a:p>
          <a:p>
            <a:r>
              <a:rPr lang="ar-SA" dirty="0" smtClean="0"/>
              <a:t>مررت بكل</a:t>
            </a:r>
            <a:r>
              <a:rPr lang="ar-SA" dirty="0" smtClean="0">
                <a:solidFill>
                  <a:srgbClr val="FF0000"/>
                </a:solidFill>
              </a:rPr>
              <a:t>ي</a:t>
            </a:r>
            <a:r>
              <a:rPr lang="ar-SA" dirty="0" smtClean="0"/>
              <a:t>هما وكلت</a:t>
            </a:r>
            <a:r>
              <a:rPr lang="ar-SA" dirty="0" smtClean="0">
                <a:solidFill>
                  <a:srgbClr val="FF0000"/>
                </a:solidFill>
              </a:rPr>
              <a:t>ي</a:t>
            </a:r>
            <a:r>
              <a:rPr lang="ar-SA" dirty="0" smtClean="0"/>
              <a:t>هما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11873"/>
          </a:xfrm>
        </p:spPr>
        <p:txBody>
          <a:bodyPr/>
          <a:lstStyle/>
          <a:p>
            <a:endParaRPr lang="ar-SA" dirty="0" smtClean="0"/>
          </a:p>
          <a:p>
            <a:r>
              <a:rPr lang="ar-SA" dirty="0" smtClean="0"/>
              <a:t>فإن أضيفا إلى اسم ظاهر </a:t>
            </a:r>
            <a:r>
              <a:rPr lang="ar-SA" dirty="0" err="1" smtClean="0"/>
              <a:t>لزمتهما</a:t>
            </a:r>
            <a:r>
              <a:rPr lang="ar-SA" dirty="0" smtClean="0"/>
              <a:t> الألف وأُعْرِبَا بالحركات الأصلية المقدرة على الألف ، نحو: </a:t>
            </a:r>
          </a:p>
          <a:p>
            <a:r>
              <a:rPr lang="ar-SA" dirty="0" smtClean="0"/>
              <a:t>جاءني ك</a:t>
            </a:r>
            <a:r>
              <a:rPr lang="ar-SA" dirty="0" smtClean="0">
                <a:solidFill>
                  <a:srgbClr val="FF0000"/>
                </a:solidFill>
              </a:rPr>
              <a:t>لا</a:t>
            </a:r>
            <a:r>
              <a:rPr lang="ar-SA" dirty="0" smtClean="0"/>
              <a:t> الطالبين وكل</a:t>
            </a:r>
            <a:r>
              <a:rPr lang="ar-SA" dirty="0" smtClean="0">
                <a:solidFill>
                  <a:srgbClr val="FF0000"/>
                </a:solidFill>
              </a:rPr>
              <a:t>تا </a:t>
            </a:r>
            <a:r>
              <a:rPr lang="ar-SA" dirty="0" smtClean="0"/>
              <a:t>الطالبتين ، ورأيت ك</a:t>
            </a:r>
            <a:r>
              <a:rPr lang="ar-SA" dirty="0" smtClean="0">
                <a:solidFill>
                  <a:srgbClr val="FF0000"/>
                </a:solidFill>
              </a:rPr>
              <a:t>لا</a:t>
            </a:r>
            <a:r>
              <a:rPr lang="ar-SA" dirty="0" smtClean="0"/>
              <a:t> الطالبين وكل</a:t>
            </a:r>
            <a:r>
              <a:rPr lang="ar-SA" dirty="0" smtClean="0">
                <a:solidFill>
                  <a:srgbClr val="FF0000"/>
                </a:solidFill>
              </a:rPr>
              <a:t>تا</a:t>
            </a:r>
            <a:r>
              <a:rPr lang="ar-SA" dirty="0" smtClean="0"/>
              <a:t> الطالبتين،ومررت </a:t>
            </a:r>
            <a:r>
              <a:rPr lang="ar-SA" dirty="0" err="1" smtClean="0"/>
              <a:t>بك</a:t>
            </a:r>
            <a:r>
              <a:rPr lang="ar-SA" dirty="0" err="1" smtClean="0">
                <a:solidFill>
                  <a:srgbClr val="FF0000"/>
                </a:solidFill>
              </a:rPr>
              <a:t>لا</a:t>
            </a:r>
            <a:r>
              <a:rPr lang="ar-SA" dirty="0" smtClean="0"/>
              <a:t> الطالبين </a:t>
            </a:r>
            <a:r>
              <a:rPr lang="ar-SA" dirty="0" err="1" smtClean="0"/>
              <a:t>وبكل</a:t>
            </a:r>
            <a:r>
              <a:rPr lang="ar-SA" dirty="0" err="1" smtClean="0">
                <a:solidFill>
                  <a:srgbClr val="FF0000"/>
                </a:solidFill>
              </a:rPr>
              <a:t>تا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r>
              <a:rPr lang="ar-SA" dirty="0" smtClean="0"/>
              <a:t>الطالبتين . </a:t>
            </a:r>
          </a:p>
          <a:p>
            <a:r>
              <a:rPr lang="ar-SA" dirty="0" smtClean="0"/>
              <a:t>وسبب إعرابه بالحركات أنه أشبه المفرد في اللفظ .</a:t>
            </a:r>
          </a:p>
          <a:p>
            <a:r>
              <a:rPr lang="ar-SA" dirty="0" smtClean="0"/>
              <a:t>مرفوعة </a:t>
            </a:r>
            <a:r>
              <a:rPr lang="ar-SA" dirty="0" smtClean="0">
                <a:solidFill>
                  <a:srgbClr val="FF0000"/>
                </a:solidFill>
              </a:rPr>
              <a:t>بضمة</a:t>
            </a:r>
            <a:r>
              <a:rPr lang="ar-SA" dirty="0" smtClean="0"/>
              <a:t> مقدرة للتعذر</a:t>
            </a:r>
          </a:p>
          <a:p>
            <a:r>
              <a:rPr lang="ar-SA" dirty="0" smtClean="0"/>
              <a:t>منصوبة </a:t>
            </a:r>
            <a:r>
              <a:rPr lang="ar-SA" dirty="0" smtClean="0">
                <a:solidFill>
                  <a:srgbClr val="FF0000"/>
                </a:solidFill>
              </a:rPr>
              <a:t>بفتحة</a:t>
            </a:r>
            <a:r>
              <a:rPr lang="ar-SA" dirty="0" smtClean="0"/>
              <a:t> مقدرة للتعذر</a:t>
            </a:r>
          </a:p>
          <a:p>
            <a:r>
              <a:rPr lang="ar-SA" dirty="0" smtClean="0"/>
              <a:t>مجرورة </a:t>
            </a:r>
            <a:r>
              <a:rPr lang="ar-SA" dirty="0" smtClean="0">
                <a:solidFill>
                  <a:srgbClr val="FF0000"/>
                </a:solidFill>
              </a:rPr>
              <a:t>بكسرة</a:t>
            </a:r>
            <a:r>
              <a:rPr lang="ar-SA" dirty="0" smtClean="0"/>
              <a:t> مقدرة للتعذر</a:t>
            </a:r>
            <a:br>
              <a:rPr lang="ar-SA" dirty="0" smtClean="0"/>
            </a:b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طريقة التثنية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ar-IQ" dirty="0" smtClean="0">
                <a:solidFill>
                  <a:srgbClr val="FFC000"/>
                </a:solidFill>
              </a:rPr>
              <a:t>الاسم المفرد +</a:t>
            </a:r>
            <a:r>
              <a:rPr lang="ar-IQ" dirty="0" err="1" smtClean="0">
                <a:solidFill>
                  <a:srgbClr val="FFC000"/>
                </a:solidFill>
              </a:rPr>
              <a:t>ان</a:t>
            </a:r>
            <a:r>
              <a:rPr lang="ar-IQ" dirty="0" smtClean="0">
                <a:solidFill>
                  <a:srgbClr val="FFC000"/>
                </a:solidFill>
              </a:rPr>
              <a:t> / ين = المثنى </a:t>
            </a:r>
            <a:r>
              <a:rPr lang="ar-IQ" dirty="0" smtClean="0">
                <a:solidFill>
                  <a:srgbClr val="FF0000"/>
                </a:solidFill>
              </a:rPr>
              <a:t>مع ملاحظة فتح ما قبل الألف والياء </a:t>
            </a:r>
            <a:r>
              <a:rPr lang="ar-IQ" dirty="0" err="1" smtClean="0">
                <a:solidFill>
                  <a:srgbClr val="FF0000"/>
                </a:solidFill>
              </a:rPr>
              <a:t>ووكسرالنون</a:t>
            </a:r>
            <a:r>
              <a:rPr lang="ar-IQ" dirty="0" smtClean="0">
                <a:solidFill>
                  <a:srgbClr val="FF0000"/>
                </a:solidFill>
              </a:rPr>
              <a:t>.</a:t>
            </a:r>
            <a:endParaRPr lang="ar-SA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IQ" dirty="0" smtClean="0"/>
              <a:t>1ــ تثنية الصحيح:</a:t>
            </a:r>
          </a:p>
          <a:p>
            <a:pPr>
              <a:buNone/>
            </a:pPr>
            <a:r>
              <a:rPr lang="ar-IQ" dirty="0" smtClean="0"/>
              <a:t>فلاح =فلاحَانِ = فلاحَينِ \ امرأة = </a:t>
            </a:r>
            <a:r>
              <a:rPr lang="ar-IQ" dirty="0" err="1" smtClean="0"/>
              <a:t>إمرأ</a:t>
            </a:r>
            <a:r>
              <a:rPr lang="ar-IQ" dirty="0" err="1" smtClean="0">
                <a:solidFill>
                  <a:srgbClr val="FF0000"/>
                </a:solidFill>
              </a:rPr>
              <a:t>تَانِ</a:t>
            </a:r>
            <a:r>
              <a:rPr lang="ar-IQ" dirty="0" smtClean="0"/>
              <a:t> = </a:t>
            </a:r>
            <a:r>
              <a:rPr lang="ar-IQ" dirty="0" err="1" smtClean="0"/>
              <a:t>إمرأ</a:t>
            </a:r>
            <a:r>
              <a:rPr lang="ar-IQ" dirty="0" err="1" smtClean="0">
                <a:solidFill>
                  <a:srgbClr val="FF0000"/>
                </a:solidFill>
              </a:rPr>
              <a:t>تَينِ</a:t>
            </a:r>
            <a:endParaRPr lang="ar-IQ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IQ" dirty="0" smtClean="0"/>
              <a:t>عامل = عامِ</a:t>
            </a:r>
            <a:r>
              <a:rPr lang="ar-IQ" dirty="0" smtClean="0">
                <a:solidFill>
                  <a:srgbClr val="FF0000"/>
                </a:solidFill>
              </a:rPr>
              <a:t>لاَنِ </a:t>
            </a:r>
            <a:r>
              <a:rPr lang="ar-IQ" dirty="0" smtClean="0"/>
              <a:t>= عام</a:t>
            </a:r>
            <a:r>
              <a:rPr lang="ar-IQ" dirty="0" smtClean="0">
                <a:solidFill>
                  <a:srgbClr val="FF0000"/>
                </a:solidFill>
              </a:rPr>
              <a:t>لَينِ </a:t>
            </a:r>
            <a:r>
              <a:rPr lang="ar-IQ" dirty="0" smtClean="0"/>
              <a:t>\ رافد = رافدَ</a:t>
            </a:r>
            <a:r>
              <a:rPr lang="ar-IQ" dirty="0" smtClean="0">
                <a:solidFill>
                  <a:srgbClr val="FF0000"/>
                </a:solidFill>
              </a:rPr>
              <a:t>انِ</a:t>
            </a:r>
            <a:r>
              <a:rPr lang="ar-IQ" dirty="0" smtClean="0"/>
              <a:t> = راف</a:t>
            </a:r>
            <a:r>
              <a:rPr lang="ar-IQ" dirty="0" smtClean="0">
                <a:solidFill>
                  <a:srgbClr val="FF0000"/>
                </a:solidFill>
              </a:rPr>
              <a:t>دَينِ</a:t>
            </a:r>
            <a:r>
              <a:rPr lang="ar-IQ" dirty="0" smtClean="0"/>
              <a:t>.</a:t>
            </a:r>
          </a:p>
          <a:p>
            <a:pPr>
              <a:buNone/>
            </a:pPr>
            <a:endParaRPr lang="ar-IQ" dirty="0" smtClean="0">
              <a:solidFill>
                <a:srgbClr val="92D050"/>
              </a:solidFill>
            </a:endParaRP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2 </a:t>
            </a:r>
            <a:r>
              <a:rPr lang="ar-SA" dirty="0" err="1" smtClean="0"/>
              <a:t>ـ</a:t>
            </a:r>
            <a:r>
              <a:rPr lang="ar-SA" dirty="0" smtClean="0"/>
              <a:t> المقصور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IQ" dirty="0" smtClean="0"/>
              <a:t>2ــ المقصور=ترجع </a:t>
            </a:r>
            <a:r>
              <a:rPr lang="ar-IQ" dirty="0" err="1" smtClean="0"/>
              <a:t>الالف</a:t>
            </a:r>
            <a:r>
              <a:rPr lang="ar-IQ" dirty="0" smtClean="0"/>
              <a:t> </a:t>
            </a:r>
            <a:r>
              <a:rPr lang="ar-IQ" dirty="0" err="1" smtClean="0"/>
              <a:t>لاصلها</a:t>
            </a:r>
            <a:r>
              <a:rPr lang="ar-IQ" dirty="0" smtClean="0"/>
              <a:t> :</a:t>
            </a:r>
          </a:p>
          <a:p>
            <a:pPr>
              <a:buNone/>
            </a:pPr>
            <a:r>
              <a:rPr lang="ar-IQ" dirty="0" smtClean="0"/>
              <a:t>عصا = عص</a:t>
            </a:r>
            <a:r>
              <a:rPr lang="ar-IQ" dirty="0" smtClean="0">
                <a:solidFill>
                  <a:srgbClr val="FF0000"/>
                </a:solidFill>
              </a:rPr>
              <a:t>وَانِ</a:t>
            </a:r>
            <a:r>
              <a:rPr lang="ar-IQ" dirty="0" smtClean="0"/>
              <a:t> = عص</a:t>
            </a:r>
            <a:r>
              <a:rPr lang="ar-IQ" dirty="0" smtClean="0">
                <a:solidFill>
                  <a:srgbClr val="FF0000"/>
                </a:solidFill>
              </a:rPr>
              <a:t>وَينِ</a:t>
            </a:r>
          </a:p>
          <a:p>
            <a:pPr>
              <a:buNone/>
            </a:pPr>
            <a:r>
              <a:rPr lang="ar-IQ" dirty="0" smtClean="0"/>
              <a:t>فتى = فت</a:t>
            </a:r>
            <a:r>
              <a:rPr lang="ar-IQ" dirty="0" smtClean="0">
                <a:solidFill>
                  <a:srgbClr val="C00000"/>
                </a:solidFill>
              </a:rPr>
              <a:t>يَان</a:t>
            </a:r>
            <a:r>
              <a:rPr lang="ar-IQ" dirty="0" smtClean="0"/>
              <a:t> = فتــ</a:t>
            </a:r>
            <a:r>
              <a:rPr lang="ar-IQ" dirty="0" smtClean="0">
                <a:solidFill>
                  <a:srgbClr val="C00000"/>
                </a:solidFill>
              </a:rPr>
              <a:t>يَينِ</a:t>
            </a:r>
          </a:p>
          <a:p>
            <a:pPr>
              <a:buNone/>
            </a:pPr>
            <a:r>
              <a:rPr lang="ar-IQ" dirty="0" smtClean="0"/>
              <a:t>مصطفى = مصطفيَانِ = مصطفيَينِ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3 ـــ المنقوص: تثبت الياء+(</a:t>
            </a:r>
            <a:r>
              <a:rPr lang="ar-IQ" dirty="0" err="1" smtClean="0"/>
              <a:t>ان</a:t>
            </a:r>
            <a:r>
              <a:rPr lang="ar-IQ" dirty="0" smtClean="0"/>
              <a:t> ِ \ ينِ)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IQ" dirty="0" smtClean="0"/>
              <a:t>قاض </a:t>
            </a:r>
            <a:r>
              <a:rPr lang="ar-IQ" dirty="0" err="1" smtClean="0"/>
              <a:t>ٍ</a:t>
            </a:r>
            <a:r>
              <a:rPr lang="ar-IQ" dirty="0" smtClean="0"/>
              <a:t> = قاضيَانِ = قاضِيَينِ .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IQ" dirty="0" smtClean="0"/>
              <a:t>الساعي =الساعيَانِ =الساعيَينِ.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IQ" dirty="0" smtClean="0"/>
              <a:t>داعٍ = داعيَانِ = داعيَينِ.  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IQ" dirty="0" smtClean="0"/>
              <a:t>مستهدٍ = مستهديَانِ = مستهديَينِ.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cene3d>
            <a:camera prst="perspectiveHeroicExtremeLeftFacing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4 ــ الممدود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1</a:t>
            </a:r>
            <a:r>
              <a:rPr lang="ar-IQ" dirty="0" smtClean="0"/>
              <a:t>ـــ </a:t>
            </a:r>
            <a:r>
              <a:rPr lang="ar-IQ" dirty="0" err="1" smtClean="0"/>
              <a:t>اذا</a:t>
            </a:r>
            <a:r>
              <a:rPr lang="ar-IQ" dirty="0" smtClean="0"/>
              <a:t> كانت الهمزة </a:t>
            </a:r>
            <a:r>
              <a:rPr lang="ar-IQ" dirty="0" err="1" smtClean="0"/>
              <a:t>اصلية</a:t>
            </a:r>
            <a:r>
              <a:rPr lang="ar-IQ" dirty="0" smtClean="0"/>
              <a:t> تبقى على حالها+ </a:t>
            </a:r>
            <a:r>
              <a:rPr lang="ar-IQ" dirty="0" err="1" smtClean="0"/>
              <a:t>ان</a:t>
            </a:r>
            <a:r>
              <a:rPr lang="ar-IQ" dirty="0" smtClean="0"/>
              <a:t>\ين.</a:t>
            </a:r>
          </a:p>
          <a:p>
            <a:pPr>
              <a:buNone/>
            </a:pPr>
            <a:r>
              <a:rPr lang="ar-IQ" dirty="0" smtClean="0"/>
              <a:t>قرّاء = قرَّءَانِ \ </a:t>
            </a:r>
            <a:r>
              <a:rPr lang="ar-IQ" dirty="0" err="1" smtClean="0"/>
              <a:t>قراءَينِ</a:t>
            </a:r>
            <a:r>
              <a:rPr lang="ar-IQ" dirty="0" smtClean="0"/>
              <a:t>.</a:t>
            </a:r>
          </a:p>
          <a:p>
            <a:pPr>
              <a:buNone/>
            </a:pPr>
            <a:r>
              <a:rPr lang="en-US" dirty="0" smtClean="0"/>
              <a:t>2</a:t>
            </a:r>
            <a:r>
              <a:rPr lang="ar-IQ" dirty="0" smtClean="0"/>
              <a:t>ـــ </a:t>
            </a:r>
            <a:r>
              <a:rPr lang="ar-IQ" dirty="0" err="1" smtClean="0"/>
              <a:t>اذا</a:t>
            </a:r>
            <a:r>
              <a:rPr lang="ar-IQ" dirty="0" smtClean="0"/>
              <a:t> كانت للتأنيث تقلب واواً +</a:t>
            </a:r>
            <a:r>
              <a:rPr lang="ar-IQ" dirty="0" err="1" smtClean="0"/>
              <a:t>ان</a:t>
            </a:r>
            <a:r>
              <a:rPr lang="ar-IQ" dirty="0" smtClean="0"/>
              <a:t> \ين.</a:t>
            </a:r>
          </a:p>
          <a:p>
            <a:pPr>
              <a:buNone/>
            </a:pPr>
            <a:r>
              <a:rPr lang="ar-IQ" dirty="0" smtClean="0"/>
              <a:t>حسناء =حسناوَانِ = حسناوَينِ.</a:t>
            </a:r>
          </a:p>
          <a:p>
            <a:pPr>
              <a:buNone/>
            </a:pPr>
            <a:r>
              <a:rPr lang="ar-IQ" dirty="0" err="1" smtClean="0"/>
              <a:t>غيداء</a:t>
            </a:r>
            <a:r>
              <a:rPr lang="ar-IQ" dirty="0" smtClean="0"/>
              <a:t> = </a:t>
            </a:r>
            <a:r>
              <a:rPr lang="ar-IQ" dirty="0" err="1" smtClean="0"/>
              <a:t>غيداوَانِ</a:t>
            </a:r>
            <a:r>
              <a:rPr lang="ar-IQ" dirty="0" smtClean="0"/>
              <a:t> =</a:t>
            </a:r>
            <a:r>
              <a:rPr lang="ar-IQ" dirty="0" err="1" smtClean="0"/>
              <a:t>غيداوَينِ</a:t>
            </a:r>
            <a:r>
              <a:rPr lang="ar-IQ" dirty="0" smtClean="0"/>
              <a:t>. </a:t>
            </a:r>
          </a:p>
          <a:p>
            <a:pPr>
              <a:buNone/>
            </a:pPr>
            <a:r>
              <a:rPr lang="ar-IQ" dirty="0" smtClean="0"/>
              <a:t>صحراء صحراوَانِ = صحراوَينِ.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3</a:t>
            </a:r>
            <a:r>
              <a:rPr lang="ar-IQ" dirty="0" smtClean="0"/>
              <a:t>ـــ </a:t>
            </a:r>
            <a:r>
              <a:rPr lang="ar-IQ" dirty="0" err="1" smtClean="0"/>
              <a:t>اذاكانت</a:t>
            </a:r>
            <a:r>
              <a:rPr lang="ar-IQ" dirty="0" smtClean="0"/>
              <a:t> منقلبة تبقى الهمزة أو تقلب واواً + </a:t>
            </a:r>
            <a:r>
              <a:rPr lang="ar-IQ" dirty="0" err="1" smtClean="0"/>
              <a:t>ان</a:t>
            </a:r>
            <a:r>
              <a:rPr lang="ar-IQ" dirty="0" smtClean="0"/>
              <a:t> \ين.</a:t>
            </a:r>
          </a:p>
          <a:p>
            <a:pPr>
              <a:buNone/>
            </a:pPr>
            <a:r>
              <a:rPr lang="ar-IQ" dirty="0" smtClean="0"/>
              <a:t>            	    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                    </a:t>
            </a:r>
            <a:r>
              <a:rPr lang="ar-IQ" dirty="0" err="1" smtClean="0"/>
              <a:t>كساوَانِ</a:t>
            </a:r>
            <a:r>
              <a:rPr lang="ar-IQ" dirty="0" smtClean="0"/>
              <a:t> = </a:t>
            </a:r>
            <a:r>
              <a:rPr lang="ar-IQ" dirty="0" err="1" smtClean="0"/>
              <a:t>كساوَينِ</a:t>
            </a:r>
            <a:r>
              <a:rPr lang="ar-IQ" dirty="0" smtClean="0"/>
              <a:t>.   </a:t>
            </a:r>
          </a:p>
          <a:p>
            <a:pPr>
              <a:buNone/>
            </a:pPr>
            <a:r>
              <a:rPr lang="ar-IQ" dirty="0" smtClean="0"/>
              <a:t>كساء =           </a:t>
            </a:r>
            <a:r>
              <a:rPr lang="ar-IQ" dirty="0" err="1" smtClean="0"/>
              <a:t>كساءَانِ</a:t>
            </a:r>
            <a:r>
              <a:rPr lang="ar-IQ" dirty="0" smtClean="0"/>
              <a:t> = </a:t>
            </a:r>
            <a:r>
              <a:rPr lang="ar-IQ" dirty="0" err="1" smtClean="0"/>
              <a:t>كساءَينِ</a:t>
            </a:r>
            <a:r>
              <a:rPr lang="ar-IQ" dirty="0" smtClean="0"/>
              <a:t>.</a:t>
            </a:r>
          </a:p>
          <a:p>
            <a:pPr>
              <a:buNone/>
            </a:pPr>
            <a:r>
              <a:rPr lang="ar-IQ" dirty="0" smtClean="0"/>
              <a:t>   			   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                    </a:t>
            </a:r>
            <a:r>
              <a:rPr lang="ar-IQ" dirty="0" smtClean="0"/>
              <a:t>بناءَانِ = بناءَينِ.</a:t>
            </a:r>
          </a:p>
          <a:p>
            <a:pPr>
              <a:buNone/>
            </a:pPr>
            <a:r>
              <a:rPr lang="ar-IQ" dirty="0" smtClean="0"/>
              <a:t>بناء = 	   </a:t>
            </a:r>
            <a:r>
              <a:rPr lang="ar-IQ" dirty="0" err="1" smtClean="0"/>
              <a:t>بناوَانِ</a:t>
            </a:r>
            <a:r>
              <a:rPr lang="ar-IQ" dirty="0" smtClean="0"/>
              <a:t> = بناوَينِ.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ياء المثنى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- سبب </a:t>
            </a:r>
            <a:r>
              <a:rPr lang="ar-SA" dirty="0" smtClean="0">
                <a:solidFill>
                  <a:srgbClr val="FF0000"/>
                </a:solidFill>
              </a:rPr>
              <a:t>فتح</a:t>
            </a:r>
            <a:r>
              <a:rPr lang="ar-SA" dirty="0" smtClean="0"/>
              <a:t> الحرف الذي قبل ياء المثنى في حالتي النصب، والجر.</a:t>
            </a:r>
            <a:br>
              <a:rPr lang="ar-SA" dirty="0" smtClean="0"/>
            </a:br>
            <a:r>
              <a:rPr lang="ar-SA" dirty="0" smtClean="0"/>
              <a:t>- السبب ، هو : </a:t>
            </a:r>
            <a:r>
              <a:rPr lang="ar-SA" dirty="0" smtClean="0">
                <a:solidFill>
                  <a:srgbClr val="FF0000"/>
                </a:solidFill>
              </a:rPr>
              <a:t>التفريق</a:t>
            </a:r>
            <a:r>
              <a:rPr lang="ar-SA" dirty="0" smtClean="0"/>
              <a:t> بين ياء </a:t>
            </a:r>
            <a:r>
              <a:rPr lang="ar-SA" dirty="0" smtClean="0">
                <a:solidFill>
                  <a:srgbClr val="FF0000"/>
                </a:solidFill>
              </a:rPr>
              <a:t>المثنى</a:t>
            </a:r>
            <a:r>
              <a:rPr lang="ar-SA" dirty="0" smtClean="0"/>
              <a:t> ، وياء </a:t>
            </a:r>
            <a:r>
              <a:rPr lang="ar-SA" dirty="0" smtClean="0">
                <a:solidFill>
                  <a:srgbClr val="FF0000"/>
                </a:solidFill>
              </a:rPr>
              <a:t>الجمع</a:t>
            </a:r>
            <a:r>
              <a:rPr lang="ar-SA" dirty="0" smtClean="0"/>
              <a:t> ، في نحو : المدر</a:t>
            </a:r>
            <a:r>
              <a:rPr lang="ar-SA" dirty="0" smtClean="0">
                <a:solidFill>
                  <a:srgbClr val="FF0000"/>
                </a:solidFill>
              </a:rPr>
              <a:t>سَ</a:t>
            </a:r>
            <a:r>
              <a:rPr lang="ar-SA" dirty="0" smtClean="0"/>
              <a:t>يْ</a:t>
            </a:r>
            <a:r>
              <a:rPr lang="ar-SA" dirty="0" smtClean="0">
                <a:solidFill>
                  <a:srgbClr val="FF0000"/>
                </a:solidFill>
              </a:rPr>
              <a:t>نِ </a:t>
            </a:r>
            <a:r>
              <a:rPr lang="ar-SA" dirty="0" smtClean="0"/>
              <a:t>والمدر</a:t>
            </a:r>
            <a:r>
              <a:rPr lang="ar-SA" dirty="0" smtClean="0">
                <a:solidFill>
                  <a:srgbClr val="FF0000"/>
                </a:solidFill>
              </a:rPr>
              <a:t>سِ</a:t>
            </a:r>
            <a:r>
              <a:rPr lang="ar-SA" dirty="0" smtClean="0"/>
              <a:t>يْ</a:t>
            </a:r>
            <a:r>
              <a:rPr lang="ar-SA" dirty="0" smtClean="0">
                <a:solidFill>
                  <a:srgbClr val="FF0000"/>
                </a:solidFill>
              </a:rPr>
              <a:t>نَ</a:t>
            </a:r>
            <a:r>
              <a:rPr lang="ar-SA" dirty="0" smtClean="0"/>
              <a:t> </a:t>
            </a:r>
          </a:p>
          <a:p>
            <a:pPr>
              <a:buNone/>
            </a:pPr>
            <a:r>
              <a:rPr lang="ar-SA" dirty="0" smtClean="0"/>
              <a:t>فما قبل </a:t>
            </a:r>
            <a:r>
              <a:rPr lang="ar-SA" dirty="0" smtClean="0">
                <a:solidFill>
                  <a:srgbClr val="FF0000"/>
                </a:solidFill>
              </a:rPr>
              <a:t>ياء </a:t>
            </a:r>
            <a:r>
              <a:rPr lang="ar-SA" dirty="0" smtClean="0"/>
              <a:t>الجمع </a:t>
            </a:r>
            <a:r>
              <a:rPr lang="ar-SA" dirty="0" smtClean="0">
                <a:solidFill>
                  <a:srgbClr val="FF0000"/>
                </a:solidFill>
              </a:rPr>
              <a:t>مكسور</a:t>
            </a:r>
            <a:r>
              <a:rPr lang="ar-SA" dirty="0" smtClean="0"/>
              <a:t> </a:t>
            </a:r>
          </a:p>
          <a:p>
            <a:pPr>
              <a:buNone/>
            </a:pPr>
            <a:r>
              <a:rPr lang="ar-SA" dirty="0" smtClean="0"/>
              <a:t>وما قبل </a:t>
            </a:r>
            <a:r>
              <a:rPr lang="ar-SA" dirty="0" smtClean="0">
                <a:solidFill>
                  <a:srgbClr val="FF0000"/>
                </a:solidFill>
              </a:rPr>
              <a:t>ياء</a:t>
            </a:r>
            <a:r>
              <a:rPr lang="ar-SA" dirty="0" smtClean="0"/>
              <a:t> المثنى </a:t>
            </a:r>
            <a:r>
              <a:rPr lang="ar-SA" dirty="0" smtClean="0">
                <a:solidFill>
                  <a:srgbClr val="FF0000"/>
                </a:solidFill>
              </a:rPr>
              <a:t>مفتوح </a:t>
            </a:r>
            <a:r>
              <a:rPr lang="ar-SA" dirty="0" smtClean="0"/>
              <a:t>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ar-SA" dirty="0" smtClean="0"/>
              <a:t>حذف نون المثنى عند </a:t>
            </a:r>
            <a:r>
              <a:rPr lang="ar-SA" dirty="0" err="1" smtClean="0"/>
              <a:t>الاضافة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والمثنى إذا أضيفت إلى غيره حذفت نونه في الرفع والنصب والجر ، فتقول :</a:t>
            </a:r>
          </a:p>
          <a:p>
            <a:pPr>
              <a:buNone/>
            </a:pPr>
            <a:r>
              <a:rPr lang="ar-SA" dirty="0" smtClean="0"/>
              <a:t>{</a:t>
            </a:r>
            <a:r>
              <a:rPr lang="ar-SA" dirty="0" smtClean="0"/>
              <a:t>فأصبح يقلب كف</a:t>
            </a:r>
            <a:r>
              <a:rPr lang="ar-SA" dirty="0" smtClean="0">
                <a:solidFill>
                  <a:srgbClr val="FF0000"/>
                </a:solidFill>
              </a:rPr>
              <a:t>ي</a:t>
            </a:r>
            <a:r>
              <a:rPr lang="ar-SA" dirty="0" smtClean="0"/>
              <a:t>ه}</a:t>
            </a:r>
          </a:p>
          <a:p>
            <a:pPr>
              <a:buNone/>
            </a:pPr>
            <a:r>
              <a:rPr lang="ar-SA" dirty="0" smtClean="0"/>
              <a:t>سعدت بلقاء رفيقَ</a:t>
            </a:r>
            <a:r>
              <a:rPr lang="ar-SA" dirty="0" smtClean="0">
                <a:solidFill>
                  <a:srgbClr val="FF0000"/>
                </a:solidFill>
              </a:rPr>
              <a:t>ي </a:t>
            </a:r>
            <a:r>
              <a:rPr lang="ar-SA" dirty="0" smtClean="0"/>
              <a:t>الصبا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تعريف </a:t>
            </a:r>
            <a:r>
              <a:rPr lang="ar-SA" dirty="0" err="1" smtClean="0"/>
              <a:t>الاسماء</a:t>
            </a:r>
            <a:r>
              <a:rPr lang="ar-SA" dirty="0" smtClean="0"/>
              <a:t> الخمسة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ar-SA" sz="4000" dirty="0" smtClean="0"/>
              <a:t>هي أسماء حصرها النحويون في هذا العدد ( </a:t>
            </a:r>
            <a:r>
              <a:rPr lang="ar-SA" sz="4000" u="sng" dirty="0" smtClean="0"/>
              <a:t>خمسة أسماء</a:t>
            </a:r>
            <a:r>
              <a:rPr lang="ar-SA" sz="4000" dirty="0" smtClean="0"/>
              <a:t> ) ، وهي : </a:t>
            </a:r>
            <a:r>
              <a:rPr lang="ar-SA" sz="4000" b="1" dirty="0" smtClean="0"/>
              <a:t>أبٌ</a:t>
            </a:r>
            <a:r>
              <a:rPr lang="ar-SA" sz="4000" dirty="0" smtClean="0"/>
              <a:t> – </a:t>
            </a:r>
            <a:r>
              <a:rPr lang="ar-SA" sz="4000" b="1" dirty="0" smtClean="0"/>
              <a:t>أخٌ </a:t>
            </a:r>
            <a:r>
              <a:rPr lang="ar-SA" sz="4000" dirty="0" smtClean="0"/>
              <a:t>– </a:t>
            </a:r>
            <a:r>
              <a:rPr lang="ar-SA" sz="4000" b="1" dirty="0" smtClean="0"/>
              <a:t>حمُ </a:t>
            </a:r>
            <a:r>
              <a:rPr lang="ar-SA" sz="4000" dirty="0" smtClean="0"/>
              <a:t>– </a:t>
            </a:r>
            <a:r>
              <a:rPr lang="ar-SA" sz="4000" b="1" dirty="0" smtClean="0"/>
              <a:t>فو</a:t>
            </a:r>
            <a:r>
              <a:rPr lang="ar-SA" sz="4000" dirty="0" smtClean="0"/>
              <a:t> – </a:t>
            </a:r>
            <a:r>
              <a:rPr lang="ar-SA" sz="4000" b="1" dirty="0" smtClean="0"/>
              <a:t>ذو </a:t>
            </a:r>
            <a:r>
              <a:rPr lang="ar-SA" sz="4000" dirty="0" smtClean="0"/>
              <a:t>، وزادها البعض اسما سادسا وهو : </a:t>
            </a:r>
            <a:r>
              <a:rPr lang="ar-SA" sz="4000" b="1" dirty="0" smtClean="0"/>
              <a:t>هنُ</a:t>
            </a:r>
            <a:r>
              <a:rPr lang="ar-SA" sz="4000" dirty="0" smtClean="0"/>
              <a:t> ، لذا فإن سمعت </a:t>
            </a:r>
            <a:r>
              <a:rPr lang="ar-SA" sz="4000" b="1" u="sng" dirty="0" smtClean="0"/>
              <a:t>بالأسماء الستة</a:t>
            </a:r>
            <a:r>
              <a:rPr lang="ar-SA" sz="4000" u="sng" dirty="0" smtClean="0"/>
              <a:t> </a:t>
            </a:r>
            <a:r>
              <a:rPr lang="ar-SA" sz="4000" dirty="0" smtClean="0"/>
              <a:t>فاعلم أن </a:t>
            </a:r>
            <a:r>
              <a:rPr lang="ar-SA" sz="4000" dirty="0" err="1" smtClean="0"/>
              <a:t>سادسها</a:t>
            </a:r>
            <a:r>
              <a:rPr lang="ar-SA" sz="4000" dirty="0" smtClean="0"/>
              <a:t> </a:t>
            </a:r>
            <a:r>
              <a:rPr lang="ar-SA" sz="4000" b="1" dirty="0" smtClean="0"/>
              <a:t>هنُ</a:t>
            </a:r>
            <a:r>
              <a:rPr lang="ar-SA" sz="4000" dirty="0" smtClean="0"/>
              <a:t> .</a:t>
            </a:r>
            <a:endParaRPr lang="ar-SA" sz="4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تثنية المحذوف الآخر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أ ــ إن كان ما حُذف منه يُردُّ إليه عند الإضافة رددته إليه عند التثنية: </a:t>
            </a:r>
          </a:p>
          <a:p>
            <a:pPr>
              <a:buNone/>
            </a:pPr>
            <a:r>
              <a:rPr lang="ar-SA" dirty="0" smtClean="0"/>
              <a:t>أبٌ/ أخٌ = أبوه / أخوه = أبوان / أخوان لان </a:t>
            </a:r>
            <a:r>
              <a:rPr lang="ar-SA" dirty="0" err="1" smtClean="0"/>
              <a:t>الاصل</a:t>
            </a:r>
            <a:r>
              <a:rPr lang="ar-SA" dirty="0" smtClean="0"/>
              <a:t> </a:t>
            </a:r>
            <a:r>
              <a:rPr lang="ar-SA" dirty="0" err="1" smtClean="0"/>
              <a:t>ابوٌ</a:t>
            </a:r>
            <a:r>
              <a:rPr lang="ar-SA" dirty="0" smtClean="0"/>
              <a:t> /أخوٌ</a:t>
            </a:r>
          </a:p>
          <a:p>
            <a:pPr>
              <a:buNone/>
            </a:pPr>
            <a:r>
              <a:rPr lang="ar-SA" dirty="0" smtClean="0"/>
              <a:t>قاضٍ =قاضيكم =قاضيان</a:t>
            </a:r>
          </a:p>
          <a:p>
            <a:pPr>
              <a:buNone/>
            </a:pPr>
            <a:r>
              <a:rPr lang="ar-SA" dirty="0" smtClean="0"/>
              <a:t>داعٍ  = داعي الحق = داعيان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ب ــ وإن لم يكن يُردُّ إليه </a:t>
            </a:r>
            <a:r>
              <a:rPr lang="ar-SA" dirty="0" err="1" smtClean="0"/>
              <a:t>الحذوف</a:t>
            </a:r>
            <a:r>
              <a:rPr lang="ar-SA" dirty="0" smtClean="0"/>
              <a:t> عند الإضافة، </a:t>
            </a:r>
            <a:r>
              <a:rPr lang="ar-SA" dirty="0" err="1" smtClean="0"/>
              <a:t>لايُردّ</a:t>
            </a:r>
            <a:r>
              <a:rPr lang="ar-SA" dirty="0" smtClean="0"/>
              <a:t> عند التثنية،بل يُثنّى على لفظه، فتقول في تثنية : </a:t>
            </a:r>
          </a:p>
          <a:p>
            <a:r>
              <a:rPr lang="ar-SA" dirty="0" smtClean="0"/>
              <a:t>يدٍ ( يَدْيٌ )= يده =يدان </a:t>
            </a:r>
          </a:p>
          <a:p>
            <a:r>
              <a:rPr lang="ar-SA" dirty="0" smtClean="0"/>
              <a:t>ابن ( بَنَوٌ ) =ابنه  = ابنانِ</a:t>
            </a:r>
          </a:p>
          <a:p>
            <a:r>
              <a:rPr lang="ar-SA" dirty="0" smtClean="0"/>
              <a:t>اسم ( سَمْوٌّ ) = اسمه =اسمان </a:t>
            </a:r>
            <a:endParaRPr lang="ar-SA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تدريبات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استخرج المثنى والملحق </a:t>
            </a:r>
            <a:r>
              <a:rPr lang="ar-SA" dirty="0" err="1" smtClean="0"/>
              <a:t>به</a:t>
            </a:r>
            <a:r>
              <a:rPr lang="ar-SA" dirty="0" smtClean="0"/>
              <a:t> لكل مما يأتي، ذاكرًا أحكامها :</a:t>
            </a:r>
          </a:p>
          <a:p>
            <a:pPr>
              <a:buNone/>
            </a:pPr>
            <a:r>
              <a:rPr lang="ar-SA" dirty="0" smtClean="0"/>
              <a:t>1ـ {</a:t>
            </a:r>
            <a:r>
              <a:rPr lang="ar-SA" b="1" dirty="0" smtClean="0"/>
              <a:t>إِذْ أَرْسَلْنَا إِلَيْهِمُ </a:t>
            </a:r>
            <a:r>
              <a:rPr lang="ar-SA" b="1" dirty="0" smtClean="0">
                <a:solidFill>
                  <a:srgbClr val="FF0000"/>
                </a:solidFill>
              </a:rPr>
              <a:t>اثْنَيْنِ</a:t>
            </a:r>
            <a:r>
              <a:rPr lang="ar-SA" b="1" dirty="0" smtClean="0"/>
              <a:t> فَكَذَّبُوهُمَا فَعَزَّزْنَا بِثَالِثٍ فَقَالُوا إِنَّا إِلَيْكُمْ مُرْسَلُونَ }</a:t>
            </a:r>
          </a:p>
          <a:p>
            <a:pPr marL="514350" indent="-514350">
              <a:buNone/>
            </a:pPr>
            <a:r>
              <a:rPr lang="ar-SA" b="1" dirty="0" smtClean="0"/>
              <a:t>2ـ  {وَدَخَلَ الْمَدِينَةَ عَلَى حِينِ غَفْلَةٍ مِنْ أَهْلِهَا فَوَجَدَ فِيهَا </a:t>
            </a:r>
            <a:r>
              <a:rPr lang="ar-SA" b="1" dirty="0" smtClean="0">
                <a:solidFill>
                  <a:srgbClr val="FF0000"/>
                </a:solidFill>
              </a:rPr>
              <a:t>رَجُلَيْنِ</a:t>
            </a:r>
            <a:r>
              <a:rPr lang="ar-SA" b="1" dirty="0" smtClean="0"/>
              <a:t> يَقْتَتِلَانِ }</a:t>
            </a:r>
          </a:p>
          <a:p>
            <a:pPr marL="514350" indent="-514350">
              <a:buNone/>
            </a:pPr>
            <a:r>
              <a:rPr lang="ar-SA" b="1" dirty="0" smtClean="0"/>
              <a:t>3ـ { إِنِّي أَنَا رَبُّكَ فَاخْلَعْ </a:t>
            </a:r>
            <a:r>
              <a:rPr lang="ar-SA" b="1" dirty="0" smtClean="0">
                <a:solidFill>
                  <a:srgbClr val="FF0000"/>
                </a:solidFill>
              </a:rPr>
              <a:t>نَعْلَيْكَ</a:t>
            </a:r>
            <a:r>
              <a:rPr lang="ar-SA" b="1" dirty="0" smtClean="0"/>
              <a:t> إِنَّكَ بِالْوَادِ الْمُقَدَّسِ </a:t>
            </a:r>
            <a:r>
              <a:rPr lang="ar-SA" b="1" dirty="0" err="1" smtClean="0"/>
              <a:t>طُوًى</a:t>
            </a:r>
            <a:r>
              <a:rPr lang="ar-SA" b="1" dirty="0" smtClean="0"/>
              <a:t> }</a:t>
            </a:r>
          </a:p>
          <a:p>
            <a:pPr marL="514350" indent="-514350">
              <a:buNone/>
            </a:pPr>
            <a:r>
              <a:rPr lang="ar-SA" b="1" dirty="0" smtClean="0"/>
              <a:t>4ـ  { وَدَخَلَ مَعَهُ السِّجْنَ </a:t>
            </a:r>
            <a:r>
              <a:rPr lang="ar-SA" b="1" dirty="0" smtClean="0">
                <a:solidFill>
                  <a:srgbClr val="FF0000"/>
                </a:solidFill>
              </a:rPr>
              <a:t>فَتَيَانِ</a:t>
            </a:r>
            <a:r>
              <a:rPr lang="ar-SA" b="1" dirty="0" smtClean="0"/>
              <a:t> }</a:t>
            </a:r>
          </a:p>
          <a:p>
            <a:pPr marL="514350" indent="-514350"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5ـ {</a:t>
            </a:r>
            <a:r>
              <a:rPr lang="ar-SA" b="1" dirty="0" smtClean="0"/>
              <a:t> فَأْتِيَاهُ فَقُولَا إِنَّا </a:t>
            </a:r>
            <a:r>
              <a:rPr lang="ar-SA" b="1" dirty="0" smtClean="0">
                <a:solidFill>
                  <a:srgbClr val="FF0000"/>
                </a:solidFill>
              </a:rPr>
              <a:t>رَسُولَا</a:t>
            </a:r>
            <a:r>
              <a:rPr lang="ar-SA" b="1" dirty="0" smtClean="0"/>
              <a:t> رَبِّكَ }</a:t>
            </a:r>
          </a:p>
          <a:p>
            <a:pPr>
              <a:buNone/>
            </a:pPr>
            <a:r>
              <a:rPr lang="ar-SA" b="1" dirty="0" smtClean="0"/>
              <a:t>6ـ {وَاضْرِبْ لَهُمْ مَثَلًا </a:t>
            </a:r>
            <a:r>
              <a:rPr lang="ar-SA" b="1" dirty="0" smtClean="0">
                <a:solidFill>
                  <a:srgbClr val="FF0000"/>
                </a:solidFill>
              </a:rPr>
              <a:t>رَجُلَيْنِ</a:t>
            </a:r>
            <a:r>
              <a:rPr lang="ar-SA" b="1" dirty="0" smtClean="0"/>
              <a:t> جَعَلْنَا لِأَحَدِهِمَا </a:t>
            </a:r>
            <a:r>
              <a:rPr lang="ar-SA" b="1" dirty="0" smtClean="0">
                <a:solidFill>
                  <a:srgbClr val="FF0000"/>
                </a:solidFill>
              </a:rPr>
              <a:t>جَنَّتَيْنِ </a:t>
            </a:r>
            <a:r>
              <a:rPr lang="ar-SA" b="1" dirty="0" smtClean="0"/>
              <a:t>مِنْ أَعْنَابٍ وَحَفَفْنَاهُمَا بِنَخْلٍ وَجَعَلْنَا بَيْنَهُمَا زَرْعًا (32) </a:t>
            </a:r>
            <a:r>
              <a:rPr lang="ar-SA" b="1" dirty="0" smtClean="0">
                <a:solidFill>
                  <a:srgbClr val="FF0000"/>
                </a:solidFill>
              </a:rPr>
              <a:t>كِلْتَا</a:t>
            </a:r>
            <a:r>
              <a:rPr lang="ar-SA" b="1" dirty="0" smtClean="0"/>
              <a:t> الْجَنَّتَيْنِ آتَتْ أُكُلَهَا وَلَمْ تَظْلِمْ مِنْهُ شَيْئًا وَفَجَّرْنَا خِلَالَهُمَا نَهَرًا }</a:t>
            </a:r>
            <a:endParaRPr lang="ar-SA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جمع المؤنث السالم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/>
            </a:r>
            <a:br>
              <a:rPr lang="ar-SA" dirty="0" smtClean="0"/>
            </a:br>
            <a:r>
              <a:rPr lang="ar-SA" b="1" dirty="0" smtClean="0"/>
              <a:t>هو كل ما دل على أكثر من اثنتين بزيادة ألف </a:t>
            </a:r>
            <a:r>
              <a:rPr lang="ar-SA" b="1" dirty="0" err="1" smtClean="0"/>
              <a:t>و</a:t>
            </a:r>
            <a:r>
              <a:rPr lang="ar-SA" b="1" dirty="0" smtClean="0"/>
              <a:t> تاء لمفرده الصحيح في آخره ، ويرفع بالضمة ، وينصب ويجر بالكسرة ، وهو مؤنث طبعا ( خاص بجماعة الإناث ) ، وسمي سالما لأن مفرده سلم من التغيير عند جمعه .</a:t>
            </a:r>
            <a:endParaRPr lang="ar-SA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cene3d>
            <a:camera prst="perspectiveRight"/>
            <a:lightRig rig="threePt" dir="t"/>
          </a:scene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شروط جمع المؤنث السالم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يشترط في جمع المؤنث السالم قواعد وضوابط حتى يكون سليما وهي </a:t>
            </a:r>
            <a:r>
              <a:rPr lang="ar-SA" dirty="0" err="1" smtClean="0"/>
              <a:t>كالاتي</a:t>
            </a:r>
            <a:r>
              <a:rPr lang="ar-SA" dirty="0" smtClean="0"/>
              <a:t> :</a:t>
            </a:r>
          </a:p>
          <a:p>
            <a:r>
              <a:rPr lang="ar-SA" dirty="0" smtClean="0"/>
              <a:t>1 – </a:t>
            </a:r>
            <a:r>
              <a:rPr lang="ar-SA" b="1" dirty="0" smtClean="0"/>
              <a:t>أعلام الإناث</a:t>
            </a:r>
            <a:r>
              <a:rPr lang="ar-SA" dirty="0" smtClean="0"/>
              <a:t> مثل :</a:t>
            </a:r>
          </a:p>
          <a:p>
            <a:r>
              <a:rPr lang="ar-SA" dirty="0" smtClean="0"/>
              <a:t>زينب : </a:t>
            </a:r>
            <a:r>
              <a:rPr lang="ar-SA" dirty="0" err="1" smtClean="0"/>
              <a:t>زينبات</a:t>
            </a:r>
            <a:endParaRPr lang="ar-SA" dirty="0" smtClean="0"/>
          </a:p>
          <a:p>
            <a:r>
              <a:rPr lang="ar-SA" dirty="0" smtClean="0"/>
              <a:t>هند : </a:t>
            </a:r>
            <a:r>
              <a:rPr lang="ar-SA" dirty="0" err="1" smtClean="0"/>
              <a:t>هندات</a:t>
            </a:r>
            <a:endParaRPr lang="ar-SA" dirty="0" smtClean="0"/>
          </a:p>
          <a:p>
            <a:r>
              <a:rPr lang="ar-SA" dirty="0" smtClean="0"/>
              <a:t>رقية : </a:t>
            </a:r>
            <a:r>
              <a:rPr lang="ar-SA" dirty="0" err="1" smtClean="0"/>
              <a:t>رقيات</a:t>
            </a: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dirty="0" smtClean="0"/>
              <a:t>2 – </a:t>
            </a:r>
            <a:r>
              <a:rPr lang="ar-SA" b="1" dirty="0" smtClean="0"/>
              <a:t>ما ختم بتاء التأنيث</a:t>
            </a:r>
            <a:r>
              <a:rPr lang="ar-SA" dirty="0" smtClean="0"/>
              <a:t> مثل :</a:t>
            </a:r>
          </a:p>
          <a:p>
            <a:r>
              <a:rPr lang="ar-SA" dirty="0" smtClean="0"/>
              <a:t>دجاجة : دجاجات</a:t>
            </a:r>
          </a:p>
          <a:p>
            <a:r>
              <a:rPr lang="ar-SA" dirty="0" smtClean="0"/>
              <a:t>ورقة : ورقات</a:t>
            </a:r>
          </a:p>
          <a:p>
            <a:r>
              <a:rPr lang="ar-SA" dirty="0" smtClean="0"/>
              <a:t>شجرة : شجرات</a:t>
            </a:r>
          </a:p>
          <a:p>
            <a:r>
              <a:rPr lang="ar-SA" dirty="0" smtClean="0"/>
              <a:t>3 –  </a:t>
            </a:r>
            <a:r>
              <a:rPr lang="ar-SA" b="1" dirty="0" smtClean="0"/>
              <a:t>صفات المؤنث</a:t>
            </a:r>
            <a:r>
              <a:rPr lang="ar-SA" dirty="0" smtClean="0"/>
              <a:t> مثل :</a:t>
            </a:r>
          </a:p>
          <a:p>
            <a:r>
              <a:rPr lang="ar-SA" dirty="0" err="1" smtClean="0"/>
              <a:t>مرضع</a:t>
            </a:r>
            <a:r>
              <a:rPr lang="ar-SA" dirty="0" smtClean="0"/>
              <a:t> : مرضعات</a:t>
            </a:r>
          </a:p>
          <a:p>
            <a:r>
              <a:rPr lang="ar-SA" dirty="0" smtClean="0"/>
              <a:t>طالق : </a:t>
            </a:r>
            <a:r>
              <a:rPr lang="ar-SA" dirty="0" err="1" smtClean="0"/>
              <a:t>طالقات</a:t>
            </a:r>
            <a:endParaRPr lang="ar-SA" dirty="0" smtClean="0"/>
          </a:p>
          <a:p>
            <a:r>
              <a:rPr lang="ar-SA" dirty="0" smtClean="0"/>
              <a:t>ولود : ولودات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29288"/>
          </a:xfrm>
        </p:spPr>
        <p:txBody>
          <a:bodyPr/>
          <a:lstStyle/>
          <a:p>
            <a:r>
              <a:rPr lang="ar-SA" dirty="0" smtClean="0"/>
              <a:t>4 – </a:t>
            </a:r>
            <a:r>
              <a:rPr lang="ar-SA" b="1" dirty="0" err="1" smtClean="0"/>
              <a:t>ماختم</a:t>
            </a:r>
            <a:r>
              <a:rPr lang="ar-SA" b="1" dirty="0" smtClean="0"/>
              <a:t> بألف التأنيث المقصورة</a:t>
            </a:r>
            <a:r>
              <a:rPr lang="ar-SA" dirty="0" smtClean="0"/>
              <a:t> مثل :</a:t>
            </a:r>
          </a:p>
          <a:p>
            <a:r>
              <a:rPr lang="ar-SA" dirty="0" smtClean="0"/>
              <a:t>ذكرى : ذكريات</a:t>
            </a:r>
          </a:p>
          <a:p>
            <a:r>
              <a:rPr lang="ar-SA" dirty="0" smtClean="0"/>
              <a:t>مستشفى : مستشفيات</a:t>
            </a:r>
          </a:p>
          <a:p>
            <a:r>
              <a:rPr lang="ar-SA" dirty="0" smtClean="0"/>
              <a:t>5 – </a:t>
            </a:r>
            <a:r>
              <a:rPr lang="ar-SA" b="1" dirty="0" smtClean="0"/>
              <a:t>ما ختم بألف الـتأنيث الممدودة</a:t>
            </a:r>
            <a:r>
              <a:rPr lang="ar-SA" dirty="0" smtClean="0"/>
              <a:t> مثل :</a:t>
            </a:r>
          </a:p>
          <a:p>
            <a:r>
              <a:rPr lang="ar-SA" dirty="0" smtClean="0"/>
              <a:t>صحراء : صحراوات</a:t>
            </a:r>
          </a:p>
          <a:p>
            <a:r>
              <a:rPr lang="ar-SA" dirty="0" smtClean="0"/>
              <a:t>حسناء : حسناوات</a:t>
            </a:r>
          </a:p>
          <a:p>
            <a:r>
              <a:rPr lang="ar-SA" dirty="0" smtClean="0"/>
              <a:t>سمراء : سمراوات</a:t>
            </a:r>
            <a:endParaRPr lang="ar-SA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r>
              <a:rPr lang="ar-SA" dirty="0" smtClean="0"/>
              <a:t>6 – </a:t>
            </a:r>
            <a:r>
              <a:rPr lang="ar-SA" b="1" dirty="0" smtClean="0"/>
              <a:t>المذكر المقرون بالتاء</a:t>
            </a:r>
            <a:r>
              <a:rPr lang="ar-SA" dirty="0" smtClean="0"/>
              <a:t> مثل :</a:t>
            </a:r>
          </a:p>
          <a:p>
            <a:r>
              <a:rPr lang="ar-SA" dirty="0" smtClean="0"/>
              <a:t>حمزة : </a:t>
            </a:r>
            <a:r>
              <a:rPr lang="ar-SA" dirty="0" err="1" smtClean="0"/>
              <a:t>حمزات</a:t>
            </a:r>
            <a:endParaRPr lang="ar-SA" dirty="0" smtClean="0"/>
          </a:p>
          <a:p>
            <a:r>
              <a:rPr lang="ar-SA" dirty="0" smtClean="0"/>
              <a:t>طلحة : </a:t>
            </a:r>
            <a:r>
              <a:rPr lang="ar-SA" dirty="0" err="1" smtClean="0"/>
              <a:t>طلحات</a:t>
            </a:r>
            <a:endParaRPr lang="ar-SA" dirty="0" smtClean="0"/>
          </a:p>
          <a:p>
            <a:r>
              <a:rPr lang="ar-SA" dirty="0" smtClean="0"/>
              <a:t>معاوية : </a:t>
            </a:r>
            <a:r>
              <a:rPr lang="ar-SA" dirty="0" err="1" smtClean="0"/>
              <a:t>معاويات</a:t>
            </a:r>
            <a:endParaRPr lang="ar-SA" dirty="0" smtClean="0"/>
          </a:p>
          <a:p>
            <a:r>
              <a:rPr lang="ar-SA" dirty="0" smtClean="0"/>
              <a:t>لحظة لحظة..ألم تقل لنا أن </a:t>
            </a:r>
            <a:r>
              <a:rPr lang="ar-SA" b="1" dirty="0" smtClean="0"/>
              <a:t>هذا الجمع</a:t>
            </a:r>
            <a:r>
              <a:rPr lang="ar-SA" dirty="0" smtClean="0"/>
              <a:t> خاص بجماعة الإناث ، فماذا يفعل الذكور هنا ؟</a:t>
            </a:r>
          </a:p>
          <a:p>
            <a:r>
              <a:rPr lang="ar-SA" dirty="0" smtClean="0"/>
              <a:t>هذه يا سيدي أسماء انتهت </a:t>
            </a:r>
            <a:r>
              <a:rPr lang="ar-SA" b="1" dirty="0" smtClean="0"/>
              <a:t>بتاء التأنيث الزائدة</a:t>
            </a:r>
            <a:r>
              <a:rPr lang="ar-SA" dirty="0" smtClean="0"/>
              <a:t> ، وبالتالي يمنع عليهم جمع المذكر السالم فحرام أن نقول </a:t>
            </a:r>
            <a:r>
              <a:rPr lang="ar-SA" dirty="0" err="1" smtClean="0"/>
              <a:t>حمزون</a:t>
            </a:r>
            <a:r>
              <a:rPr lang="ar-SA" dirty="0" smtClean="0"/>
              <a:t> – </a:t>
            </a:r>
            <a:r>
              <a:rPr lang="ar-SA" dirty="0" err="1" smtClean="0"/>
              <a:t>معاويون</a:t>
            </a:r>
            <a:r>
              <a:rPr lang="ar-SA" dirty="0" smtClean="0"/>
              <a:t> ..!!! لهذا تم حشرهم مع جمع المؤنث السالم لأجل التاء المؤنثة …يعني ( لأجل خاطر التاء )  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60399"/>
            <a:ext cx="8229600" cy="5483245"/>
          </a:xfrm>
        </p:spPr>
        <p:txBody>
          <a:bodyPr>
            <a:normAutofit fontScale="92500"/>
          </a:bodyPr>
          <a:lstStyle/>
          <a:p>
            <a:r>
              <a:rPr lang="ar-SA" b="1" dirty="0" smtClean="0"/>
              <a:t>7ـ صفة المذكر غير العاقل</a:t>
            </a:r>
            <a:r>
              <a:rPr lang="ar-SA" dirty="0" smtClean="0"/>
              <a:t> مثل :</a:t>
            </a:r>
          </a:p>
          <a:p>
            <a:r>
              <a:rPr lang="ar-SA" dirty="0" smtClean="0"/>
              <a:t>شاهق : شاهقات / جبال شاهقات</a:t>
            </a:r>
          </a:p>
          <a:p>
            <a:r>
              <a:rPr lang="ar-SA" dirty="0" err="1" smtClean="0"/>
              <a:t>باهض</a:t>
            </a:r>
            <a:r>
              <a:rPr lang="ar-SA" dirty="0" smtClean="0"/>
              <a:t> : </a:t>
            </a:r>
            <a:r>
              <a:rPr lang="ar-SA" dirty="0" err="1" smtClean="0"/>
              <a:t>باهضات</a:t>
            </a:r>
            <a:r>
              <a:rPr lang="ar-SA" dirty="0" smtClean="0"/>
              <a:t> / بضائع </a:t>
            </a:r>
            <a:r>
              <a:rPr lang="ar-SA" dirty="0" err="1" smtClean="0"/>
              <a:t>باهضات</a:t>
            </a:r>
            <a:r>
              <a:rPr lang="ar-SA" dirty="0" smtClean="0"/>
              <a:t> الثمن</a:t>
            </a:r>
          </a:p>
          <a:p>
            <a:r>
              <a:rPr lang="ar-SA" dirty="0" err="1" smtClean="0"/>
              <a:t>راس</a:t>
            </a:r>
            <a:r>
              <a:rPr lang="ar-SA" dirty="0" smtClean="0"/>
              <a:t> : راسيات / جبال راسيات</a:t>
            </a:r>
          </a:p>
          <a:p>
            <a:r>
              <a:rPr lang="ar-SA" dirty="0" err="1" smtClean="0"/>
              <a:t>اعطنا</a:t>
            </a:r>
            <a:r>
              <a:rPr lang="ar-SA" dirty="0" smtClean="0"/>
              <a:t> مثالا على صفة المذكر العاقل .</a:t>
            </a:r>
          </a:p>
          <a:p>
            <a:r>
              <a:rPr lang="ar-SA" dirty="0" smtClean="0"/>
              <a:t>صابر : صابرون / رجال صابرون .</a:t>
            </a:r>
          </a:p>
          <a:p>
            <a:r>
              <a:rPr lang="ar-SA" dirty="0" smtClean="0"/>
              <a:t>جالس : جالسون / المهندسون جالسون .</a:t>
            </a:r>
          </a:p>
          <a:p>
            <a:r>
              <a:rPr lang="ar-SA" dirty="0" smtClean="0"/>
              <a:t>ولكن لماذا لم تقل </a:t>
            </a:r>
            <a:r>
              <a:rPr lang="ar-SA" b="1" dirty="0" smtClean="0"/>
              <a:t>صابرات</a:t>
            </a:r>
            <a:r>
              <a:rPr lang="ar-SA" dirty="0" smtClean="0"/>
              <a:t> </a:t>
            </a:r>
            <a:r>
              <a:rPr lang="ar-SA" dirty="0" err="1" smtClean="0"/>
              <a:t>و</a:t>
            </a:r>
            <a:r>
              <a:rPr lang="ar-SA" dirty="0" smtClean="0"/>
              <a:t> </a:t>
            </a:r>
            <a:r>
              <a:rPr lang="ar-SA" b="1" dirty="0" smtClean="0"/>
              <a:t>جالسات</a:t>
            </a:r>
            <a:r>
              <a:rPr lang="ar-SA" dirty="0" smtClean="0"/>
              <a:t> ؟</a:t>
            </a:r>
          </a:p>
          <a:p>
            <a:r>
              <a:rPr lang="ar-SA" dirty="0" smtClean="0"/>
              <a:t>لأن صابر وجالس </a:t>
            </a:r>
            <a:r>
              <a:rPr lang="ar-SA" b="1" dirty="0" smtClean="0"/>
              <a:t>صفة لمذكر</a:t>
            </a:r>
            <a:r>
              <a:rPr lang="ar-SA" dirty="0" smtClean="0"/>
              <a:t> وبالتالي فهم من عائلة جمع المذكر السالم ، أما صابرات وجالسات فأصلها صابرة وجالسة ..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ar-SA" b="1" dirty="0" smtClean="0"/>
              <a:t>الأسماء الخمسة ومعانيها</a:t>
            </a: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dirty="0" smtClean="0"/>
              <a:t>أب وأخ : لا تحتاج إلى شرح .</a:t>
            </a:r>
          </a:p>
          <a:p>
            <a:r>
              <a:rPr lang="ar-SA" dirty="0" smtClean="0"/>
              <a:t>ذو : بمعنى صاحب .</a:t>
            </a:r>
          </a:p>
          <a:p>
            <a:r>
              <a:rPr lang="ar-SA" dirty="0" smtClean="0"/>
              <a:t>فو : وهو الفم .</a:t>
            </a:r>
          </a:p>
          <a:p>
            <a:r>
              <a:rPr lang="ar-SA" dirty="0" smtClean="0"/>
              <a:t>حمُ : تعني كل قريب للزوج أو الزوجة ، والدا كان أم غير والد ، لكن العرف قصره على الوالد .</a:t>
            </a:r>
          </a:p>
          <a:p>
            <a:r>
              <a:rPr lang="ar-SA" dirty="0" smtClean="0"/>
              <a:t>هنُ : تعني الشيء التافه ، وكناية عن كل شيء يستقبح التصريح </a:t>
            </a:r>
            <a:r>
              <a:rPr lang="ar-SA" dirty="0" err="1" smtClean="0"/>
              <a:t>به</a:t>
            </a:r>
            <a:r>
              <a:rPr lang="ar-SA" dirty="0" smtClean="0"/>
              <a:t> .</a:t>
            </a:r>
          </a:p>
          <a:p>
            <a:r>
              <a:rPr lang="ar-SA" dirty="0" smtClean="0"/>
              <a:t> 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endParaRPr lang="ar-SA" dirty="0" smtClean="0"/>
          </a:p>
          <a:p>
            <a:r>
              <a:rPr lang="ar-SA" dirty="0" smtClean="0"/>
              <a:t>8 – </a:t>
            </a:r>
            <a:r>
              <a:rPr lang="ar-SA" b="1" dirty="0" smtClean="0"/>
              <a:t>مصدر الفعل الذي يتجاوز ثلاثة حروف</a:t>
            </a:r>
            <a:r>
              <a:rPr lang="ar-SA" dirty="0" smtClean="0"/>
              <a:t> مثل :</a:t>
            </a:r>
          </a:p>
          <a:p>
            <a:r>
              <a:rPr lang="ar-SA" dirty="0" smtClean="0"/>
              <a:t>أكرم – إكرام : </a:t>
            </a:r>
            <a:r>
              <a:rPr lang="ar-SA" dirty="0" err="1" smtClean="0"/>
              <a:t>إكرامات</a:t>
            </a:r>
            <a:endParaRPr lang="ar-SA" dirty="0" smtClean="0"/>
          </a:p>
          <a:p>
            <a:r>
              <a:rPr lang="ar-SA" dirty="0" smtClean="0"/>
              <a:t>اجتهد – اجتهاد : اجتهادات</a:t>
            </a:r>
          </a:p>
          <a:p>
            <a:r>
              <a:rPr lang="ar-SA" dirty="0" smtClean="0"/>
              <a:t>تفاعلَ – تفاعلٌ – تفاعلات</a:t>
            </a:r>
          </a:p>
          <a:p>
            <a:r>
              <a:rPr lang="ar-SA" dirty="0" smtClean="0"/>
              <a:t>عرّف ــ تعريف ـــ تعريفات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ar-SA" dirty="0" smtClean="0"/>
              <a:t>9– </a:t>
            </a:r>
            <a:r>
              <a:rPr lang="ar-SA" b="1" dirty="0" smtClean="0"/>
              <a:t>الأسماء المعرّبة</a:t>
            </a:r>
            <a:r>
              <a:rPr lang="ar-SA" dirty="0" smtClean="0"/>
              <a:t> ( أي تم تعريبها ) مثل :</a:t>
            </a:r>
          </a:p>
          <a:p>
            <a:r>
              <a:rPr lang="ar-SA" dirty="0" smtClean="0"/>
              <a:t>بروتين : بروتينات</a:t>
            </a:r>
          </a:p>
          <a:p>
            <a:r>
              <a:rPr lang="ar-SA" dirty="0" smtClean="0"/>
              <a:t>فيتامين : فيتامينات</a:t>
            </a:r>
          </a:p>
          <a:p>
            <a:r>
              <a:rPr lang="ar-SA" dirty="0" smtClean="0"/>
              <a:t>تلفزيون: تلفزيونات</a:t>
            </a:r>
          </a:p>
          <a:p>
            <a:r>
              <a:rPr lang="ar-SA" dirty="0" smtClean="0"/>
              <a:t>تلفون : تلفونات</a:t>
            </a:r>
          </a:p>
          <a:p>
            <a:r>
              <a:rPr lang="ar-SA" dirty="0" smtClean="0"/>
              <a:t>10 - اسم غير العاقل، إذا كان يُبدأ </a:t>
            </a:r>
            <a:r>
              <a:rPr lang="ar-SA" dirty="0" err="1" smtClean="0"/>
              <a:t>بـ</a:t>
            </a:r>
            <a:r>
              <a:rPr lang="ar-SA" dirty="0" smtClean="0"/>
              <a:t> [ابن]، أو [ذي]، نحو: [ابن آوى وابن عرس] </a:t>
            </a:r>
            <a:r>
              <a:rPr lang="ar-SA" dirty="0" err="1" smtClean="0"/>
              <a:t>و</a:t>
            </a:r>
            <a:r>
              <a:rPr lang="ar-SA" dirty="0" smtClean="0"/>
              <a:t>[ذي القعدة وذي الحجة] فإن ذلك يُجمع على: [بنات آوى وبنات عرس] </a:t>
            </a:r>
            <a:r>
              <a:rPr lang="ar-SA" dirty="0" err="1" smtClean="0"/>
              <a:t>و</a:t>
            </a:r>
            <a:r>
              <a:rPr lang="ar-SA" dirty="0" smtClean="0"/>
              <a:t>[ذوات القعدة وذوات الحجة].</a:t>
            </a:r>
            <a:endParaRPr lang="ar-SA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فائدة</a:t>
            </a:r>
            <a:r>
              <a:rPr lang="ar-SA" dirty="0" smtClean="0"/>
              <a:t> : </a:t>
            </a:r>
            <a:r>
              <a:rPr lang="ar-SA" b="1" dirty="0" smtClean="0"/>
              <a:t>أحيانا نجد جمع المؤنث السالم على الجمع نفسه ، كيف ؟!!!</a:t>
            </a:r>
            <a:endParaRPr lang="ar-SA" dirty="0" smtClean="0"/>
          </a:p>
          <a:p>
            <a:r>
              <a:rPr lang="ar-SA" dirty="0" smtClean="0"/>
              <a:t>مثل :</a:t>
            </a:r>
          </a:p>
          <a:p>
            <a:r>
              <a:rPr lang="ar-SA" dirty="0" smtClean="0"/>
              <a:t>رجال : رجالات</a:t>
            </a:r>
          </a:p>
          <a:p>
            <a:r>
              <a:rPr lang="ar-SA" dirty="0" smtClean="0"/>
              <a:t>أهرام : أهرامات</a:t>
            </a:r>
          </a:p>
          <a:p>
            <a:r>
              <a:rPr lang="ar-SA" dirty="0" smtClean="0"/>
              <a:t>هذا  </a:t>
            </a:r>
            <a:r>
              <a:rPr lang="ar-SA" b="1" dirty="0" smtClean="0">
                <a:hlinkClick r:id="rId2"/>
              </a:rPr>
              <a:t>جمع تكسير</a:t>
            </a:r>
            <a:r>
              <a:rPr lang="ar-SA" dirty="0" smtClean="0"/>
              <a:t> ، وزدناه الألف والتاء للتعظيم فقط 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ـ جمع المؤنث السالم - كسائر الأسماء في العربية - يرفع بالضمة، ويجر بالكسرة. لكنه في حالة النصب، يتفرَّد، فيُنْصَب بالكسرة. مثال ذلك:</a:t>
            </a:r>
            <a:br>
              <a:rPr lang="ar-SA" dirty="0" smtClean="0"/>
            </a:br>
            <a:r>
              <a:rPr lang="ar-SA" dirty="0" smtClean="0"/>
              <a:t>هذه دجاجاتٌ : وقد رُفع بالضمة.</a:t>
            </a:r>
            <a:br>
              <a:rPr lang="ar-SA" dirty="0" smtClean="0"/>
            </a:br>
            <a:r>
              <a:rPr lang="ar-SA" dirty="0" smtClean="0"/>
              <a:t>ونظرت إلى دجاجاتٍ : وقد جُر بالكسرة.</a:t>
            </a:r>
            <a:br>
              <a:rPr lang="ar-SA" dirty="0" smtClean="0"/>
            </a:br>
            <a:r>
              <a:rPr lang="ar-SA" dirty="0" smtClean="0"/>
              <a:t>واشتريت دجاجاتٍ : وقد نصب بالكسرة عوضاً عن الفتحة.</a:t>
            </a:r>
            <a:br>
              <a:rPr lang="ar-SA" dirty="0" smtClean="0"/>
            </a:b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الصحيح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IQ" b="1" dirty="0" smtClean="0">
                <a:solidFill>
                  <a:srgbClr val="00B0F0"/>
                </a:solidFill>
              </a:rPr>
              <a:t>أولاً:طريقة جمع الصحيح.</a:t>
            </a:r>
          </a:p>
          <a:p>
            <a:pPr marL="96838" indent="-96838">
              <a:buNone/>
            </a:pPr>
            <a:r>
              <a:rPr lang="ar-IQ" dirty="0" smtClean="0"/>
              <a:t>1ـ </a:t>
            </a:r>
            <a:r>
              <a:rPr lang="ar-IQ" dirty="0" err="1" smtClean="0"/>
              <a:t>يزادعلى</a:t>
            </a:r>
            <a:r>
              <a:rPr lang="ar-IQ" dirty="0" smtClean="0"/>
              <a:t> </a:t>
            </a:r>
            <a:r>
              <a:rPr lang="ar-IQ" dirty="0" err="1" smtClean="0"/>
              <a:t>آخرالمفردالف</a:t>
            </a:r>
            <a:r>
              <a:rPr lang="ar-IQ" dirty="0" smtClean="0"/>
              <a:t> وتاء مثل : </a:t>
            </a:r>
          </a:p>
          <a:p>
            <a:pPr marL="96838" indent="-96838">
              <a:buNone/>
            </a:pPr>
            <a:r>
              <a:rPr lang="ar-IQ" b="1" dirty="0" smtClean="0">
                <a:solidFill>
                  <a:srgbClr val="00B050"/>
                </a:solidFill>
              </a:rPr>
              <a:t>(زينب =</a:t>
            </a:r>
            <a:r>
              <a:rPr lang="ar-IQ" b="1" dirty="0" err="1" smtClean="0">
                <a:solidFill>
                  <a:srgbClr val="00B050"/>
                </a:solidFill>
              </a:rPr>
              <a:t>زينبات</a:t>
            </a:r>
            <a:r>
              <a:rPr lang="ar-IQ" b="1" dirty="0" smtClean="0">
                <a:solidFill>
                  <a:srgbClr val="00B050"/>
                </a:solidFill>
              </a:rPr>
              <a:t>)،(حامل=حاملات).</a:t>
            </a:r>
            <a:endParaRPr lang="ar-SA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ar-IQ" dirty="0" smtClean="0"/>
              <a:t>2ـ إذا كان في </a:t>
            </a:r>
            <a:r>
              <a:rPr lang="ar-IQ" dirty="0" err="1" smtClean="0"/>
              <a:t>آخرالاسم</a:t>
            </a:r>
            <a:r>
              <a:rPr lang="ar-IQ" dirty="0" smtClean="0"/>
              <a:t> المفرد </a:t>
            </a:r>
            <a:r>
              <a:rPr lang="ar-IQ" u="sng" dirty="0" err="1" smtClean="0">
                <a:solidFill>
                  <a:srgbClr val="FF0000"/>
                </a:solidFill>
              </a:rPr>
              <a:t>تاء</a:t>
            </a:r>
            <a:r>
              <a:rPr lang="ar-IQ" dirty="0" err="1" smtClean="0"/>
              <a:t>حذفت</a:t>
            </a:r>
            <a:r>
              <a:rPr lang="ar-IQ" dirty="0" smtClean="0"/>
              <a:t> نحو:</a:t>
            </a:r>
          </a:p>
          <a:p>
            <a:pPr marL="0" indent="0">
              <a:buNone/>
            </a:pPr>
            <a:r>
              <a:rPr lang="ar-IQ" b="1" dirty="0" smtClean="0">
                <a:solidFill>
                  <a:srgbClr val="00B0F0"/>
                </a:solidFill>
              </a:rPr>
              <a:t>(حسنة=حسناتٌ </a:t>
            </a:r>
            <a:r>
              <a:rPr lang="ar-IQ" dirty="0" smtClean="0">
                <a:solidFill>
                  <a:srgbClr val="00B0F0"/>
                </a:solidFill>
              </a:rPr>
              <a:t>\\</a:t>
            </a:r>
            <a:r>
              <a:rPr lang="ar-IQ" b="1" dirty="0" smtClean="0">
                <a:solidFill>
                  <a:srgbClr val="00B0F0"/>
                </a:solidFill>
              </a:rPr>
              <a:t> مدرسة=مُدَرِساتٌ،سمة=</a:t>
            </a:r>
          </a:p>
          <a:p>
            <a:pPr marL="0" indent="0">
              <a:buNone/>
            </a:pPr>
            <a:r>
              <a:rPr lang="ar-IQ" b="1" dirty="0" smtClean="0">
                <a:solidFill>
                  <a:srgbClr val="00B0F0"/>
                </a:solidFill>
              </a:rPr>
              <a:t>سمات).</a:t>
            </a:r>
          </a:p>
          <a:p>
            <a:pPr marL="96838" indent="-96838">
              <a:buNone/>
            </a:pPr>
            <a:endParaRPr lang="ar-IQ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b="1" dirty="0" smtClean="0">
                <a:solidFill>
                  <a:srgbClr val="C00000"/>
                </a:solidFill>
              </a:rPr>
              <a:t>ثانياً:طريقة جمع المقصور:</a:t>
            </a:r>
            <a:br>
              <a:rPr lang="ar-IQ" b="1" dirty="0" smtClean="0">
                <a:solidFill>
                  <a:srgbClr val="C00000"/>
                </a:solidFill>
              </a:rPr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* </a:t>
            </a:r>
            <a:r>
              <a:rPr lang="ar-IQ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ننظرالى</a:t>
            </a:r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ألفه</a:t>
            </a:r>
            <a:endParaRPr lang="ar-IQ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ar-IQ" dirty="0" smtClean="0"/>
              <a:t>1ـ إن كانت </a:t>
            </a:r>
            <a:r>
              <a:rPr lang="ar-IQ" b="1" dirty="0" smtClean="0">
                <a:solidFill>
                  <a:srgbClr val="FF0000"/>
                </a:solidFill>
              </a:rPr>
              <a:t>ثالثة</a:t>
            </a:r>
            <a:r>
              <a:rPr lang="ar-IQ" dirty="0" smtClean="0"/>
              <a:t> ردّت </a:t>
            </a:r>
            <a:r>
              <a:rPr lang="ar-IQ" dirty="0" err="1" smtClean="0"/>
              <a:t>الى</a:t>
            </a:r>
            <a:r>
              <a:rPr lang="ar-IQ" dirty="0" smtClean="0"/>
              <a:t> </a:t>
            </a:r>
            <a:r>
              <a:rPr lang="ar-IQ" dirty="0" err="1" smtClean="0"/>
              <a:t>اصلها</a:t>
            </a:r>
            <a:r>
              <a:rPr lang="ar-IQ" dirty="0" smtClean="0"/>
              <a:t>(الواو </a:t>
            </a:r>
            <a:r>
              <a:rPr lang="ar-IQ" dirty="0" err="1" smtClean="0"/>
              <a:t>ـ</a:t>
            </a:r>
            <a:r>
              <a:rPr lang="ar-IQ" dirty="0" smtClean="0"/>
              <a:t> الياء)</a:t>
            </a:r>
            <a:r>
              <a:rPr lang="ar-IQ" b="1" dirty="0" smtClean="0">
                <a:solidFill>
                  <a:srgbClr val="C00000"/>
                </a:solidFill>
              </a:rPr>
              <a:t>:(شذا=</a:t>
            </a:r>
            <a:r>
              <a:rPr lang="ar-IQ" b="1" dirty="0" err="1" smtClean="0">
                <a:solidFill>
                  <a:srgbClr val="C00000"/>
                </a:solidFill>
              </a:rPr>
              <a:t>شذوات</a:t>
            </a:r>
            <a:r>
              <a:rPr lang="ar-IQ" b="1" dirty="0" smtClean="0">
                <a:solidFill>
                  <a:srgbClr val="C00000"/>
                </a:solidFill>
              </a:rPr>
              <a:t>/هدى=</a:t>
            </a:r>
            <a:r>
              <a:rPr lang="ar-IQ" b="1" dirty="0" err="1" smtClean="0">
                <a:solidFill>
                  <a:srgbClr val="C00000"/>
                </a:solidFill>
              </a:rPr>
              <a:t>هديات</a:t>
            </a:r>
            <a:r>
              <a:rPr lang="ar-IQ" b="1" dirty="0" smtClean="0">
                <a:solidFill>
                  <a:srgbClr val="C00000"/>
                </a:solidFill>
              </a:rPr>
              <a:t>/عصا=</a:t>
            </a:r>
          </a:p>
          <a:p>
            <a:pPr marL="0" indent="0">
              <a:buNone/>
            </a:pPr>
            <a:r>
              <a:rPr lang="ar-IQ" b="1" dirty="0" err="1" smtClean="0">
                <a:solidFill>
                  <a:srgbClr val="C00000"/>
                </a:solidFill>
              </a:rPr>
              <a:t>عصوات</a:t>
            </a:r>
            <a:r>
              <a:rPr lang="ar-IQ" b="1" dirty="0" smtClean="0">
                <a:solidFill>
                  <a:srgbClr val="C00000"/>
                </a:solidFill>
              </a:rPr>
              <a:t>).</a:t>
            </a:r>
            <a:endParaRPr lang="ar-SA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IQ" dirty="0" smtClean="0">
                <a:solidFill>
                  <a:srgbClr val="FF0000"/>
                </a:solidFill>
              </a:rPr>
              <a:t>2-</a:t>
            </a:r>
            <a:r>
              <a:rPr lang="ar-IQ" dirty="0" smtClean="0"/>
              <a:t> وان كانت </a:t>
            </a:r>
            <a:r>
              <a:rPr lang="ar-IQ" b="1" dirty="0" smtClean="0">
                <a:solidFill>
                  <a:srgbClr val="FF0000"/>
                </a:solidFill>
              </a:rPr>
              <a:t>رابعة</a:t>
            </a:r>
            <a:r>
              <a:rPr lang="ar-IQ" dirty="0" smtClean="0"/>
              <a:t> </a:t>
            </a:r>
            <a:r>
              <a:rPr lang="ar-IQ" dirty="0" err="1" smtClean="0"/>
              <a:t>فاكثر</a:t>
            </a:r>
            <a:r>
              <a:rPr lang="ar-IQ" dirty="0" smtClean="0"/>
              <a:t> قلبت ياءً نحو: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IQ" b="1" dirty="0" smtClean="0">
                <a:solidFill>
                  <a:srgbClr val="FFC000"/>
                </a:solidFill>
              </a:rPr>
              <a:t>(ذكرى= ذكرياتٌ / مستشفى= مستشفياتٌ</a:t>
            </a:r>
          </a:p>
          <a:p>
            <a:pPr>
              <a:buNone/>
            </a:pPr>
            <a:endParaRPr lang="ar-IQ" b="1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ar-IQ" b="1" dirty="0" smtClean="0">
                <a:solidFill>
                  <a:srgbClr val="92D050"/>
                </a:solidFill>
              </a:rPr>
              <a:t>حبلى = حبليات / مصطفى = مصطفيات).</a:t>
            </a:r>
          </a:p>
          <a:p>
            <a:pPr marL="0" indent="0">
              <a:buNone/>
            </a:pPr>
            <a:endParaRPr lang="ar-IQ" b="1" dirty="0" smtClean="0">
              <a:solidFill>
                <a:srgbClr val="C00000"/>
              </a:solidFill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المنقوص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IQ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ثالثاً:طريقة جمع المنقوص.</a:t>
            </a:r>
          </a:p>
          <a:p>
            <a:pPr>
              <a:buNone/>
            </a:pPr>
            <a:r>
              <a:rPr lang="ar-IQ" b="1" dirty="0" err="1" smtClean="0">
                <a:ln w="38100">
                  <a:solidFill>
                    <a:srgbClr val="7030A0"/>
                  </a:solidFill>
                </a:ln>
                <a:solidFill>
                  <a:srgbClr val="FFFF00"/>
                </a:solidFill>
              </a:rPr>
              <a:t>لايتغير</a:t>
            </a:r>
            <a:r>
              <a:rPr lang="ar-IQ" b="1" dirty="0" smtClean="0">
                <a:ln w="38100">
                  <a:solidFill>
                    <a:srgbClr val="7030A0"/>
                  </a:solidFill>
                </a:ln>
                <a:solidFill>
                  <a:srgbClr val="FFFF00"/>
                </a:solidFill>
              </a:rPr>
              <a:t> فيه شيء عند الجمع:</a:t>
            </a:r>
          </a:p>
          <a:p>
            <a:pPr>
              <a:buNone/>
            </a:pPr>
            <a:r>
              <a:rPr lang="ar-IQ" b="1" dirty="0" smtClean="0">
                <a:ln>
                  <a:solidFill>
                    <a:srgbClr val="FFFF00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(محامية = محاميات / جارية = جاريات)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b="1" dirty="0" smtClean="0">
                <a:ln>
                  <a:solidFill>
                    <a:srgbClr val="00B0F0"/>
                  </a:solidFill>
                </a:ln>
                <a:solidFill>
                  <a:srgbClr val="FF0000"/>
                </a:solidFill>
              </a:rPr>
              <a:t>رابعاً:طريقة جمع الممدود:</a:t>
            </a:r>
            <a:br>
              <a:rPr lang="ar-IQ" b="1" dirty="0" smtClean="0">
                <a:ln>
                  <a:solidFill>
                    <a:srgbClr val="00B0F0"/>
                  </a:solidFill>
                </a:ln>
                <a:solidFill>
                  <a:srgbClr val="FF0000"/>
                </a:solidFill>
              </a:rPr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IQ" dirty="0" smtClean="0">
                <a:solidFill>
                  <a:schemeClr val="accent3">
                    <a:lumMod val="50000"/>
                  </a:schemeClr>
                </a:solidFill>
              </a:rPr>
              <a:t>يطبق على همزته عند جمعه جمع مؤنث سالماً </a:t>
            </a:r>
            <a:r>
              <a:rPr lang="ar-IQ" dirty="0" err="1" smtClean="0">
                <a:solidFill>
                  <a:schemeClr val="accent3">
                    <a:lumMod val="50000"/>
                  </a:schemeClr>
                </a:solidFill>
              </a:rPr>
              <a:t>ماكان</a:t>
            </a:r>
            <a:r>
              <a:rPr lang="ar-IQ" dirty="0" smtClean="0">
                <a:solidFill>
                  <a:schemeClr val="accent3">
                    <a:lumMod val="50000"/>
                  </a:schemeClr>
                </a:solidFill>
              </a:rPr>
              <a:t> يطبق </a:t>
            </a:r>
            <a:r>
              <a:rPr lang="ar-IQ" dirty="0" err="1" smtClean="0">
                <a:solidFill>
                  <a:schemeClr val="accent3">
                    <a:lumMod val="50000"/>
                  </a:schemeClr>
                </a:solidFill>
              </a:rPr>
              <a:t>عليهاعند</a:t>
            </a:r>
            <a:r>
              <a:rPr lang="ar-IQ" dirty="0" smtClean="0">
                <a:solidFill>
                  <a:schemeClr val="accent3">
                    <a:lumMod val="50000"/>
                  </a:schemeClr>
                </a:solidFill>
              </a:rPr>
              <a:t> التثنية:</a:t>
            </a:r>
          </a:p>
          <a:p>
            <a:pPr marL="0" indent="0">
              <a:buClr>
                <a:srgbClr val="FF0000"/>
              </a:buClr>
              <a:buFont typeface="+mj-lt"/>
              <a:buAutoNum type="arabicPeriod"/>
            </a:pPr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فإن كانت أصلية بقيت: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ar-IQ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(إنشاء=إنشاءات/قُرَّاء=قُرَّاءات)</a:t>
            </a:r>
            <a:endParaRPr lang="ar-SA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0" indent="0">
              <a:buClr>
                <a:srgbClr val="FF0000"/>
              </a:buClr>
              <a:buFont typeface="+mj-lt"/>
              <a:buAutoNum type="arabicPeriod" startAt="2"/>
            </a:pPr>
            <a:r>
              <a:rPr lang="ar-IQ" dirty="0" smtClean="0">
                <a:solidFill>
                  <a:srgbClr val="FFC000"/>
                </a:solidFill>
              </a:rPr>
              <a:t>وإن كانت منقلبة عن أصل،بقيت همزة 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ar-IQ" dirty="0" smtClean="0">
                <a:solidFill>
                  <a:srgbClr val="FFC000"/>
                </a:solidFill>
              </a:rPr>
              <a:t>أو قلبت(واواً)نحو: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ar-IQ" b="1" dirty="0" smtClean="0">
                <a:solidFill>
                  <a:srgbClr val="92D050"/>
                </a:solidFill>
              </a:rPr>
              <a:t>سماء = </a:t>
            </a:r>
            <a:r>
              <a:rPr lang="ar-IQ" b="1" dirty="0" err="1" smtClean="0">
                <a:solidFill>
                  <a:srgbClr val="92D050"/>
                </a:solidFill>
              </a:rPr>
              <a:t>سماءات</a:t>
            </a:r>
            <a:r>
              <a:rPr lang="ar-IQ" b="1" dirty="0" smtClean="0">
                <a:solidFill>
                  <a:srgbClr val="92D050"/>
                </a:solidFill>
              </a:rPr>
              <a:t> = سماوات.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ar-IQ" b="1" dirty="0" smtClean="0">
                <a:solidFill>
                  <a:srgbClr val="FF0000"/>
                </a:solidFill>
              </a:rPr>
              <a:t>بنَّاء = بناءات = </a:t>
            </a:r>
            <a:r>
              <a:rPr lang="ar-IQ" b="1" dirty="0" err="1" smtClean="0">
                <a:solidFill>
                  <a:srgbClr val="FF0000"/>
                </a:solidFill>
              </a:rPr>
              <a:t>بناوات</a:t>
            </a:r>
            <a:r>
              <a:rPr lang="ar-IQ" b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Clr>
                <a:srgbClr val="FF0000"/>
              </a:buClr>
              <a:buNone/>
            </a:pPr>
            <a:endParaRPr lang="ar-IQ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flipV="1">
            <a:off x="457200" y="-214338"/>
            <a:ext cx="8229600" cy="488976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Clr>
                <a:srgbClr val="FF0000"/>
              </a:buClr>
              <a:buFont typeface="+mj-lt"/>
              <a:buAutoNum type="arabicPeriod" startAt="3"/>
            </a:pPr>
            <a:r>
              <a:rPr lang="ar-IQ" dirty="0" smtClean="0">
                <a:solidFill>
                  <a:srgbClr val="FFFF00"/>
                </a:solidFill>
              </a:rPr>
              <a:t>وإن كانت للتأنيث قلبت واواً نحو: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صحراء=صحراوات.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خضراء(بمعنى البقول)=خضراوات.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ar-IQ" dirty="0" err="1" smtClean="0">
                <a:solidFill>
                  <a:schemeClr val="accent2">
                    <a:lumMod val="50000"/>
                  </a:schemeClr>
                </a:solidFill>
              </a:rPr>
              <a:t>أماخضراء</a:t>
            </a:r>
            <a:r>
              <a:rPr lang="ar-SA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ar-IQ" dirty="0" smtClean="0">
                <a:solidFill>
                  <a:schemeClr val="accent2">
                    <a:lumMod val="50000"/>
                  </a:schemeClr>
                </a:solidFill>
              </a:rPr>
              <a:t>التي هي مؤنث أخضر </a:t>
            </a:r>
            <a:r>
              <a:rPr lang="ar-IQ" dirty="0" err="1" smtClean="0">
                <a:solidFill>
                  <a:schemeClr val="accent2">
                    <a:lumMod val="50000"/>
                  </a:schemeClr>
                </a:solidFill>
              </a:rPr>
              <a:t>لايجمع</a:t>
            </a:r>
            <a:r>
              <a:rPr lang="ar-IQ" dirty="0" smtClean="0">
                <a:solidFill>
                  <a:schemeClr val="accent2">
                    <a:lumMod val="50000"/>
                  </a:schemeClr>
                </a:solidFill>
              </a:rPr>
              <a:t> جمع مذكر سالم بل جمع </a:t>
            </a:r>
            <a:r>
              <a:rPr lang="ar-IQ" b="1" dirty="0" smtClean="0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</a:rPr>
              <a:t>تكسيرٍ=خُضْرٌ.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ar-IQ" b="1" dirty="0" smtClean="0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</a:rPr>
              <a:t>أبكم=بكماء=بُكْمٌ/أحمر=حمراء=حُمْرٌ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ar-IQ" b="1" dirty="0" smtClean="0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</a:rPr>
              <a:t>أعمى=عمياء=عُمْيٌ........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طريقة الجمع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طرائق جمع المؤنث السالم:</a:t>
            </a:r>
            <a:br>
              <a:rPr lang="ar-SA" dirty="0" smtClean="0"/>
            </a:br>
            <a:r>
              <a:rPr lang="ar-SA" dirty="0" smtClean="0"/>
              <a:t>إذا جمعتَ الاسم الثلاثي الساكن الثاني، نحو: [سجْدة وخطوة ورحْلة...] جمع مؤنث سالماً، جاز </a:t>
            </a:r>
            <a:r>
              <a:rPr lang="ar-SA" dirty="0" err="1" smtClean="0"/>
              <a:t>لك</a:t>
            </a:r>
            <a:r>
              <a:rPr lang="ar-SA" dirty="0" smtClean="0"/>
              <a:t> طريقتان:</a:t>
            </a:r>
            <a:br>
              <a:rPr lang="ar-SA" dirty="0" smtClean="0"/>
            </a:br>
            <a:r>
              <a:rPr lang="ar-SA" dirty="0" smtClean="0"/>
              <a:t>الأولى: أن تَفتح ثانيَهُ مطلقاً في كل حال. نحو: [سَجْدة - سَجَدات، وخُطْوة - خُطَوات، ورِحْلة - رِحَلات].</a:t>
            </a:r>
            <a:br>
              <a:rPr lang="ar-SA" dirty="0" smtClean="0"/>
            </a:br>
            <a:r>
              <a:rPr lang="ar-SA" dirty="0" smtClean="0"/>
              <a:t>والثانية: أن تَجعل حركتَه مماثلةً لحركة الحرف الأول. نحو: [سَجْدة - سَجَدات، وخُطْوة - خُطُوات، ورِحْلة - رِحِلات].</a:t>
            </a: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/>
              <a:t>إعراب الأسماء الخمسة</a:t>
            </a: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ar-SA" dirty="0" smtClean="0"/>
          </a:p>
          <a:p>
            <a:r>
              <a:rPr lang="ar-SA" b="1" dirty="0" smtClean="0"/>
              <a:t>ترفع الأسماء الخمسة بالواو ( نيابة عن الضمة ) ، وتنصب بالألف ( نيابة عن الفتحة ) ، وتجر بالياء ( نيابة عن الكسرة ) .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فإذا لم يكن اسماً، بل كان صفةً، نحو: ضخْمة وسهْلة، أو لم يكن ثلاثياً، نحو: زينب وسعاد، أو لم يكن ساكن الثاني، نحو: شجَرة وعِنَبة، ففي كل هذه الأحوال لا تغيير في اللفظ ولا تبديل. وعلى ذلك تقول في جمع الكلمات المذكورة آنفاً: ضخْمات وسهْلات، </a:t>
            </a:r>
            <a:r>
              <a:rPr lang="ar-SA" dirty="0" err="1" smtClean="0"/>
              <a:t>وزَيْنَبات</a:t>
            </a:r>
            <a:r>
              <a:rPr lang="ar-SA" dirty="0" smtClean="0"/>
              <a:t> وسُعادات، وشَجَرات وعِنَبات</a:t>
            </a:r>
            <a:endParaRPr lang="ar-SA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جمع المذكر السالم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SA" dirty="0" smtClean="0"/>
              <a:t>– ربح </a:t>
            </a:r>
            <a:r>
              <a:rPr lang="ar-SA" u="sng" dirty="0" smtClean="0"/>
              <a:t>الفلاحونَ</a:t>
            </a:r>
            <a:r>
              <a:rPr lang="ar-SA" dirty="0" smtClean="0"/>
              <a:t> .</a:t>
            </a:r>
          </a:p>
          <a:p>
            <a:r>
              <a:rPr lang="ar-SA" dirty="0" smtClean="0"/>
              <a:t>– نجح </a:t>
            </a:r>
            <a:r>
              <a:rPr lang="ar-SA" u="sng" dirty="0" smtClean="0"/>
              <a:t>المجتهدونَ</a:t>
            </a:r>
            <a:r>
              <a:rPr lang="ar-SA" dirty="0" smtClean="0"/>
              <a:t> .</a:t>
            </a:r>
          </a:p>
          <a:p>
            <a:r>
              <a:rPr lang="ar-SA" dirty="0" smtClean="0"/>
              <a:t>– نشجعُ </a:t>
            </a:r>
            <a:r>
              <a:rPr lang="ar-SA" u="sng" dirty="0" smtClean="0"/>
              <a:t>اللاعبينَ</a:t>
            </a:r>
            <a:r>
              <a:rPr lang="ar-SA" dirty="0" smtClean="0"/>
              <a:t> .</a:t>
            </a:r>
          </a:p>
          <a:p>
            <a:r>
              <a:rPr lang="ar-SA" dirty="0" smtClean="0"/>
              <a:t>– نسلمُ على </a:t>
            </a:r>
            <a:r>
              <a:rPr lang="ar-SA" u="sng" dirty="0" smtClean="0"/>
              <a:t>المسافرينَ</a:t>
            </a:r>
            <a:r>
              <a:rPr lang="ar-SA" dirty="0" smtClean="0"/>
              <a:t> .</a:t>
            </a:r>
          </a:p>
          <a:p>
            <a:r>
              <a:rPr lang="ar-SA" dirty="0" smtClean="0"/>
              <a:t>إذا تأملنا الكلمات التي تحتها خط وهي ( الفلاحون – المجتهدون – اللاعبين – المسافرين ) نجد هذه الكلمات كلها تدل على جموع ، فالفلاحون جمع للفلاح ، والمجتهدون جمع للمجتهد ، واللاعبين جمع للاعب …</a:t>
            </a:r>
          </a:p>
          <a:p>
            <a:r>
              <a:rPr lang="ar-SA" dirty="0" smtClean="0"/>
              <a:t>وإذا قارنا هذه الجموع بمفرداتها ، وجدناها لا تختلف عنها إلا بزيادة واو ونون أو ياء ونون في آخرها ، مع بقاء مفردها سالما ، من غير تغيير ، وهذا ما يسمى </a:t>
            </a:r>
            <a:r>
              <a:rPr lang="ar-SA" b="1" dirty="0" smtClean="0"/>
              <a:t>بجمع المذكر السالم</a:t>
            </a:r>
            <a:r>
              <a:rPr lang="ar-SA" dirty="0" smtClean="0"/>
              <a:t> .</a:t>
            </a:r>
          </a:p>
          <a:p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ar-SA" b="1" dirty="0" smtClean="0"/>
              <a:t>جمع المذكر السالم</a:t>
            </a: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ar-SA" sz="3500" dirty="0" smtClean="0"/>
              <a:t> </a:t>
            </a:r>
            <a:r>
              <a:rPr lang="ar-IQ" sz="3500" dirty="0" smtClean="0"/>
              <a:t> ويسمى </a:t>
            </a:r>
            <a:r>
              <a:rPr lang="ar-IQ" sz="3500" dirty="0" smtClean="0">
                <a:solidFill>
                  <a:srgbClr val="FFFF00"/>
                </a:solidFill>
              </a:rPr>
              <a:t>(الجمع الصحيح).</a:t>
            </a:r>
            <a:r>
              <a:rPr lang="ar-IQ" sz="3500" dirty="0" err="1" smtClean="0"/>
              <a:t>وهومادل</a:t>
            </a:r>
            <a:r>
              <a:rPr lang="ar-IQ" sz="3500" dirty="0" smtClean="0"/>
              <a:t> على أكثر من اثنين ،ويسمى</a:t>
            </a:r>
            <a:r>
              <a:rPr lang="ar-IQ" sz="3500" dirty="0" smtClean="0">
                <a:solidFill>
                  <a:srgbClr val="FFFF00"/>
                </a:solidFill>
              </a:rPr>
              <a:t>(سالماً)</a:t>
            </a:r>
            <a:r>
              <a:rPr lang="ar-IQ" sz="3500" dirty="0" smtClean="0"/>
              <a:t>لان لفظ الواحد</a:t>
            </a:r>
            <a:r>
              <a:rPr lang="ar-SA" sz="3500" dirty="0" smtClean="0"/>
              <a:t> </a:t>
            </a:r>
            <a:r>
              <a:rPr lang="ar-IQ" sz="3500" dirty="0" smtClean="0"/>
              <a:t>صحّ وسلم فيه.</a:t>
            </a:r>
            <a:endParaRPr lang="ar-SA" sz="3500" dirty="0" smtClean="0"/>
          </a:p>
          <a:p>
            <a:r>
              <a:rPr lang="ar-SA" b="1" dirty="0" smtClean="0"/>
              <a:t>هو ما دل على أكثر من اثنين بزيادة واو </a:t>
            </a:r>
            <a:r>
              <a:rPr lang="ar-SA" b="1" dirty="0" err="1" smtClean="0"/>
              <a:t>و</a:t>
            </a:r>
            <a:r>
              <a:rPr lang="ar-SA" b="1" dirty="0" smtClean="0"/>
              <a:t> نون في آخره عند الرفع ، وياء ونون في حالتي النصب والجر ، وهو مذكر طبعا ( خاص بجماعة الذكور ) ، وسمي سالما لأن مفرده سلم من التغيير عند جمعه .</a:t>
            </a:r>
            <a:endParaRPr lang="ar-SA" dirty="0" smtClean="0"/>
          </a:p>
          <a:p>
            <a:r>
              <a:rPr lang="ar-SA" dirty="0" smtClean="0"/>
              <a:t>– فاز المجتهدون : نلاحظ أن مفرد الكلمة ( المجتهد ) بقي كما هو ولم يطرأ عليه أي تغيير عندما أضفنا الواو والنون في الجمع .</a:t>
            </a:r>
            <a:endParaRPr lang="ar-SA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dirty="0" smtClean="0"/>
              <a:t>يشترط في جمع المذكر السالم قواعد وضوابط حتى يكون سليما وهي كالتالي :</a:t>
            </a:r>
          </a:p>
          <a:p>
            <a:r>
              <a:rPr lang="ar-SA" b="1" dirty="0" smtClean="0"/>
              <a:t>1 – العلم </a:t>
            </a:r>
            <a:r>
              <a:rPr lang="ar-SA" dirty="0" smtClean="0"/>
              <a:t>: </a:t>
            </a:r>
            <a:r>
              <a:rPr lang="ar-SA" b="1" dirty="0" smtClean="0"/>
              <a:t>ويشترط أن يكون لمذكر ، عاقل ، غير منته بالتاء ، وليس مركبا </a:t>
            </a:r>
            <a:r>
              <a:rPr lang="ar-SA" dirty="0" smtClean="0"/>
              <a:t>.</a:t>
            </a:r>
          </a:p>
          <a:p>
            <a:r>
              <a:rPr lang="ar-SA" b="1" dirty="0" smtClean="0"/>
              <a:t>لنوضح الأمر بالأمثلة :</a:t>
            </a:r>
            <a:endParaRPr lang="ar-SA" dirty="0" smtClean="0"/>
          </a:p>
          <a:p>
            <a:r>
              <a:rPr lang="ar-SA" dirty="0" smtClean="0"/>
              <a:t>محمد : </a:t>
            </a:r>
            <a:r>
              <a:rPr lang="ar-SA" dirty="0" err="1" smtClean="0"/>
              <a:t>محمدون</a:t>
            </a:r>
            <a:endParaRPr lang="ar-SA" dirty="0" smtClean="0"/>
          </a:p>
          <a:p>
            <a:r>
              <a:rPr lang="ar-SA" dirty="0" smtClean="0"/>
              <a:t>علي : </a:t>
            </a:r>
            <a:r>
              <a:rPr lang="ar-SA" dirty="0" err="1" smtClean="0"/>
              <a:t>عليون</a:t>
            </a:r>
            <a:endParaRPr lang="ar-SA" dirty="0" smtClean="0"/>
          </a:p>
          <a:p>
            <a:r>
              <a:rPr lang="ar-SA" dirty="0" smtClean="0"/>
              <a:t>عادي أن نجمع هكذا مادامت الشروط منطبقة ، وفي المثال محمد وعلي اسمي </a:t>
            </a:r>
            <a:r>
              <a:rPr lang="ar-SA" b="1" dirty="0" smtClean="0"/>
              <a:t>علم للعاقل</a:t>
            </a:r>
            <a:r>
              <a:rPr lang="ar-SA" dirty="0" smtClean="0"/>
              <a:t> .</a:t>
            </a:r>
          </a:p>
          <a:p>
            <a:r>
              <a:rPr lang="ar-SA" dirty="0" smtClean="0"/>
              <a:t>رجل – إنسان – ولد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ar-SA" dirty="0" smtClean="0"/>
              <a:t>رجل – إنسان – ولد</a:t>
            </a:r>
          </a:p>
          <a:p>
            <a:r>
              <a:rPr lang="ar-SA" dirty="0" smtClean="0"/>
              <a:t>حرام تكتبها </a:t>
            </a:r>
            <a:r>
              <a:rPr lang="ar-SA" dirty="0" err="1" smtClean="0"/>
              <a:t>رجلون</a:t>
            </a:r>
            <a:r>
              <a:rPr lang="ar-SA" dirty="0" smtClean="0"/>
              <a:t> – </a:t>
            </a:r>
            <a:r>
              <a:rPr lang="ar-SA" dirty="0" err="1" smtClean="0"/>
              <a:t>إنسانون</a:t>
            </a:r>
            <a:r>
              <a:rPr lang="ar-SA" dirty="0" smtClean="0"/>
              <a:t> – ولدون ، هذا ليس من اللغة في شيء !!! والسبب أن هذه الأسماء ليست أعلاما .</a:t>
            </a:r>
          </a:p>
          <a:p>
            <a:r>
              <a:rPr lang="ar-SA" dirty="0" smtClean="0"/>
              <a:t>السبت – الأحد – الفرات</a:t>
            </a:r>
          </a:p>
          <a:p>
            <a:r>
              <a:rPr lang="ar-SA" dirty="0" smtClean="0"/>
              <a:t>هذه أسماء أيام وأنهار فهي أعلام ، جيد ، لكنها </a:t>
            </a:r>
            <a:r>
              <a:rPr lang="ar-SA" b="1" dirty="0" smtClean="0"/>
              <a:t>لغير العاقل</a:t>
            </a:r>
            <a:r>
              <a:rPr lang="ar-SA" dirty="0" smtClean="0"/>
              <a:t> وبالتالي حرام فيها </a:t>
            </a:r>
            <a:r>
              <a:rPr lang="ar-SA" b="1" dirty="0" smtClean="0"/>
              <a:t>جمع المذكر السالم</a:t>
            </a:r>
            <a:r>
              <a:rPr lang="ar-SA" dirty="0" smtClean="0"/>
              <a:t> .</a:t>
            </a:r>
          </a:p>
          <a:p>
            <a:r>
              <a:rPr lang="ar-SA" dirty="0" smtClean="0"/>
              <a:t>عبد الرحمان – نصر الدين – أبو بكر</a:t>
            </a:r>
          </a:p>
          <a:p>
            <a:r>
              <a:rPr lang="ar-SA" dirty="0" smtClean="0"/>
              <a:t>هذه أعلام صريحة صحيحة ، لكنها </a:t>
            </a:r>
            <a:r>
              <a:rPr lang="ar-SA" b="1" dirty="0" smtClean="0"/>
              <a:t>مركبة</a:t>
            </a:r>
            <a:r>
              <a:rPr lang="ar-SA" dirty="0" smtClean="0"/>
              <a:t> ، وبالتالي لا نجمعها .</a:t>
            </a:r>
          </a:p>
          <a:p>
            <a:r>
              <a:rPr lang="ar-SA" dirty="0" smtClean="0"/>
              <a:t>حمزة – طلحة – معاوية</a:t>
            </a:r>
          </a:p>
          <a:p>
            <a:r>
              <a:rPr lang="ar-SA" dirty="0" smtClean="0"/>
              <a:t>هذه أعلام أجل ، لكنها </a:t>
            </a:r>
            <a:r>
              <a:rPr lang="ar-SA" b="1" dirty="0" smtClean="0"/>
              <a:t>منتهية بتاء</a:t>
            </a:r>
            <a:r>
              <a:rPr lang="ar-SA" dirty="0" smtClean="0"/>
              <a:t> 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/>
          <a:lstStyle/>
          <a:p>
            <a:r>
              <a:rPr lang="ar-SA" b="1" dirty="0" smtClean="0"/>
              <a:t>2 – الصفة</a:t>
            </a:r>
            <a:r>
              <a:rPr lang="ar-SA" dirty="0" smtClean="0"/>
              <a:t> : </a:t>
            </a:r>
            <a:r>
              <a:rPr lang="ar-SA" b="1" dirty="0" smtClean="0"/>
              <a:t>يشترط فيها أن تكون لمذكر ، عاقل ، غير منتهية بالتاء ، وليست على وزن أفعل الذي مؤنثه فعلاء ، أو فعلان الذي مؤنثه فعلى ، ولا مما يستوي فيه المذكر والمؤنث .</a:t>
            </a:r>
            <a:endParaRPr lang="ar-SA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err="1" smtClean="0"/>
              <a:t>راس</a:t>
            </a:r>
            <a:r>
              <a:rPr lang="ar-SA" dirty="0" smtClean="0"/>
              <a:t> = راسيات( للسفينة أو القوارب ) – شاهق = شاهقات ( للبنايات ) : كل هذه صفات نعم ، لكنها لغير العاقل وبالتالي لا تجمع ، بعكس لو قلنا : صابر – خاشع – جالس ، فهي صفات للعاقل وبالتالي ستجد أن الأمر جد طبيعي إذا أضفت الواو والنون : صابرون – خاشعون – جالسون .</a:t>
            </a:r>
            <a:endParaRPr lang="ar-SA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ابيض – أخضر – أصفر : بغض النظر عن أي قاعدة ، هل يعقل أن نقول </a:t>
            </a:r>
            <a:r>
              <a:rPr lang="ar-SA" b="1" dirty="0" err="1" smtClean="0"/>
              <a:t>أبيضون</a:t>
            </a:r>
            <a:r>
              <a:rPr lang="ar-SA" b="1" dirty="0" smtClean="0"/>
              <a:t> ، </a:t>
            </a:r>
            <a:r>
              <a:rPr lang="ar-SA" b="1" dirty="0" err="1" smtClean="0"/>
              <a:t>أخضرون</a:t>
            </a:r>
            <a:r>
              <a:rPr lang="ar-SA" b="1" dirty="0" smtClean="0"/>
              <a:t> ؟!!!</a:t>
            </a:r>
            <a:r>
              <a:rPr lang="ar-SA" dirty="0" smtClean="0"/>
              <a:t> إذن </a:t>
            </a:r>
          </a:p>
          <a:p>
            <a:r>
              <a:rPr lang="ar-SA" dirty="0" smtClean="0"/>
              <a:t>بيْض / خُضْر/ حُمْرٌ / </a:t>
            </a:r>
          </a:p>
          <a:p>
            <a:r>
              <a:rPr lang="ar-SA" dirty="0" err="1" smtClean="0"/>
              <a:t>اعمى</a:t>
            </a:r>
            <a:r>
              <a:rPr lang="ar-SA" dirty="0" smtClean="0"/>
              <a:t> عمياء =عميٌ</a:t>
            </a:r>
          </a:p>
          <a:p>
            <a:r>
              <a:rPr lang="ar-SA" dirty="0" err="1" smtClean="0"/>
              <a:t>اصم</a:t>
            </a:r>
            <a:r>
              <a:rPr lang="ar-SA" dirty="0" smtClean="0"/>
              <a:t> /صماء= صُمٌّ</a:t>
            </a:r>
          </a:p>
          <a:p>
            <a:r>
              <a:rPr lang="ar-SA" dirty="0" err="1" smtClean="0"/>
              <a:t>ابكم</a:t>
            </a:r>
            <a:r>
              <a:rPr lang="ar-SA" dirty="0" smtClean="0"/>
              <a:t> / بكماء = بكْمٌ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SA" dirty="0" smtClean="0"/>
              <a:t>لكن انتبه ! يمكن أن نقول : </a:t>
            </a:r>
            <a:r>
              <a:rPr lang="ar-SA" dirty="0" err="1" smtClean="0"/>
              <a:t>أكبرون</a:t>
            </a:r>
            <a:r>
              <a:rPr lang="ar-SA" dirty="0" smtClean="0"/>
              <a:t> – </a:t>
            </a:r>
            <a:r>
              <a:rPr lang="ar-SA" dirty="0" err="1" smtClean="0"/>
              <a:t>أفضلون</a:t>
            </a:r>
            <a:r>
              <a:rPr lang="ar-SA" dirty="0" smtClean="0"/>
              <a:t> – </a:t>
            </a:r>
            <a:r>
              <a:rPr lang="ar-SA" dirty="0" err="1" smtClean="0"/>
              <a:t>أعظمون</a:t>
            </a:r>
            <a:r>
              <a:rPr lang="ar-SA" dirty="0" smtClean="0"/>
              <a:t> – مع أنك لن تستعملها – .</a:t>
            </a:r>
          </a:p>
          <a:p>
            <a:r>
              <a:rPr lang="ar-SA" b="1" dirty="0" smtClean="0"/>
              <a:t>سؤال : لماذا حلال أن نقول </a:t>
            </a:r>
            <a:r>
              <a:rPr lang="ar-SA" b="1" dirty="0" err="1" smtClean="0"/>
              <a:t>أكبرون</a:t>
            </a:r>
            <a:r>
              <a:rPr lang="ar-SA" b="1" dirty="0" smtClean="0"/>
              <a:t> وحرام أن نقول </a:t>
            </a:r>
            <a:r>
              <a:rPr lang="ar-SA" b="1" dirty="0" err="1" smtClean="0"/>
              <a:t>أبيضون</a:t>
            </a:r>
            <a:r>
              <a:rPr lang="ar-SA" b="1" dirty="0" smtClean="0"/>
              <a:t> ؟!</a:t>
            </a:r>
            <a:endParaRPr lang="ar-SA" dirty="0" smtClean="0"/>
          </a:p>
          <a:p>
            <a:r>
              <a:rPr lang="ar-SA" dirty="0" smtClean="0"/>
              <a:t>هنا يجب أن ترجع إلى القاعدة فوق :</a:t>
            </a:r>
            <a:r>
              <a:rPr lang="ar-SA" b="1" dirty="0" smtClean="0"/>
              <a:t> وليست على وزن أفعل الذي مؤنثه فعلاء .</a:t>
            </a:r>
            <a:endParaRPr lang="ar-SA" dirty="0" smtClean="0"/>
          </a:p>
          <a:p>
            <a:r>
              <a:rPr lang="ar-SA" dirty="0" smtClean="0"/>
              <a:t>فمؤنث </a:t>
            </a:r>
            <a:r>
              <a:rPr lang="ar-SA" b="1" dirty="0" smtClean="0"/>
              <a:t>أبيض : بيضاء ، أحمر : حمراء</a:t>
            </a:r>
            <a:r>
              <a:rPr lang="ar-SA" dirty="0" smtClean="0"/>
              <a:t> ، بعكس أعظم وأكبر وأحسن وأفضل …فلا تقل أن مؤنث أعظم : عظماء !!!</a:t>
            </a:r>
          </a:p>
          <a:p>
            <a:r>
              <a:rPr lang="ar-SA" dirty="0" smtClean="0"/>
              <a:t>كبرى / حسنى / فضلى</a:t>
            </a:r>
          </a:p>
          <a:p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عطشان – </a:t>
            </a:r>
            <a:r>
              <a:rPr lang="ar-SA" dirty="0" err="1" smtClean="0"/>
              <a:t>سهران</a:t>
            </a:r>
            <a:r>
              <a:rPr lang="ar-SA" dirty="0" smtClean="0"/>
              <a:t> – سكران : فعلان </a:t>
            </a:r>
          </a:p>
          <a:p>
            <a:r>
              <a:rPr lang="ar-SA" dirty="0" smtClean="0"/>
              <a:t>مؤنثها على </a:t>
            </a:r>
            <a:r>
              <a:rPr lang="ar-SA" b="1" dirty="0" smtClean="0"/>
              <a:t>وزن فعلى </a:t>
            </a:r>
            <a:r>
              <a:rPr lang="ar-SA" dirty="0" smtClean="0"/>
              <a:t>( عطشى – </a:t>
            </a:r>
            <a:r>
              <a:rPr lang="ar-SA" dirty="0" err="1" smtClean="0"/>
              <a:t>سهرى</a:t>
            </a:r>
            <a:r>
              <a:rPr lang="ar-SA" dirty="0" smtClean="0"/>
              <a:t> – </a:t>
            </a:r>
            <a:r>
              <a:rPr lang="ar-SA" dirty="0" err="1" smtClean="0"/>
              <a:t>سكرى</a:t>
            </a:r>
            <a:r>
              <a:rPr lang="ar-SA" dirty="0" smtClean="0"/>
              <a:t> ) .</a:t>
            </a:r>
          </a:p>
          <a:p>
            <a:endParaRPr lang="ar-SA" dirty="0" smtClean="0"/>
          </a:p>
          <a:p>
            <a:r>
              <a:rPr lang="ar-SA" dirty="0" smtClean="0"/>
              <a:t>جريح :</a:t>
            </a:r>
            <a:r>
              <a:rPr lang="ar-SA" b="1" dirty="0" smtClean="0"/>
              <a:t> لأنه يستوي فيها المذكر والمؤنث</a:t>
            </a:r>
            <a:r>
              <a:rPr lang="ar-SA" dirty="0" smtClean="0"/>
              <a:t> .</a:t>
            </a:r>
          </a:p>
          <a:p>
            <a:r>
              <a:rPr lang="ar-SA" dirty="0" smtClean="0"/>
              <a:t> 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مستطيل 3"/>
          <p:cNvSpPr/>
          <p:nvPr/>
        </p:nvSpPr>
        <p:spPr>
          <a:xfrm>
            <a:off x="500034" y="2571744"/>
            <a:ext cx="8001056" cy="23083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ar-IQ" sz="3600" dirty="0" smtClean="0"/>
              <a:t>1ـــ </a:t>
            </a:r>
            <a:r>
              <a:rPr lang="ar-IQ" sz="3600" dirty="0" err="1" smtClean="0"/>
              <a:t>الاسماء</a:t>
            </a:r>
            <a:r>
              <a:rPr lang="ar-IQ" sz="3600" dirty="0" smtClean="0"/>
              <a:t> </a:t>
            </a:r>
            <a:r>
              <a:rPr lang="ar-IQ" sz="3600" dirty="0" err="1" smtClean="0"/>
              <a:t>االستة</a:t>
            </a:r>
            <a:r>
              <a:rPr lang="ar-IQ" sz="3600" dirty="0" smtClean="0"/>
              <a:t>:أبٌ \أخٌ \حَمٌ \ هَنٌ \ فوه \ ذو مالٍ</a:t>
            </a:r>
          </a:p>
          <a:p>
            <a:pPr marL="514350" indent="-514350">
              <a:buFont typeface="+mj-cs"/>
              <a:buAutoNum type="arabic2Minus"/>
            </a:pPr>
            <a:r>
              <a:rPr lang="ar-IQ" sz="3600" dirty="0" smtClean="0"/>
              <a:t>ترفع بالـواو = جاء </a:t>
            </a:r>
            <a:r>
              <a:rPr lang="ar-IQ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ابو</a:t>
            </a:r>
            <a:r>
              <a:rPr lang="ar-IQ" sz="3600" dirty="0" smtClean="0"/>
              <a:t> زيدٍ.</a:t>
            </a:r>
          </a:p>
          <a:p>
            <a:pPr marL="514350" indent="-514350">
              <a:buFont typeface="+mj-cs"/>
              <a:buAutoNum type="arabic2Minus"/>
            </a:pPr>
            <a:r>
              <a:rPr lang="ar-IQ" sz="3600" dirty="0" smtClean="0"/>
              <a:t>تنصب بالياء = </a:t>
            </a:r>
            <a:r>
              <a:rPr lang="ar-IQ" sz="3600" dirty="0" err="1" smtClean="0"/>
              <a:t>رايت</a:t>
            </a:r>
            <a:r>
              <a:rPr lang="ar-IQ" sz="3600" dirty="0" smtClean="0"/>
              <a:t> </a:t>
            </a:r>
            <a:r>
              <a:rPr lang="ar-IQ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اباهُ</a:t>
            </a:r>
            <a:r>
              <a:rPr lang="ar-IQ" sz="3600" dirty="0" smtClean="0"/>
              <a:t>.</a:t>
            </a:r>
          </a:p>
          <a:p>
            <a:pPr marL="514350" indent="-514350">
              <a:buFont typeface="+mj-cs"/>
              <a:buAutoNum type="arabic2Minus"/>
            </a:pPr>
            <a:r>
              <a:rPr lang="ar-IQ" sz="3600" dirty="0" smtClean="0"/>
              <a:t>تجر بالكسرة = مررتُ </a:t>
            </a:r>
            <a:r>
              <a:rPr lang="ar-IQ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بابيهِ</a:t>
            </a:r>
            <a:r>
              <a:rPr lang="ar-IQ" dirty="0" smtClean="0"/>
              <a:t>.</a:t>
            </a:r>
            <a:endParaRPr lang="ar-IQ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err="1" smtClean="0"/>
              <a:t>اعراب</a:t>
            </a:r>
            <a:r>
              <a:rPr lang="ar-SA" dirty="0" smtClean="0"/>
              <a:t> جمع المذكر السالم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SA" b="1" dirty="0" smtClean="0"/>
              <a:t>يرفع جمع المذكر السالم بالواو نيابة عن الضمة ، وينصب بالياء ويجر بالياء نيابة عن الفتحة والكسرة .</a:t>
            </a:r>
            <a:endParaRPr lang="ar-SA" dirty="0" smtClean="0"/>
          </a:p>
          <a:p>
            <a:r>
              <a:rPr lang="ar-SA" dirty="0" smtClean="0"/>
              <a:t>أمثلة :</a:t>
            </a:r>
          </a:p>
          <a:p>
            <a:r>
              <a:rPr lang="ar-SA" dirty="0" smtClean="0"/>
              <a:t>– دخل اللاعبون : اللاعبون فاعل مرفوع بالواو نيابة عن الضمة ؛ لأنه جمع مذكر سالم .</a:t>
            </a:r>
          </a:p>
          <a:p>
            <a:r>
              <a:rPr lang="ar-SA" dirty="0" smtClean="0"/>
              <a:t>– قال تعالى ‘ والله يحب المحسنين ‘: المحسنين مفعول </a:t>
            </a:r>
            <a:r>
              <a:rPr lang="ar-SA" dirty="0" err="1" smtClean="0"/>
              <a:t>به</a:t>
            </a:r>
            <a:r>
              <a:rPr lang="ar-SA" dirty="0" smtClean="0"/>
              <a:t> منصوب بالياء نيابة عن الفتحة ؛ لأنه جمع مذكر سالم .</a:t>
            </a:r>
          </a:p>
          <a:p>
            <a:r>
              <a:rPr lang="ar-SA" dirty="0" smtClean="0"/>
              <a:t>– قال تعالى ‘ من المؤمنين رجال صدقوا ما عاهدوا الله عليه ” : المؤمنين :اسم مجرور بالياء نيابة عن الكسرة ؛ لأنه جمع مذكر سالم .</a:t>
            </a:r>
          </a:p>
          <a:p>
            <a:r>
              <a:rPr lang="ar-SA" dirty="0" smtClean="0"/>
              <a:t> 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sz="4000" dirty="0" smtClean="0"/>
              <a:t> </a:t>
            </a:r>
            <a:r>
              <a:rPr lang="ar-IQ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طرائق جمعه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b="1" dirty="0" smtClean="0">
                <a:solidFill>
                  <a:srgbClr val="00B0F0"/>
                </a:solidFill>
              </a:rPr>
              <a:t>أولاً:طريقة جمع الاسم الصحيح.</a:t>
            </a:r>
          </a:p>
          <a:p>
            <a:pPr marL="0" indent="0">
              <a:buNone/>
            </a:pPr>
            <a:r>
              <a:rPr lang="ar-IQ" dirty="0" err="1" smtClean="0"/>
              <a:t>لايحدث</a:t>
            </a:r>
            <a:r>
              <a:rPr lang="ar-IQ" dirty="0" smtClean="0"/>
              <a:t> في الاسم المفرد </a:t>
            </a:r>
            <a:r>
              <a:rPr lang="ar-IQ" dirty="0" err="1" smtClean="0"/>
              <a:t>اي</a:t>
            </a:r>
            <a:r>
              <a:rPr lang="ar-IQ" dirty="0" smtClean="0"/>
              <a:t> </a:t>
            </a:r>
            <a:r>
              <a:rPr lang="ar-IQ" dirty="0" err="1" smtClean="0"/>
              <a:t>تغيرعندجمعه</a:t>
            </a:r>
            <a:r>
              <a:rPr lang="ar-IQ" dirty="0" smtClean="0"/>
              <a:t>.</a:t>
            </a:r>
          </a:p>
          <a:p>
            <a:pPr marL="0" indent="0">
              <a:buNone/>
            </a:pPr>
            <a:r>
              <a:rPr lang="ar-IQ" dirty="0" smtClean="0"/>
              <a:t>زيد		</a:t>
            </a:r>
            <a:r>
              <a:rPr lang="ar-IQ" dirty="0" err="1" smtClean="0"/>
              <a:t>الزيدُونَ</a:t>
            </a:r>
            <a:r>
              <a:rPr lang="ar-IQ" dirty="0" smtClean="0"/>
              <a:t>=</a:t>
            </a:r>
            <a:r>
              <a:rPr lang="ar-IQ" dirty="0" err="1" smtClean="0"/>
              <a:t>الزيدِينَ</a:t>
            </a:r>
            <a:r>
              <a:rPr lang="ar-IQ" dirty="0" smtClean="0"/>
              <a:t>.</a:t>
            </a:r>
          </a:p>
          <a:p>
            <a:pPr marL="0" indent="0">
              <a:buNone/>
            </a:pPr>
            <a:r>
              <a:rPr lang="ar-IQ" dirty="0" smtClean="0"/>
              <a:t>معلم       معلمُونَ=معلمِينَ.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dirty="0" smtClean="0">
                <a:solidFill>
                  <a:srgbClr val="00B0F0"/>
                </a:solidFill>
              </a:rPr>
              <a:t>ثانياً:ا</a:t>
            </a:r>
            <a:r>
              <a:rPr lang="ar-IQ" dirty="0" smtClean="0"/>
              <a:t>لاسم </a:t>
            </a:r>
            <a:r>
              <a:rPr lang="ar-IQ" dirty="0" smtClean="0">
                <a:solidFill>
                  <a:srgbClr val="FF0000"/>
                </a:solidFill>
              </a:rPr>
              <a:t>المقصور</a:t>
            </a:r>
            <a:r>
              <a:rPr lang="ar-IQ" dirty="0" smtClean="0">
                <a:solidFill>
                  <a:srgbClr val="92D050"/>
                </a:solidFill>
              </a:rPr>
              <a:t> </a:t>
            </a:r>
            <a:r>
              <a:rPr lang="ar-IQ" dirty="0" smtClean="0"/>
              <a:t>.</a:t>
            </a:r>
            <a:br>
              <a:rPr lang="ar-IQ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ar-IQ" dirty="0" smtClean="0">
                <a:solidFill>
                  <a:srgbClr val="FFFF00"/>
                </a:solidFill>
              </a:rPr>
              <a:t>1.</a:t>
            </a:r>
            <a:r>
              <a:rPr lang="ar-IQ" dirty="0" smtClean="0"/>
              <a:t>احذف </a:t>
            </a:r>
            <a:r>
              <a:rPr lang="ar-IQ" dirty="0" err="1" smtClean="0"/>
              <a:t>الفه</a:t>
            </a:r>
            <a:r>
              <a:rPr lang="ar-IQ" dirty="0" smtClean="0"/>
              <a:t>.</a:t>
            </a:r>
          </a:p>
          <a:p>
            <a:pPr marL="0" indent="0">
              <a:buNone/>
            </a:pPr>
            <a:r>
              <a:rPr lang="ar-IQ" dirty="0" smtClean="0">
                <a:solidFill>
                  <a:srgbClr val="FFFF00"/>
                </a:solidFill>
              </a:rPr>
              <a:t> 2.</a:t>
            </a:r>
            <a:r>
              <a:rPr lang="ar-IQ" dirty="0" smtClean="0"/>
              <a:t>أبقِ الفتحة قبل واو الجمع ويائه </a:t>
            </a:r>
            <a:r>
              <a:rPr lang="ar-IQ" dirty="0" err="1" smtClean="0"/>
              <a:t>دليلاًعلى</a:t>
            </a:r>
            <a:r>
              <a:rPr lang="ar-IQ" dirty="0" smtClean="0"/>
              <a:t> </a:t>
            </a:r>
            <a:r>
              <a:rPr lang="ar-IQ" dirty="0" err="1" smtClean="0"/>
              <a:t>الالف</a:t>
            </a:r>
            <a:endParaRPr lang="ar-IQ" dirty="0" smtClean="0"/>
          </a:p>
          <a:p>
            <a:pPr marL="0" indent="0">
              <a:buNone/>
            </a:pPr>
            <a:r>
              <a:rPr lang="ar-IQ" dirty="0" smtClean="0"/>
              <a:t>المحذوفة.</a:t>
            </a:r>
          </a:p>
          <a:p>
            <a:pPr marL="0" indent="0">
              <a:buNone/>
            </a:pPr>
            <a:r>
              <a:rPr lang="ar-IQ" dirty="0" smtClean="0"/>
              <a:t>المصطفى </a:t>
            </a:r>
            <a:r>
              <a:rPr lang="ar-SA" dirty="0" smtClean="0"/>
              <a:t>=</a:t>
            </a:r>
            <a:r>
              <a:rPr lang="ar-IQ" dirty="0" smtClean="0"/>
              <a:t>        المصطفَونَ =المصطفَينَ.</a:t>
            </a:r>
          </a:p>
          <a:p>
            <a:pPr marL="0" indent="0">
              <a:buNone/>
            </a:pPr>
            <a:r>
              <a:rPr lang="ar-IQ" dirty="0" smtClean="0"/>
              <a:t>موسى </a:t>
            </a:r>
            <a:r>
              <a:rPr lang="ar-SA" dirty="0" smtClean="0"/>
              <a:t>=        </a:t>
            </a:r>
            <a:r>
              <a:rPr lang="ar-IQ" dirty="0" smtClean="0"/>
              <a:t>    </a:t>
            </a:r>
            <a:r>
              <a:rPr lang="ar-IQ" dirty="0" err="1" smtClean="0"/>
              <a:t>الموسَونَ</a:t>
            </a:r>
            <a:r>
              <a:rPr lang="ar-IQ" dirty="0" smtClean="0"/>
              <a:t>=الموسَينَ.</a:t>
            </a:r>
            <a:endParaRPr lang="ar-SA" dirty="0" smtClean="0"/>
          </a:p>
          <a:p>
            <a:pPr marL="0" indent="0">
              <a:buNone/>
            </a:pPr>
            <a:r>
              <a:rPr lang="ar-IQ" dirty="0" smtClean="0"/>
              <a:t>عيسى  </a:t>
            </a:r>
            <a:r>
              <a:rPr lang="ar-SA" dirty="0" smtClean="0"/>
              <a:t>=     </a:t>
            </a:r>
            <a:r>
              <a:rPr lang="ar-IQ" dirty="0" smtClean="0"/>
              <a:t>      </a:t>
            </a:r>
            <a:r>
              <a:rPr lang="ar-IQ" dirty="0" err="1" smtClean="0"/>
              <a:t>العيسَونَ</a:t>
            </a:r>
            <a:r>
              <a:rPr lang="ar-IQ" dirty="0" smtClean="0"/>
              <a:t>=</a:t>
            </a:r>
            <a:r>
              <a:rPr lang="ar-IQ" dirty="0" err="1" smtClean="0"/>
              <a:t>العيسَينَ</a:t>
            </a:r>
            <a:r>
              <a:rPr lang="ar-IQ" dirty="0" smtClean="0"/>
              <a:t>.</a:t>
            </a:r>
          </a:p>
          <a:p>
            <a:pPr marL="0" indent="0">
              <a:buNone/>
            </a:pPr>
            <a:endParaRPr lang="ar-IQ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ar-IQ" dirty="0" smtClean="0">
                <a:solidFill>
                  <a:srgbClr val="FFFF00"/>
                </a:solidFill>
              </a:rPr>
              <a:t>ثالثاً:المنقوص.</a:t>
            </a:r>
            <a:br>
              <a:rPr lang="ar-IQ" dirty="0" smtClean="0">
                <a:solidFill>
                  <a:srgbClr val="FFFF00"/>
                </a:solidFill>
              </a:rPr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ar-IQ" dirty="0" smtClean="0">
                <a:solidFill>
                  <a:srgbClr val="FFFF00"/>
                </a:solidFill>
              </a:rPr>
              <a:t>1.</a:t>
            </a:r>
            <a:r>
              <a:rPr lang="ar-IQ" dirty="0" smtClean="0"/>
              <a:t>أحذف ياءه إذا كانت موجودة.</a:t>
            </a:r>
          </a:p>
          <a:p>
            <a:pPr>
              <a:buNone/>
            </a:pPr>
            <a:r>
              <a:rPr lang="ar-IQ" dirty="0" smtClean="0">
                <a:solidFill>
                  <a:srgbClr val="FFFF00"/>
                </a:solidFill>
              </a:rPr>
              <a:t>2 .</a:t>
            </a:r>
            <a:r>
              <a:rPr lang="ar-IQ" dirty="0" smtClean="0"/>
              <a:t>ضم ما قبل الواو في حالة الرفع ،واكسر ما قبل الياء في حالتي النصب والجر.</a:t>
            </a:r>
          </a:p>
          <a:p>
            <a:pPr>
              <a:buNone/>
            </a:pPr>
            <a:r>
              <a:rPr lang="ar-IQ" dirty="0" smtClean="0"/>
              <a:t>معتدٍ     معتدُونَ=معتدِينَ.</a:t>
            </a:r>
          </a:p>
          <a:p>
            <a:pPr>
              <a:buNone/>
            </a:pPr>
            <a:r>
              <a:rPr lang="ar-IQ" dirty="0" smtClean="0"/>
              <a:t>الداعي       الداعُونَ=الداعِينَ.</a:t>
            </a:r>
          </a:p>
          <a:p>
            <a:r>
              <a:rPr lang="ar-IQ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ساعٍ       ساعُونَ=ساعِينَ.</a:t>
            </a:r>
          </a:p>
          <a:p>
            <a:r>
              <a:rPr lang="ar-IQ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ساعٍ       ساعُونَ=ساعِينَ.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ar-IQ" dirty="0" smtClean="0">
                <a:solidFill>
                  <a:srgbClr val="FFFF00"/>
                </a:solidFill>
              </a:rPr>
              <a:t>رابعاً:الممدود.</a:t>
            </a:r>
            <a:br>
              <a:rPr lang="ar-IQ" dirty="0" smtClean="0">
                <a:solidFill>
                  <a:srgbClr val="FFFF00"/>
                </a:solidFill>
              </a:rPr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ar-IQ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يجرى على همزة الممدود عند جمعه جمع مذكر</a:t>
            </a:r>
          </a:p>
          <a:p>
            <a:pPr>
              <a:buNone/>
            </a:pPr>
            <a:r>
              <a:rPr lang="ar-IQ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سالماً ما يجرى عليها عند التثنية:</a:t>
            </a:r>
          </a:p>
          <a:p>
            <a:pPr>
              <a:buNone/>
            </a:pPr>
            <a:r>
              <a:rPr lang="ar-IQ" dirty="0" smtClean="0">
                <a:solidFill>
                  <a:srgbClr val="FF0000"/>
                </a:solidFill>
              </a:rPr>
              <a:t>1.</a:t>
            </a:r>
            <a:r>
              <a:rPr lang="ar-IQ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تبقى الهمزة إذا كانت أصلية نحو:</a:t>
            </a:r>
          </a:p>
          <a:p>
            <a:pPr>
              <a:buNone/>
            </a:pPr>
            <a:r>
              <a:rPr lang="ar-IQ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قرّاء     </a:t>
            </a:r>
            <a:r>
              <a:rPr lang="ar-IQ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قرّاءُونَ</a:t>
            </a:r>
            <a:r>
              <a:rPr lang="ar-IQ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=</a:t>
            </a:r>
            <a:r>
              <a:rPr lang="ar-IQ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قرّائِينَ</a:t>
            </a:r>
            <a:r>
              <a:rPr lang="ar-IQ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ar-IQ" dirty="0" smtClean="0">
                <a:solidFill>
                  <a:srgbClr val="FFFF00"/>
                </a:solidFill>
              </a:rPr>
              <a:t>2.</a:t>
            </a:r>
            <a:r>
              <a:rPr lang="ar-IQ" dirty="0" smtClean="0">
                <a:solidFill>
                  <a:srgbClr val="FF0000"/>
                </a:solidFill>
              </a:rPr>
              <a:t>تقلب </a:t>
            </a:r>
            <a:r>
              <a:rPr lang="ar-IQ" dirty="0" err="1" smtClean="0">
                <a:solidFill>
                  <a:srgbClr val="FF0000"/>
                </a:solidFill>
              </a:rPr>
              <a:t>الى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r>
              <a:rPr lang="ar-IQ" dirty="0" smtClean="0">
                <a:solidFill>
                  <a:srgbClr val="FF0000"/>
                </a:solidFill>
              </a:rPr>
              <a:t>( واو)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r>
              <a:rPr lang="ar-IQ" dirty="0" smtClean="0">
                <a:solidFill>
                  <a:srgbClr val="FF0000"/>
                </a:solidFill>
              </a:rPr>
              <a:t>أو تبقى كما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r>
              <a:rPr lang="ar-IQ" dirty="0" smtClean="0">
                <a:solidFill>
                  <a:srgbClr val="FF0000"/>
                </a:solidFill>
              </a:rPr>
              <a:t>هي إذا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r>
              <a:rPr lang="ar-IQ" dirty="0" smtClean="0">
                <a:solidFill>
                  <a:srgbClr val="FF0000"/>
                </a:solidFill>
              </a:rPr>
              <a:t>كانت منقلبة :</a:t>
            </a:r>
          </a:p>
          <a:p>
            <a:pPr>
              <a:buNone/>
            </a:pPr>
            <a:r>
              <a:rPr lang="ar-IQ" dirty="0" smtClean="0">
                <a:solidFill>
                  <a:srgbClr val="FF0000"/>
                </a:solidFill>
              </a:rPr>
              <a:t>عدَّاء      عدَّاءُونَ=عدَّائِينَ.</a:t>
            </a:r>
          </a:p>
          <a:p>
            <a:pPr>
              <a:buNone/>
            </a:pPr>
            <a:r>
              <a:rPr lang="ar-IQ" dirty="0" smtClean="0">
                <a:solidFill>
                  <a:srgbClr val="FF0000"/>
                </a:solidFill>
              </a:rPr>
              <a:t>           </a:t>
            </a:r>
            <a:r>
              <a:rPr lang="ar-IQ" dirty="0" err="1" smtClean="0">
                <a:solidFill>
                  <a:srgbClr val="FF0000"/>
                </a:solidFill>
              </a:rPr>
              <a:t>عدَّاوونَ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r>
              <a:rPr lang="ar-IQ" dirty="0" smtClean="0">
                <a:solidFill>
                  <a:srgbClr val="FF0000"/>
                </a:solidFill>
              </a:rPr>
              <a:t>=</a:t>
            </a:r>
            <a:r>
              <a:rPr lang="ar-IQ" dirty="0" err="1" smtClean="0">
                <a:solidFill>
                  <a:srgbClr val="FF0000"/>
                </a:solidFill>
              </a:rPr>
              <a:t>عدَّاوِينَ</a:t>
            </a:r>
            <a:r>
              <a:rPr lang="ar-IQ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ar-IQ" dirty="0" smtClean="0">
                <a:solidFill>
                  <a:srgbClr val="FF0000"/>
                </a:solidFill>
              </a:rPr>
              <a:t>           </a:t>
            </a:r>
            <a:endParaRPr lang="ar-SA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SA" dirty="0" smtClean="0">
                <a:solidFill>
                  <a:srgbClr val="FF0000"/>
                </a:solidFill>
              </a:rPr>
              <a:t>           </a:t>
            </a:r>
            <a:r>
              <a:rPr lang="ar-IQ" dirty="0" smtClean="0">
                <a:solidFill>
                  <a:srgbClr val="FF0000"/>
                </a:solidFill>
              </a:rPr>
              <a:t>بنَّاءُونَ=بنَّائِينَ.</a:t>
            </a:r>
          </a:p>
          <a:p>
            <a:pPr>
              <a:buNone/>
            </a:pPr>
            <a:r>
              <a:rPr lang="ar-IQ" dirty="0" smtClean="0">
                <a:solidFill>
                  <a:srgbClr val="FF0000"/>
                </a:solidFill>
              </a:rPr>
              <a:t>بنَّاء       </a:t>
            </a:r>
            <a:r>
              <a:rPr lang="ar-IQ" dirty="0" err="1" smtClean="0">
                <a:solidFill>
                  <a:srgbClr val="FF0000"/>
                </a:solidFill>
              </a:rPr>
              <a:t>بنَّاوونَ</a:t>
            </a:r>
            <a:r>
              <a:rPr lang="ar-IQ" dirty="0" smtClean="0">
                <a:solidFill>
                  <a:srgbClr val="FF0000"/>
                </a:solidFill>
              </a:rPr>
              <a:t>=بنَّاوِينَ.</a:t>
            </a:r>
          </a:p>
          <a:p>
            <a:pPr>
              <a:buNone/>
            </a:pPr>
            <a:endParaRPr lang="ar-SA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IQ" dirty="0" smtClean="0">
                <a:solidFill>
                  <a:srgbClr val="FF0000"/>
                </a:solidFill>
              </a:rPr>
              <a:t>صفاء      </a:t>
            </a:r>
            <a:r>
              <a:rPr lang="ar-IQ" dirty="0" err="1" smtClean="0">
                <a:solidFill>
                  <a:srgbClr val="FF0000"/>
                </a:solidFill>
              </a:rPr>
              <a:t>صفاءُونَ</a:t>
            </a:r>
            <a:r>
              <a:rPr lang="ar-IQ" dirty="0" smtClean="0">
                <a:solidFill>
                  <a:srgbClr val="FF0000"/>
                </a:solidFill>
              </a:rPr>
              <a:t>=</a:t>
            </a:r>
            <a:r>
              <a:rPr lang="ar-IQ" dirty="0" err="1" smtClean="0">
                <a:solidFill>
                  <a:srgbClr val="FF0000"/>
                </a:solidFill>
              </a:rPr>
              <a:t>صفائِينَ</a:t>
            </a:r>
            <a:r>
              <a:rPr lang="ar-IQ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ar-IQ" dirty="0" smtClean="0">
                <a:solidFill>
                  <a:srgbClr val="FF0000"/>
                </a:solidFill>
              </a:rPr>
              <a:t>            </a:t>
            </a:r>
            <a:r>
              <a:rPr lang="ar-IQ" dirty="0" err="1" smtClean="0">
                <a:solidFill>
                  <a:srgbClr val="FF0000"/>
                </a:solidFill>
              </a:rPr>
              <a:t>صفاوونَ</a:t>
            </a:r>
            <a:r>
              <a:rPr lang="ar-IQ" dirty="0" smtClean="0">
                <a:solidFill>
                  <a:srgbClr val="FF0000"/>
                </a:solidFill>
              </a:rPr>
              <a:t>=</a:t>
            </a:r>
            <a:r>
              <a:rPr lang="ar-IQ" dirty="0" err="1" smtClean="0">
                <a:solidFill>
                  <a:srgbClr val="FF0000"/>
                </a:solidFill>
              </a:rPr>
              <a:t>صفاوِينَ</a:t>
            </a:r>
            <a:r>
              <a:rPr lang="ar-IQ" dirty="0" smtClean="0">
                <a:solidFill>
                  <a:srgbClr val="FF0000"/>
                </a:solidFill>
              </a:rPr>
              <a:t>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ar-IQ" dirty="0" smtClean="0">
                <a:solidFill>
                  <a:srgbClr val="FFFF00"/>
                </a:solidFill>
              </a:rPr>
              <a:t>رجاء       </a:t>
            </a:r>
            <a:r>
              <a:rPr lang="ar-IQ" dirty="0" err="1" smtClean="0">
                <a:solidFill>
                  <a:srgbClr val="FFFF00"/>
                </a:solidFill>
              </a:rPr>
              <a:t>رجاءُونَ</a:t>
            </a:r>
            <a:r>
              <a:rPr lang="ar-IQ" dirty="0" smtClean="0">
                <a:solidFill>
                  <a:srgbClr val="FFFF00"/>
                </a:solidFill>
              </a:rPr>
              <a:t>=</a:t>
            </a:r>
            <a:r>
              <a:rPr lang="ar-IQ" dirty="0" err="1" smtClean="0">
                <a:solidFill>
                  <a:srgbClr val="FFFF00"/>
                </a:solidFill>
              </a:rPr>
              <a:t>رجائِينَ</a:t>
            </a:r>
            <a:r>
              <a:rPr lang="ar-IQ" dirty="0" smtClean="0">
                <a:solidFill>
                  <a:srgbClr val="FFFF00"/>
                </a:solidFill>
              </a:rPr>
              <a:t>.</a:t>
            </a:r>
          </a:p>
          <a:p>
            <a:pPr>
              <a:buNone/>
            </a:pPr>
            <a:r>
              <a:rPr lang="ar-IQ" dirty="0" smtClean="0">
                <a:solidFill>
                  <a:srgbClr val="FFFF00"/>
                </a:solidFill>
              </a:rPr>
              <a:t>             </a:t>
            </a:r>
            <a:r>
              <a:rPr lang="ar-IQ" dirty="0" err="1" smtClean="0">
                <a:solidFill>
                  <a:srgbClr val="FFFF00"/>
                </a:solidFill>
              </a:rPr>
              <a:t>رجاوونَ</a:t>
            </a:r>
            <a:r>
              <a:rPr lang="ar-IQ" dirty="0" smtClean="0">
                <a:solidFill>
                  <a:srgbClr val="FFFF00"/>
                </a:solidFill>
              </a:rPr>
              <a:t>=</a:t>
            </a:r>
            <a:r>
              <a:rPr lang="ar-IQ" dirty="0" err="1" smtClean="0">
                <a:solidFill>
                  <a:srgbClr val="FFFF00"/>
                </a:solidFill>
              </a:rPr>
              <a:t>رجاوِينَ</a:t>
            </a:r>
            <a:r>
              <a:rPr lang="ar-IQ" dirty="0" smtClean="0">
                <a:solidFill>
                  <a:srgbClr val="FFFF00"/>
                </a:solidFill>
              </a:rPr>
              <a:t>.</a:t>
            </a:r>
          </a:p>
          <a:p>
            <a:pPr>
              <a:buNone/>
            </a:pPr>
            <a:r>
              <a:rPr lang="ar-IQ" dirty="0" smtClean="0">
                <a:solidFill>
                  <a:schemeClr val="bg1"/>
                </a:solidFill>
              </a:rPr>
              <a:t>3.</a:t>
            </a:r>
            <a:r>
              <a:rPr lang="ar-IQ" dirty="0" smtClean="0">
                <a:solidFill>
                  <a:srgbClr val="FFFF00"/>
                </a:solidFill>
              </a:rPr>
              <a:t>وتقلب </a:t>
            </a:r>
            <a:r>
              <a:rPr lang="ar-IQ" dirty="0" err="1" smtClean="0">
                <a:solidFill>
                  <a:srgbClr val="FFFF00"/>
                </a:solidFill>
              </a:rPr>
              <a:t>الى</a:t>
            </a:r>
            <a:r>
              <a:rPr lang="ar-IQ" dirty="0" smtClean="0">
                <a:solidFill>
                  <a:srgbClr val="FFFF00"/>
                </a:solidFill>
              </a:rPr>
              <a:t>(واو)</a:t>
            </a:r>
            <a:r>
              <a:rPr lang="ar-IQ" dirty="0" err="1" smtClean="0">
                <a:solidFill>
                  <a:srgbClr val="FFFF00"/>
                </a:solidFill>
              </a:rPr>
              <a:t>إذاكانت</a:t>
            </a:r>
            <a:r>
              <a:rPr lang="ar-IQ" dirty="0" smtClean="0">
                <a:solidFill>
                  <a:srgbClr val="FFFF00"/>
                </a:solidFill>
              </a:rPr>
              <a:t> في اسم يسمى </a:t>
            </a:r>
            <a:r>
              <a:rPr lang="ar-IQ" dirty="0" err="1" smtClean="0">
                <a:solidFill>
                  <a:srgbClr val="FFFF00"/>
                </a:solidFill>
              </a:rPr>
              <a:t>به</a:t>
            </a:r>
            <a:r>
              <a:rPr lang="ar-IQ" dirty="0" smtClean="0">
                <a:solidFill>
                  <a:srgbClr val="FFFF00"/>
                </a:solidFill>
              </a:rPr>
              <a:t> المذكر</a:t>
            </a:r>
          </a:p>
          <a:p>
            <a:pPr>
              <a:buNone/>
            </a:pPr>
            <a:r>
              <a:rPr lang="ar-IQ" dirty="0" smtClean="0">
                <a:solidFill>
                  <a:srgbClr val="FFFF00"/>
                </a:solidFill>
              </a:rPr>
              <a:t>وينتهي </a:t>
            </a:r>
            <a:r>
              <a:rPr lang="ar-IQ" dirty="0" err="1" smtClean="0">
                <a:solidFill>
                  <a:srgbClr val="FFFF00"/>
                </a:solidFill>
              </a:rPr>
              <a:t>بالف</a:t>
            </a:r>
            <a:r>
              <a:rPr lang="ar-IQ" dirty="0" smtClean="0">
                <a:solidFill>
                  <a:srgbClr val="FFFF00"/>
                </a:solidFill>
              </a:rPr>
              <a:t> </a:t>
            </a:r>
            <a:r>
              <a:rPr lang="ar-IQ" dirty="0" err="1" smtClean="0">
                <a:solidFill>
                  <a:srgbClr val="FFFF00"/>
                </a:solidFill>
              </a:rPr>
              <a:t>التانيث</a:t>
            </a:r>
            <a:r>
              <a:rPr lang="ar-IQ" dirty="0" smtClean="0">
                <a:solidFill>
                  <a:srgbClr val="FFFF00"/>
                </a:solidFill>
              </a:rPr>
              <a:t> الممدودة نحو:</a:t>
            </a:r>
          </a:p>
          <a:p>
            <a:pPr>
              <a:buNone/>
            </a:pPr>
            <a:r>
              <a:rPr lang="ar-IQ" dirty="0" err="1" smtClean="0">
                <a:solidFill>
                  <a:srgbClr val="FFFF00"/>
                </a:solidFill>
              </a:rPr>
              <a:t>زكريَّاء</a:t>
            </a:r>
            <a:r>
              <a:rPr lang="ar-IQ" dirty="0" smtClean="0">
                <a:solidFill>
                  <a:srgbClr val="FFFF00"/>
                </a:solidFill>
              </a:rPr>
              <a:t>     </a:t>
            </a:r>
            <a:r>
              <a:rPr lang="ar-IQ" dirty="0" err="1" smtClean="0">
                <a:solidFill>
                  <a:srgbClr val="FFFF00"/>
                </a:solidFill>
              </a:rPr>
              <a:t>زكريَّاوونَ</a:t>
            </a:r>
            <a:r>
              <a:rPr lang="ar-IQ" dirty="0" smtClean="0">
                <a:solidFill>
                  <a:srgbClr val="FFFF00"/>
                </a:solidFill>
              </a:rPr>
              <a:t>=</a:t>
            </a:r>
            <a:r>
              <a:rPr lang="ar-IQ" dirty="0" err="1" smtClean="0">
                <a:solidFill>
                  <a:srgbClr val="FFFF00"/>
                </a:solidFill>
              </a:rPr>
              <a:t>زكريَّاوِينَ</a:t>
            </a:r>
            <a:r>
              <a:rPr lang="ar-IQ" dirty="0" smtClean="0">
                <a:solidFill>
                  <a:srgbClr val="FFFF00"/>
                </a:solidFill>
              </a:rPr>
              <a:t>.</a:t>
            </a:r>
          </a:p>
          <a:p>
            <a:pPr>
              <a:buNone/>
            </a:pPr>
            <a:r>
              <a:rPr lang="ar-IQ" dirty="0" smtClean="0">
                <a:solidFill>
                  <a:schemeClr val="bg1"/>
                </a:solidFill>
              </a:rPr>
              <a:t>4.</a:t>
            </a:r>
            <a:r>
              <a:rPr lang="ar-IQ" dirty="0" err="1" smtClean="0">
                <a:solidFill>
                  <a:srgbClr val="FFFF00"/>
                </a:solidFill>
              </a:rPr>
              <a:t>ولوجازأن</a:t>
            </a:r>
            <a:r>
              <a:rPr lang="ar-IQ" dirty="0" smtClean="0">
                <a:solidFill>
                  <a:srgbClr val="FFFF00"/>
                </a:solidFill>
              </a:rPr>
              <a:t> نطلق كلمة(حمراء)مثلاً </a:t>
            </a:r>
            <a:r>
              <a:rPr lang="ar-IQ" dirty="0" err="1" smtClean="0">
                <a:solidFill>
                  <a:srgbClr val="FFFF00"/>
                </a:solidFill>
              </a:rPr>
              <a:t>إسماً</a:t>
            </a:r>
            <a:r>
              <a:rPr lang="ar-IQ" dirty="0" smtClean="0">
                <a:solidFill>
                  <a:srgbClr val="FFFF00"/>
                </a:solidFill>
              </a:rPr>
              <a:t> لعلم </a:t>
            </a:r>
            <a:r>
              <a:rPr lang="ar-IQ" dirty="0" err="1" smtClean="0">
                <a:solidFill>
                  <a:srgbClr val="FFFF00"/>
                </a:solidFill>
              </a:rPr>
              <a:t>ٍ</a:t>
            </a:r>
            <a:endParaRPr lang="ar-IQ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ar-IQ" dirty="0" smtClean="0">
                <a:solidFill>
                  <a:srgbClr val="FFFF00"/>
                </a:solidFill>
              </a:rPr>
              <a:t>مذكر.</a:t>
            </a:r>
            <a:r>
              <a:rPr lang="ar-IQ" dirty="0" err="1" smtClean="0">
                <a:solidFill>
                  <a:srgbClr val="FFFF00"/>
                </a:solidFill>
              </a:rPr>
              <a:t>لجازجمعها</a:t>
            </a:r>
            <a:r>
              <a:rPr lang="ar-IQ" dirty="0" smtClean="0">
                <a:solidFill>
                  <a:srgbClr val="FFFF00"/>
                </a:solidFill>
              </a:rPr>
              <a:t> .</a:t>
            </a:r>
          </a:p>
          <a:p>
            <a:pPr>
              <a:buNone/>
            </a:pPr>
            <a:r>
              <a:rPr lang="ar-IQ" dirty="0" smtClean="0">
                <a:solidFill>
                  <a:srgbClr val="FFFF00"/>
                </a:solidFill>
              </a:rPr>
              <a:t>حمراء       </a:t>
            </a:r>
            <a:r>
              <a:rPr lang="ar-IQ" dirty="0" err="1" smtClean="0">
                <a:solidFill>
                  <a:srgbClr val="FFFF00"/>
                </a:solidFill>
              </a:rPr>
              <a:t>حمراوونَ</a:t>
            </a:r>
            <a:r>
              <a:rPr lang="ar-IQ" dirty="0" smtClean="0">
                <a:solidFill>
                  <a:srgbClr val="FFFF00"/>
                </a:solidFill>
              </a:rPr>
              <a:t>=حمراوينَ</a:t>
            </a:r>
            <a:r>
              <a:rPr lang="ar-IQ" dirty="0" smtClean="0"/>
              <a:t>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نون جمع المذكر السالم </a:t>
            </a:r>
            <a:r>
              <a:rPr lang="ar-SA" dirty="0" err="1" smtClean="0"/>
              <a:t>والاضافة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تحذف نون جمع المذكر السالم عند الإضافة .</a:t>
            </a:r>
            <a:endParaRPr lang="ar-SA" dirty="0" smtClean="0"/>
          </a:p>
          <a:p>
            <a:r>
              <a:rPr lang="ar-SA" dirty="0" smtClean="0"/>
              <a:t>أمثلة :</a:t>
            </a:r>
          </a:p>
          <a:p>
            <a:r>
              <a:rPr lang="ar-SA" dirty="0" smtClean="0"/>
              <a:t>– حضر فاعلو الخير .</a:t>
            </a:r>
          </a:p>
          <a:p>
            <a:r>
              <a:rPr lang="ar-SA" dirty="0" smtClean="0"/>
              <a:t>– إلى فاعلي الخير</a:t>
            </a:r>
          </a:p>
          <a:p>
            <a:r>
              <a:rPr lang="ar-SA" dirty="0" smtClean="0"/>
              <a:t>لا يمكن أن نكتب حضر فاعلون الخير !!! فحذفنا النون للإضافة ، وأظن الأمر واضح هنا ، وفي المثال نعرب </a:t>
            </a:r>
            <a:r>
              <a:rPr lang="ar-SA" b="1" dirty="0" smtClean="0"/>
              <a:t>فاعلو</a:t>
            </a:r>
            <a:r>
              <a:rPr lang="ar-SA" dirty="0" smtClean="0"/>
              <a:t> : فاعل مرفوع بالواو لأنه جمع مذكر السالم ، وحذفت النون للإضافة 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الملحق بجمع المذكر السالم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SA" dirty="0" smtClean="0"/>
              <a:t>هي أسماء تلحق بجمع المذكر السالم وتعرب إعرابه ، فقط يجب أن تتذكرها ، وهي :</a:t>
            </a:r>
          </a:p>
          <a:p>
            <a:r>
              <a:rPr lang="ar-SA" dirty="0" smtClean="0"/>
              <a:t>أولو – أولي : تعرب إعراب جمع المذكر السالم ، فمثلا إذا قلنا </a:t>
            </a:r>
            <a:r>
              <a:rPr lang="ar-SA" b="1" dirty="0" smtClean="0"/>
              <a:t>المؤمنون أولو الفضل</a:t>
            </a:r>
            <a:r>
              <a:rPr lang="ar-SA" dirty="0" smtClean="0"/>
              <a:t> : نعرب </a:t>
            </a:r>
            <a:r>
              <a:rPr lang="ar-SA" b="1" dirty="0" smtClean="0"/>
              <a:t>أولو </a:t>
            </a:r>
            <a:r>
              <a:rPr lang="ar-SA" dirty="0" smtClean="0"/>
              <a:t>خبرا مرفوعا بالواو لأنه ملحق بجمع المذكر السالم ( قلنا يجب أن نحفظ هذه الكلمات الخاصة ) .</a:t>
            </a:r>
          </a:p>
          <a:p>
            <a:r>
              <a:rPr lang="ar-SA" dirty="0" smtClean="0"/>
              <a:t>– بنون</a:t>
            </a:r>
          </a:p>
          <a:p>
            <a:r>
              <a:rPr lang="ar-SA" dirty="0" smtClean="0"/>
              <a:t>– </a:t>
            </a:r>
            <a:r>
              <a:rPr lang="ar-SA" dirty="0" err="1" smtClean="0"/>
              <a:t>أهلون</a:t>
            </a:r>
            <a:endParaRPr lang="ar-SA" dirty="0" smtClean="0"/>
          </a:p>
          <a:p>
            <a:r>
              <a:rPr lang="ar-SA" dirty="0" smtClean="0"/>
              <a:t>– </a:t>
            </a:r>
            <a:r>
              <a:rPr lang="ar-SA" dirty="0" err="1" smtClean="0"/>
              <a:t>عالَمون</a:t>
            </a:r>
            <a:endParaRPr lang="ar-SA" dirty="0" smtClean="0"/>
          </a:p>
          <a:p>
            <a:r>
              <a:rPr lang="ar-SA" dirty="0" smtClean="0"/>
              <a:t>– سنون</a:t>
            </a:r>
          </a:p>
          <a:p>
            <a:r>
              <a:rPr lang="ar-SA" dirty="0" smtClean="0"/>
              <a:t>– </a:t>
            </a:r>
            <a:r>
              <a:rPr lang="ar-SA" dirty="0" err="1" smtClean="0"/>
              <a:t>عِلّيون</a:t>
            </a:r>
            <a:r>
              <a:rPr lang="ar-SA" dirty="0" smtClean="0"/>
              <a:t> </a:t>
            </a:r>
          </a:p>
          <a:p>
            <a:r>
              <a:rPr lang="ar-SA" dirty="0" smtClean="0"/>
              <a:t>– الجموع من عشرين إلى تسعين</a:t>
            </a:r>
          </a:p>
          <a:p>
            <a:r>
              <a:rPr lang="ar-SA" dirty="0" smtClean="0"/>
              <a:t> </a:t>
            </a:r>
            <a:endParaRPr lang="ar-SA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77500" lnSpcReduction="20000"/>
          </a:bodyPr>
          <a:lstStyle/>
          <a:p>
            <a:r>
              <a:rPr lang="ar-SA" dirty="0" smtClean="0"/>
              <a:t> السائحون افترشوا رمال الشاطئ .</a:t>
            </a:r>
          </a:p>
          <a:p>
            <a:r>
              <a:rPr lang="ar-SA" dirty="0" smtClean="0"/>
              <a:t>السائحون : </a:t>
            </a:r>
            <a:r>
              <a:rPr lang="ar-SA" b="1" dirty="0" smtClean="0">
                <a:hlinkClick r:id="rId2"/>
              </a:rPr>
              <a:t>مبتدأ</a:t>
            </a:r>
            <a:r>
              <a:rPr lang="ar-SA" dirty="0" smtClean="0"/>
              <a:t> مرفوع بالواو لأنه جمع مذكر سالم .</a:t>
            </a:r>
          </a:p>
          <a:p>
            <a:r>
              <a:rPr lang="ar-SA" dirty="0" smtClean="0"/>
              <a:t>افترشوا : فعل ماض مبني على الضم لاتصاله بواو الجماعة والواو ضمير متصل مبني على السكون في محل رفع فاعل . والجملة في محل رفع خبر المبتدأ .</a:t>
            </a:r>
          </a:p>
          <a:p>
            <a:r>
              <a:rPr lang="ar-SA" dirty="0" smtClean="0"/>
              <a:t>رمال : مفعول </a:t>
            </a:r>
            <a:r>
              <a:rPr lang="ar-SA" dirty="0" err="1" smtClean="0"/>
              <a:t>به</a:t>
            </a:r>
            <a:r>
              <a:rPr lang="ar-SA" dirty="0" smtClean="0"/>
              <a:t> منصوب وعلامة نصبه الفتحة الظاهرة على آخره وهو مضاف .</a:t>
            </a:r>
          </a:p>
          <a:p>
            <a:r>
              <a:rPr lang="ar-SA" dirty="0" smtClean="0"/>
              <a:t>الشاطئ : </a:t>
            </a:r>
            <a:r>
              <a:rPr lang="ar-SA" b="1" dirty="0" smtClean="0">
                <a:hlinkClick r:id="rId3"/>
              </a:rPr>
              <a:t>مضاف إليه</a:t>
            </a:r>
            <a:r>
              <a:rPr lang="ar-SA" dirty="0" smtClean="0"/>
              <a:t> مجرور وعلامة جره الكسرة الظاهرة على آخره .</a:t>
            </a:r>
          </a:p>
          <a:p>
            <a:r>
              <a:rPr lang="ar-SA" dirty="0" smtClean="0"/>
              <a:t>– أنتم أولو العزم .</a:t>
            </a:r>
          </a:p>
          <a:p>
            <a:r>
              <a:rPr lang="ar-SA" dirty="0" smtClean="0"/>
              <a:t>أنتم : ضمير منفصل مبني على السكون في محل رفع مبتدأ .</a:t>
            </a:r>
          </a:p>
          <a:p>
            <a:r>
              <a:rPr lang="ar-SA" dirty="0" smtClean="0"/>
              <a:t>أولو : خبر المبتدأ مرفوع بالواو لأنه ملحق بجمع المذكر السالم وهو مضاف .</a:t>
            </a:r>
          </a:p>
          <a:p>
            <a:r>
              <a:rPr lang="ar-SA" dirty="0" smtClean="0"/>
              <a:t>العزم : مضاف إليه مجرور وعلامة جره الكسرة الظاهرة على آخره .</a:t>
            </a:r>
          </a:p>
          <a:p>
            <a:r>
              <a:rPr lang="ar-SA" dirty="0" smtClean="0"/>
              <a:t> 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SA" b="1" dirty="0" smtClean="0"/>
              <a:t>شروط إعراب الأسماء الخمسة بالحروف</a:t>
            </a: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لكي نعرب الأسماء الخمسة بالقواعد التي ذكرناها فإنه يلزمها شروط عامة ، وشروط خاصة .</a:t>
            </a:r>
            <a:endParaRPr lang="ar-SA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r>
              <a:rPr lang="ar-SA" dirty="0" smtClean="0"/>
              <a:t>– سبق الفلاحون الشمس إلى حقولهم .</a:t>
            </a:r>
          </a:p>
          <a:p>
            <a:r>
              <a:rPr lang="ar-SA" dirty="0" smtClean="0"/>
              <a:t>سبق : فعل ماض مبني على الفتحة الظاهرة على آخره .</a:t>
            </a:r>
          </a:p>
          <a:p>
            <a:r>
              <a:rPr lang="ar-SA" dirty="0" smtClean="0"/>
              <a:t>الفلاحون : فاعل مرفوع بالواو لأنه جمع مذكر سالم .</a:t>
            </a:r>
          </a:p>
          <a:p>
            <a:r>
              <a:rPr lang="ar-SA" dirty="0" smtClean="0"/>
              <a:t>الشمس : مفعول </a:t>
            </a:r>
            <a:r>
              <a:rPr lang="ar-SA" dirty="0" err="1" smtClean="0"/>
              <a:t>به</a:t>
            </a:r>
            <a:r>
              <a:rPr lang="ar-SA" dirty="0" smtClean="0"/>
              <a:t> منصوب وعلامة نصبه الفتحة الظاهرة على آخره .</a:t>
            </a:r>
          </a:p>
          <a:p>
            <a:r>
              <a:rPr lang="ar-SA" dirty="0" smtClean="0"/>
              <a:t>إلى : حرف جر .</a:t>
            </a:r>
          </a:p>
          <a:p>
            <a:r>
              <a:rPr lang="ar-SA" dirty="0" smtClean="0"/>
              <a:t>حقولهم : اسم مجرور بحرف الجر ( إلى ) وعلامة جره الكسرة الظاهرة على آخره وهو مضاف . هم : ضمير متصل مبني على السكون في محل جر مضاف إليه 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r>
              <a:rPr lang="ar-SA" dirty="0" smtClean="0"/>
              <a:t>قال تعالى :</a:t>
            </a:r>
          </a:p>
          <a:p>
            <a:r>
              <a:rPr lang="ar-SA" dirty="0" smtClean="0"/>
              <a:t>– “ وَمَن لَّمْ يَحْكُم بِمَا أَنزَلَ اللَّهُ فَأُولَٰ</a:t>
            </a:r>
            <a:r>
              <a:rPr lang="ar-SA" dirty="0" err="1" smtClean="0"/>
              <a:t>ئِكَ</a:t>
            </a:r>
            <a:r>
              <a:rPr lang="ar-SA" dirty="0" smtClean="0"/>
              <a:t> هُمُ الْكَافِرُونَ ”.</a:t>
            </a:r>
          </a:p>
          <a:p>
            <a:r>
              <a:rPr lang="ar-SA" dirty="0" smtClean="0"/>
              <a:t>– ” وَنُنَزِّلُ مِنَ الْقُرْآنِ مَا هُوَ شِفَاءٌ وَرَحْمَةٌ لِّلْمُؤْمِنِينَ وَلَا يَزِيدُ الظَّالِمِينَ إِلَّا خَسَارًا ”</a:t>
            </a:r>
          </a:p>
          <a:p>
            <a:r>
              <a:rPr lang="ar-SA" dirty="0" smtClean="0"/>
              <a:t>– ” وَإِنَّهُمْ عِندَنَا لَمِنَ الْمُصْطَفَيْنَ الْأَخْيَارِ ”</a:t>
            </a:r>
          </a:p>
          <a:p>
            <a:r>
              <a:rPr lang="ar-SA" dirty="0" smtClean="0"/>
              <a:t>– “ وَإِنَّا إِن شَاءَ اللَّهُ لَمُهْتَدُونَ ”</a:t>
            </a:r>
          </a:p>
          <a:p>
            <a:r>
              <a:rPr lang="ar-SA" dirty="0" smtClean="0"/>
              <a:t>– ” إِن يَكُن مِّنكُمْ عِشْرُونَ صَابِرُونَ يَغْلِبُوا مِائَتَيْنِ ”</a:t>
            </a:r>
            <a:endParaRPr lang="ar-SA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endParaRPr lang="ar-SA" b="1" dirty="0" smtClean="0"/>
          </a:p>
          <a:p>
            <a:r>
              <a:rPr lang="ar-SA" b="1" dirty="0" smtClean="0"/>
              <a:t>{وَلَا يَأْتَلِ أُولُو الْفَضْلِ مِنْكُمْ وَالسَّعَةِ أَنْ يُؤْتُوا أُولِي الْقُرْبَى وَالْمَسَاكِينَ وَالْمُهَاجِرِينَ فِي سَبِيلِ اللَّهِ وَلْيَعْفُوا وَلْيَصْفَحُوا أَلَا تُحِبُّونَ أَنْ يَغْفِرَ اللَّهُ لَكُمْ وَاللَّهُ غَفُورٌ رَحِيمٌ }</a:t>
            </a:r>
          </a:p>
          <a:p>
            <a:r>
              <a:rPr lang="ar-SA" b="1" dirty="0" smtClean="0"/>
              <a:t> { ثُمَّ أَغْرَقْنَا بَعْدُ الْبَاقِينَ }</a:t>
            </a:r>
          </a:p>
          <a:p>
            <a:r>
              <a:rPr lang="ar-SA" b="1" dirty="0" smtClean="0"/>
              <a:t>{ الْمَالُ وَالْبَنُونَ زِينَةُ الْحَيَاةِ الدُّنْيَا وَالْبَاقِيَاتُ الصَّالِحَاتُ خَيْرٌ عِنْدَ رَبِّكَ ثَوَابًا وَخَيْرٌ أَمَلًا }</a:t>
            </a:r>
          </a:p>
          <a:p>
            <a:r>
              <a:rPr lang="ar-SA" b="1" dirty="0" smtClean="0"/>
              <a:t>{ الْمُخَلَّفُونَ مِنَ الْأَعْرَابِ شَغَلَتْنَا أَمْوَالُنَا وَأَهْلُونَا }</a:t>
            </a:r>
            <a:endParaRPr lang="ar-SA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b="1" dirty="0" smtClean="0"/>
              <a:t>{ الْحَمْدُ لِلَّهِ رَبِّ الْعَالَمِينَ }</a:t>
            </a:r>
          </a:p>
          <a:p>
            <a:pPr>
              <a:buNone/>
            </a:pPr>
            <a:r>
              <a:rPr lang="ar-SA" b="1" dirty="0" smtClean="0"/>
              <a:t>{كِتَابٌ أَنْزَلْنَاهُ إِلَيْكَ مُبَارَكٌ لِيَدَّبَّرُوا آيَاتِهِ وَلِيَتَذَكَّرَ أُولُو الْأَلْبَابِ }</a:t>
            </a:r>
          </a:p>
          <a:p>
            <a:pPr>
              <a:buNone/>
            </a:pPr>
            <a:r>
              <a:rPr lang="ar-SA" b="1" dirty="0" smtClean="0"/>
              <a:t>{اسْتَغْفِرْ لَهُمْ أَوْ لَا تَسْتَغْفِرْ لَهُمْ إِنْ تَسْتَغْفِرْ لَهُمْ سَبْعِينَ مَرَّةً فَلَنْ يَغْفِرَ اللَّهُ لَهُمْ ذَلِكَ بِأَنَّهُمْ كَفَرُوا بِاللَّهِ وَرَسُولِهِ وَاللَّهُ لَا يَهْدِي الْقَوْمَ الْفَاسِقِينَ }</a:t>
            </a:r>
          </a:p>
          <a:p>
            <a:pPr>
              <a:buNone/>
            </a:pPr>
            <a:r>
              <a:rPr lang="ar-SA" b="1" dirty="0" smtClean="0"/>
              <a:t>{يَوْمَ نَحْشُرُ الْمُتَّقِينَ إِلَى الرَّحْمَنِ وَفْدًا (85) وَنَسُوقُ الْمُجْرِمِينَ إِلَى جَهَنَّمَ وِرْدًا }</a:t>
            </a:r>
            <a:endParaRPr lang="ar-SA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 { يَوْمَ نَحْشُرُ الْمُتَّقِينَ إِلَى الرَّحْمَنِ وَفْدًا (85) وَنَسُوقُ الْمُجْرِمِينَ إِلَى جَهَنَّمَ وِرْدًا }.</a:t>
            </a:r>
          </a:p>
          <a:p>
            <a:r>
              <a:rPr lang="ar-SA" b="1" smtClean="0"/>
              <a:t>{وَلَا تَهِنُوا وَلَا تَحْزَنُوا وَأَنْتُمُ الْأَعْلَوْنَ إِنْ كُنْتُمْ مُؤْمِنِينَ }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2" descr="التاء-المربوطة-والتاء-المفتوحة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التاء المربوطة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أولًا : التاء المربوطة : وهي التاء التي يمكن أن تلفظ في الوقف هاء ، وتاء عند الوصل ، مثل : فاطمة ، خديجة ، طالبة ، معلمة ، معلمته ، طالبته ، شجرتها ... .</a:t>
            </a:r>
            <a:br>
              <a:rPr lang="ar-SA" dirty="0" smtClean="0"/>
            </a:br>
            <a:r>
              <a:rPr lang="ar-SA" dirty="0" smtClean="0"/>
              <a:t>وتكتب تاء المربوطة بهيأة (ة) .</a:t>
            </a:r>
            <a:endParaRPr lang="ar-SA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ar-SA" dirty="0" smtClean="0"/>
              <a:t>مواضع كتابة التاء المربوطة : تلحق هذه التاء عددًا من الأسماء على النحو الآتي 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cene3d>
            <a:camera prst="perspectiveContrastingLeftFacing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1. أواخر الأسماء للدلالة على تأنيثها ، مثل : خديجة ، وفاطمة ، </a:t>
            </a:r>
            <a:r>
              <a:rPr lang="ar-SA" dirty="0" err="1" smtClean="0"/>
              <a:t>خولة</a:t>
            </a:r>
            <a:r>
              <a:rPr lang="ar-SA" dirty="0" smtClean="0"/>
              <a:t> .... .</a:t>
            </a:r>
            <a:br>
              <a:rPr lang="ar-SA" dirty="0" smtClean="0"/>
            </a:br>
            <a:r>
              <a:rPr lang="ar-SA" dirty="0" smtClean="0"/>
              <a:t>2. الفرق بين المذكر والمؤنث ، مثل : طالب وطالبة ، مجتهد ومجتهدة ، وممرض وممرضة ... .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17681"/>
            <a:ext cx="8229600" cy="4525963"/>
          </a:xfrm>
          <a:scene3d>
            <a:camera prst="isometricOffAxis1Righ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3. تأتي التاء عوضًا عن الحرف المحذوف ، نحو : صفة من الفعل (وصف) ، صلة من الفعل (وصل) ، لغة من الفعل (لغو) ..... .</a:t>
            </a:r>
            <a:br>
              <a:rPr lang="ar-SA" dirty="0" smtClean="0"/>
            </a:br>
            <a:r>
              <a:rPr lang="ar-SA" dirty="0" smtClean="0"/>
              <a:t>4. تأتي التاء لتمييز المفرد عن الجمع ، مثل : ثمرة (مفرد) والجمع (ثمر) ، بيضة (مفرد) والجمع (بيض) ، شجرة (مفرد) والجمع (شجر) ....</a:t>
            </a:r>
            <a:endParaRPr lang="ar-SA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cene3d>
            <a:camera prst="perspectiveRigh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5. أواخر الجموع التكسير التي لا تنتهي مفرداتها بتاء مفتوحة ، نحو : قُضاة ، وغزاة ، وأُباة ... .</a:t>
            </a:r>
            <a:br>
              <a:rPr lang="ar-SA" dirty="0" smtClean="0"/>
            </a:br>
            <a:r>
              <a:rPr lang="ar-SA" dirty="0" smtClean="0"/>
              <a:t>6. في اسم العلم المذكر ، مثل : حمزة ، </a:t>
            </a:r>
            <a:r>
              <a:rPr lang="ar-SA" dirty="0" err="1" smtClean="0"/>
              <a:t>قتيبة</a:t>
            </a:r>
            <a:r>
              <a:rPr lang="ar-SA" dirty="0" smtClean="0"/>
              <a:t> ، طلحة ..... .</a:t>
            </a: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ar-SA" dirty="0" err="1" smtClean="0"/>
              <a:t>ال</a:t>
            </a:r>
            <a:r>
              <a:rPr lang="ar-IQ" dirty="0" smtClean="0"/>
              <a:t>شروط </a:t>
            </a:r>
            <a:r>
              <a:rPr lang="ar-SA" dirty="0" smtClean="0"/>
              <a:t>العامة </a:t>
            </a:r>
            <a:r>
              <a:rPr lang="ar-SA" dirty="0" err="1" smtClean="0"/>
              <a:t>ل</a:t>
            </a:r>
            <a:r>
              <a:rPr lang="ar-IQ" dirty="0" err="1" smtClean="0"/>
              <a:t>اعراب</a:t>
            </a:r>
            <a:r>
              <a:rPr lang="ar-IQ" dirty="0" smtClean="0"/>
              <a:t> </a:t>
            </a:r>
            <a:r>
              <a:rPr lang="ar-IQ" dirty="0" err="1" smtClean="0"/>
              <a:t>الاسماء</a:t>
            </a:r>
            <a:r>
              <a:rPr lang="ar-IQ" dirty="0" smtClean="0"/>
              <a:t> </a:t>
            </a:r>
            <a:r>
              <a:rPr lang="ar-IQ" dirty="0" err="1" smtClean="0"/>
              <a:t>السته</a:t>
            </a:r>
            <a:r>
              <a:rPr lang="ar-IQ" dirty="0" smtClean="0"/>
              <a:t> بالحروف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ar-IQ" sz="3600" dirty="0" smtClean="0"/>
              <a:t>1ــ </a:t>
            </a:r>
            <a:r>
              <a:rPr lang="ar-IQ" sz="3600" dirty="0" err="1" smtClean="0"/>
              <a:t>ان</a:t>
            </a:r>
            <a:r>
              <a:rPr lang="ar-IQ" sz="3600" dirty="0" smtClean="0"/>
              <a:t> تكون مضافة </a:t>
            </a:r>
            <a:r>
              <a:rPr lang="ar-IQ" sz="3600" dirty="0" err="1" smtClean="0"/>
              <a:t>والا</a:t>
            </a:r>
            <a:r>
              <a:rPr lang="ar-IQ" sz="3600" dirty="0" smtClean="0"/>
              <a:t> تع</a:t>
            </a:r>
            <a:r>
              <a:rPr lang="ar-SA" sz="3600" dirty="0" smtClean="0"/>
              <a:t>ر</a:t>
            </a:r>
            <a:r>
              <a:rPr lang="ar-IQ" sz="3600" dirty="0" smtClean="0"/>
              <a:t>ب </a:t>
            </a:r>
            <a:r>
              <a:rPr lang="ar-IQ" sz="3600" dirty="0" err="1" smtClean="0"/>
              <a:t>ب</a:t>
            </a:r>
            <a:r>
              <a:rPr lang="ar-IQ" sz="3600" dirty="0" smtClean="0"/>
              <a:t>الحروف</a:t>
            </a:r>
            <a:r>
              <a:rPr lang="ar-SA" sz="3600" dirty="0" smtClean="0"/>
              <a:t> :</a:t>
            </a:r>
            <a:r>
              <a:rPr lang="ar-IQ" sz="3600" dirty="0" smtClean="0"/>
              <a:t> </a:t>
            </a:r>
          </a:p>
          <a:p>
            <a:pPr algn="just">
              <a:buNone/>
            </a:pPr>
            <a:r>
              <a:rPr lang="ar-IQ" sz="3600" dirty="0" smtClean="0"/>
              <a:t>هذا أبٌ \ رأيتُ أباً \ مررتُ بأبٍ.</a:t>
            </a:r>
          </a:p>
          <a:p>
            <a:pPr algn="just">
              <a:buNone/>
            </a:pPr>
            <a:r>
              <a:rPr lang="ar-IQ" sz="3600" dirty="0" smtClean="0"/>
              <a:t>2ــ </a:t>
            </a:r>
            <a:r>
              <a:rPr lang="ar-IQ" sz="3600" dirty="0" err="1" smtClean="0"/>
              <a:t>ان</a:t>
            </a:r>
            <a:r>
              <a:rPr lang="ar-IQ" sz="3600" dirty="0" smtClean="0"/>
              <a:t> تضاف </a:t>
            </a:r>
            <a:r>
              <a:rPr lang="ar-IQ" sz="3600" dirty="0" err="1" smtClean="0"/>
              <a:t>الى</a:t>
            </a:r>
            <a:r>
              <a:rPr lang="ar-IQ" sz="3600" dirty="0" smtClean="0"/>
              <a:t> غير ياء المتكلم إلا</a:t>
            </a:r>
            <a:r>
              <a:rPr lang="ar-SA" sz="3600" dirty="0" smtClean="0"/>
              <a:t> </a:t>
            </a:r>
            <a:r>
              <a:rPr lang="ar-IQ" sz="3600" dirty="0" smtClean="0"/>
              <a:t>أعربت بحركات مقدرة </a:t>
            </a:r>
            <a:r>
              <a:rPr lang="ar-SA" sz="3600" dirty="0" smtClean="0"/>
              <a:t>:</a:t>
            </a:r>
            <a:endParaRPr lang="ar-IQ" sz="3600" dirty="0" smtClean="0"/>
          </a:p>
          <a:p>
            <a:pPr algn="just">
              <a:buNone/>
            </a:pPr>
            <a:r>
              <a:rPr lang="ar-IQ" sz="3600" dirty="0" smtClean="0"/>
              <a:t>هذا أبي \ </a:t>
            </a:r>
            <a:r>
              <a:rPr lang="ar-IQ" sz="3600" dirty="0" err="1" smtClean="0"/>
              <a:t>رايت</a:t>
            </a:r>
            <a:r>
              <a:rPr lang="ar-IQ" sz="3600" dirty="0" smtClean="0"/>
              <a:t> أبي \ مررت بأبي.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مستطيل 3"/>
          <p:cNvSpPr/>
          <p:nvPr/>
        </p:nvSpPr>
        <p:spPr>
          <a:xfrm>
            <a:off x="428596" y="2049370"/>
            <a:ext cx="8215370" cy="230832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ar-SA" sz="3600" dirty="0" smtClean="0"/>
              <a:t>7. في (ثَمّ) الظرفية تكون التاء المربوطة ، فتقول : ثمة بمعنى (هناك) .</a:t>
            </a:r>
            <a:br>
              <a:rPr lang="ar-SA" sz="3600" dirty="0" smtClean="0"/>
            </a:br>
            <a:r>
              <a:rPr lang="ar-SA" sz="3600" dirty="0" smtClean="0"/>
              <a:t>8. أواخر عدد من الأسماء تأتي للمبالغة في المدح أو الذم أو لتأكيد المبالغة ، نحو : علّامة ، فهّامة ، نسّابة ...</a:t>
            </a:r>
            <a:endParaRPr lang="ar-SA" sz="3600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التاء المبسوطة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ar-SA" sz="4200" dirty="0" smtClean="0"/>
              <a:t>هي التاء التي يوقف عليها بلفظها ، ولا تبدل هاء ، نحو طالبات ، ومعلمات ... .</a:t>
            </a:r>
            <a:br>
              <a:rPr lang="ar-SA" sz="4200" dirty="0" smtClean="0"/>
            </a:br>
            <a:r>
              <a:rPr lang="ar-SA" sz="4200" dirty="0" smtClean="0"/>
              <a:t>مواضع التاء المبسوطة ، تلحق التاء المبسوطة أنواع الكلمة جميعها (الاسم ، والفعل ، والحرف ) ، وهذه المواضع على ما يـأتي :</a:t>
            </a:r>
            <a:br>
              <a:rPr lang="ar-SA" sz="4200" dirty="0" smtClean="0"/>
            </a:br>
            <a:r>
              <a:rPr lang="ar-SA" sz="4200" dirty="0" smtClean="0"/>
              <a:t>1- قسم من الأسماء المفردة ، مثل : بنت ، أخت .... .</a:t>
            </a:r>
            <a:br>
              <a:rPr lang="ar-SA" sz="4200" dirty="0" smtClean="0"/>
            </a:br>
            <a:r>
              <a:rPr lang="ar-SA" sz="4200" dirty="0" smtClean="0"/>
              <a:t>2- قسم من أسماء الأفعال ، نحو : هات ، هيهات ... .</a:t>
            </a:r>
            <a:br>
              <a:rPr lang="ar-SA" sz="4200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  <a:scene3d>
            <a:camera prst="obliqueTopLef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3- تلحق التاء المبسوطة في جمع المؤنث السالم والملحق </a:t>
            </a:r>
            <a:r>
              <a:rPr lang="ar-SA" dirty="0" err="1" smtClean="0"/>
              <a:t>به</a:t>
            </a:r>
            <a:r>
              <a:rPr lang="ar-SA" dirty="0" smtClean="0"/>
              <a:t> ، نحو : مسلمات ، مؤمنات ، مهندسات ، </a:t>
            </a:r>
            <a:r>
              <a:rPr lang="ar-SA" dirty="0" err="1" smtClean="0"/>
              <a:t>أولات</a:t>
            </a:r>
            <a:r>
              <a:rPr lang="ar-SA" dirty="0" smtClean="0"/>
              <a:t> ..</a:t>
            </a:r>
            <a:br>
              <a:rPr lang="ar-SA" dirty="0" smtClean="0"/>
            </a:br>
            <a:r>
              <a:rPr lang="ar-SA" dirty="0" smtClean="0"/>
              <a:t>4- جمع التكسير الذي ينتهي مفرده بالتاء المبسوطة ، مثل : بيت أبيات وبيوت ، صوت أصوات ، وقت أوقات ...</a:t>
            </a:r>
            <a:endParaRPr lang="ar-SA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  <a:scene3d>
            <a:camera prst="perspectiveHeroicExtremeLeftFacing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5- الأسماء المنتهية بتاء مربوطة إذا أضيف إلى ضمير أو ثنيت ، نحو : شهادة شهادتين ، شهادتك .... .</a:t>
            </a:r>
            <a:br>
              <a:rPr lang="ar-SA" dirty="0" smtClean="0"/>
            </a:br>
            <a:r>
              <a:rPr lang="ar-SA" dirty="0" smtClean="0"/>
              <a:t>6- تاء الفاعل التي تتصل بالفعل الماضي ، مثل : درستُ ، درستَ ، قرأتِ .... .</a:t>
            </a:r>
            <a:br>
              <a:rPr lang="ar-SA" dirty="0" smtClean="0"/>
            </a:br>
            <a:r>
              <a:rPr lang="ar-SA" dirty="0" smtClean="0"/>
              <a:t>7- التاء المبسوطة تكون من أصل الفعل ، نحو : سكت ، صمت ، نبت .... .</a:t>
            </a:r>
            <a:endParaRPr lang="ar-SA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مستطيل 3"/>
          <p:cNvSpPr/>
          <p:nvPr/>
        </p:nvSpPr>
        <p:spPr>
          <a:xfrm>
            <a:off x="428596" y="2357430"/>
            <a:ext cx="8358246" cy="2554545"/>
          </a:xfrm>
          <a:prstGeom prst="rect">
            <a:avLst/>
          </a:prstGeom>
          <a:scene3d>
            <a:camera prst="perspectiveRight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SA" sz="4000" dirty="0" smtClean="0"/>
              <a:t>8- تاء التأنيث تتصل بالفعل الماضي إذا كان الفاعل مؤنثًا أو نائبه ، نحو : قالت فاطمة ، ذهبت هند ... </a:t>
            </a:r>
            <a:br>
              <a:rPr lang="ar-SA" sz="4000" dirty="0" smtClean="0"/>
            </a:br>
            <a:r>
              <a:rPr lang="ar-SA" sz="4000" dirty="0" smtClean="0"/>
              <a:t>9- ترسم التاء المبسوطة إذا اتصلت بالحروف ، مثل : ثُمّ </a:t>
            </a:r>
            <a:r>
              <a:rPr lang="ar-SA" sz="4000" dirty="0" err="1" smtClean="0"/>
              <a:t>ثُمّت</a:t>
            </a:r>
            <a:r>
              <a:rPr lang="ar-SA" sz="4000" dirty="0" smtClean="0"/>
              <a:t> ، لات ، ليت ، رُبّت ..... .</a:t>
            </a:r>
            <a:endParaRPr lang="ar-SA" sz="4000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dirty="0" smtClean="0"/>
              <a:t>ملحوظات مهمة :</a:t>
            </a:r>
            <a:br>
              <a:rPr lang="ar-SA" dirty="0" smtClean="0"/>
            </a:br>
            <a:r>
              <a:rPr lang="ar-SA" dirty="0" smtClean="0"/>
              <a:t>أ‌- يجب التمييز بين التاء التي نقف عليها هاء وبين الهاء الأصلية ، فاطمة ، مياه ، خديجة ، شفاه ..... .</a:t>
            </a:r>
            <a:br>
              <a:rPr lang="ar-SA" dirty="0" smtClean="0"/>
            </a:br>
            <a:r>
              <a:rPr lang="ar-SA" dirty="0" smtClean="0"/>
              <a:t>ب‌- يجب وضع نقطتين على التاء المربوطة حتى لا </a:t>
            </a:r>
            <a:r>
              <a:rPr lang="ar-SA" dirty="0" err="1" smtClean="0"/>
              <a:t>يلتبس</a:t>
            </a:r>
            <a:r>
              <a:rPr lang="ar-SA" dirty="0" smtClean="0"/>
              <a:t> بالهاء .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ar-SA" dirty="0" smtClean="0"/>
              <a:t>ت‌- </a:t>
            </a:r>
            <a:r>
              <a:rPr lang="ar-SA" dirty="0" err="1" smtClean="0"/>
              <a:t>ت</a:t>
            </a:r>
            <a:r>
              <a:rPr lang="ar-SA" dirty="0" smtClean="0"/>
              <a:t>رسم التاء مبسوطة في قسم من الأعلام منوالًا على الطريقة العثمانية في الكتابة وان كان مخالفًا لقواعد العربيّة ، ومن ذلك :</a:t>
            </a:r>
            <a:br>
              <a:rPr lang="ar-SA" dirty="0" smtClean="0"/>
            </a:br>
            <a:endParaRPr lang="ar-SA" dirty="0" smtClean="0"/>
          </a:p>
          <a:p>
            <a:r>
              <a:rPr lang="ar-SA" dirty="0" smtClean="0"/>
              <a:t>في الاستعمال القاعدة الإملائية الصحيحة</a:t>
            </a:r>
            <a:br>
              <a:rPr lang="ar-SA" dirty="0" smtClean="0"/>
            </a:br>
            <a:r>
              <a:rPr lang="ar-SA" dirty="0" smtClean="0"/>
              <a:t>- جودت - جودة</a:t>
            </a:r>
            <a:br>
              <a:rPr lang="ar-SA" dirty="0" smtClean="0"/>
            </a:br>
            <a:r>
              <a:rPr lang="ar-SA" dirty="0" smtClean="0"/>
              <a:t>- صفوت - صفوة</a:t>
            </a:r>
            <a:br>
              <a:rPr lang="ar-SA" dirty="0" smtClean="0"/>
            </a:br>
            <a:r>
              <a:rPr lang="ar-SA" dirty="0" smtClean="0"/>
              <a:t>- نشأت - نشأة</a:t>
            </a:r>
            <a:br>
              <a:rPr lang="ar-SA" dirty="0" smtClean="0"/>
            </a:br>
            <a:r>
              <a:rPr lang="ar-SA" dirty="0" smtClean="0"/>
              <a:t>- حكمت - حكمة</a:t>
            </a:r>
            <a:endParaRPr lang="ar-SA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تدريب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r-SA" dirty="0" smtClean="0"/>
              <a:t>اقرأ الأبيات </a:t>
            </a:r>
            <a:r>
              <a:rPr lang="ar-SA" dirty="0" err="1" smtClean="0"/>
              <a:t>الأتية</a:t>
            </a:r>
            <a:r>
              <a:rPr lang="ar-SA" dirty="0" smtClean="0"/>
              <a:t> وميز فيها المفتوحة والمربوطة:</a:t>
            </a:r>
          </a:p>
          <a:p>
            <a:pPr>
              <a:buNone/>
            </a:pPr>
            <a:r>
              <a:rPr lang="ar-SA" dirty="0" smtClean="0"/>
              <a:t>قال أبو حسن </a:t>
            </a:r>
            <a:r>
              <a:rPr lang="ar-SA" dirty="0" err="1" smtClean="0"/>
              <a:t>الأنباري</a:t>
            </a:r>
            <a:r>
              <a:rPr lang="ar-SA" dirty="0" smtClean="0"/>
              <a:t> في رثاء الوزير العباسي ابن بقية لدى صلبه :</a:t>
            </a:r>
          </a:p>
          <a:p>
            <a:pPr>
              <a:buNone/>
            </a:pPr>
            <a:r>
              <a:rPr lang="ar-SA" dirty="0" smtClean="0"/>
              <a:t>علوٌّ في الحياة وفي الممات              لحقٌّ أنت إحدى المعجزات</a:t>
            </a:r>
          </a:p>
          <a:p>
            <a:pPr>
              <a:buNone/>
            </a:pPr>
            <a:r>
              <a:rPr lang="ar-SA" dirty="0" smtClean="0"/>
              <a:t>كأنّ الناس حولك حين قاموا             وفود نداك أيام الصِّلات</a:t>
            </a:r>
          </a:p>
          <a:p>
            <a:pPr>
              <a:buNone/>
            </a:pPr>
            <a:r>
              <a:rPr lang="ar-SA" dirty="0" smtClean="0"/>
              <a:t>كأنك قائم فيهم خطيبًا                    وكلّهم قيام للصلاة</a:t>
            </a:r>
          </a:p>
          <a:p>
            <a:pPr>
              <a:buNone/>
            </a:pPr>
            <a:r>
              <a:rPr lang="ar-SA" dirty="0" smtClean="0"/>
              <a:t>مددت يدك نحوهم احتفاءً                كمدّهما إليهم بالهبات</a:t>
            </a:r>
          </a:p>
          <a:p>
            <a:pPr>
              <a:buNone/>
            </a:pPr>
            <a:r>
              <a:rPr lang="ar-SA" dirty="0" smtClean="0"/>
              <a:t>لِعِظَمِك في النفوس تبيت تُرعى         بحفّاظ وحرّاس ثقات </a:t>
            </a:r>
          </a:p>
          <a:p>
            <a:pPr>
              <a:buNone/>
            </a:pPr>
            <a:r>
              <a:rPr lang="ar-SA" dirty="0" smtClean="0"/>
              <a:t>وتوقَد حولك النيران </a:t>
            </a:r>
            <a:r>
              <a:rPr lang="ar-SA" smtClean="0"/>
              <a:t>ليلاً                </a:t>
            </a:r>
            <a:r>
              <a:rPr lang="ar-SA" dirty="0" smtClean="0"/>
              <a:t>كذلك كنت أيام الحياة  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دلالٌ بِنْ من أجملِ </a:t>
            </a:r>
            <a:r>
              <a:rPr lang="ar-SA" b="1" dirty="0" err="1" smtClean="0"/>
              <a:t>البنا</a:t>
            </a:r>
            <a:r>
              <a:rPr lang="ar-SA" b="1" dirty="0" smtClean="0"/>
              <a:t> ـــ ، تلعبُ في </a:t>
            </a:r>
            <a:r>
              <a:rPr lang="ar-SA" b="1" dirty="0" err="1" smtClean="0"/>
              <a:t>أوْقاــــ</a:t>
            </a:r>
            <a:r>
              <a:rPr lang="ar-SA" b="1" dirty="0" smtClean="0"/>
              <a:t> اللّعِبِ ، وتدرُسُ في </a:t>
            </a:r>
            <a:r>
              <a:rPr lang="ar-SA" b="1" dirty="0" err="1" smtClean="0"/>
              <a:t>أَوْقا</a:t>
            </a:r>
            <a:r>
              <a:rPr lang="ar-SA" b="1" dirty="0" smtClean="0"/>
              <a:t> ـــ الدّرسِ . نَزَلَ ــــ يوماً إلى </a:t>
            </a:r>
            <a:r>
              <a:rPr lang="ar-SA" b="1" dirty="0" err="1" smtClean="0"/>
              <a:t>الحديق</a:t>
            </a:r>
            <a:r>
              <a:rPr lang="ar-SA" b="1" dirty="0" smtClean="0"/>
              <a:t> ـــ لتقضيَ بعضَ </a:t>
            </a:r>
            <a:r>
              <a:rPr lang="ar-SA" b="1" dirty="0" err="1" smtClean="0"/>
              <a:t>الوق</a:t>
            </a:r>
            <a:r>
              <a:rPr lang="ar-SA" b="1" dirty="0" smtClean="0"/>
              <a:t> ـــــ في التّنزُّهِ واللّعِبِ ، وقد كان فصلُ الشتاءِ قد مات ، والعُشْبُ قد </a:t>
            </a:r>
            <a:r>
              <a:rPr lang="ar-SA" b="1" dirty="0" err="1" smtClean="0"/>
              <a:t>نبـ</a:t>
            </a:r>
            <a:r>
              <a:rPr lang="ar-SA" b="1" dirty="0" smtClean="0"/>
              <a:t> ـــ ، </a:t>
            </a:r>
            <a:r>
              <a:rPr lang="ar-SA" b="1" dirty="0" err="1" smtClean="0"/>
              <a:t>فالنبا</a:t>
            </a:r>
            <a:r>
              <a:rPr lang="ar-SA" b="1" dirty="0" smtClean="0"/>
              <a:t> ـــ يُغطّي الأرض . ها هي </a:t>
            </a:r>
            <a:r>
              <a:rPr lang="ar-SA" b="1" dirty="0" err="1" smtClean="0"/>
              <a:t>الشجرا</a:t>
            </a:r>
            <a:r>
              <a:rPr lang="ar-SA" b="1" smtClean="0"/>
              <a:t> ــــــ</a:t>
            </a:r>
            <a:r>
              <a:rPr lang="ar-SA" b="1" dirty="0" smtClean="0"/>
              <a:t> قد أوْرَقَ</a:t>
            </a:r>
            <a:r>
              <a:rPr lang="ar-SA" b="1" smtClean="0"/>
              <a:t> ـــ وأَزْهَرَـــــ</a:t>
            </a:r>
            <a:endParaRPr lang="ar-SA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اللام الشمسية والقمرية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اللام القمرية : هي اللام التي تُكتب وتُلفظ ، ويكون الحرفُ الذي بعدها غير مُشدد .</a:t>
            </a:r>
          </a:p>
          <a:p>
            <a:r>
              <a:rPr lang="ar-SA" dirty="0" smtClean="0"/>
              <a:t>مثل : قمر القَمر </a:t>
            </a:r>
          </a:p>
          <a:p>
            <a:pPr>
              <a:buNone/>
            </a:pPr>
            <a:r>
              <a:rPr lang="ar-SA" dirty="0" smtClean="0"/>
              <a:t/>
            </a:r>
            <a:br>
              <a:rPr lang="ar-SA" dirty="0" smtClean="0"/>
            </a:br>
            <a:r>
              <a:rPr lang="ar-SA" b="1" dirty="0" smtClean="0"/>
              <a:t>اللام القمرية يأتي بعدها أحد هذه الحروف : { </a:t>
            </a:r>
            <a:r>
              <a:rPr lang="ar-SA" b="1" dirty="0" err="1" smtClean="0"/>
              <a:t>أ</a:t>
            </a:r>
            <a:r>
              <a:rPr lang="ar-SA" b="1" dirty="0" smtClean="0"/>
              <a:t> ، </a:t>
            </a:r>
            <a:r>
              <a:rPr lang="ar-SA" b="1" dirty="0" err="1" smtClean="0"/>
              <a:t>ب</a:t>
            </a:r>
            <a:r>
              <a:rPr lang="ar-SA" b="1" dirty="0" smtClean="0"/>
              <a:t> ، </a:t>
            </a:r>
            <a:r>
              <a:rPr lang="ar-SA" b="1" dirty="0" err="1" smtClean="0"/>
              <a:t>ج</a:t>
            </a:r>
            <a:r>
              <a:rPr lang="ar-SA" b="1" dirty="0" smtClean="0"/>
              <a:t> ، </a:t>
            </a:r>
            <a:r>
              <a:rPr lang="ar-SA" b="1" dirty="0" err="1" smtClean="0"/>
              <a:t>ح</a:t>
            </a:r>
            <a:r>
              <a:rPr lang="ar-SA" b="1" dirty="0" smtClean="0"/>
              <a:t> ، </a:t>
            </a:r>
            <a:r>
              <a:rPr lang="ar-SA" b="1" dirty="0" err="1" smtClean="0"/>
              <a:t>خ</a:t>
            </a:r>
            <a:r>
              <a:rPr lang="ar-SA" b="1" dirty="0" smtClean="0"/>
              <a:t> ، </a:t>
            </a:r>
            <a:r>
              <a:rPr lang="ar-SA" b="1" dirty="0" err="1" smtClean="0"/>
              <a:t>ع</a:t>
            </a:r>
            <a:r>
              <a:rPr lang="ar-SA" b="1" dirty="0" smtClean="0"/>
              <a:t> ، </a:t>
            </a:r>
            <a:r>
              <a:rPr lang="ar-SA" b="1" dirty="0" err="1" smtClean="0"/>
              <a:t>غ</a:t>
            </a:r>
            <a:r>
              <a:rPr lang="ar-SA" b="1" dirty="0" smtClean="0"/>
              <a:t> ، </a:t>
            </a:r>
            <a:r>
              <a:rPr lang="ar-SA" b="1" dirty="0" err="1" smtClean="0"/>
              <a:t>ف</a:t>
            </a:r>
            <a:r>
              <a:rPr lang="ar-SA" b="1" dirty="0" smtClean="0"/>
              <a:t> ، </a:t>
            </a:r>
            <a:r>
              <a:rPr lang="ar-SA" b="1" dirty="0" err="1" smtClean="0"/>
              <a:t>ق</a:t>
            </a:r>
            <a:r>
              <a:rPr lang="ar-SA" b="1" dirty="0" smtClean="0"/>
              <a:t> ، </a:t>
            </a:r>
            <a:r>
              <a:rPr lang="ar-SA" b="1" dirty="0" err="1" smtClean="0"/>
              <a:t>ك</a:t>
            </a:r>
            <a:r>
              <a:rPr lang="ar-SA" b="1" dirty="0" smtClean="0"/>
              <a:t> ، </a:t>
            </a:r>
            <a:r>
              <a:rPr lang="ar-SA" b="1" dirty="0" err="1" smtClean="0"/>
              <a:t>م</a:t>
            </a:r>
            <a:r>
              <a:rPr lang="ar-SA" b="1" dirty="0" smtClean="0"/>
              <a:t> ، هـ ، </a:t>
            </a:r>
            <a:r>
              <a:rPr lang="ar-SA" b="1" dirty="0" err="1" smtClean="0"/>
              <a:t>و</a:t>
            </a:r>
            <a:r>
              <a:rPr lang="ar-SA" b="1" dirty="0" smtClean="0"/>
              <a:t> ، </a:t>
            </a:r>
            <a:r>
              <a:rPr lang="ar-SA" b="1" dirty="0" err="1" smtClean="0"/>
              <a:t>ى</a:t>
            </a:r>
            <a:r>
              <a:rPr lang="ar-SA" b="1" dirty="0" smtClean="0"/>
              <a:t> }</a:t>
            </a:r>
            <a:endParaRPr lang="ar-SA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Low">
              <a:buNone/>
            </a:pPr>
            <a:r>
              <a:rPr lang="ar-IQ" sz="4000" dirty="0" smtClean="0"/>
              <a:t>3ــ </a:t>
            </a:r>
            <a:r>
              <a:rPr lang="ar-IQ" sz="4000" dirty="0" err="1" smtClean="0"/>
              <a:t>ان</a:t>
            </a:r>
            <a:r>
              <a:rPr lang="ar-IQ" sz="4000" dirty="0" smtClean="0"/>
              <a:t> تكون مكبرة وإلا</a:t>
            </a:r>
            <a:r>
              <a:rPr lang="ar-SA" sz="4000" dirty="0" smtClean="0"/>
              <a:t> </a:t>
            </a:r>
            <a:r>
              <a:rPr lang="ar-IQ" sz="4000" dirty="0" smtClean="0"/>
              <a:t>أعربت بالحركات الظاهرة </a:t>
            </a:r>
          </a:p>
          <a:p>
            <a:pPr algn="justLow">
              <a:buNone/>
            </a:pPr>
            <a:r>
              <a:rPr lang="ar-IQ" sz="4000" dirty="0" smtClean="0"/>
              <a:t>هذا أُبَيُّ زيدٍ \ رأيت أُبَيَّ زيدٍ \ مررت بأُبَيِّ زيدٍ.</a:t>
            </a:r>
          </a:p>
          <a:p>
            <a:pPr algn="justLow">
              <a:buNone/>
            </a:pPr>
            <a:r>
              <a:rPr lang="ar-IQ" sz="4000" dirty="0" smtClean="0"/>
              <a:t>4ــ </a:t>
            </a:r>
            <a:r>
              <a:rPr lang="ar-IQ" sz="4000" dirty="0" err="1" smtClean="0"/>
              <a:t>ان</a:t>
            </a:r>
            <a:r>
              <a:rPr lang="ar-IQ" sz="4000" dirty="0" smtClean="0"/>
              <a:t> تكون مفردة فإن كانت مجمعة أُعربت بالحركات.</a:t>
            </a:r>
          </a:p>
          <a:p>
            <a:pPr algn="justLow">
              <a:buNone/>
            </a:pPr>
            <a:r>
              <a:rPr lang="ar-IQ" sz="4000" dirty="0" smtClean="0"/>
              <a:t>هؤلاء آباءُ </a:t>
            </a:r>
            <a:r>
              <a:rPr lang="ar-IQ" sz="4000" dirty="0" err="1" smtClean="0"/>
              <a:t>الزيدينَ</a:t>
            </a:r>
            <a:r>
              <a:rPr lang="ar-IQ" sz="4000" dirty="0" smtClean="0"/>
              <a:t> \ رأيت </a:t>
            </a:r>
            <a:r>
              <a:rPr lang="ar-IQ" sz="4000" dirty="0" err="1" smtClean="0"/>
              <a:t>ابآءَهم</a:t>
            </a:r>
            <a:r>
              <a:rPr lang="ar-IQ" sz="4000" dirty="0" smtClean="0"/>
              <a:t> \ مررت بآبائِهم.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اللام الشمسية : هي اللام التي تكتب ولا تُلفظ أثناء القِراءة . ويأتي الحرف الذي يليها مُشدداً .</a:t>
            </a:r>
          </a:p>
          <a:p>
            <a:r>
              <a:rPr lang="ar-SA" dirty="0" smtClean="0"/>
              <a:t>مثل : شمس الشَّمس ، ومثل قوله تعالى : "والسَّماء والطَّارق" .</a:t>
            </a:r>
          </a:p>
          <a:p>
            <a:r>
              <a:rPr lang="ar-SA" b="1" dirty="0" smtClean="0"/>
              <a:t>اللام الشمسية يأتي بعدها أحد هذه الحروف : { </a:t>
            </a:r>
            <a:r>
              <a:rPr lang="ar-SA" b="1" dirty="0" err="1" smtClean="0"/>
              <a:t>ت</a:t>
            </a:r>
            <a:r>
              <a:rPr lang="ar-SA" b="1" dirty="0" smtClean="0"/>
              <a:t> ، </a:t>
            </a:r>
            <a:r>
              <a:rPr lang="ar-SA" b="1" dirty="0" err="1" smtClean="0"/>
              <a:t>ث</a:t>
            </a:r>
            <a:r>
              <a:rPr lang="ar-SA" b="1" dirty="0" smtClean="0"/>
              <a:t> ، </a:t>
            </a:r>
            <a:r>
              <a:rPr lang="ar-SA" b="1" dirty="0" err="1" smtClean="0"/>
              <a:t>د</a:t>
            </a:r>
            <a:r>
              <a:rPr lang="ar-SA" b="1" dirty="0" smtClean="0"/>
              <a:t> ، </a:t>
            </a:r>
            <a:r>
              <a:rPr lang="ar-SA" b="1" dirty="0" err="1" smtClean="0"/>
              <a:t>ذ</a:t>
            </a:r>
            <a:r>
              <a:rPr lang="ar-SA" b="1" dirty="0" smtClean="0"/>
              <a:t> ، </a:t>
            </a:r>
            <a:r>
              <a:rPr lang="ar-SA" b="1" dirty="0" err="1" smtClean="0"/>
              <a:t>ر</a:t>
            </a:r>
            <a:r>
              <a:rPr lang="ar-SA" b="1" dirty="0" smtClean="0"/>
              <a:t> ، </a:t>
            </a:r>
            <a:r>
              <a:rPr lang="ar-SA" b="1" dirty="0" err="1" smtClean="0"/>
              <a:t>ز</a:t>
            </a:r>
            <a:r>
              <a:rPr lang="ar-SA" b="1" dirty="0" smtClean="0"/>
              <a:t> ، </a:t>
            </a:r>
            <a:r>
              <a:rPr lang="ar-SA" b="1" dirty="0" err="1" smtClean="0"/>
              <a:t>س</a:t>
            </a:r>
            <a:r>
              <a:rPr lang="ar-SA" b="1" dirty="0" smtClean="0"/>
              <a:t> ، </a:t>
            </a:r>
            <a:r>
              <a:rPr lang="ar-SA" b="1" dirty="0" err="1" smtClean="0"/>
              <a:t>ش</a:t>
            </a:r>
            <a:r>
              <a:rPr lang="ar-SA" b="1" dirty="0" smtClean="0"/>
              <a:t> ، </a:t>
            </a:r>
            <a:r>
              <a:rPr lang="ar-SA" b="1" dirty="0" err="1" smtClean="0"/>
              <a:t>ص</a:t>
            </a:r>
            <a:r>
              <a:rPr lang="ar-SA" b="1" dirty="0" smtClean="0"/>
              <a:t> ، </a:t>
            </a:r>
            <a:r>
              <a:rPr lang="ar-SA" b="1" dirty="0" err="1" smtClean="0"/>
              <a:t>ض</a:t>
            </a:r>
            <a:r>
              <a:rPr lang="ar-SA" b="1" dirty="0" smtClean="0"/>
              <a:t> ، </a:t>
            </a:r>
            <a:r>
              <a:rPr lang="ar-SA" b="1" dirty="0" err="1" smtClean="0"/>
              <a:t>ط</a:t>
            </a:r>
            <a:r>
              <a:rPr lang="ar-SA" b="1" dirty="0" smtClean="0"/>
              <a:t> ، </a:t>
            </a:r>
            <a:r>
              <a:rPr lang="ar-SA" b="1" dirty="0" err="1" smtClean="0"/>
              <a:t>ظ</a:t>
            </a:r>
            <a:r>
              <a:rPr lang="ar-SA" b="1" dirty="0" smtClean="0"/>
              <a:t> ، </a:t>
            </a:r>
            <a:r>
              <a:rPr lang="ar-SA" b="1" dirty="0" err="1" smtClean="0"/>
              <a:t>ن</a:t>
            </a:r>
            <a:r>
              <a:rPr lang="ar-SA" b="1" dirty="0" smtClean="0"/>
              <a:t> ، </a:t>
            </a:r>
            <a:r>
              <a:rPr lang="ar-SA" b="1" dirty="0" err="1" smtClean="0"/>
              <a:t>ل</a:t>
            </a:r>
            <a:r>
              <a:rPr lang="ar-SA" b="1" dirty="0" smtClean="0"/>
              <a:t> </a:t>
            </a:r>
            <a:endParaRPr lang="ar-SA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عندما تنتشر السّحب في السماء وتحتجب الشمس ، ويشتد البرد ، وينزل المطر ، يغلق التجار متاجرهم ، ويرجع الناس إلى بيوتهم وتقفر الشوارع من المارة ، وتأوي الطيور إلى أوكارها ويسود الجوّ صمت لا يسمع فيه إلا انهمار المطر . فإذا ما كفَّ المطر عن النزول عادت الحياة إلى مجاريها وذهب كل واحد إلى العمل </a:t>
            </a: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2012</TotalTime>
  <Words>1935</Words>
  <PresentationFormat>عرض على الشاشة (3:4)‏</PresentationFormat>
  <Paragraphs>441</Paragraphs>
  <Slides>91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91</vt:i4>
      </vt:variant>
    </vt:vector>
  </HeadingPairs>
  <TitlesOfParts>
    <vt:vector size="92" baseType="lpstr">
      <vt:lpstr>سمة Office</vt:lpstr>
      <vt:lpstr>تعليم اللغة العربية لغير الناطقين بها</vt:lpstr>
      <vt:lpstr>أولا : موضوعات في النحو</vt:lpstr>
      <vt:lpstr>تعريف الاسماء الخمسة</vt:lpstr>
      <vt:lpstr>الأسماء الخمسة ومعانيها </vt:lpstr>
      <vt:lpstr>إعراب الأسماء الخمسة </vt:lpstr>
      <vt:lpstr>الشريحة 6</vt:lpstr>
      <vt:lpstr>شروط إعراب الأسماء الخمسة بالحروف </vt:lpstr>
      <vt:lpstr>الشروط العامة لاعراب الاسماء السته بالحروف</vt:lpstr>
      <vt:lpstr>الشريحة 9</vt:lpstr>
      <vt:lpstr>الشريحة 10</vt:lpstr>
      <vt:lpstr>الشروط الخاصة ( وتختص بها ذو و فو ) </vt:lpstr>
      <vt:lpstr>– شروط فو </vt:lpstr>
      <vt:lpstr>  أمثلة على الأسماء الخمسة من القرآن الكريم </vt:lpstr>
      <vt:lpstr>الشريحة 14</vt:lpstr>
      <vt:lpstr>جمل على الأسماء الخمسة</vt:lpstr>
      <vt:lpstr>الاسم</vt:lpstr>
      <vt:lpstr>4ــ الممدود</vt:lpstr>
      <vt:lpstr>ثانيًا : المثنى</vt:lpstr>
      <vt:lpstr>- علامات إعراب المثنى .</vt:lpstr>
      <vt:lpstr>- ما يلحق بالمثنى .</vt:lpstr>
      <vt:lpstr>الشريحة 21</vt:lpstr>
      <vt:lpstr>الشريحة 22</vt:lpstr>
      <vt:lpstr>طريقة التثنية</vt:lpstr>
      <vt:lpstr>2 ـ المقصور</vt:lpstr>
      <vt:lpstr>3 ـــ المنقوص: تثبت الياء+(ان ِ \ ينِ)</vt:lpstr>
      <vt:lpstr>4 ــ الممدود</vt:lpstr>
      <vt:lpstr>الشريحة 27</vt:lpstr>
      <vt:lpstr>ياء المثنى</vt:lpstr>
      <vt:lpstr>حذف نون المثنى عند الاضافة</vt:lpstr>
      <vt:lpstr>تثنية المحذوف الآخر</vt:lpstr>
      <vt:lpstr>الشريحة 31</vt:lpstr>
      <vt:lpstr>تدريبات</vt:lpstr>
      <vt:lpstr>الشريحة 33</vt:lpstr>
      <vt:lpstr>جمع المؤنث السالم</vt:lpstr>
      <vt:lpstr>شروط جمع المؤنث السالم</vt:lpstr>
      <vt:lpstr>الشريحة 36</vt:lpstr>
      <vt:lpstr>الشريحة 37</vt:lpstr>
      <vt:lpstr>الشريحة 38</vt:lpstr>
      <vt:lpstr>الشريحة 39</vt:lpstr>
      <vt:lpstr>الشريحة 40</vt:lpstr>
      <vt:lpstr>الشريحة 41</vt:lpstr>
      <vt:lpstr>الشريحة 42</vt:lpstr>
      <vt:lpstr>الشريحة 43</vt:lpstr>
      <vt:lpstr>الصحيح</vt:lpstr>
      <vt:lpstr>ثانياً:طريقة جمع المقصور: </vt:lpstr>
      <vt:lpstr>المنقوص</vt:lpstr>
      <vt:lpstr>رابعاً:طريقة جمع الممدود: </vt:lpstr>
      <vt:lpstr>الشريحة 48</vt:lpstr>
      <vt:lpstr>طريقة الجمع</vt:lpstr>
      <vt:lpstr>الشريحة 50</vt:lpstr>
      <vt:lpstr>جمع المذكر السالم</vt:lpstr>
      <vt:lpstr>جمع المذكر السالم </vt:lpstr>
      <vt:lpstr>الشريحة 53</vt:lpstr>
      <vt:lpstr>الشريحة 54</vt:lpstr>
      <vt:lpstr>الشريحة 55</vt:lpstr>
      <vt:lpstr>الشريحة 56</vt:lpstr>
      <vt:lpstr>الشريحة 57</vt:lpstr>
      <vt:lpstr>الشريحة 58</vt:lpstr>
      <vt:lpstr>الشريحة 59</vt:lpstr>
      <vt:lpstr>اعراب جمع المذكر السالم</vt:lpstr>
      <vt:lpstr> طرائق جمعه</vt:lpstr>
      <vt:lpstr>ثانياً:الاسم المقصور . </vt:lpstr>
      <vt:lpstr>ثالثاً:المنقوص. </vt:lpstr>
      <vt:lpstr>رابعاً:الممدود. </vt:lpstr>
      <vt:lpstr>الشريحة 65</vt:lpstr>
      <vt:lpstr>الشريحة 66</vt:lpstr>
      <vt:lpstr>نون جمع المذكر السالم والاضافة</vt:lpstr>
      <vt:lpstr>الملحق بجمع المذكر السالم</vt:lpstr>
      <vt:lpstr>الشريحة 69</vt:lpstr>
      <vt:lpstr>الشريحة 70</vt:lpstr>
      <vt:lpstr>الشريحة 71</vt:lpstr>
      <vt:lpstr>الشريحة 72</vt:lpstr>
      <vt:lpstr>الشريحة 73</vt:lpstr>
      <vt:lpstr>الشريحة 74</vt:lpstr>
      <vt:lpstr>الشريحة 75</vt:lpstr>
      <vt:lpstr>التاء المربوطة</vt:lpstr>
      <vt:lpstr>مواضع كتابة التاء المربوطة : تلحق هذه التاء عددًا من الأسماء على النحو الآتي :</vt:lpstr>
      <vt:lpstr>الشريحة 78</vt:lpstr>
      <vt:lpstr>الشريحة 79</vt:lpstr>
      <vt:lpstr>الشريحة 80</vt:lpstr>
      <vt:lpstr>التاء المبسوطة</vt:lpstr>
      <vt:lpstr>الشريحة 82</vt:lpstr>
      <vt:lpstr>الشريحة 83</vt:lpstr>
      <vt:lpstr>الشريحة 84</vt:lpstr>
      <vt:lpstr>الشريحة 85</vt:lpstr>
      <vt:lpstr>الشريحة 86</vt:lpstr>
      <vt:lpstr>تدريب</vt:lpstr>
      <vt:lpstr>الشريحة 88</vt:lpstr>
      <vt:lpstr>اللام الشمسية والقمرية</vt:lpstr>
      <vt:lpstr>الشريحة 90</vt:lpstr>
      <vt:lpstr>الشريحة 91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تعليم اللغة العربية لغير الناطقين بها</dc:title>
  <dc:creator>سلو ى</dc:creator>
  <cp:lastModifiedBy>سلو ى</cp:lastModifiedBy>
  <cp:revision>170</cp:revision>
  <dcterms:created xsi:type="dcterms:W3CDTF">2019-10-18T13:44:58Z</dcterms:created>
  <dcterms:modified xsi:type="dcterms:W3CDTF">2019-12-15T18:22:34Z</dcterms:modified>
</cp:coreProperties>
</file>