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141FE2-1238-45E9-A6F4-8EFAEE8F903F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56A652-8716-4091-A021-4824D7C4F8A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6A652-8716-4091-A021-4824D7C4F8AE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10/24/1443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المرحلة الثانية</a:t>
            </a:r>
            <a:br>
              <a:rPr lang="ar-SA" dirty="0" smtClean="0"/>
            </a:br>
            <a:r>
              <a:rPr lang="ar-SA" dirty="0" smtClean="0"/>
              <a:t>النحو(1</a:t>
            </a:r>
            <a:r>
              <a:rPr lang="ar-SA" smtClean="0"/>
              <a:t>)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/>
              <a:t>أ.م.د.</a:t>
            </a:r>
            <a:r>
              <a:rPr lang="ar-SA" dirty="0" smtClean="0"/>
              <a:t> سلوى بكر حسين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اجاز </a:t>
            </a:r>
            <a:r>
              <a:rPr lang="ar-SA" dirty="0" err="1" smtClean="0"/>
              <a:t>الأخفش</a:t>
            </a:r>
            <a:r>
              <a:rPr lang="ar-SA" dirty="0" smtClean="0"/>
              <a:t> والكوفيون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و</a:t>
            </a:r>
            <a:r>
              <a:rPr lang="ar-SA" dirty="0" smtClean="0">
                <a:solidFill>
                  <a:srgbClr val="FF0000"/>
                </a:solidFill>
              </a:rPr>
              <a:t>لم</a:t>
            </a:r>
            <a:r>
              <a:rPr lang="ar-SA" dirty="0" smtClean="0"/>
              <a:t> يشترطوا أن </a:t>
            </a:r>
            <a:r>
              <a:rPr lang="ar-SA" dirty="0" smtClean="0">
                <a:solidFill>
                  <a:srgbClr val="FF0000"/>
                </a:solidFill>
              </a:rPr>
              <a:t>يسبق</a:t>
            </a:r>
            <a:r>
              <a:rPr lang="ar-SA" dirty="0" smtClean="0"/>
              <a:t> الوصف لا النفي ولا </a:t>
            </a:r>
            <a:r>
              <a:rPr lang="ar-SA" dirty="0" err="1" smtClean="0"/>
              <a:t>الاستفهام: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قائم </a:t>
            </a:r>
            <a:r>
              <a:rPr lang="ar-SA" dirty="0" err="1" smtClean="0"/>
              <a:t>الزيدان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فائزٌ أُلو الرَّشدِ</a:t>
            </a:r>
          </a:p>
          <a:p>
            <a:pPr>
              <a:buNone/>
            </a:pPr>
            <a:r>
              <a:rPr lang="ar-SA" dirty="0" smtClean="0"/>
              <a:t>فائزٌ=مبتدأ مرفوع بالضمة</a:t>
            </a:r>
          </a:p>
          <a:p>
            <a:pPr>
              <a:buNone/>
            </a:pPr>
            <a:r>
              <a:rPr lang="ar-SA" dirty="0" err="1" smtClean="0"/>
              <a:t>أولو </a:t>
            </a:r>
            <a:r>
              <a:rPr lang="ar-SA" dirty="0" smtClean="0"/>
              <a:t>= فاعل لاسم </a:t>
            </a:r>
            <a:r>
              <a:rPr lang="ar-SA" dirty="0" err="1" smtClean="0"/>
              <a:t>الفاعل </a:t>
            </a:r>
            <a:r>
              <a:rPr lang="ar-SA" dirty="0" smtClean="0"/>
              <a:t>( فائز) مرفوع بالواو </a:t>
            </a:r>
            <a:r>
              <a:rPr lang="ar-SA" dirty="0" err="1" smtClean="0"/>
              <a:t>لانه</a:t>
            </a:r>
            <a:r>
              <a:rPr lang="ar-SA" dirty="0" smtClean="0"/>
              <a:t> ملحق بجمع المذكر السالم سد مسد الخبر) وهو مضاف </a:t>
            </a:r>
          </a:p>
          <a:p>
            <a:pPr>
              <a:buNone/>
            </a:pPr>
            <a:r>
              <a:rPr lang="ar-SA" dirty="0" smtClean="0"/>
              <a:t>الرَّشَد=مضاف اليه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err="1" smtClean="0"/>
              <a:t>الوصف </a:t>
            </a:r>
            <a:r>
              <a:rPr lang="ar-SA" dirty="0" smtClean="0"/>
              <a:t>+ الفاعل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err="1" smtClean="0"/>
              <a:t>والثَّانِ</a:t>
            </a:r>
            <a:r>
              <a:rPr lang="ar-SA" dirty="0" smtClean="0"/>
              <a:t> </a:t>
            </a:r>
            <a:r>
              <a:rPr lang="ar-SA" dirty="0" err="1" smtClean="0"/>
              <a:t>مُبْتَدأً </a:t>
            </a:r>
            <a:r>
              <a:rPr lang="ar-SA" dirty="0" smtClean="0"/>
              <a:t>، وذا الْوصفُ خَبَرْ   </a:t>
            </a:r>
          </a:p>
          <a:p>
            <a:pPr algn="l">
              <a:buNone/>
            </a:pPr>
            <a:r>
              <a:rPr lang="ar-SA" dirty="0" smtClean="0"/>
              <a:t>إنْ في ِسوى الإفرادِ طِبْقًا </a:t>
            </a:r>
            <a:r>
              <a:rPr lang="ar-SA" dirty="0" err="1" smtClean="0"/>
              <a:t>آستقر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الوصف مع الفاعل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الافراد                                      التثنية والجمع         </a:t>
            </a:r>
          </a:p>
          <a:p>
            <a:endParaRPr lang="ar-SA" dirty="0" smtClean="0"/>
          </a:p>
          <a:p>
            <a:r>
              <a:rPr lang="ar-SA" dirty="0" smtClean="0"/>
              <a:t>التطابق</a:t>
            </a:r>
          </a:p>
          <a:p>
            <a:pPr>
              <a:buNone/>
            </a:pPr>
            <a:r>
              <a:rPr lang="ar-SA" dirty="0" smtClean="0"/>
              <a:t>أ قائمٌ زيدٌ       أقائمان </a:t>
            </a:r>
            <a:r>
              <a:rPr lang="ar-SA" dirty="0" err="1" smtClean="0"/>
              <a:t>الزيدان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مبتدأ خبر     أقائمون </a:t>
            </a:r>
            <a:r>
              <a:rPr lang="ar-SA" dirty="0" err="1" smtClean="0"/>
              <a:t>الزيدون</a:t>
            </a:r>
            <a:r>
              <a:rPr lang="ar-SA" dirty="0" smtClean="0"/>
              <a:t>     أقائمٌ </a:t>
            </a:r>
            <a:r>
              <a:rPr lang="ar-SA" dirty="0" err="1" smtClean="0"/>
              <a:t>الزيدان</a:t>
            </a:r>
            <a:r>
              <a:rPr lang="ar-SA" dirty="0" smtClean="0"/>
              <a:t>     أقائمان زيدٌ</a:t>
            </a:r>
          </a:p>
          <a:p>
            <a:pPr>
              <a:buNone/>
            </a:pPr>
            <a:r>
              <a:rPr lang="ar-SA" dirty="0" smtClean="0"/>
              <a:t>خبر مبتدأ      خبر      مبتدأ      أقائمٌ </a:t>
            </a:r>
            <a:r>
              <a:rPr lang="ar-SA" dirty="0" err="1" smtClean="0"/>
              <a:t>الزيدون</a:t>
            </a:r>
            <a:r>
              <a:rPr lang="ar-SA" dirty="0" smtClean="0"/>
              <a:t>     أقائمون زيدٌ</a:t>
            </a:r>
          </a:p>
          <a:p>
            <a:pPr>
              <a:buNone/>
            </a:pPr>
            <a:r>
              <a:rPr lang="ar-SA" dirty="0" smtClean="0"/>
              <a:t>مقدم مؤخر    مبتدأ       خبر     مبتدأ     خبر</a:t>
            </a:r>
          </a:p>
          <a:p>
            <a:pPr>
              <a:buNone/>
            </a:pPr>
            <a:endParaRPr lang="ar-SA" dirty="0"/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8028384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>
            <a:stCxn id="3" idx="0"/>
          </p:cNvCxnSpPr>
          <p:nvPr/>
        </p:nvCxnSpPr>
        <p:spPr>
          <a:xfrm>
            <a:off x="4572000" y="1600200"/>
            <a:ext cx="0" cy="38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4572000" y="1988840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flipH="1">
            <a:off x="2411760" y="198884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/>
          <p:nvPr/>
        </p:nvCxnSpPr>
        <p:spPr>
          <a:xfrm>
            <a:off x="2411760" y="19888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مستطيل 45"/>
          <p:cNvSpPr/>
          <p:nvPr/>
        </p:nvSpPr>
        <p:spPr>
          <a:xfrm>
            <a:off x="7092280" y="2204864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الافراد</a:t>
            </a:r>
            <a:endParaRPr lang="ar-SA" dirty="0"/>
          </a:p>
        </p:txBody>
      </p:sp>
      <p:sp>
        <p:nvSpPr>
          <p:cNvPr id="47" name="مستطيل 46"/>
          <p:cNvSpPr/>
          <p:nvPr/>
        </p:nvSpPr>
        <p:spPr>
          <a:xfrm>
            <a:off x="1259632" y="2276872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التثنية والجمع</a:t>
            </a:r>
            <a:endParaRPr lang="ar-SA" dirty="0"/>
          </a:p>
        </p:txBody>
      </p:sp>
      <p:cxnSp>
        <p:nvCxnSpPr>
          <p:cNvPr id="49" name="رابط كسهم مستقيم 48"/>
          <p:cNvCxnSpPr/>
          <p:nvPr/>
        </p:nvCxnSpPr>
        <p:spPr>
          <a:xfrm>
            <a:off x="7740352" y="270892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>
            <a:stCxn id="47" idx="2"/>
          </p:cNvCxnSpPr>
          <p:nvPr/>
        </p:nvCxnSpPr>
        <p:spPr>
          <a:xfrm>
            <a:off x="2195736" y="27089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flipH="1">
            <a:off x="1547664" y="299695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كسهم مستقيم 59"/>
          <p:cNvCxnSpPr/>
          <p:nvPr/>
        </p:nvCxnSpPr>
        <p:spPr>
          <a:xfrm>
            <a:off x="5004048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>
            <a:off x="1547664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flipH="1">
            <a:off x="899592" y="38610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كسهم مستقيم 66"/>
          <p:cNvCxnSpPr/>
          <p:nvPr/>
        </p:nvCxnSpPr>
        <p:spPr>
          <a:xfrm>
            <a:off x="3131840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كسهم مستقيم 68"/>
          <p:cNvCxnSpPr/>
          <p:nvPr/>
        </p:nvCxnSpPr>
        <p:spPr>
          <a:xfrm>
            <a:off x="899592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مستطيل 70"/>
          <p:cNvSpPr/>
          <p:nvPr/>
        </p:nvSpPr>
        <p:spPr>
          <a:xfrm>
            <a:off x="4572000" y="3356992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التطابق</a:t>
            </a:r>
            <a:endParaRPr lang="ar-SA" dirty="0"/>
          </a:p>
        </p:txBody>
      </p:sp>
      <p:sp>
        <p:nvSpPr>
          <p:cNvPr id="72" name="مستطيل 71"/>
          <p:cNvSpPr/>
          <p:nvPr/>
        </p:nvSpPr>
        <p:spPr>
          <a:xfrm>
            <a:off x="467544" y="335699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عدم التطابق</a:t>
            </a:r>
            <a:endParaRPr lang="ar-SA" dirty="0"/>
          </a:p>
        </p:txBody>
      </p:sp>
      <p:sp>
        <p:nvSpPr>
          <p:cNvPr id="74" name="مستطيل 73"/>
          <p:cNvSpPr/>
          <p:nvPr/>
        </p:nvSpPr>
        <p:spPr>
          <a:xfrm>
            <a:off x="7164288" y="3429000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التطابق</a:t>
            </a:r>
            <a:endParaRPr lang="ar-SA" dirty="0"/>
          </a:p>
        </p:txBody>
      </p:sp>
      <p:sp>
        <p:nvSpPr>
          <p:cNvPr id="77" name="مستطيل 76"/>
          <p:cNvSpPr/>
          <p:nvPr/>
        </p:nvSpPr>
        <p:spPr>
          <a:xfrm>
            <a:off x="2555776" y="4149080"/>
            <a:ext cx="10801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جائز</a:t>
            </a:r>
            <a:endParaRPr lang="ar-SA" dirty="0"/>
          </a:p>
        </p:txBody>
      </p:sp>
      <p:sp>
        <p:nvSpPr>
          <p:cNvPr id="80" name="مستطيل 79"/>
          <p:cNvSpPr/>
          <p:nvPr/>
        </p:nvSpPr>
        <p:spPr>
          <a:xfrm>
            <a:off x="251520" y="4149080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ممتنع</a:t>
            </a:r>
            <a:endParaRPr lang="ar-SA" dirty="0"/>
          </a:p>
        </p:txBody>
      </p:sp>
      <p:cxnSp>
        <p:nvCxnSpPr>
          <p:cNvPr id="84" name="رابط كسهم مستقيم 83"/>
          <p:cNvCxnSpPr/>
          <p:nvPr/>
        </p:nvCxnSpPr>
        <p:spPr>
          <a:xfrm>
            <a:off x="6228184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كسهم مستقيم 85"/>
          <p:cNvCxnSpPr/>
          <p:nvPr/>
        </p:nvCxnSpPr>
        <p:spPr>
          <a:xfrm>
            <a:off x="8172400" y="42930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كسهم مستقيم 87"/>
          <p:cNvCxnSpPr/>
          <p:nvPr/>
        </p:nvCxnSpPr>
        <p:spPr>
          <a:xfrm>
            <a:off x="7596336" y="43651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كسهم مستقيم 89"/>
          <p:cNvCxnSpPr/>
          <p:nvPr/>
        </p:nvCxnSpPr>
        <p:spPr>
          <a:xfrm>
            <a:off x="8316416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كسهم مستقيم 92"/>
          <p:cNvCxnSpPr/>
          <p:nvPr/>
        </p:nvCxnSpPr>
        <p:spPr>
          <a:xfrm>
            <a:off x="7740352" y="49411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كسهم مستقيم 94"/>
          <p:cNvCxnSpPr/>
          <p:nvPr/>
        </p:nvCxnSpPr>
        <p:spPr>
          <a:xfrm>
            <a:off x="5292080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كسهم مستقيم 96"/>
          <p:cNvCxnSpPr/>
          <p:nvPr/>
        </p:nvCxnSpPr>
        <p:spPr>
          <a:xfrm>
            <a:off x="4067944" y="5517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كسهم مستقيم 98"/>
          <p:cNvCxnSpPr/>
          <p:nvPr/>
        </p:nvCxnSpPr>
        <p:spPr>
          <a:xfrm>
            <a:off x="3131840" y="55892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كسهم مستقيم 100"/>
          <p:cNvCxnSpPr/>
          <p:nvPr/>
        </p:nvCxnSpPr>
        <p:spPr>
          <a:xfrm>
            <a:off x="1115616" y="5517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مستطيل 101"/>
          <p:cNvSpPr/>
          <p:nvPr/>
        </p:nvSpPr>
        <p:spPr>
          <a:xfrm>
            <a:off x="395536" y="5805264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غير صحيح</a:t>
            </a:r>
            <a:endParaRPr lang="ar-SA" dirty="0"/>
          </a:p>
        </p:txBody>
      </p:sp>
      <p:cxnSp>
        <p:nvCxnSpPr>
          <p:cNvPr id="104" name="رابط كسهم مستقيم 103"/>
          <p:cNvCxnSpPr/>
          <p:nvPr/>
        </p:nvCxnSpPr>
        <p:spPr>
          <a:xfrm>
            <a:off x="8388424" y="5517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رابط كسهم مستقيم 107"/>
          <p:cNvCxnSpPr/>
          <p:nvPr/>
        </p:nvCxnSpPr>
        <p:spPr>
          <a:xfrm>
            <a:off x="7668344" y="5517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مستطيل 114"/>
          <p:cNvSpPr/>
          <p:nvPr/>
        </p:nvSpPr>
        <p:spPr>
          <a:xfrm>
            <a:off x="6156176" y="5589240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مقدم</a:t>
            </a:r>
            <a:endParaRPr lang="ar-SA" dirty="0"/>
          </a:p>
        </p:txBody>
      </p:sp>
      <p:sp>
        <p:nvSpPr>
          <p:cNvPr id="116" name="مستطيل 115"/>
          <p:cNvSpPr/>
          <p:nvPr/>
        </p:nvSpPr>
        <p:spPr>
          <a:xfrm>
            <a:off x="4860032" y="5517232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مؤخر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الخبر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ومفْرَداً </a:t>
            </a:r>
            <a:r>
              <a:rPr lang="ar-SA" dirty="0" err="1" smtClean="0"/>
              <a:t>يأتي </a:t>
            </a:r>
            <a:r>
              <a:rPr lang="ar-SA" dirty="0" smtClean="0"/>
              <a:t>، ويأتي جملهْ    حاويةً مَعْنَى الذي سِيقتْ لهْ</a:t>
            </a:r>
          </a:p>
          <a:p>
            <a:pPr>
              <a:buNone/>
            </a:pPr>
            <a:r>
              <a:rPr lang="ar-SA" dirty="0" smtClean="0"/>
              <a:t>وإنْ تَكُنْ إياهُ </a:t>
            </a:r>
            <a:r>
              <a:rPr lang="ar-SA" dirty="0" err="1" smtClean="0"/>
              <a:t>مَعمنىً</a:t>
            </a:r>
            <a:r>
              <a:rPr lang="ar-SA" dirty="0" smtClean="0"/>
              <a:t> </a:t>
            </a:r>
            <a:r>
              <a:rPr lang="ar-SA" dirty="0" err="1" smtClean="0"/>
              <a:t>آكتَفى</a:t>
            </a:r>
            <a:r>
              <a:rPr lang="ar-SA" dirty="0" smtClean="0"/>
              <a:t>   </a:t>
            </a:r>
            <a:r>
              <a:rPr lang="ar-SA" dirty="0" err="1" smtClean="0"/>
              <a:t>بها</a:t>
            </a:r>
            <a:r>
              <a:rPr lang="ar-SA" dirty="0" smtClean="0"/>
              <a:t> : كَنُطْقِي اللهُ حَسْبِي وكفى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الخبر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الخبر ينقسم </a:t>
            </a:r>
            <a:r>
              <a:rPr lang="ar-SA" dirty="0" err="1" smtClean="0"/>
              <a:t>الى 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خبر مفرد</a:t>
            </a:r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خبر </a:t>
            </a:r>
            <a:r>
              <a:rPr lang="ar-SA" dirty="0" smtClean="0">
                <a:solidFill>
                  <a:srgbClr val="FF0000"/>
                </a:solidFill>
              </a:rPr>
              <a:t>جملة</a:t>
            </a:r>
            <a:r>
              <a:rPr lang="ar-SA" dirty="0" smtClean="0"/>
              <a:t>، وهو ينقسم الى</a:t>
            </a:r>
          </a:p>
          <a:p>
            <a:pPr>
              <a:buNone/>
            </a:pPr>
            <a:r>
              <a:rPr lang="ar-SA" dirty="0" err="1" smtClean="0"/>
              <a:t>أ </a:t>
            </a:r>
            <a:r>
              <a:rPr lang="ar-SA" dirty="0" smtClean="0"/>
              <a:t>/ أن تكون جملة الخبر:هي المبتدأ في </a:t>
            </a:r>
            <a:r>
              <a:rPr lang="ar-SA" dirty="0" err="1" smtClean="0">
                <a:solidFill>
                  <a:srgbClr val="FF0000"/>
                </a:solidFill>
              </a:rPr>
              <a:t>المعنى</a:t>
            </a:r>
            <a:r>
              <a:rPr lang="ar-SA" dirty="0" err="1" smtClean="0"/>
              <a:t> </a:t>
            </a:r>
            <a:r>
              <a:rPr lang="ar-SA" dirty="0" smtClean="0"/>
              <a:t>(</a:t>
            </a:r>
            <a:r>
              <a:rPr lang="ar-SA" dirty="0" smtClean="0">
                <a:solidFill>
                  <a:srgbClr val="FF0000"/>
                </a:solidFill>
              </a:rPr>
              <a:t> لم </a:t>
            </a:r>
            <a:r>
              <a:rPr lang="ar-SA" dirty="0" smtClean="0"/>
              <a:t>تحتج الى رابط يربطها </a:t>
            </a:r>
            <a:r>
              <a:rPr lang="ar-SA" dirty="0" err="1" smtClean="0"/>
              <a:t>بالمبتدأ </a:t>
            </a:r>
            <a:r>
              <a:rPr lang="ar-SA" dirty="0" smtClean="0"/>
              <a:t>)= نُطقي اللهُ حسبي</a:t>
            </a:r>
          </a:p>
          <a:p>
            <a:pPr>
              <a:buNone/>
            </a:pPr>
            <a:r>
              <a:rPr lang="ar-SA" dirty="0" smtClean="0"/>
              <a:t>نطقي:مبتدأ أول مرفوع بالضمة المقدرة على </a:t>
            </a:r>
            <a:r>
              <a:rPr lang="ar-SA" dirty="0" err="1" smtClean="0"/>
              <a:t>ماقبل</a:t>
            </a:r>
            <a:r>
              <a:rPr lang="ar-SA" dirty="0" smtClean="0"/>
              <a:t> الياء منع من ظهورها لانشغال المحل بحركة مجانسة للياء وهو مضاف </a:t>
            </a:r>
            <a:r>
              <a:rPr lang="ar-SA" dirty="0" err="1" smtClean="0"/>
              <a:t>و </a:t>
            </a:r>
            <a:r>
              <a:rPr lang="ar-SA" dirty="0" smtClean="0"/>
              <a:t>(الياء) ضمير متصل مبني على السكون في محل جر </a:t>
            </a:r>
            <a:r>
              <a:rPr lang="ar-SA" dirty="0" err="1" smtClean="0"/>
              <a:t>بالاضافة.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الله: لفظ الجلالة مبتدأ </a:t>
            </a:r>
            <a:r>
              <a:rPr lang="ar-SA" u="sng" dirty="0" smtClean="0"/>
              <a:t>ثاني</a:t>
            </a:r>
            <a:r>
              <a:rPr lang="ar-SA" dirty="0" smtClean="0"/>
              <a:t> مرفوع بالضمة </a:t>
            </a:r>
            <a:r>
              <a:rPr lang="ar-SA" dirty="0" err="1" smtClean="0"/>
              <a:t>الظاهرة.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حسبي: خبر للمبتدأ </a:t>
            </a:r>
            <a:r>
              <a:rPr lang="ar-SA" u="sng" dirty="0" err="1" smtClean="0"/>
              <a:t>الثاني</a:t>
            </a:r>
            <a:r>
              <a:rPr lang="ar-SA" dirty="0" err="1" smtClean="0"/>
              <a:t> </a:t>
            </a:r>
            <a:r>
              <a:rPr lang="ar-SA" dirty="0" smtClean="0"/>
              <a:t>( الله) مرفوع بالضمة المقدرة على </a:t>
            </a:r>
            <a:r>
              <a:rPr lang="ar-SA" dirty="0" err="1" smtClean="0"/>
              <a:t>ماقبل</a:t>
            </a:r>
            <a:r>
              <a:rPr lang="ar-SA" dirty="0" smtClean="0"/>
              <a:t> الياء منع من ظهورها لانشغال المحل بحركة مجانسة </a:t>
            </a:r>
            <a:r>
              <a:rPr lang="ar-SA" dirty="0" err="1" smtClean="0"/>
              <a:t>للياء </a:t>
            </a:r>
            <a:r>
              <a:rPr lang="ar-SA" dirty="0" smtClean="0"/>
              <a:t>، وهو مضاف </a:t>
            </a:r>
            <a:r>
              <a:rPr lang="ar-SA" dirty="0" err="1" smtClean="0"/>
              <a:t>واليء</a:t>
            </a:r>
            <a:r>
              <a:rPr lang="ar-SA" dirty="0" smtClean="0"/>
              <a:t> ضمير متصل مبني في محل جر </a:t>
            </a:r>
            <a:r>
              <a:rPr lang="ar-SA" dirty="0" err="1" smtClean="0"/>
              <a:t>بالاضافة.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الاسمية </a:t>
            </a:r>
            <a:r>
              <a:rPr lang="ar-SA" dirty="0" smtClean="0"/>
              <a:t>( الله حسبي) في محل رفع خبر للمبتدأ </a:t>
            </a:r>
            <a:r>
              <a:rPr lang="ar-SA" dirty="0" err="1" smtClean="0"/>
              <a:t>الاول </a:t>
            </a:r>
            <a:r>
              <a:rPr lang="ar-SA" dirty="0" smtClean="0"/>
              <a:t>(نطقي</a:t>
            </a:r>
            <a:r>
              <a:rPr lang="ar-SA" dirty="0" err="1" smtClean="0"/>
              <a:t>).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عليه </a:t>
            </a:r>
            <a:r>
              <a:rPr lang="ar-SA" dirty="0" err="1" smtClean="0"/>
              <a:t>فلانحتاج</a:t>
            </a:r>
            <a:r>
              <a:rPr lang="ar-SA" dirty="0" smtClean="0"/>
              <a:t> رابط لان قولنا الله حسبي هو معنى نطقي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sz="3600" b="1" dirty="0" err="1" smtClean="0"/>
              <a:t>ب </a:t>
            </a:r>
            <a:r>
              <a:rPr lang="ar-SA" sz="3600" b="1" dirty="0" smtClean="0"/>
              <a:t>/ أن </a:t>
            </a:r>
            <a:r>
              <a:rPr lang="ar-SA" sz="3600" b="1" dirty="0" err="1" smtClean="0">
                <a:solidFill>
                  <a:srgbClr val="FF0000"/>
                </a:solidFill>
              </a:rPr>
              <a:t>لا</a:t>
            </a:r>
            <a:r>
              <a:rPr lang="ar-SA" sz="3600" b="1" dirty="0" err="1" smtClean="0"/>
              <a:t>تكون</a:t>
            </a:r>
            <a:r>
              <a:rPr lang="ar-SA" sz="3600" b="1" dirty="0" smtClean="0"/>
              <a:t> جملة </a:t>
            </a:r>
            <a:r>
              <a:rPr lang="ar-SA" sz="3600" b="1" dirty="0" err="1" smtClean="0"/>
              <a:t>الخبرهي</a:t>
            </a:r>
            <a:r>
              <a:rPr lang="ar-SA" sz="3600" b="1" dirty="0" smtClean="0"/>
              <a:t> المبتدأ في </a:t>
            </a:r>
            <a:r>
              <a:rPr lang="ar-SA" sz="3600" b="1" dirty="0" err="1" smtClean="0"/>
              <a:t>المعنى </a:t>
            </a:r>
            <a:r>
              <a:rPr lang="ar-SA" sz="3600" b="1" dirty="0" smtClean="0"/>
              <a:t>(</a:t>
            </a:r>
            <a:r>
              <a:rPr lang="ar-SA" sz="3600" b="1" dirty="0" smtClean="0">
                <a:solidFill>
                  <a:srgbClr val="FF0000"/>
                </a:solidFill>
              </a:rPr>
              <a:t>تحتاج</a:t>
            </a:r>
            <a:r>
              <a:rPr lang="ar-SA" sz="3600" b="1" dirty="0" smtClean="0"/>
              <a:t> الى </a:t>
            </a:r>
            <a:r>
              <a:rPr lang="ar-SA" sz="3600" b="1" u="sng" dirty="0" smtClean="0"/>
              <a:t>رابط</a:t>
            </a:r>
            <a:r>
              <a:rPr lang="ar-SA" sz="3600" b="1" dirty="0" smtClean="0"/>
              <a:t> يربطها بالمبتدأ</a:t>
            </a:r>
            <a:r>
              <a:rPr lang="ar-SA" sz="3600" b="1" dirty="0" err="1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</a:t>
            </a:r>
            <a:r>
              <a:rPr lang="ar-SA" dirty="0" err="1" smtClean="0"/>
              <a:t>الرابط </a:t>
            </a:r>
            <a:r>
              <a:rPr lang="ar-SA" dirty="0" smtClean="0"/>
              <a:t>( ضمير يرجع إلى المبتدأ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////ضمير </a:t>
            </a:r>
            <a:r>
              <a:rPr lang="ar-SA" dirty="0" smtClean="0">
                <a:solidFill>
                  <a:srgbClr val="FF0000"/>
                </a:solidFill>
              </a:rPr>
              <a:t>ظاهر</a:t>
            </a:r>
            <a:r>
              <a:rPr lang="ar-SA" dirty="0" smtClean="0"/>
              <a:t>: زيدٌ قامَ أبوهُ</a:t>
            </a:r>
          </a:p>
          <a:p>
            <a:pPr>
              <a:buNone/>
            </a:pPr>
            <a:r>
              <a:rPr lang="ar-SA" dirty="0" err="1" smtClean="0"/>
              <a:t>زيد </a:t>
            </a:r>
            <a:r>
              <a:rPr lang="ar-SA" dirty="0" smtClean="0"/>
              <a:t>=مبتدأ مرفوع بالضمة</a:t>
            </a:r>
          </a:p>
          <a:p>
            <a:pPr>
              <a:buNone/>
            </a:pPr>
            <a:r>
              <a:rPr lang="ar-SA" dirty="0" err="1" smtClean="0"/>
              <a:t>قام </a:t>
            </a:r>
            <a:r>
              <a:rPr lang="ar-SA" dirty="0" smtClean="0"/>
              <a:t>=فعل ماضٍ مبني على الفتح</a:t>
            </a:r>
          </a:p>
          <a:p>
            <a:pPr>
              <a:buNone/>
            </a:pPr>
            <a:r>
              <a:rPr lang="ar-SA" dirty="0" smtClean="0"/>
              <a:t>أبوه= فاعل مرفوع بالواو </a:t>
            </a:r>
            <a:r>
              <a:rPr lang="ar-SA" dirty="0" err="1" smtClean="0"/>
              <a:t>لانه</a:t>
            </a:r>
            <a:r>
              <a:rPr lang="ar-SA" dirty="0" smtClean="0"/>
              <a:t> من الاسماء </a:t>
            </a:r>
            <a:r>
              <a:rPr lang="ar-SA" dirty="0" err="1" smtClean="0"/>
              <a:t>الخمسة </a:t>
            </a:r>
            <a:r>
              <a:rPr lang="ar-SA" dirty="0" smtClean="0"/>
              <a:t>، وهو مضاف، و( </a:t>
            </a:r>
            <a:r>
              <a:rPr lang="ar-SA" dirty="0" err="1" smtClean="0"/>
              <a:t>الهاء </a:t>
            </a:r>
            <a:r>
              <a:rPr lang="ar-SA" dirty="0" smtClean="0"/>
              <a:t>) ضمير متصل يعود على المبتدأ زيد مبني على الضم في محل جر </a:t>
            </a:r>
            <a:r>
              <a:rPr lang="ar-SA" dirty="0" err="1" smtClean="0"/>
              <a:t>بالاضافة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والجملة الفعلية( قام </a:t>
            </a:r>
            <a:r>
              <a:rPr lang="ar-SA" dirty="0" err="1" smtClean="0"/>
              <a:t>ابوه </a:t>
            </a:r>
            <a:r>
              <a:rPr lang="ar-SA" dirty="0" smtClean="0"/>
              <a:t>)في محل رفع </a:t>
            </a:r>
            <a:r>
              <a:rPr lang="ar-SA" dirty="0" err="1" smtClean="0"/>
              <a:t>خبرللمبتدأ</a:t>
            </a:r>
            <a:r>
              <a:rPr lang="ar-SA" dirty="0" smtClean="0"/>
              <a:t> (زيد</a:t>
            </a:r>
            <a:r>
              <a:rPr lang="ar-SA" dirty="0" err="1" smtClean="0"/>
              <a:t>).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////</a:t>
            </a:r>
            <a:r>
              <a:rPr lang="ar-SA" dirty="0" err="1" smtClean="0"/>
              <a:t>ضمير</a:t>
            </a:r>
            <a:r>
              <a:rPr lang="ar-SA" dirty="0" err="1" smtClean="0">
                <a:solidFill>
                  <a:srgbClr val="FF0000"/>
                </a:solidFill>
              </a:rPr>
              <a:t>مُقدر</a:t>
            </a:r>
            <a:r>
              <a:rPr lang="ar-SA" dirty="0" smtClean="0"/>
              <a:t>=السَّمنُ </a:t>
            </a:r>
            <a:r>
              <a:rPr lang="ar-SA" dirty="0" err="1" smtClean="0"/>
              <a:t>مَنوانِ</a:t>
            </a:r>
            <a:r>
              <a:rPr lang="ar-SA" dirty="0" smtClean="0"/>
              <a:t> بدرهمٍ </a:t>
            </a:r>
          </a:p>
          <a:p>
            <a:pPr>
              <a:buNone/>
            </a:pPr>
            <a:r>
              <a:rPr lang="ar-SA" dirty="0" smtClean="0"/>
              <a:t>وا</a:t>
            </a:r>
            <a:r>
              <a:rPr lang="ar-SA" dirty="0" smtClean="0">
                <a:solidFill>
                  <a:srgbClr val="FF0000"/>
                </a:solidFill>
              </a:rPr>
              <a:t>لتقدير</a:t>
            </a:r>
            <a:r>
              <a:rPr lang="ar-SA" dirty="0" smtClean="0"/>
              <a:t>=السمن </a:t>
            </a:r>
            <a:r>
              <a:rPr lang="ar-SA" dirty="0" err="1" smtClean="0"/>
              <a:t>مضنوانِ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منه</a:t>
            </a:r>
            <a:r>
              <a:rPr lang="ar-SA" dirty="0" smtClean="0"/>
              <a:t> بدرهمٍ</a:t>
            </a:r>
          </a:p>
          <a:p>
            <a:pPr>
              <a:buNone/>
            </a:pPr>
            <a:r>
              <a:rPr lang="ar-SA" dirty="0" smtClean="0"/>
              <a:t>السَّمنُ: مبتدأ مرفوع بالضمة</a:t>
            </a:r>
          </a:p>
          <a:p>
            <a:pPr>
              <a:buNone/>
            </a:pPr>
            <a:r>
              <a:rPr lang="ar-SA" dirty="0" err="1" smtClean="0"/>
              <a:t>منوان</a:t>
            </a:r>
            <a:r>
              <a:rPr lang="ar-SA" dirty="0" smtClean="0"/>
              <a:t> :مبتدأ ثاني مرفوع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مثنى </a:t>
            </a:r>
          </a:p>
          <a:p>
            <a:pPr>
              <a:buNone/>
            </a:pPr>
            <a:r>
              <a:rPr lang="ar-SA" dirty="0" smtClean="0"/>
              <a:t>بدرهمٍ: الباء حرف جر </a:t>
            </a:r>
          </a:p>
          <a:p>
            <a:pPr>
              <a:buNone/>
            </a:pPr>
            <a:r>
              <a:rPr lang="ar-SA" dirty="0" smtClean="0"/>
              <a:t>درهم اسم مجرور </a:t>
            </a:r>
            <a:r>
              <a:rPr lang="ar-SA" dirty="0" err="1" smtClean="0"/>
              <a:t>بالكسرة </a:t>
            </a:r>
            <a:r>
              <a:rPr lang="ar-SA" dirty="0" smtClean="0"/>
              <a:t>، وشبه الجملة من الجار والمجرور في محل رفع خبر للمبتدأ </a:t>
            </a:r>
            <a:r>
              <a:rPr lang="ar-SA" dirty="0" err="1" smtClean="0"/>
              <a:t>الثاني </a:t>
            </a:r>
            <a:r>
              <a:rPr lang="ar-SA" dirty="0" smtClean="0"/>
              <a:t>(</a:t>
            </a:r>
            <a:r>
              <a:rPr lang="ar-SA" dirty="0" err="1" smtClean="0"/>
              <a:t>منوانِ)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الاسمية </a:t>
            </a:r>
            <a:r>
              <a:rPr lang="ar-SA" dirty="0" smtClean="0"/>
              <a:t>(</a:t>
            </a:r>
            <a:r>
              <a:rPr lang="ar-SA" dirty="0" err="1" smtClean="0"/>
              <a:t>منوان</a:t>
            </a:r>
            <a:r>
              <a:rPr lang="ar-SA" dirty="0" smtClean="0"/>
              <a:t> </a:t>
            </a:r>
            <a:r>
              <a:rPr lang="ar-SA" dirty="0" err="1" smtClean="0"/>
              <a:t>بدرهمٍ </a:t>
            </a:r>
            <a:r>
              <a:rPr lang="ar-SA" dirty="0" smtClean="0"/>
              <a:t>) في محل رفع خبر للمبتدأ </a:t>
            </a:r>
            <a:r>
              <a:rPr lang="ar-SA" dirty="0" err="1" smtClean="0"/>
              <a:t>الاول </a:t>
            </a:r>
            <a:r>
              <a:rPr lang="ar-SA" dirty="0" smtClean="0"/>
              <a:t>( </a:t>
            </a:r>
            <a:r>
              <a:rPr lang="ar-SA" dirty="0" err="1" smtClean="0"/>
              <a:t>السمن )</a:t>
            </a:r>
            <a:r>
              <a:rPr lang="ar-SA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err="1" smtClean="0"/>
              <a:t>2ـ</a:t>
            </a:r>
            <a:r>
              <a:rPr lang="ar-SA" dirty="0" smtClean="0"/>
              <a:t> الرابط </a:t>
            </a:r>
            <a:r>
              <a:rPr lang="ar-SA" dirty="0" smtClean="0">
                <a:solidFill>
                  <a:srgbClr val="FF0000"/>
                </a:solidFill>
              </a:rPr>
              <a:t>اسم اشارة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قال ـ تعالى </a:t>
            </a:r>
            <a:r>
              <a:rPr lang="ar-SA" dirty="0" err="1" smtClean="0"/>
              <a:t>ـ:</a:t>
            </a:r>
            <a:r>
              <a:rPr lang="ar-SA" dirty="0" smtClean="0"/>
              <a:t>{ ولباسُ التقوى ذلك خيرٌ} في إحدى القراءات</a:t>
            </a:r>
          </a:p>
          <a:p>
            <a:pPr>
              <a:buNone/>
            </a:pPr>
            <a:r>
              <a:rPr lang="ar-SA" dirty="0" smtClean="0"/>
              <a:t>لباسُ:مبتدأ مرفوع بالضمة، وهو مضاف </a:t>
            </a:r>
          </a:p>
          <a:p>
            <a:pPr>
              <a:buNone/>
            </a:pPr>
            <a:r>
              <a:rPr lang="ar-SA" dirty="0" err="1" smtClean="0"/>
              <a:t>التقوى </a:t>
            </a:r>
            <a:r>
              <a:rPr lang="ar-SA" dirty="0" smtClean="0"/>
              <a:t>:مضاف اليه مجرور بالكسرة </a:t>
            </a:r>
            <a:r>
              <a:rPr lang="ar-SA" dirty="0" err="1" smtClean="0"/>
              <a:t>المقدرةعلى</a:t>
            </a:r>
            <a:r>
              <a:rPr lang="ar-SA" dirty="0" smtClean="0"/>
              <a:t> الالف منع من ظهورها للتعذر</a:t>
            </a:r>
          </a:p>
          <a:p>
            <a:pPr>
              <a:buNone/>
            </a:pPr>
            <a:r>
              <a:rPr lang="ar-SA" dirty="0" err="1" smtClean="0"/>
              <a:t>ذلكَ </a:t>
            </a:r>
            <a:r>
              <a:rPr lang="ar-SA" dirty="0" smtClean="0"/>
              <a:t>: ام إشارة مبني على الفتح في محل رفع مبتدأ ثانٍ </a:t>
            </a:r>
          </a:p>
          <a:p>
            <a:pPr>
              <a:buNone/>
            </a:pPr>
            <a:r>
              <a:rPr lang="ar-SA" dirty="0" err="1" smtClean="0"/>
              <a:t>خيرٌ </a:t>
            </a:r>
            <a:r>
              <a:rPr lang="ar-SA" dirty="0" smtClean="0"/>
              <a:t>:خبر للمبتدأ </a:t>
            </a:r>
            <a:r>
              <a:rPr lang="ar-SA" dirty="0" err="1" smtClean="0"/>
              <a:t>الثاني </a:t>
            </a:r>
            <a:r>
              <a:rPr lang="ar-SA" dirty="0" smtClean="0"/>
              <a:t>( ذلك) مرفوع بالضمة</a:t>
            </a:r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الاسمية </a:t>
            </a:r>
            <a:r>
              <a:rPr lang="ar-SA" dirty="0" smtClean="0"/>
              <a:t>( ذلك خير) في محل رفع خبر للمبتدأ </a:t>
            </a:r>
            <a:r>
              <a:rPr lang="ar-SA" dirty="0" err="1" smtClean="0"/>
              <a:t>الاول.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err="1" smtClean="0"/>
              <a:t>3ـ</a:t>
            </a:r>
            <a:r>
              <a:rPr lang="ar-SA" dirty="0" smtClean="0">
                <a:solidFill>
                  <a:srgbClr val="FF0000"/>
                </a:solidFill>
              </a:rPr>
              <a:t> تكرار </a:t>
            </a:r>
            <a:r>
              <a:rPr lang="ar-SA" dirty="0" smtClean="0"/>
              <a:t>المبتدأ </a:t>
            </a:r>
            <a:r>
              <a:rPr lang="ar-SA" dirty="0" smtClean="0">
                <a:solidFill>
                  <a:srgbClr val="FF0000"/>
                </a:solidFill>
              </a:rPr>
              <a:t>بلفظه</a:t>
            </a:r>
            <a:r>
              <a:rPr lang="ar-SA" dirty="0" smtClean="0"/>
              <a:t> ويكون غالبا للتفخيم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قال تعالى </a:t>
            </a:r>
            <a:r>
              <a:rPr lang="ar-SA" dirty="0" err="1" smtClean="0"/>
              <a:t>ـ :</a:t>
            </a:r>
            <a:r>
              <a:rPr lang="ar-SA" dirty="0" smtClean="0"/>
              <a:t>{ الحاقة ما الحاقةُ</a:t>
            </a:r>
            <a:r>
              <a:rPr lang="ar-SA" dirty="0" err="1" smtClean="0"/>
              <a:t>}/ </a:t>
            </a:r>
            <a:r>
              <a:rPr lang="ar-SA" dirty="0" smtClean="0"/>
              <a:t>{ القارعة ما </a:t>
            </a:r>
            <a:r>
              <a:rPr lang="ar-SA" dirty="0" err="1" smtClean="0"/>
              <a:t>القارعةُ }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زيدٌ </a:t>
            </a:r>
            <a:r>
              <a:rPr lang="ar-SA" dirty="0" err="1" smtClean="0"/>
              <a:t>مازيدٌ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القارعة: مبتدأ مرفوع بالضمة</a:t>
            </a:r>
          </a:p>
          <a:p>
            <a:pPr>
              <a:buNone/>
            </a:pPr>
            <a:r>
              <a:rPr lang="ar-SA" dirty="0" smtClean="0"/>
              <a:t>ما: أسم </a:t>
            </a:r>
            <a:r>
              <a:rPr lang="ar-SA" dirty="0" err="1" smtClean="0"/>
              <a:t>أستفهام</a:t>
            </a:r>
            <a:r>
              <a:rPr lang="ar-SA" dirty="0" smtClean="0"/>
              <a:t> مبني على السكون في محل رفع مبتدأ ثانٍ</a:t>
            </a:r>
          </a:p>
          <a:p>
            <a:pPr>
              <a:buNone/>
            </a:pPr>
            <a:r>
              <a:rPr lang="ar-SA" dirty="0" smtClean="0"/>
              <a:t>القارعةُ: خبر للمبتدأ </a:t>
            </a:r>
            <a:r>
              <a:rPr lang="ar-SA" dirty="0" err="1" smtClean="0"/>
              <a:t>الثانِي </a:t>
            </a:r>
            <a:r>
              <a:rPr lang="ar-SA" dirty="0" smtClean="0"/>
              <a:t>( </a:t>
            </a:r>
            <a:r>
              <a:rPr lang="ar-SA" dirty="0" err="1" smtClean="0"/>
              <a:t>ما </a:t>
            </a:r>
            <a:r>
              <a:rPr lang="ar-SA" dirty="0" smtClean="0"/>
              <a:t>) مرفوع بالضمة</a:t>
            </a:r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الاسمية </a:t>
            </a:r>
            <a:r>
              <a:rPr lang="ar-SA" dirty="0" smtClean="0"/>
              <a:t>( ما القارعة) في محل رفع خبر للمبتدأ </a:t>
            </a:r>
            <a:r>
              <a:rPr lang="ar-SA" dirty="0" err="1" smtClean="0"/>
              <a:t>الاول </a:t>
            </a:r>
            <a:r>
              <a:rPr lang="ar-SA" dirty="0" smtClean="0"/>
              <a:t>( القارعةُ</a:t>
            </a:r>
            <a:r>
              <a:rPr lang="ar-SA" dirty="0" err="1" smtClean="0"/>
              <a:t>).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المبتدأ والخبر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مبتدأٌ زيدٌ، وعـــاذرٌ خبــر    إن </a:t>
            </a:r>
            <a:r>
              <a:rPr lang="ar-SA" dirty="0" err="1" smtClean="0"/>
              <a:t>قلتَ (</a:t>
            </a:r>
            <a:r>
              <a:rPr lang="ar-SA" dirty="0" smtClean="0"/>
              <a:t>( زيدٌ عاذرٌ منِ </a:t>
            </a:r>
            <a:r>
              <a:rPr lang="ar-SA" dirty="0" err="1" smtClean="0"/>
              <a:t>اعتذر ))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وأولٌ مُـــبــتـــدأٌ، والثـــاني    فاعلٌ أغــنى </a:t>
            </a:r>
            <a:r>
              <a:rPr lang="ar-SA" dirty="0" err="1" smtClean="0"/>
              <a:t>فــي (</a:t>
            </a:r>
            <a:r>
              <a:rPr lang="ar-SA" dirty="0" smtClean="0"/>
              <a:t>(أســارٍ </a:t>
            </a:r>
            <a:r>
              <a:rPr lang="ar-SA" dirty="0" err="1" smtClean="0"/>
              <a:t>ذانِ))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وقسْ </a:t>
            </a:r>
            <a:r>
              <a:rPr lang="ar-SA" dirty="0" smtClean="0"/>
              <a:t>، وكاسْتفهامٍ النفيُ،وقد    يجوزُ </a:t>
            </a:r>
            <a:r>
              <a:rPr lang="ar-SA" dirty="0" err="1" smtClean="0"/>
              <a:t>نحوُ (</a:t>
            </a:r>
            <a:r>
              <a:rPr lang="ar-SA" dirty="0" smtClean="0"/>
              <a:t>( </a:t>
            </a:r>
            <a:r>
              <a:rPr lang="ar-SA" dirty="0" err="1" smtClean="0"/>
              <a:t>فاىِزٌ</a:t>
            </a:r>
            <a:r>
              <a:rPr lang="ar-SA" dirty="0" smtClean="0"/>
              <a:t> أولو الرَّشد</a:t>
            </a:r>
            <a:r>
              <a:rPr lang="ar-SA" dirty="0" err="1" smtClean="0"/>
              <a:t>))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err="1" smtClean="0"/>
              <a:t>4ـ</a:t>
            </a:r>
            <a:r>
              <a:rPr lang="ar-SA" dirty="0" smtClean="0"/>
              <a:t> عموم يدخل تحته المبتدأ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زيدٌ نعم الرجلُ</a:t>
            </a:r>
          </a:p>
          <a:p>
            <a:pPr>
              <a:buNone/>
            </a:pPr>
            <a:r>
              <a:rPr lang="ar-SA" dirty="0" smtClean="0"/>
              <a:t>زيدٌ: مبتدأ مرفوع بالضمة</a:t>
            </a:r>
          </a:p>
          <a:p>
            <a:pPr>
              <a:buNone/>
            </a:pPr>
            <a:r>
              <a:rPr lang="ar-SA" dirty="0" err="1" smtClean="0"/>
              <a:t>نعمَ </a:t>
            </a:r>
            <a:r>
              <a:rPr lang="ar-SA" dirty="0" smtClean="0"/>
              <a:t>:فعل ماضٍ جامد للمدح مبني على الفتح</a:t>
            </a:r>
          </a:p>
          <a:p>
            <a:pPr>
              <a:buNone/>
            </a:pPr>
            <a:r>
              <a:rPr lang="ar-SA" dirty="0" smtClean="0"/>
              <a:t>الرجلُ فاعل مرفوع بالضمة الظاهرة</a:t>
            </a:r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الفعلية </a:t>
            </a:r>
            <a:r>
              <a:rPr lang="ar-SA" dirty="0" smtClean="0"/>
              <a:t>( نعم </a:t>
            </a:r>
            <a:r>
              <a:rPr lang="ar-SA" dirty="0" err="1" smtClean="0"/>
              <a:t>الرجل </a:t>
            </a:r>
            <a:r>
              <a:rPr lang="ar-SA" dirty="0" smtClean="0"/>
              <a:t>) في محل رفع خبر للمبتدأ.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المبتدأ على قسمين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مبتدأ له خبر: أي ليس وصفاً 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المحيطاتُ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خمسٌ،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محمدٌ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مجتهدٌ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الاقمارُ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كثيرةٌ، </a:t>
            </a:r>
            <a:r>
              <a:rPr lang="ar-SA" dirty="0" smtClean="0">
                <a:solidFill>
                  <a:srgbClr val="FF0000"/>
                </a:solidFill>
              </a:rPr>
              <a:t>القرآن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 err="1" smtClean="0">
                <a:solidFill>
                  <a:srgbClr val="00B050"/>
                </a:solidFill>
              </a:rPr>
              <a:t>كتابنا </a:t>
            </a:r>
            <a:r>
              <a:rPr lang="ar-SA" dirty="0" smtClean="0">
                <a:solidFill>
                  <a:srgbClr val="00B050"/>
                </a:solidFill>
              </a:rPr>
              <a:t>،</a:t>
            </a:r>
            <a:r>
              <a:rPr lang="ar-SA" dirty="0" smtClean="0">
                <a:solidFill>
                  <a:srgbClr val="FF0000"/>
                </a:solidFill>
              </a:rPr>
              <a:t>محمد</a:t>
            </a:r>
            <a:r>
              <a:rPr lang="ar-SA" dirty="0" smtClean="0">
                <a:solidFill>
                  <a:srgbClr val="00B050"/>
                </a:solidFill>
              </a:rPr>
              <a:t> رسولنا</a:t>
            </a:r>
          </a:p>
          <a:p>
            <a:pPr>
              <a:buNone/>
            </a:pPr>
            <a:r>
              <a:rPr lang="ar-SA" dirty="0" smtClean="0"/>
              <a:t>زيدٌ عاذرٌ من اعتذر.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زيد= مبتدأ مرفوع بالضمة</a:t>
            </a:r>
          </a:p>
          <a:p>
            <a:pPr>
              <a:buNone/>
            </a:pPr>
            <a:r>
              <a:rPr lang="ar-SA" dirty="0" smtClean="0">
                <a:solidFill>
                  <a:srgbClr val="00B050"/>
                </a:solidFill>
              </a:rPr>
              <a:t>عاذرٌ=خبر مرفوع بالضمة</a:t>
            </a:r>
          </a:p>
          <a:p>
            <a:pPr>
              <a:buNone/>
            </a:pPr>
            <a:r>
              <a:rPr lang="ar-SA" dirty="0" smtClean="0"/>
              <a:t>من= أسم موصول مبني في محل نصب مفعول </a:t>
            </a:r>
            <a:r>
              <a:rPr lang="ar-SA" dirty="0" err="1" smtClean="0"/>
              <a:t>به</a:t>
            </a:r>
            <a:r>
              <a:rPr lang="ar-SA" dirty="0" smtClean="0"/>
              <a:t> لـ( عاذر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اعْتذر= فعل ماض مبني والفاعل ضمير مستتر </a:t>
            </a:r>
            <a:r>
              <a:rPr lang="ar-SA" dirty="0" err="1" smtClean="0"/>
              <a:t>تقديره </a:t>
            </a:r>
            <a:r>
              <a:rPr lang="ar-SA" dirty="0" smtClean="0"/>
              <a:t>(هو) وهو صلة الموصول </a:t>
            </a:r>
            <a:r>
              <a:rPr lang="ar-SA" dirty="0" err="1" smtClean="0"/>
              <a:t>لامحل</a:t>
            </a:r>
            <a:r>
              <a:rPr lang="ar-SA" dirty="0" smtClean="0"/>
              <a:t> له من الاعراب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مبتدأ له فاعل سدَّ مسد الخبر، ويشمل كل </a:t>
            </a:r>
            <a:r>
              <a:rPr lang="ar-SA" dirty="0" err="1" smtClean="0"/>
              <a:t>وصفٍ 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أ ـ اعْتمد على استفهام أو </a:t>
            </a:r>
            <a:r>
              <a:rPr lang="ar-SA" dirty="0" err="1" smtClean="0"/>
              <a:t>نفي: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= أ مرتفعٌ </a:t>
            </a:r>
            <a:r>
              <a:rPr lang="ar-SA" dirty="0" err="1" smtClean="0"/>
              <a:t>البناءُ </a:t>
            </a:r>
            <a:r>
              <a:rPr lang="ar-SA" dirty="0" smtClean="0"/>
              <a:t>، ما حَسُنٌ الظلمُ.</a:t>
            </a:r>
          </a:p>
          <a:p>
            <a:pPr>
              <a:buNone/>
            </a:pPr>
            <a:r>
              <a:rPr lang="ar-SA" dirty="0" smtClean="0"/>
              <a:t>أسارٍ </a:t>
            </a:r>
            <a:r>
              <a:rPr lang="ar-SA" dirty="0" err="1" smtClean="0"/>
              <a:t>ذانِ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أ </a:t>
            </a:r>
            <a:r>
              <a:rPr lang="ar-SA" dirty="0" smtClean="0"/>
              <a:t>= اداة استفهام</a:t>
            </a:r>
          </a:p>
          <a:p>
            <a:pPr>
              <a:buNone/>
            </a:pPr>
            <a:r>
              <a:rPr lang="ar-SA" dirty="0" smtClean="0"/>
              <a:t>سارٍ= مبتدأ مرفوع بالضمة المقدرة للثقل </a:t>
            </a:r>
          </a:p>
          <a:p>
            <a:pPr>
              <a:buNone/>
            </a:pPr>
            <a:r>
              <a:rPr lang="ar-SA" dirty="0" err="1" smtClean="0"/>
              <a:t>ذان</a:t>
            </a:r>
            <a:r>
              <a:rPr lang="ar-SA" dirty="0" smtClean="0"/>
              <a:t> ِ= </a:t>
            </a:r>
            <a:r>
              <a:rPr lang="ar-SA" dirty="0" err="1" smtClean="0"/>
              <a:t>فاعل </a:t>
            </a:r>
            <a:r>
              <a:rPr lang="ar-SA" dirty="0" smtClean="0"/>
              <a:t>( لاسم </a:t>
            </a:r>
            <a:r>
              <a:rPr lang="ar-SA" dirty="0" err="1" smtClean="0"/>
              <a:t>الفاعل </a:t>
            </a:r>
            <a:r>
              <a:rPr lang="ar-SA" dirty="0" smtClean="0"/>
              <a:t>، سارٍ)سد مسد </a:t>
            </a:r>
            <a:r>
              <a:rPr lang="ar-SA" dirty="0" err="1" smtClean="0"/>
              <a:t>الخبرمرفوع</a:t>
            </a:r>
            <a:r>
              <a:rPr lang="ar-SA" dirty="0" smtClean="0"/>
              <a:t>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ب ـ ورفع</a:t>
            </a:r>
            <a:r>
              <a:rPr lang="ar-SA" dirty="0" smtClean="0">
                <a:solidFill>
                  <a:srgbClr val="FF0000"/>
                </a:solidFill>
              </a:rPr>
              <a:t> فاعلا </a:t>
            </a:r>
            <a:r>
              <a:rPr lang="ar-SA" dirty="0" smtClean="0"/>
              <a:t>ظاهراً أو </a:t>
            </a:r>
            <a:r>
              <a:rPr lang="ar-SA" dirty="0" smtClean="0">
                <a:solidFill>
                  <a:srgbClr val="FF0000"/>
                </a:solidFill>
              </a:rPr>
              <a:t>ضميراً </a:t>
            </a:r>
            <a:r>
              <a:rPr lang="ar-SA" dirty="0" err="1" smtClean="0"/>
              <a:t>منفصلاً: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=    أ   قائمٌ  </a:t>
            </a:r>
            <a:r>
              <a:rPr lang="ar-SA" dirty="0" err="1" smtClean="0"/>
              <a:t>الزيدانِ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err="1" smtClean="0"/>
              <a:t>أ </a:t>
            </a:r>
            <a:r>
              <a:rPr lang="ar-SA" dirty="0" smtClean="0"/>
              <a:t>= أداة استفهام  </a:t>
            </a:r>
          </a:p>
          <a:p>
            <a:pPr>
              <a:buNone/>
            </a:pPr>
            <a:r>
              <a:rPr lang="ar-SA" dirty="0" smtClean="0"/>
              <a:t>قائم= مبتدأ مرفوع بالضمة   </a:t>
            </a:r>
          </a:p>
          <a:p>
            <a:pPr>
              <a:buNone/>
            </a:pPr>
            <a:r>
              <a:rPr lang="ar-SA" dirty="0" err="1" smtClean="0"/>
              <a:t>الزيدان</a:t>
            </a:r>
            <a:r>
              <a:rPr lang="ar-SA" dirty="0" smtClean="0"/>
              <a:t>= فاعل لاسم الفاعل مرفوع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مثنى سد مسد الخبر </a:t>
            </a:r>
          </a:p>
          <a:p>
            <a:pPr>
              <a:buNone/>
            </a:pPr>
            <a:r>
              <a:rPr lang="ar-SA" dirty="0" smtClean="0"/>
              <a:t>أ قائم أنتما</a:t>
            </a:r>
          </a:p>
          <a:p>
            <a:pPr>
              <a:buNone/>
            </a:pPr>
            <a:r>
              <a:rPr lang="ar-SA" dirty="0" smtClean="0"/>
              <a:t>أ= أداة استفهام</a:t>
            </a:r>
          </a:p>
          <a:p>
            <a:pPr>
              <a:buNone/>
            </a:pPr>
            <a:r>
              <a:rPr lang="ar-SA" dirty="0" err="1" smtClean="0"/>
              <a:t>قائمٌ </a:t>
            </a:r>
            <a:r>
              <a:rPr lang="ar-SA" dirty="0" smtClean="0"/>
              <a:t>=مبتدأ مرفوع بالضمة</a:t>
            </a:r>
          </a:p>
          <a:p>
            <a:pPr>
              <a:buNone/>
            </a:pPr>
            <a:r>
              <a:rPr lang="ar-SA" dirty="0" smtClean="0"/>
              <a:t>أنتما= ضمير مبني في محل رفع فاعل لاسم </a:t>
            </a:r>
            <a:r>
              <a:rPr lang="ar-SA" dirty="0" err="1" smtClean="0"/>
              <a:t>الفاعل </a:t>
            </a:r>
            <a:r>
              <a:rPr lang="ar-SA" dirty="0" smtClean="0"/>
              <a:t>(سد مسد الخبر</a:t>
            </a:r>
            <a:r>
              <a:rPr lang="ar-SA" dirty="0" err="1" smtClean="0"/>
              <a:t>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SA" dirty="0" smtClean="0"/>
              <a:t>ج ـ تم الكلام </a:t>
            </a:r>
            <a:r>
              <a:rPr lang="ar-SA" dirty="0" err="1" smtClean="0"/>
              <a:t>به: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فإن </a:t>
            </a:r>
            <a:r>
              <a:rPr lang="ar-SA" dirty="0" smtClean="0">
                <a:solidFill>
                  <a:srgbClr val="FF0000"/>
                </a:solidFill>
              </a:rPr>
              <a:t>لم</a:t>
            </a:r>
            <a:r>
              <a:rPr lang="ar-SA" dirty="0" smtClean="0"/>
              <a:t> يتم الكلام </a:t>
            </a:r>
            <a:r>
              <a:rPr lang="ar-SA" dirty="0" err="1" smtClean="0"/>
              <a:t>به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لم يكن مبتدأً</a:t>
            </a:r>
          </a:p>
          <a:p>
            <a:pPr>
              <a:buNone/>
            </a:pPr>
            <a:r>
              <a:rPr lang="ar-SA" dirty="0" smtClean="0"/>
              <a:t>=أ قائمٌ  أبواه  زيدٌ</a:t>
            </a:r>
          </a:p>
          <a:p>
            <a:pPr>
              <a:buNone/>
            </a:pPr>
            <a:r>
              <a:rPr lang="ar-SA" dirty="0" smtClean="0"/>
              <a:t>أ= أداة استفهام</a:t>
            </a:r>
          </a:p>
          <a:p>
            <a:pPr>
              <a:buNone/>
            </a:pPr>
            <a:r>
              <a:rPr lang="ar-SA" dirty="0" smtClean="0"/>
              <a:t>قائمٌ=خبر مقدم مرفوع بالضمة</a:t>
            </a:r>
          </a:p>
          <a:p>
            <a:pPr>
              <a:buNone/>
            </a:pPr>
            <a:r>
              <a:rPr lang="ar-SA" dirty="0" smtClean="0"/>
              <a:t>أبواهُ=فاعل لاسم الفاعل( قائم) مرفوع </a:t>
            </a:r>
            <a:r>
              <a:rPr lang="ar-SA" dirty="0" err="1" smtClean="0"/>
              <a:t>باللالف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زيدٌ= مبتدأ مؤخر مرفوع </a:t>
            </a:r>
            <a:r>
              <a:rPr lang="ar-SA" dirty="0" err="1" smtClean="0"/>
              <a:t>باضمة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(لا) يجوز أن </a:t>
            </a:r>
            <a:r>
              <a:rPr lang="ar-SA" dirty="0" err="1" smtClean="0"/>
              <a:t>يكون </a:t>
            </a:r>
            <a:r>
              <a:rPr lang="ar-SA" dirty="0" smtClean="0"/>
              <a:t>( </a:t>
            </a:r>
            <a:r>
              <a:rPr lang="ar-SA" dirty="0" err="1" smtClean="0"/>
              <a:t>قائم </a:t>
            </a:r>
            <a:r>
              <a:rPr lang="ar-SA" dirty="0" smtClean="0"/>
              <a:t>) مبتدأ إذ لا </a:t>
            </a:r>
            <a:r>
              <a:rPr lang="ar-SA" dirty="0" err="1" smtClean="0"/>
              <a:t>يقال </a:t>
            </a:r>
            <a:r>
              <a:rPr lang="ar-SA" dirty="0" smtClean="0"/>
              <a:t>( أقائم أبواه) </a:t>
            </a:r>
            <a:r>
              <a:rPr lang="ar-SA" dirty="0" err="1" smtClean="0"/>
              <a:t>لانه</a:t>
            </a:r>
            <a:r>
              <a:rPr lang="ar-SA" dirty="0" smtClean="0"/>
              <a:t> </a:t>
            </a:r>
            <a:r>
              <a:rPr lang="ar-SA" dirty="0" err="1" smtClean="0">
                <a:solidFill>
                  <a:srgbClr val="FF0000"/>
                </a:solidFill>
              </a:rPr>
              <a:t>لا</a:t>
            </a:r>
            <a:r>
              <a:rPr lang="ar-SA" dirty="0" err="1" smtClean="0"/>
              <a:t>يتم</a:t>
            </a:r>
            <a:r>
              <a:rPr lang="ar-SA" dirty="0" smtClean="0"/>
              <a:t> الكلام </a:t>
            </a:r>
            <a:r>
              <a:rPr lang="ar-SA" dirty="0" err="1" smtClean="0"/>
              <a:t>به.</a:t>
            </a: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الاستفهام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يجوز الاستفهام </a:t>
            </a:r>
            <a:r>
              <a:rPr lang="ar-SA" dirty="0" smtClean="0">
                <a:solidFill>
                  <a:srgbClr val="FF0000"/>
                </a:solidFill>
              </a:rPr>
              <a:t>بالحرف</a:t>
            </a:r>
            <a:r>
              <a:rPr lang="ar-SA" dirty="0" smtClean="0"/>
              <a:t> </a:t>
            </a:r>
            <a:r>
              <a:rPr lang="ar-SA" dirty="0" err="1" smtClean="0"/>
              <a:t>و</a:t>
            </a:r>
            <a:r>
              <a:rPr lang="ar-SA" dirty="0" err="1" smtClean="0">
                <a:solidFill>
                  <a:srgbClr val="FF0000"/>
                </a:solidFill>
              </a:rPr>
              <a:t>الاسم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كيف جالسٌ </a:t>
            </a:r>
            <a:r>
              <a:rPr lang="ar-SA" dirty="0" err="1" smtClean="0"/>
              <a:t>العمرانِ: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كيف= اسم استفهام مبني على الفتح في محل نصب حال </a:t>
            </a:r>
            <a:r>
              <a:rPr lang="ar-SA" dirty="0" err="1" smtClean="0"/>
              <a:t>من </a:t>
            </a:r>
            <a:r>
              <a:rPr lang="ar-SA" dirty="0" smtClean="0"/>
              <a:t>(العمران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جالسٌ=مبتدأ مرفوع بالضمة الظاهرة</a:t>
            </a:r>
          </a:p>
          <a:p>
            <a:pPr>
              <a:buNone/>
            </a:pPr>
            <a:r>
              <a:rPr lang="ar-SA" dirty="0" smtClean="0"/>
              <a:t>العمران=فاعل لاسم الفاعل(جالسٌ) مرفوع بالألف لأنه مثنى سد مسد الخبر.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النفي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يجوز النفي بالحرف و</a:t>
            </a:r>
            <a:r>
              <a:rPr lang="ar-SA" dirty="0" smtClean="0">
                <a:solidFill>
                  <a:srgbClr val="FF0000"/>
                </a:solidFill>
              </a:rPr>
              <a:t>الفعل</a:t>
            </a:r>
            <a:r>
              <a:rPr lang="ar-SA" dirty="0" smtClean="0"/>
              <a:t> </a:t>
            </a:r>
            <a:r>
              <a:rPr lang="ar-SA" dirty="0" err="1" smtClean="0"/>
              <a:t>والاسم:</a:t>
            </a:r>
            <a:endParaRPr lang="ar-SA" dirty="0" smtClean="0"/>
          </a:p>
          <a:p>
            <a:r>
              <a:rPr lang="ar-SA" dirty="0" smtClean="0"/>
              <a:t>ليس قائمٌ </a:t>
            </a:r>
            <a:r>
              <a:rPr lang="ar-SA" dirty="0" err="1" smtClean="0"/>
              <a:t>الزيدانِ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ليسَ= فعل ماضٍ ناقص</a:t>
            </a:r>
          </a:p>
          <a:p>
            <a:pPr>
              <a:buNone/>
            </a:pPr>
            <a:r>
              <a:rPr lang="ar-SA" dirty="0" smtClean="0"/>
              <a:t>قائمٌ= اسم ليس مرفوع بالضمة</a:t>
            </a:r>
          </a:p>
          <a:p>
            <a:pPr>
              <a:buNone/>
            </a:pPr>
            <a:r>
              <a:rPr lang="ar-SA" dirty="0" err="1" smtClean="0"/>
              <a:t>الزيدانِ</a:t>
            </a:r>
            <a:r>
              <a:rPr lang="ar-SA" dirty="0" smtClean="0"/>
              <a:t>=فاعل لاسم </a:t>
            </a:r>
            <a:r>
              <a:rPr lang="ar-SA" dirty="0" err="1" smtClean="0"/>
              <a:t>الفاعل </a:t>
            </a:r>
            <a:r>
              <a:rPr lang="ar-SA" dirty="0" smtClean="0"/>
              <a:t>(قائمٌ) سد مسد خبر ليس مرفوع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مثنى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النفي </a:t>
            </a:r>
            <a:r>
              <a:rPr lang="ar-SA" dirty="0" smtClean="0">
                <a:solidFill>
                  <a:srgbClr val="FF0000"/>
                </a:solidFill>
              </a:rPr>
              <a:t>بالاسم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غيرُ قائمٍ  </a:t>
            </a:r>
            <a:r>
              <a:rPr lang="ar-SA" dirty="0" err="1" smtClean="0"/>
              <a:t>الزيدانِ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غيرُ </a:t>
            </a:r>
            <a:r>
              <a:rPr lang="ar-SA" dirty="0" smtClean="0"/>
              <a:t>=مبتدأ مرفوع </a:t>
            </a:r>
            <a:r>
              <a:rPr lang="ar-SA" dirty="0" err="1" smtClean="0"/>
              <a:t>بالضمة </a:t>
            </a:r>
            <a:r>
              <a:rPr lang="ar-SA" dirty="0" smtClean="0"/>
              <a:t>، وهو مضاف</a:t>
            </a:r>
          </a:p>
          <a:p>
            <a:pPr>
              <a:buNone/>
            </a:pPr>
            <a:r>
              <a:rPr lang="ar-SA" dirty="0" err="1" smtClean="0"/>
              <a:t>قائمٍ </a:t>
            </a:r>
            <a:r>
              <a:rPr lang="ar-SA" dirty="0" smtClean="0"/>
              <a:t>=  مضاف اليه مجرور بالكسرة </a:t>
            </a:r>
          </a:p>
          <a:p>
            <a:pPr>
              <a:buNone/>
            </a:pPr>
            <a:r>
              <a:rPr lang="ar-SA" dirty="0" err="1" smtClean="0"/>
              <a:t>الزيدان</a:t>
            </a:r>
            <a:r>
              <a:rPr lang="ar-SA" dirty="0" smtClean="0"/>
              <a:t> = فاعل لاسم </a:t>
            </a:r>
            <a:r>
              <a:rPr lang="ar-SA" dirty="0" err="1" smtClean="0"/>
              <a:t>الفاعل </a:t>
            </a:r>
            <a:r>
              <a:rPr lang="ar-SA" dirty="0" smtClean="0"/>
              <a:t>( </a:t>
            </a:r>
            <a:r>
              <a:rPr lang="ar-SA" dirty="0" err="1" smtClean="0"/>
              <a:t>قائم </a:t>
            </a:r>
            <a:r>
              <a:rPr lang="ar-SA" dirty="0" smtClean="0"/>
              <a:t>) مرفوع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مثنى سد مسد الخبر </a:t>
            </a:r>
            <a:r>
              <a:rPr lang="ar-SA" dirty="0" err="1" smtClean="0"/>
              <a:t>للمبتدأ </a:t>
            </a:r>
            <a:r>
              <a:rPr lang="ar-SA" dirty="0" smtClean="0"/>
              <a:t>( غيرُ</a:t>
            </a:r>
            <a:r>
              <a:rPr lang="ar-SA" dirty="0" err="1" smtClean="0"/>
              <a:t>)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993</Words>
  <Application>Microsoft Office PowerPoint</Application>
  <PresentationFormat>عرض على الشاشة (3:4)‏</PresentationFormat>
  <Paragraphs>132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المرحلة الثانية النحو(1)</vt:lpstr>
      <vt:lpstr>المبتدأ والخبر</vt:lpstr>
      <vt:lpstr>المبتدأ على قسمين</vt:lpstr>
      <vt:lpstr>الشريحة 4</vt:lpstr>
      <vt:lpstr>الشريحة 5</vt:lpstr>
      <vt:lpstr>الشريحة 6</vt:lpstr>
      <vt:lpstr>الاستفهام</vt:lpstr>
      <vt:lpstr>النفي</vt:lpstr>
      <vt:lpstr>النفي بالاسم</vt:lpstr>
      <vt:lpstr>اجاز الأخفش والكوفيون </vt:lpstr>
      <vt:lpstr>الوصف + الفاعل</vt:lpstr>
      <vt:lpstr>الوصف مع الفاعل</vt:lpstr>
      <vt:lpstr>الخبر</vt:lpstr>
      <vt:lpstr>الخبر </vt:lpstr>
      <vt:lpstr>الشريحة 15</vt:lpstr>
      <vt:lpstr>ب / أن لاتكون جملة الخبرهي المبتدأ في المعنى (تحتاج الى رابط يربطها بالمبتدأ) </vt:lpstr>
      <vt:lpstr>الشريحة 17</vt:lpstr>
      <vt:lpstr>2ـ الرابط اسم اشارة</vt:lpstr>
      <vt:lpstr>3ـ تكرار المبتدأ بلفظه ويكون غالبا للتفخيم</vt:lpstr>
      <vt:lpstr>4ـ عموم يدخل تحته المبتدأ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المرحلة الثانية النحو</dc:title>
  <dc:creator>سلو ى</dc:creator>
  <cp:lastModifiedBy>سلو ى</cp:lastModifiedBy>
  <cp:revision>64</cp:revision>
  <dcterms:created xsi:type="dcterms:W3CDTF">2021-09-17T15:54:48Z</dcterms:created>
  <dcterms:modified xsi:type="dcterms:W3CDTF">2022-05-25T16:51:00Z</dcterms:modified>
</cp:coreProperties>
</file>