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5/28/1443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584176"/>
          </a:xfrm>
          <a:scene3d>
            <a:camera prst="isometricOffAxis2Lef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mtClean="0"/>
              <a:t>النحو(2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309634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endParaRPr lang="ar-SA" dirty="0" smtClean="0">
              <a:solidFill>
                <a:srgbClr val="FFFF00"/>
              </a:solidFill>
            </a:endParaRPr>
          </a:p>
          <a:p>
            <a:r>
              <a:rPr lang="ar-SA" b="1" u="sng" dirty="0" smtClean="0">
                <a:solidFill>
                  <a:srgbClr val="FF0000"/>
                </a:solidFill>
              </a:rPr>
              <a:t>الخبر المفرد</a:t>
            </a:r>
            <a:endParaRPr lang="ar-SA" b="1" u="sng" dirty="0" smtClean="0">
              <a:solidFill>
                <a:srgbClr val="FF0000"/>
              </a:solidFill>
            </a:endParaRPr>
          </a:p>
          <a:p>
            <a:pPr algn="r"/>
            <a:r>
              <a:rPr lang="ar-SA" dirty="0" smtClean="0">
                <a:solidFill>
                  <a:srgbClr val="FFFF00"/>
                </a:solidFill>
              </a:rPr>
              <a:t>والمُفْرَدُ </a:t>
            </a:r>
            <a:r>
              <a:rPr lang="ar-SA" dirty="0" smtClean="0">
                <a:solidFill>
                  <a:srgbClr val="FFFF00"/>
                </a:solidFill>
              </a:rPr>
              <a:t>الجامِدُ </a:t>
            </a:r>
            <a:r>
              <a:rPr lang="ar-SA" dirty="0" err="1" smtClean="0">
                <a:solidFill>
                  <a:srgbClr val="FFFF00"/>
                </a:solidFill>
              </a:rPr>
              <a:t>فارِغٌ </a:t>
            </a:r>
            <a:r>
              <a:rPr lang="ar-SA" dirty="0" smtClean="0">
                <a:solidFill>
                  <a:srgbClr val="FFFF00"/>
                </a:solidFill>
              </a:rPr>
              <a:t>، وَإنْ </a:t>
            </a:r>
          </a:p>
          <a:p>
            <a:pPr algn="l"/>
            <a:r>
              <a:rPr lang="ar-SA" dirty="0" smtClean="0">
                <a:solidFill>
                  <a:srgbClr val="FFFF00"/>
                </a:solidFill>
              </a:rPr>
              <a:t>يُشْتَقَّ فّهْو ذُو ضَمِيرٍ مُسْتَكِن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الخبر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  جملة                                               مفرد</a:t>
            </a:r>
          </a:p>
          <a:p>
            <a:pPr>
              <a:buNone/>
            </a:pPr>
            <a:r>
              <a:rPr lang="ar-SA" dirty="0" smtClean="0"/>
              <a:t>نطقي اللهُ حسبي          جامد                            مشتق</a:t>
            </a:r>
          </a:p>
          <a:p>
            <a:pPr>
              <a:buNone/>
            </a:pPr>
            <a:r>
              <a:rPr lang="ar-SA" dirty="0" smtClean="0"/>
              <a:t>               تضمن            لم يتضمن                </a:t>
            </a:r>
          </a:p>
          <a:p>
            <a:pPr>
              <a:buNone/>
            </a:pPr>
            <a:r>
              <a:rPr lang="ar-SA" dirty="0" smtClean="0"/>
              <a:t>           معنى المشتق         معنى المشتق</a:t>
            </a:r>
          </a:p>
          <a:p>
            <a:pPr>
              <a:buNone/>
            </a:pPr>
            <a:r>
              <a:rPr lang="ar-SA" dirty="0" smtClean="0"/>
              <a:t>           تحمل الضمير        لم يتحمل الضمير </a:t>
            </a:r>
          </a:p>
          <a:p>
            <a:pPr>
              <a:buNone/>
            </a:pPr>
            <a:r>
              <a:rPr lang="ar-SA" dirty="0" smtClean="0"/>
              <a:t>              زيدٌ أسدٌ            زيدٌ </a:t>
            </a:r>
            <a:r>
              <a:rPr lang="ar-SA" dirty="0" err="1" smtClean="0"/>
              <a:t>اخوك </a:t>
            </a:r>
            <a:r>
              <a:rPr lang="ar-SA" dirty="0" smtClean="0"/>
              <a:t>(هو</a:t>
            </a:r>
            <a:r>
              <a:rPr lang="ar-SA" dirty="0" err="1" smtClean="0"/>
              <a:t>)×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    </a:t>
            </a:r>
            <a:r>
              <a:rPr lang="ar-SA" dirty="0" err="1" smtClean="0"/>
              <a:t>=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             زيدٌ أسدٌ هو               </a:t>
            </a:r>
            <a:endParaRPr lang="ar-SA" dirty="0"/>
          </a:p>
        </p:txBody>
      </p:sp>
      <p:cxnSp>
        <p:nvCxnSpPr>
          <p:cNvPr id="5" name="رابط مستقيم 4"/>
          <p:cNvCxnSpPr>
            <a:stCxn id="2" idx="2"/>
          </p:cNvCxnSpPr>
          <p:nvPr/>
        </p:nvCxnSpPr>
        <p:spPr>
          <a:xfrm>
            <a:off x="4572000" y="6926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123728" y="98072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8028384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123728" y="98072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1115616" y="1844824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5292080" y="18448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1115616" y="18448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4644008" y="2420888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/>
          <p:nvPr/>
        </p:nvCxnSpPr>
        <p:spPr>
          <a:xfrm>
            <a:off x="6084168" y="242088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4644008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dirty="0" smtClean="0"/>
              <a:t>الخبر المشتق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89451"/>
          </a:xfr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جارٍ مجرى الفعل                      ليس جارياً مجرى الفعل</a:t>
            </a:r>
          </a:p>
          <a:p>
            <a:pPr>
              <a:buNone/>
            </a:pPr>
            <a:r>
              <a:rPr lang="ar-SA" dirty="0" smtClean="0"/>
              <a:t>(اسم الفاعل/اسم </a:t>
            </a:r>
            <a:r>
              <a:rPr lang="ar-SA" dirty="0" err="1" smtClean="0"/>
              <a:t>المفعول/             </a:t>
            </a:r>
            <a:r>
              <a:rPr lang="ar-SA" dirty="0" smtClean="0"/>
              <a:t>( اسم الالة/ صيغة </a:t>
            </a:r>
            <a:r>
              <a:rPr lang="ar-SA" smtClean="0"/>
              <a:t>مَفْعَل</a:t>
            </a:r>
            <a:r>
              <a:rPr lang="ar-SA" dirty="0" err="1" smtClean="0"/>
              <a:t>)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الصفة المشبهة/اسم التفضيل)              لا يتحمل الضمير</a:t>
            </a:r>
          </a:p>
          <a:p>
            <a:pPr>
              <a:buNone/>
            </a:pPr>
            <a:r>
              <a:rPr lang="ar-SA" dirty="0" smtClean="0"/>
              <a:t>رفـــــع اسماً          لـــم يرفع اسماً          هذا مفتاحٌ </a:t>
            </a:r>
          </a:p>
          <a:p>
            <a:pPr>
              <a:buNone/>
            </a:pPr>
            <a:r>
              <a:rPr lang="ar-SA" dirty="0" smtClean="0"/>
              <a:t>   ظاهراً              ظاهراً                 هذا مرمى زيدٍ</a:t>
            </a:r>
          </a:p>
          <a:p>
            <a:pPr>
              <a:buNone/>
            </a:pPr>
            <a:r>
              <a:rPr lang="ar-SA" dirty="0" smtClean="0"/>
              <a:t> لا يتحمل             يتحمل</a:t>
            </a:r>
          </a:p>
          <a:p>
            <a:pPr>
              <a:buNone/>
            </a:pPr>
            <a:r>
              <a:rPr lang="ar-SA" dirty="0" smtClean="0"/>
              <a:t> الضمير              الضمير</a:t>
            </a:r>
          </a:p>
          <a:p>
            <a:pPr>
              <a:buNone/>
            </a:pPr>
            <a:r>
              <a:rPr lang="ar-SA" dirty="0" smtClean="0"/>
              <a:t>زيدٌ قائمٌ غلاماه       زيدٌ قائمٌ هو</a:t>
            </a:r>
          </a:p>
          <a:p>
            <a:pPr>
              <a:buNone/>
            </a:pPr>
            <a:r>
              <a:rPr lang="ar-SA" dirty="0" smtClean="0"/>
              <a:t>زيدٌ قائمٌ </a:t>
            </a:r>
            <a:r>
              <a:rPr lang="ar-SA" dirty="0" err="1" smtClean="0"/>
              <a:t>غلاماه </a:t>
            </a:r>
            <a:r>
              <a:rPr lang="ar-SA" dirty="0" smtClean="0"/>
              <a:t>(هو</a:t>
            </a:r>
            <a:r>
              <a:rPr lang="ar-SA" dirty="0" err="1" smtClean="0"/>
              <a:t>)×</a:t>
            </a:r>
            <a:endParaRPr lang="ar-SA" dirty="0"/>
          </a:p>
        </p:txBody>
      </p:sp>
      <p:cxnSp>
        <p:nvCxnSpPr>
          <p:cNvPr id="5" name="رابط مستقيم 4"/>
          <p:cNvCxnSpPr>
            <a:endCxn id="3" idx="0"/>
          </p:cNvCxnSpPr>
          <p:nvPr/>
        </p:nvCxnSpPr>
        <p:spPr>
          <a:xfrm>
            <a:off x="4572000" y="548680"/>
            <a:ext cx="0" cy="216024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flipH="1">
            <a:off x="2411760" y="836712"/>
            <a:ext cx="54726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كسهم مستقيم 9"/>
          <p:cNvCxnSpPr/>
          <p:nvPr/>
        </p:nvCxnSpPr>
        <p:spPr>
          <a:xfrm>
            <a:off x="7884368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>
            <a:off x="2411760" y="836712"/>
            <a:ext cx="0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flipH="1">
            <a:off x="5724128" y="2564904"/>
            <a:ext cx="24482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8172400" y="256490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5724128" y="2564904"/>
            <a:ext cx="0" cy="36004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112</Words>
  <Application>Microsoft Office PowerPoint</Application>
  <PresentationFormat>عرض على الشاشة (3:4)‏</PresentationFormat>
  <Paragraphs>25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النحو(2)</vt:lpstr>
      <vt:lpstr>الخبر</vt:lpstr>
      <vt:lpstr>الخبر المشتق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الخبر المفرد</dc:title>
  <dc:creator>سلو ى</dc:creator>
  <cp:lastModifiedBy>سلو ى</cp:lastModifiedBy>
  <cp:revision>15</cp:revision>
  <dcterms:created xsi:type="dcterms:W3CDTF">2021-11-05T17:22:19Z</dcterms:created>
  <dcterms:modified xsi:type="dcterms:W3CDTF">2022-01-01T17:55:10Z</dcterms:modified>
</cp:coreProperties>
</file>