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52" autoAdjust="0"/>
    <p:restoredTop sz="94630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22413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النحو(3</a:t>
            </a:r>
            <a:r>
              <a:rPr lang="ar-SA" dirty="0" err="1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Relaxed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b="1" dirty="0" smtClean="0">
                <a:solidFill>
                  <a:srgbClr val="FF0000"/>
                </a:solidFill>
              </a:rPr>
              <a:t>مرحلة الثانية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err="1" smtClean="0"/>
              <a:t>الخبرالمشتق</a:t>
            </a:r>
            <a:r>
              <a:rPr lang="ar-SA" dirty="0" smtClean="0"/>
              <a:t> والضمير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solidFill>
                  <a:schemeClr val="tx1"/>
                </a:solidFill>
              </a:rPr>
              <a:t>وأبرِزَنْهُ مُطلَقًا حيثُ تلا          ما ليس معناهُ لهُ مُحصلا</a:t>
            </a:r>
          </a:p>
          <a:p>
            <a:pPr>
              <a:buNone/>
            </a:pPr>
            <a:r>
              <a:rPr lang="ar-SA" dirty="0" smtClean="0">
                <a:solidFill>
                  <a:schemeClr val="tx1"/>
                </a:solidFill>
              </a:rPr>
              <a:t>أ ـ إذا جرى </a:t>
            </a:r>
            <a:r>
              <a:rPr lang="ar-SA" dirty="0" err="1" smtClean="0">
                <a:solidFill>
                  <a:schemeClr val="tx1"/>
                </a:solidFill>
              </a:rPr>
              <a:t>الخبرالمشتق</a:t>
            </a:r>
            <a:r>
              <a:rPr lang="ar-SA" dirty="0" smtClean="0">
                <a:solidFill>
                  <a:schemeClr val="tx1"/>
                </a:solidFill>
              </a:rPr>
              <a:t> على مَنْ هو له استتر الضمير فيه، </a:t>
            </a:r>
            <a:r>
              <a:rPr lang="ar-SA" dirty="0" err="1" smtClean="0">
                <a:solidFill>
                  <a:schemeClr val="tx1"/>
                </a:solidFill>
              </a:rPr>
              <a:t>نحو </a:t>
            </a:r>
            <a:r>
              <a:rPr lang="ar-SA" dirty="0" smtClean="0">
                <a:solidFill>
                  <a:schemeClr val="tx1"/>
                </a:solidFill>
              </a:rPr>
              <a:t>(زيدٌ </a:t>
            </a:r>
            <a:r>
              <a:rPr lang="ar-SA" dirty="0" err="1" smtClean="0">
                <a:solidFill>
                  <a:schemeClr val="tx1"/>
                </a:solidFill>
              </a:rPr>
              <a:t>قائمٌ </a:t>
            </a:r>
            <a:r>
              <a:rPr lang="ar-SA" dirty="0" smtClean="0">
                <a:solidFill>
                  <a:schemeClr val="tx1"/>
                </a:solidFill>
              </a:rPr>
              <a:t>) أي هو، فلو أتيت بعد المشتق ب(هو) ونحوه وأبرزته </a:t>
            </a:r>
            <a:r>
              <a:rPr lang="ar-SA" dirty="0" err="1" smtClean="0">
                <a:solidFill>
                  <a:schemeClr val="tx1"/>
                </a:solidFill>
              </a:rPr>
              <a:t>وقلت=</a:t>
            </a:r>
            <a:endParaRPr lang="ar-SA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زيدٌ   قائمٌ  هو           اعرابه </a:t>
            </a:r>
            <a:r>
              <a:rPr lang="ar-SA" dirty="0" err="1" smtClean="0">
                <a:solidFill>
                  <a:schemeClr val="tx1"/>
                </a:solidFill>
              </a:rPr>
              <a:t>يكون :</a:t>
            </a:r>
            <a:endParaRPr lang="ar-SA" dirty="0" smtClean="0">
              <a:solidFill>
                <a:schemeClr val="tx1"/>
              </a:solidFill>
            </a:endParaRPr>
          </a:p>
          <a:p>
            <a:r>
              <a:rPr lang="ar-SA" dirty="0" err="1" smtClean="0">
                <a:solidFill>
                  <a:schemeClr val="tx1"/>
                </a:solidFill>
              </a:rPr>
              <a:t>1ـ</a:t>
            </a:r>
            <a:r>
              <a:rPr lang="ar-SA" dirty="0" smtClean="0">
                <a:solidFill>
                  <a:schemeClr val="tx1"/>
                </a:solidFill>
              </a:rPr>
              <a:t> فاعل لاسم الفاعل </a:t>
            </a:r>
          </a:p>
          <a:p>
            <a:r>
              <a:rPr lang="ar-SA" dirty="0" err="1" smtClean="0">
                <a:solidFill>
                  <a:schemeClr val="tx1"/>
                </a:solidFill>
              </a:rPr>
              <a:t>2ـ</a:t>
            </a:r>
            <a:r>
              <a:rPr lang="ar-SA" dirty="0" smtClean="0">
                <a:solidFill>
                  <a:schemeClr val="tx1"/>
                </a:solidFill>
              </a:rPr>
              <a:t> تأكيد للضمير </a:t>
            </a:r>
            <a:r>
              <a:rPr lang="ar-SA" dirty="0" err="1" smtClean="0">
                <a:solidFill>
                  <a:schemeClr val="tx1"/>
                </a:solidFill>
              </a:rPr>
              <a:t>المستترفي</a:t>
            </a:r>
            <a:r>
              <a:rPr lang="ar-SA" dirty="0" smtClean="0">
                <a:solidFill>
                  <a:schemeClr val="tx1"/>
                </a:solidFill>
              </a:rPr>
              <a:t> ( </a:t>
            </a:r>
            <a:r>
              <a:rPr lang="ar-SA" dirty="0" err="1" smtClean="0">
                <a:solidFill>
                  <a:schemeClr val="tx1"/>
                </a:solidFill>
              </a:rPr>
              <a:t>قائم ) .</a:t>
            </a:r>
            <a:r>
              <a:rPr lang="ar-SA" dirty="0" smtClean="0">
                <a:solidFill>
                  <a:schemeClr val="tx1"/>
                </a:solidFill>
              </a:rPr>
              <a:t>     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ب ـ ان جرى الخبر المشتق على غير من هو </a:t>
            </a:r>
            <a:r>
              <a:rPr lang="ar-SA" dirty="0" err="1" smtClean="0"/>
              <a:t>له: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اذا امن اللبس </a:t>
            </a:r>
            <a:r>
              <a:rPr lang="ar-SA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جاز</a:t>
            </a:r>
            <a:r>
              <a:rPr lang="ar-SA" dirty="0" smtClean="0"/>
              <a:t> </a:t>
            </a:r>
            <a:r>
              <a:rPr lang="ar-SA" u="sng" dirty="0" smtClean="0"/>
              <a:t>ابراز</a:t>
            </a:r>
            <a:r>
              <a:rPr lang="ar-SA" dirty="0" smtClean="0"/>
              <a:t> الضمير أو </a:t>
            </a:r>
            <a:r>
              <a:rPr lang="ar-SA" u="sng" dirty="0" smtClean="0"/>
              <a:t>عدم </a:t>
            </a:r>
            <a:r>
              <a:rPr lang="ar-SA" dirty="0" err="1" smtClean="0"/>
              <a:t>ابرازه:</a:t>
            </a:r>
            <a:r>
              <a:rPr lang="ar-SA" dirty="0" smtClean="0"/>
              <a:t>  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زيدٌ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50"/>
                </a:solidFill>
              </a:rPr>
              <a:t>هندٌ</a:t>
            </a:r>
            <a:r>
              <a:rPr lang="ar-SA" dirty="0" smtClean="0"/>
              <a:t> ضار</a:t>
            </a:r>
            <a:r>
              <a:rPr lang="ar-SA" dirty="0" smtClean="0">
                <a:solidFill>
                  <a:srgbClr val="FF0000"/>
                </a:solidFill>
              </a:rPr>
              <a:t>بُ</a:t>
            </a:r>
            <a:r>
              <a:rPr lang="ar-SA" u="sng" dirty="0" smtClean="0">
                <a:solidFill>
                  <a:srgbClr val="00B050"/>
                </a:solidFill>
              </a:rPr>
              <a:t>ها</a:t>
            </a:r>
            <a:r>
              <a:rPr lang="ar-SA" dirty="0" smtClean="0"/>
              <a:t> </a:t>
            </a:r>
            <a:r>
              <a:rPr lang="ar-SA" u="sng" dirty="0" err="1" smtClean="0">
                <a:solidFill>
                  <a:srgbClr val="FF0000"/>
                </a:solidFill>
              </a:rPr>
              <a:t>هو       = </a:t>
            </a:r>
            <a:r>
              <a:rPr lang="ar-SA" u="sng" dirty="0" smtClean="0">
                <a:solidFill>
                  <a:srgbClr val="FF0000"/>
                </a:solidFill>
              </a:rPr>
              <a:t>( هو </a:t>
            </a:r>
            <a:r>
              <a:rPr lang="en-US" u="sng" dirty="0" smtClean="0">
                <a:solidFill>
                  <a:srgbClr val="FF0000"/>
                </a:solidFill>
              </a:rPr>
              <a:t>x</a:t>
            </a:r>
            <a:r>
              <a:rPr lang="ar-SA" u="sng" dirty="0" smtClean="0">
                <a:solidFill>
                  <a:srgbClr val="FF0000"/>
                </a:solidFill>
              </a:rPr>
              <a:t> </a:t>
            </a:r>
            <a:r>
              <a:rPr lang="ar-SA" u="sng" dirty="0" err="1" smtClean="0">
                <a:solidFill>
                  <a:srgbClr val="FF0000"/>
                </a:solidFill>
              </a:rPr>
              <a:t>)</a:t>
            </a:r>
            <a:endParaRPr lang="ar-SA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00B050"/>
                </a:solidFill>
              </a:rPr>
              <a:t>زيدٌ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u="sng" dirty="0" smtClean="0">
                <a:solidFill>
                  <a:srgbClr val="FF0000"/>
                </a:solidFill>
              </a:rPr>
              <a:t>هندٌ</a:t>
            </a:r>
            <a:r>
              <a:rPr lang="ar-SA" dirty="0" smtClean="0"/>
              <a:t> ضارب</a:t>
            </a:r>
            <a:r>
              <a:rPr lang="ar-SA" u="sng" dirty="0" smtClean="0">
                <a:solidFill>
                  <a:srgbClr val="FF0000"/>
                </a:solidFill>
              </a:rPr>
              <a:t>تـ</a:t>
            </a:r>
            <a:r>
              <a:rPr lang="ar-SA" dirty="0" smtClean="0">
                <a:solidFill>
                  <a:srgbClr val="00B050"/>
                </a:solidFill>
              </a:rPr>
              <a:t>هُ</a:t>
            </a:r>
            <a:r>
              <a:rPr lang="ar-SA" dirty="0" smtClean="0"/>
              <a:t> </a:t>
            </a:r>
            <a:r>
              <a:rPr lang="ar-SA" u="sng" dirty="0" err="1" smtClean="0">
                <a:solidFill>
                  <a:srgbClr val="FF0000"/>
                </a:solidFill>
              </a:rPr>
              <a:t>هي      = </a:t>
            </a:r>
            <a:r>
              <a:rPr lang="ar-SA" u="sng" dirty="0" smtClean="0">
                <a:solidFill>
                  <a:srgbClr val="FF0000"/>
                </a:solidFill>
              </a:rPr>
              <a:t>( هي </a:t>
            </a:r>
            <a:r>
              <a:rPr lang="en-US" u="sng" dirty="0" smtClean="0">
                <a:solidFill>
                  <a:srgbClr val="FF0000"/>
                </a:solidFill>
              </a:rPr>
              <a:t>x</a:t>
            </a:r>
            <a:r>
              <a:rPr lang="ar-SA" u="sng" dirty="0" smtClean="0">
                <a:solidFill>
                  <a:srgbClr val="FF0000"/>
                </a:solidFill>
              </a:rPr>
              <a:t> </a:t>
            </a:r>
            <a:r>
              <a:rPr lang="ar-SA" u="sng" dirty="0" err="1" smtClean="0">
                <a:solidFill>
                  <a:srgbClr val="FF0000"/>
                </a:solidFill>
              </a:rPr>
              <a:t>)</a:t>
            </a:r>
            <a:r>
              <a:rPr lang="ar-SA" u="sng" dirty="0" smtClean="0">
                <a:solidFill>
                  <a:srgbClr val="FF0000"/>
                </a:solidFill>
              </a:rPr>
              <a:t>    </a:t>
            </a:r>
            <a:endParaRPr lang="ar-SA" u="sng" dirty="0">
              <a:solidFill>
                <a:srgbClr val="FF0000"/>
              </a:solidFill>
            </a:endParaRPr>
          </a:p>
        </p:txBody>
      </p:sp>
      <p:cxnSp>
        <p:nvCxnSpPr>
          <p:cNvPr id="9" name="رابط مستقيم 8"/>
          <p:cNvCxnSpPr/>
          <p:nvPr/>
        </p:nvCxnSpPr>
        <p:spPr>
          <a:xfrm>
            <a:off x="6300192" y="256490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6300192" y="3356992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V="1">
            <a:off x="8460432" y="278092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6732240" y="263691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6732240" y="299695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7884368" y="26369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6156176" y="386104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6156176" y="472514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flipV="1">
            <a:off x="7884368" y="386104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6588224" y="378904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6588224" y="4365104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flipV="1">
            <a:off x="8460432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err="1" smtClean="0"/>
              <a:t>2ـ</a:t>
            </a:r>
            <a:r>
              <a:rPr lang="ar-SA" dirty="0" smtClean="0"/>
              <a:t> ان خيف اللبس وجب ابراز الضمير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ar-SA" dirty="0" smtClean="0"/>
              <a:t>زيدٌ عمرٌو ضاربُهُ         </a:t>
            </a:r>
            <a:r>
              <a:rPr lang="ar-SA" dirty="0" err="1" smtClean="0"/>
              <a:t>الضارب ؟</a:t>
            </a:r>
            <a:r>
              <a:rPr lang="ar-SA" dirty="0" smtClean="0"/>
              <a:t>  </a:t>
            </a:r>
            <a:r>
              <a:rPr lang="ar-SA" dirty="0" err="1" smtClean="0"/>
              <a:t>زيد  </a:t>
            </a:r>
            <a:r>
              <a:rPr lang="ar-SA" dirty="0" smtClean="0"/>
              <a:t>/   </a:t>
            </a:r>
            <a:r>
              <a:rPr lang="ar-SA" dirty="0" err="1" smtClean="0"/>
              <a:t>عمرو ؟</a:t>
            </a:r>
            <a:r>
              <a:rPr lang="ar-SA" dirty="0" smtClean="0"/>
              <a:t>   </a:t>
            </a:r>
          </a:p>
          <a:p>
            <a:pPr>
              <a:buNone/>
            </a:pPr>
            <a:r>
              <a:rPr lang="ar-SA" u="sng" dirty="0" smtClean="0">
                <a:solidFill>
                  <a:srgbClr val="FF0000"/>
                </a:solidFill>
              </a:rPr>
              <a:t>زيدٌ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50"/>
                </a:solidFill>
              </a:rPr>
              <a:t>عمرو</a:t>
            </a:r>
            <a:r>
              <a:rPr lang="ar-SA" dirty="0" smtClean="0"/>
              <a:t> </a:t>
            </a:r>
            <a:r>
              <a:rPr lang="ar-SA" u="sng" dirty="0" smtClean="0"/>
              <a:t>ضاربُـ</a:t>
            </a:r>
            <a:r>
              <a:rPr lang="ar-SA" dirty="0" smtClean="0"/>
              <a:t>ــ</a:t>
            </a:r>
            <a:r>
              <a:rPr lang="ar-SA" dirty="0" smtClean="0">
                <a:solidFill>
                  <a:srgbClr val="00B050"/>
                </a:solidFill>
              </a:rPr>
              <a:t>هُ </a:t>
            </a:r>
            <a:r>
              <a:rPr lang="ar-SA" dirty="0" smtClean="0"/>
              <a:t> </a:t>
            </a:r>
            <a:r>
              <a:rPr lang="ar-SA" u="sng" dirty="0" err="1" smtClean="0">
                <a:solidFill>
                  <a:srgbClr val="FF0000"/>
                </a:solidFill>
              </a:rPr>
              <a:t>هو  </a:t>
            </a:r>
            <a:r>
              <a:rPr lang="ar-SA" u="sng" dirty="0" smtClean="0">
                <a:solidFill>
                  <a:srgbClr val="FF0000"/>
                </a:solidFill>
              </a:rPr>
              <a:t>= </a:t>
            </a:r>
            <a:r>
              <a:rPr lang="ar-SA" u="sng" dirty="0" err="1" smtClean="0">
                <a:solidFill>
                  <a:srgbClr val="FF0000"/>
                </a:solidFill>
              </a:rPr>
              <a:t>الضارب </a:t>
            </a:r>
            <a:r>
              <a:rPr lang="ar-SA" u="sng" dirty="0" smtClean="0">
                <a:solidFill>
                  <a:srgbClr val="FF0000"/>
                </a:solidFill>
              </a:rPr>
              <a:t>= زيد</a:t>
            </a:r>
          </a:p>
          <a:p>
            <a:pPr>
              <a:buNone/>
            </a:pPr>
            <a:endParaRPr lang="ar-SA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الكلبُ</a:t>
            </a:r>
            <a:r>
              <a:rPr lang="ar-SA" dirty="0" smtClean="0"/>
              <a:t> </a:t>
            </a:r>
            <a:r>
              <a:rPr lang="ar-SA" u="sng" dirty="0" smtClean="0"/>
              <a:t>الثعلبُ </a:t>
            </a:r>
            <a:r>
              <a:rPr lang="ar-SA" u="sng" dirty="0" err="1" smtClean="0"/>
              <a:t>مخيفُــ</a:t>
            </a:r>
            <a:r>
              <a:rPr lang="ar-SA" dirty="0" err="1" smtClean="0"/>
              <a:t>ـ</a:t>
            </a:r>
            <a:r>
              <a:rPr lang="ar-SA" dirty="0" err="1" smtClean="0">
                <a:solidFill>
                  <a:srgbClr val="FF0000"/>
                </a:solidFill>
              </a:rPr>
              <a:t>هُ</a:t>
            </a:r>
            <a:r>
              <a:rPr lang="ar-SA" dirty="0" err="1" smtClean="0"/>
              <a:t> ؟</a:t>
            </a:r>
            <a:r>
              <a:rPr lang="ar-SA" dirty="0" smtClean="0"/>
              <a:t> اذا لم نأتي بالضمير كان المعنى ان</a:t>
            </a:r>
          </a:p>
          <a:p>
            <a:pPr>
              <a:buNone/>
            </a:pPr>
            <a:r>
              <a:rPr lang="ar-SA" dirty="0" smtClean="0"/>
              <a:t>                             الثعلب هو الذي يخيف الكلب واستتار الضمير دليل على ان الفاعل هو الثعلب  </a:t>
            </a:r>
          </a:p>
          <a:p>
            <a:pPr>
              <a:buNone/>
            </a:pPr>
            <a:r>
              <a:rPr lang="ar-SA" dirty="0" err="1" smtClean="0"/>
              <a:t>الكلب=</a:t>
            </a:r>
            <a:r>
              <a:rPr lang="ar-SA" dirty="0" smtClean="0"/>
              <a:t>(</a:t>
            </a:r>
            <a:r>
              <a:rPr lang="ar-SA" dirty="0" err="1" smtClean="0"/>
              <a:t>م1</a:t>
            </a:r>
            <a:r>
              <a:rPr lang="ar-SA" dirty="0" smtClean="0"/>
              <a:t>)/الثعلب(</a:t>
            </a:r>
            <a:r>
              <a:rPr lang="ar-SA" dirty="0" err="1" smtClean="0"/>
              <a:t>م2</a:t>
            </a:r>
            <a:r>
              <a:rPr lang="ar-SA" dirty="0" smtClean="0"/>
              <a:t>)/ضارب=خ لـ(</a:t>
            </a:r>
            <a:r>
              <a:rPr lang="ar-SA" dirty="0" err="1" smtClean="0"/>
              <a:t>م2</a:t>
            </a:r>
            <a:r>
              <a:rPr lang="ar-SA" dirty="0" smtClean="0"/>
              <a:t>)/وهو مضاف والهاء مضاف اليه/الجلة الاسمية(الثعلب مخيفه)خ لـ(</a:t>
            </a:r>
            <a:r>
              <a:rPr lang="ar-SA" dirty="0" err="1" smtClean="0"/>
              <a:t>م1)</a:t>
            </a:r>
            <a:r>
              <a:rPr lang="ar-SA" dirty="0" smtClean="0"/>
              <a:t>		</a:t>
            </a:r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5508104" y="19888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5652120" y="2564904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5652120" y="3212976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V="1">
            <a:off x="8388424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6084168" y="249289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6084168" y="29249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7740352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6012160" y="37890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6012160" y="4221088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flipV="1">
            <a:off x="8172400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الكلبُ </a:t>
            </a:r>
            <a:r>
              <a:rPr lang="ar-SA" dirty="0" smtClean="0">
                <a:solidFill>
                  <a:srgbClr val="00B050"/>
                </a:solidFill>
              </a:rPr>
              <a:t>الثعلبُ</a:t>
            </a:r>
            <a:r>
              <a:rPr lang="ar-SA" dirty="0" smtClean="0"/>
              <a:t> مخيفُـ</a:t>
            </a:r>
            <a:r>
              <a:rPr lang="ar-SA" dirty="0" smtClean="0">
                <a:solidFill>
                  <a:srgbClr val="00B050"/>
                </a:solidFill>
              </a:rPr>
              <a:t>هُ</a:t>
            </a:r>
            <a:r>
              <a:rPr lang="ar-SA" dirty="0" smtClean="0"/>
              <a:t> </a:t>
            </a:r>
            <a:r>
              <a:rPr lang="ar-SA" dirty="0" err="1" smtClean="0">
                <a:solidFill>
                  <a:srgbClr val="FF0000"/>
                </a:solidFill>
              </a:rPr>
              <a:t>هو </a:t>
            </a:r>
            <a:r>
              <a:rPr lang="ar-SA" dirty="0" smtClean="0">
                <a:solidFill>
                  <a:srgbClr val="FF0000"/>
                </a:solidFill>
              </a:rPr>
              <a:t>= </a:t>
            </a:r>
            <a:r>
              <a:rPr lang="ar-SA" dirty="0" smtClean="0"/>
              <a:t>ابراز الضمير المنفصل(هو) يشير</a:t>
            </a:r>
          </a:p>
          <a:p>
            <a:pPr>
              <a:buNone/>
            </a:pPr>
            <a:r>
              <a:rPr lang="ar-SA" dirty="0" smtClean="0"/>
              <a:t>                           الى   ان الكلب هو الذي يخيف الثعلب</a:t>
            </a:r>
          </a:p>
          <a:p>
            <a:pPr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م(1)  م(2)    خ     فاعل لاسم الفعل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              لـ(</a:t>
            </a:r>
            <a:r>
              <a:rPr lang="ar-SA" dirty="0" err="1" smtClean="0">
                <a:solidFill>
                  <a:srgbClr val="FF0000"/>
                </a:solidFill>
              </a:rPr>
              <a:t>م2)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                   خ لـ(</a:t>
            </a:r>
            <a:r>
              <a:rPr lang="ar-SA" dirty="0" err="1" smtClean="0">
                <a:solidFill>
                  <a:srgbClr val="FF0000"/>
                </a:solidFill>
              </a:rPr>
              <a:t>م2)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>
            <a:off x="5868144" y="90872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5868144" y="1412776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V="1">
            <a:off x="8388424" y="9807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6156176" y="9087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6156176" y="1196752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V="1">
            <a:off x="7380312" y="9087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H="1">
            <a:off x="8028384" y="191683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8244408" y="19168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flipH="1">
            <a:off x="7092280" y="191683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H="1">
            <a:off x="6228184" y="191683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6516216" y="19168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7308304" y="19168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H="1">
            <a:off x="5508104" y="19888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>
            <a:off x="5724128" y="19888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H="1">
            <a:off x="4572000" y="4005064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6732240" y="328498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4572000" y="278092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>
            <a:off x="5652120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>
            <a:off x="6012160" y="515719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>
            <a:off x="6012160" y="558924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كسهم مستقيم 43"/>
          <p:cNvCxnSpPr/>
          <p:nvPr/>
        </p:nvCxnSpPr>
        <p:spPr>
          <a:xfrm flipV="1">
            <a:off x="8460432" y="2924944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الشاهد الشعري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err="1" smtClean="0"/>
              <a:t>42ـ</a:t>
            </a:r>
            <a:r>
              <a:rPr lang="ar-SA" dirty="0" smtClean="0"/>
              <a:t> قومي ذُرا المجدِ بانُوها وقد عَلِمَتْ</a:t>
            </a:r>
          </a:p>
          <a:p>
            <a:pPr algn="l">
              <a:buNone/>
            </a:pPr>
            <a:r>
              <a:rPr lang="ar-SA" dirty="0" smtClean="0"/>
              <a:t>بِكُنْهِ ذلكَ عدنانٌ </a:t>
            </a:r>
            <a:r>
              <a:rPr lang="ar-SA" dirty="0" err="1" smtClean="0"/>
              <a:t>وقحطانُ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الشاهد </a:t>
            </a:r>
            <a:r>
              <a:rPr lang="ar-SA" dirty="0" err="1" smtClean="0"/>
              <a:t>قوله </a:t>
            </a:r>
            <a:r>
              <a:rPr lang="ar-SA" dirty="0" smtClean="0"/>
              <a:t>(بانوها) حذف الضمير </a:t>
            </a:r>
            <a:r>
              <a:rPr lang="ar-SA" dirty="0" err="1" smtClean="0"/>
              <a:t>والتقدير </a:t>
            </a:r>
            <a:r>
              <a:rPr lang="ar-SA" dirty="0" smtClean="0"/>
              <a:t>(بانوها </a:t>
            </a:r>
            <a:r>
              <a:rPr lang="ar-SA" dirty="0" err="1" smtClean="0"/>
              <a:t>هم </a:t>
            </a:r>
            <a:r>
              <a:rPr lang="ar-SA" dirty="0" smtClean="0"/>
              <a:t>) وذلك لأمن اللبس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وَأخبروا بظرفٍ او بحرف جرْ</a:t>
            </a:r>
            <a:br>
              <a:rPr lang="ar-SA" dirty="0" smtClean="0"/>
            </a:br>
            <a:r>
              <a:rPr lang="ar-SA" dirty="0" smtClean="0"/>
              <a:t>ناوينَ </a:t>
            </a:r>
            <a:r>
              <a:rPr lang="ar-SA" dirty="0" err="1" smtClean="0"/>
              <a:t>معنى </a:t>
            </a:r>
            <a:r>
              <a:rPr lang="ar-SA" dirty="0" smtClean="0"/>
              <a:t>(كائنٍ) </a:t>
            </a:r>
            <a:r>
              <a:rPr lang="ar-SA" dirty="0" err="1" smtClean="0"/>
              <a:t>أو </a:t>
            </a:r>
            <a:r>
              <a:rPr lang="ar-SA" dirty="0" smtClean="0"/>
              <a:t>(استقر</a:t>
            </a:r>
            <a:r>
              <a:rPr lang="ar-SA" dirty="0" err="1" smtClean="0"/>
              <a:t>)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ar-SA" dirty="0" smtClean="0"/>
              <a:t>الخبر</a:t>
            </a:r>
          </a:p>
          <a:p>
            <a:pPr>
              <a:buNone/>
            </a:pPr>
            <a:r>
              <a:rPr lang="ar-SA" dirty="0" smtClean="0"/>
              <a:t>مفرد                    جملة                  شبه جملة              </a:t>
            </a:r>
          </a:p>
          <a:p>
            <a:pPr>
              <a:buNone/>
            </a:pPr>
            <a:r>
              <a:rPr lang="ar-SA" dirty="0" smtClean="0"/>
              <a:t>                    اسمية     فعلية</a:t>
            </a:r>
          </a:p>
          <a:p>
            <a:pPr>
              <a:buNone/>
            </a:pPr>
            <a:r>
              <a:rPr lang="ar-SA" dirty="0" smtClean="0"/>
              <a:t>                                    جار ومجرور        ظرف</a:t>
            </a:r>
          </a:p>
          <a:p>
            <a:pPr>
              <a:buNone/>
            </a:pPr>
            <a:r>
              <a:rPr lang="ar-SA" dirty="0" smtClean="0"/>
              <a:t>                                  زيدٌ في الدارِ           زيدٌ عندك</a:t>
            </a:r>
          </a:p>
          <a:p>
            <a:pPr>
              <a:buNone/>
            </a:pPr>
            <a:r>
              <a:rPr lang="ar-SA" dirty="0" err="1" smtClean="0"/>
              <a:t>زيدٌ </a:t>
            </a:r>
            <a:r>
              <a:rPr lang="ar-SA" dirty="0" smtClean="0"/>
              <a:t>: مبتدأ مرفوع</a:t>
            </a:r>
          </a:p>
          <a:p>
            <a:pPr>
              <a:buNone/>
            </a:pPr>
            <a:r>
              <a:rPr lang="ar-SA" dirty="0" smtClean="0"/>
              <a:t>في الدار:جار ومجرور متعلق بمحذوف </a:t>
            </a:r>
            <a:r>
              <a:rPr lang="ar-SA" dirty="0" err="1" smtClean="0"/>
              <a:t>تقديره </a:t>
            </a:r>
            <a:r>
              <a:rPr lang="ar-SA" dirty="0" smtClean="0"/>
              <a:t>( كائنٌ </a:t>
            </a:r>
            <a:r>
              <a:rPr lang="ar-SA" dirty="0" err="1" smtClean="0"/>
              <a:t>أومستقرٌأو</a:t>
            </a:r>
            <a:r>
              <a:rPr lang="ar-SA" dirty="0" smtClean="0"/>
              <a:t> يستقرُ) في محل رفع خبر للمبتدأ</a:t>
            </a:r>
          </a:p>
          <a:p>
            <a:pPr>
              <a:buNone/>
            </a:pPr>
            <a:r>
              <a:rPr lang="ar-SA" dirty="0" smtClean="0"/>
              <a:t>عندك:ظرف مكان متعلق </a:t>
            </a:r>
            <a:r>
              <a:rPr lang="ar-SA" dirty="0" err="1" smtClean="0"/>
              <a:t>بحذوف</a:t>
            </a:r>
            <a:r>
              <a:rPr lang="ar-SA" dirty="0" smtClean="0"/>
              <a:t>(كائن </a:t>
            </a:r>
            <a:r>
              <a:rPr lang="ar-SA" dirty="0" err="1" smtClean="0"/>
              <a:t>أومستقرٌ</a:t>
            </a:r>
            <a:r>
              <a:rPr lang="ar-SA" dirty="0" smtClean="0"/>
              <a:t> أو يستقر)في محل رفع خبر للمبتدأ</a:t>
            </a:r>
            <a:endParaRPr lang="ar-SA" dirty="0"/>
          </a:p>
        </p:txBody>
      </p:sp>
      <p:cxnSp>
        <p:nvCxnSpPr>
          <p:cNvPr id="7" name="رابط مستقيم 6"/>
          <p:cNvCxnSpPr/>
          <p:nvPr/>
        </p:nvCxnSpPr>
        <p:spPr>
          <a:xfrm flipH="1">
            <a:off x="2483768" y="1988840"/>
            <a:ext cx="576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8244408" y="19888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5292080" y="19888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2483768" y="198884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>
            <a:off x="4860032" y="234888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6012160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4860032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H="1">
            <a:off x="1691680" y="242088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>
            <a:off x="3779912" y="24208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>
            <a:off x="1691680" y="24208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الشاهد الشعري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ar-SA" dirty="0" err="1" smtClean="0"/>
              <a:t>43ـ</a:t>
            </a:r>
            <a:r>
              <a:rPr lang="ar-SA" dirty="0" smtClean="0"/>
              <a:t> لكَ </a:t>
            </a:r>
            <a:r>
              <a:rPr lang="ar-SA" dirty="0" err="1" smtClean="0"/>
              <a:t>العرُّ</a:t>
            </a:r>
            <a:r>
              <a:rPr lang="ar-SA" dirty="0" smtClean="0"/>
              <a:t> إن مولاكَ عزَّ وإن يُهَن</a:t>
            </a:r>
          </a:p>
          <a:p>
            <a:pPr algn="l">
              <a:buNone/>
            </a:pPr>
            <a:r>
              <a:rPr lang="ar-SA" dirty="0" smtClean="0"/>
              <a:t>فأنت لدى بُحْبُوحَةِ الهونِ </a:t>
            </a:r>
            <a:r>
              <a:rPr lang="ar-SA" dirty="0" err="1" smtClean="0"/>
              <a:t>كاىِنٌ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الشاهد </a:t>
            </a:r>
            <a:r>
              <a:rPr lang="ar-SA" dirty="0" err="1" smtClean="0"/>
              <a:t>فيه </a:t>
            </a:r>
            <a:r>
              <a:rPr lang="ar-SA" dirty="0" smtClean="0"/>
              <a:t>: قوله(كائن) حيث صرح </a:t>
            </a:r>
            <a:r>
              <a:rPr lang="ar-SA" dirty="0" err="1" smtClean="0"/>
              <a:t>به</a:t>
            </a:r>
            <a:r>
              <a:rPr lang="ar-SA" dirty="0" smtClean="0"/>
              <a:t> وهو متعلق </a:t>
            </a:r>
            <a:r>
              <a:rPr lang="ar-SA" dirty="0" err="1" smtClean="0"/>
              <a:t>الظرف </a:t>
            </a:r>
            <a:r>
              <a:rPr lang="ar-SA" dirty="0" smtClean="0"/>
              <a:t>(لدى بحبوحة الهون)  الواقع خبرا شذوذاً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321</Words>
  <Application>Microsoft Office PowerPoint</Application>
  <PresentationFormat>عرض على الشاشة (3:4)‏</PresentationFormat>
  <Paragraphs>47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النحو(3)</vt:lpstr>
      <vt:lpstr>الخبرالمشتق والضمير </vt:lpstr>
      <vt:lpstr>ب ـ ان جرى الخبر المشتق على غير من هو له:</vt:lpstr>
      <vt:lpstr>2ـ ان خيف اللبس وجب ابراز الضمير</vt:lpstr>
      <vt:lpstr>الشريحة 5</vt:lpstr>
      <vt:lpstr>الشاهد الشعري</vt:lpstr>
      <vt:lpstr>وَأخبروا بظرفٍ او بحرف جرْ ناوينَ معنى (كائنٍ) أو (استقر) </vt:lpstr>
      <vt:lpstr>الشاهد الشعري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</dc:title>
  <dc:creator>سلو ى</dc:creator>
  <cp:lastModifiedBy>سلو ى</cp:lastModifiedBy>
  <cp:revision>38</cp:revision>
  <dcterms:created xsi:type="dcterms:W3CDTF">2021-10-17T18:30:47Z</dcterms:created>
  <dcterms:modified xsi:type="dcterms:W3CDTF">2022-01-01T18:06:35Z</dcterms:modified>
</cp:coreProperties>
</file>