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6/7/1443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النحو/ المرحلة الثانية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( </a:t>
            </a:r>
            <a:r>
              <a:rPr lang="ar-SA" dirty="0" err="1" smtClean="0"/>
              <a:t>4 )</a:t>
            </a:r>
            <a:endParaRPr lang="ar-SA" dirty="0" smtClean="0"/>
          </a:p>
          <a:p>
            <a:r>
              <a:rPr lang="ar-SA" dirty="0" smtClean="0"/>
              <a:t>الابتداء بالنكرة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أن يكون الخبر رافعاً </a:t>
            </a:r>
            <a:r>
              <a:rPr lang="ar-SA" u="sng" dirty="0" smtClean="0"/>
              <a:t>لضمير</a:t>
            </a:r>
            <a:r>
              <a:rPr lang="ar-SA" dirty="0" smtClean="0"/>
              <a:t> المبتدأ </a:t>
            </a:r>
            <a:r>
              <a:rPr lang="ar-SA" u="sng" dirty="0" err="1" smtClean="0">
                <a:solidFill>
                  <a:srgbClr val="C00000"/>
                </a:solidFill>
              </a:rPr>
              <a:t>مستتراً</a:t>
            </a:r>
            <a:r>
              <a:rPr lang="ar-SA" dirty="0" err="1" smtClean="0"/>
              <a:t> </a:t>
            </a:r>
            <a:r>
              <a:rPr lang="ar-SA" dirty="0" smtClean="0"/>
              <a:t>:  زيدٌ قام.</a:t>
            </a:r>
          </a:p>
          <a:p>
            <a:pPr>
              <a:buNone/>
            </a:pPr>
            <a:r>
              <a:rPr lang="ar-SA" dirty="0" smtClean="0"/>
              <a:t>زيد= </a:t>
            </a:r>
            <a:r>
              <a:rPr lang="ar-SA" u="sng" dirty="0" smtClean="0"/>
              <a:t>مبتدأ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قام فعل ماضٍ مبني على الفتح والفاعل </a:t>
            </a:r>
            <a:r>
              <a:rPr lang="ar-SA" dirty="0" err="1" smtClean="0"/>
              <a:t>ضميرمستتر</a:t>
            </a:r>
            <a:r>
              <a:rPr lang="ar-SA" dirty="0" smtClean="0"/>
              <a:t> تقديره هو والجملة </a:t>
            </a:r>
            <a:r>
              <a:rPr lang="ar-SA" dirty="0" err="1" smtClean="0"/>
              <a:t>الفعلية </a:t>
            </a:r>
            <a:r>
              <a:rPr lang="ar-SA" dirty="0" smtClean="0"/>
              <a:t>( </a:t>
            </a:r>
            <a:r>
              <a:rPr lang="ar-SA" dirty="0" err="1" smtClean="0"/>
              <a:t>قام </a:t>
            </a:r>
            <a:r>
              <a:rPr lang="ar-SA" dirty="0" smtClean="0"/>
              <a:t>) في محل رفع </a:t>
            </a:r>
            <a:r>
              <a:rPr lang="ar-SA" u="sng" dirty="0" smtClean="0"/>
              <a:t>خبر</a:t>
            </a:r>
            <a:r>
              <a:rPr lang="ar-SA" dirty="0" smtClean="0"/>
              <a:t>.</a:t>
            </a:r>
          </a:p>
          <a:p>
            <a:pPr>
              <a:buNone/>
            </a:pPr>
            <a:r>
              <a:rPr lang="ar-SA" u="sng" dirty="0" smtClean="0"/>
              <a:t>ـ إن قدم الفعل </a:t>
            </a:r>
            <a:r>
              <a:rPr lang="ar-SA" u="sng" dirty="0" smtClean="0">
                <a:solidFill>
                  <a:srgbClr val="C00000"/>
                </a:solidFill>
              </a:rPr>
              <a:t>ولم يكون هناك فاعل </a:t>
            </a:r>
          </a:p>
          <a:p>
            <a:pPr>
              <a:buNone/>
            </a:pPr>
            <a:r>
              <a:rPr lang="ar-SA" u="sng" dirty="0" smtClean="0"/>
              <a:t>قام زيدٌ</a:t>
            </a:r>
            <a:r>
              <a:rPr lang="ar-SA" dirty="0" smtClean="0"/>
              <a:t>: قام= </a:t>
            </a:r>
            <a:r>
              <a:rPr lang="ar-SA" u="sng" dirty="0" err="1" smtClean="0"/>
              <a:t>فعل</a:t>
            </a:r>
            <a:r>
              <a:rPr lang="ar-SA" dirty="0" err="1" smtClean="0"/>
              <a:t> ، </a:t>
            </a:r>
            <a:r>
              <a:rPr lang="ar-SA" dirty="0" smtClean="0"/>
              <a:t>/ </a:t>
            </a:r>
            <a:r>
              <a:rPr lang="ar-SA" dirty="0" err="1" smtClean="0"/>
              <a:t>زيدٌ  </a:t>
            </a:r>
            <a:r>
              <a:rPr lang="ar-SA" dirty="0" smtClean="0"/>
              <a:t>= </a:t>
            </a:r>
            <a:r>
              <a:rPr lang="ar-SA" u="sng" dirty="0" smtClean="0"/>
              <a:t>فاعل</a:t>
            </a:r>
            <a:r>
              <a:rPr lang="ar-SA" dirty="0" smtClean="0"/>
              <a:t> مرفوع بالضمة.</a:t>
            </a:r>
          </a:p>
          <a:p>
            <a:pPr>
              <a:buNone/>
            </a:pPr>
            <a:r>
              <a:rPr lang="ar-SA" u="sng" dirty="0" smtClean="0"/>
              <a:t>ـ إن قدم الفعل وكان هناك فاعل </a:t>
            </a:r>
            <a:r>
              <a:rPr lang="ar-SA" u="sng" dirty="0" err="1" smtClean="0"/>
              <a:t>ظاهر </a:t>
            </a:r>
            <a:r>
              <a:rPr lang="ar-SA" dirty="0" smtClean="0">
                <a:solidFill>
                  <a:srgbClr val="C00000"/>
                </a:solidFill>
              </a:rPr>
              <a:t>:قام أبوه </a:t>
            </a:r>
            <a:r>
              <a:rPr lang="ar-SA" dirty="0" err="1" smtClean="0">
                <a:solidFill>
                  <a:srgbClr val="C00000"/>
                </a:solidFill>
              </a:rPr>
              <a:t>زيدٌ:</a:t>
            </a:r>
            <a:endParaRPr lang="ar-SA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 err="1" smtClean="0">
                <a:solidFill>
                  <a:srgbClr val="C00000"/>
                </a:solidFill>
              </a:rPr>
              <a:t>قام </a:t>
            </a:r>
            <a:r>
              <a:rPr lang="ar-SA" dirty="0" smtClean="0"/>
              <a:t>=فعل </a:t>
            </a:r>
            <a:r>
              <a:rPr lang="ar-SA" dirty="0" err="1" smtClean="0"/>
              <a:t>ماضٍ ، </a:t>
            </a:r>
            <a:r>
              <a:rPr lang="ar-SA" dirty="0" smtClean="0"/>
              <a:t>/ </a:t>
            </a:r>
            <a:r>
              <a:rPr lang="ar-SA" dirty="0" err="1" smtClean="0">
                <a:solidFill>
                  <a:srgbClr val="C00000"/>
                </a:solidFill>
              </a:rPr>
              <a:t>أبوهُ</a:t>
            </a:r>
            <a:r>
              <a:rPr lang="ar-SA" dirty="0" err="1" smtClean="0"/>
              <a:t> </a:t>
            </a:r>
            <a:r>
              <a:rPr lang="ar-SA" dirty="0" smtClean="0"/>
              <a:t>=فاعل</a:t>
            </a:r>
            <a:r>
              <a:rPr lang="ar-SA" u="sng" dirty="0" smtClean="0"/>
              <a:t> والجملة </a:t>
            </a:r>
            <a:r>
              <a:rPr lang="ar-SA" u="sng" dirty="0" err="1" smtClean="0"/>
              <a:t>الفعلية </a:t>
            </a:r>
            <a:r>
              <a:rPr lang="ar-SA" u="sng" dirty="0" smtClean="0"/>
              <a:t>( قام أبوه) خبر مقدم جوازاً لوجود الفاعل </a:t>
            </a:r>
          </a:p>
          <a:p>
            <a:pPr>
              <a:buNone/>
            </a:pPr>
            <a:r>
              <a:rPr lang="ar-SA" dirty="0" err="1" smtClean="0">
                <a:solidFill>
                  <a:srgbClr val="C00000"/>
                </a:solidFill>
              </a:rPr>
              <a:t>زيدٌ </a:t>
            </a:r>
            <a:r>
              <a:rPr lang="ar-SA" dirty="0" smtClean="0"/>
              <a:t>=</a:t>
            </a:r>
            <a:r>
              <a:rPr lang="ar-SA" u="sng" dirty="0" smtClean="0"/>
              <a:t>مبتدأ مؤخر جوازاً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* ـ </a:t>
            </a:r>
            <a:r>
              <a:rPr lang="ar-SA" dirty="0" smtClean="0"/>
              <a:t>إن تقدم الفعل وكان الفاعل ضميراٌ ظاهراً </a:t>
            </a:r>
            <a:r>
              <a:rPr lang="ar-SA" u="sng" dirty="0" smtClean="0">
                <a:solidFill>
                  <a:srgbClr val="FF0000"/>
                </a:solidFill>
              </a:rPr>
              <a:t>جاز</a:t>
            </a:r>
            <a:r>
              <a:rPr lang="ar-SA" dirty="0" smtClean="0"/>
              <a:t> التقديم ٌ والتأخير: </a:t>
            </a:r>
            <a:r>
              <a:rPr lang="ar-SA" dirty="0" err="1" smtClean="0"/>
              <a:t>الزيدان</a:t>
            </a:r>
            <a:r>
              <a:rPr lang="ar-SA" dirty="0" smtClean="0"/>
              <a:t> قاما </a:t>
            </a:r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err="1" smtClean="0"/>
              <a:t>الزيدان</a:t>
            </a:r>
            <a:r>
              <a:rPr lang="ar-SA" dirty="0" smtClean="0"/>
              <a:t> =مبتدأ مرفوع </a:t>
            </a:r>
            <a:r>
              <a:rPr lang="ar-SA" dirty="0" err="1" smtClean="0"/>
              <a:t>بالالف</a:t>
            </a:r>
            <a:r>
              <a:rPr lang="ar-SA" dirty="0" smtClean="0"/>
              <a:t> </a:t>
            </a:r>
            <a:r>
              <a:rPr lang="ar-SA" dirty="0" err="1" smtClean="0"/>
              <a:t>لانه</a:t>
            </a:r>
            <a:r>
              <a:rPr lang="ar-SA" dirty="0" smtClean="0"/>
              <a:t> مثنى.</a:t>
            </a:r>
          </a:p>
          <a:p>
            <a:pPr>
              <a:buNone/>
            </a:pPr>
            <a:r>
              <a:rPr lang="ar-SA" dirty="0" err="1" smtClean="0"/>
              <a:t>قاما </a:t>
            </a:r>
            <a:r>
              <a:rPr lang="ar-SA" dirty="0" smtClean="0"/>
              <a:t>= فعل ماض </a:t>
            </a:r>
            <a:r>
              <a:rPr lang="ar-SA" dirty="0" err="1" smtClean="0"/>
              <a:t>والالف</a:t>
            </a:r>
            <a:r>
              <a:rPr lang="ar-SA" dirty="0" smtClean="0"/>
              <a:t> ضمير متصل في محل رفع </a:t>
            </a:r>
            <a:r>
              <a:rPr lang="ar-SA" dirty="0" err="1" smtClean="0"/>
              <a:t>فاعل ،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والجملة </a:t>
            </a:r>
            <a:r>
              <a:rPr lang="ar-SA" dirty="0" err="1" smtClean="0"/>
              <a:t>الفعلية </a:t>
            </a:r>
            <a:r>
              <a:rPr lang="ar-SA" dirty="0" smtClean="0"/>
              <a:t>( </a:t>
            </a:r>
            <a:r>
              <a:rPr lang="ar-SA" dirty="0" err="1" smtClean="0"/>
              <a:t>قاما </a:t>
            </a:r>
            <a:r>
              <a:rPr lang="ar-SA" dirty="0" smtClean="0"/>
              <a:t>) في محل رفع خبر</a:t>
            </a:r>
          </a:p>
          <a:p>
            <a:pPr>
              <a:buNone/>
            </a:pPr>
            <a:r>
              <a:rPr lang="ar-SA" dirty="0" smtClean="0"/>
              <a:t>قاما </a:t>
            </a:r>
            <a:r>
              <a:rPr lang="ar-SA" dirty="0" err="1" smtClean="0"/>
              <a:t>الزيدانِ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قاما=فعل ماض </a:t>
            </a:r>
            <a:r>
              <a:rPr lang="ar-SA" dirty="0" err="1" smtClean="0"/>
              <a:t>والالف</a:t>
            </a:r>
            <a:r>
              <a:rPr lang="ar-SA" dirty="0" smtClean="0"/>
              <a:t> ضمير متصل في محل رفع </a:t>
            </a:r>
            <a:r>
              <a:rPr lang="ar-SA" dirty="0" err="1" smtClean="0"/>
              <a:t>فاعل ،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والجملة </a:t>
            </a:r>
            <a:r>
              <a:rPr lang="ar-SA" dirty="0" err="1" smtClean="0"/>
              <a:t>الفعلية </a:t>
            </a:r>
            <a:r>
              <a:rPr lang="ar-SA" dirty="0" smtClean="0"/>
              <a:t>( </a:t>
            </a:r>
            <a:r>
              <a:rPr lang="ar-SA" dirty="0" err="1" smtClean="0"/>
              <a:t>قاما </a:t>
            </a:r>
            <a:r>
              <a:rPr lang="ar-SA" dirty="0" smtClean="0"/>
              <a:t>) في محل رفع خبر مقدم جوازاً لوجود الضمير</a:t>
            </a:r>
          </a:p>
          <a:p>
            <a:pPr>
              <a:buNone/>
            </a:pPr>
            <a:r>
              <a:rPr lang="ar-SA" dirty="0" err="1" smtClean="0"/>
              <a:t>الزيدانِ</a:t>
            </a:r>
            <a:r>
              <a:rPr lang="ar-SA" dirty="0" smtClean="0"/>
              <a:t> = مبتدأ مؤخر جوازاً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err="1" smtClean="0"/>
              <a:t>3ـ</a:t>
            </a:r>
            <a:r>
              <a:rPr lang="ar-SA" dirty="0" smtClean="0"/>
              <a:t> أن يكون الخبر محصوراً </a:t>
            </a:r>
            <a:r>
              <a:rPr lang="ar-SA" dirty="0" err="1" smtClean="0"/>
              <a:t>بـ</a:t>
            </a:r>
            <a:r>
              <a:rPr lang="ar-SA" dirty="0" smtClean="0"/>
              <a:t>(إنما</a:t>
            </a:r>
            <a:r>
              <a:rPr lang="ar-SA" dirty="0" err="1" smtClean="0"/>
              <a:t>)أو </a:t>
            </a:r>
            <a:r>
              <a:rPr lang="ar-SA" dirty="0" smtClean="0"/>
              <a:t>(إلا</a:t>
            </a:r>
            <a:r>
              <a:rPr lang="ar-SA" dirty="0" err="1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إنما </a:t>
            </a:r>
            <a:r>
              <a:rPr lang="ar-SA" u="sng" dirty="0" smtClean="0"/>
              <a:t>زيدٌ</a:t>
            </a:r>
            <a:r>
              <a:rPr lang="ar-SA" dirty="0" smtClean="0"/>
              <a:t> قائمٌ</a:t>
            </a:r>
          </a:p>
          <a:p>
            <a:pPr>
              <a:buNone/>
            </a:pPr>
            <a:r>
              <a:rPr lang="ar-SA" dirty="0" err="1" smtClean="0"/>
              <a:t>ما</a:t>
            </a:r>
            <a:r>
              <a:rPr lang="ar-SA" u="sng" dirty="0" err="1" smtClean="0"/>
              <a:t>زيدٌ</a:t>
            </a:r>
            <a:r>
              <a:rPr lang="ar-SA" dirty="0" smtClean="0"/>
              <a:t> إلا قائمٌ</a:t>
            </a:r>
          </a:p>
          <a:p>
            <a:pPr>
              <a:buNone/>
            </a:pPr>
            <a:r>
              <a:rPr lang="ar-SA" dirty="0" err="1" smtClean="0"/>
              <a:t>زيدٌ </a:t>
            </a:r>
            <a:r>
              <a:rPr lang="ar-SA" dirty="0" smtClean="0"/>
              <a:t>= مبتدأ 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قائمٌ </a:t>
            </a:r>
            <a:r>
              <a:rPr lang="ar-SA" dirty="0" smtClean="0"/>
              <a:t>= خبر مؤخر وجوباً </a:t>
            </a:r>
            <a:r>
              <a:rPr lang="ar-SA" dirty="0" err="1" smtClean="0"/>
              <a:t>لانه</a:t>
            </a:r>
            <a:r>
              <a:rPr lang="ar-SA" dirty="0" smtClean="0"/>
              <a:t> محصور.</a:t>
            </a:r>
          </a:p>
          <a:p>
            <a:pPr>
              <a:buNone/>
            </a:pPr>
            <a:r>
              <a:rPr lang="ar-SA" dirty="0" err="1" smtClean="0"/>
              <a:t>فيارَبِّ</a:t>
            </a:r>
            <a:r>
              <a:rPr lang="ar-SA" dirty="0" smtClean="0"/>
              <a:t> هل إلا بكَ النصرُ يرتجى    </a:t>
            </a:r>
          </a:p>
          <a:p>
            <a:pPr>
              <a:buNone/>
            </a:pPr>
            <a:r>
              <a:rPr lang="ar-SA" dirty="0" smtClean="0"/>
              <a:t>                                   </a:t>
            </a:r>
            <a:r>
              <a:rPr lang="ar-SA" dirty="0" err="1" smtClean="0"/>
              <a:t>عليهم؟</a:t>
            </a:r>
            <a:r>
              <a:rPr lang="ar-SA" dirty="0" smtClean="0"/>
              <a:t> وهل إلاَّ عليك </a:t>
            </a:r>
            <a:r>
              <a:rPr lang="ar-SA" dirty="0" err="1" smtClean="0"/>
              <a:t>المُعَوَّلُ ؟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الاصل </a:t>
            </a:r>
            <a:r>
              <a:rPr lang="ar-SA" dirty="0" smtClean="0"/>
              <a:t>( وهل المعول إلاَّ </a:t>
            </a:r>
            <a:r>
              <a:rPr lang="ar-SA" dirty="0" err="1" smtClean="0"/>
              <a:t>عليك </a:t>
            </a:r>
            <a:r>
              <a:rPr lang="ar-SA" dirty="0" smtClean="0"/>
              <a:t>)  فقدم </a:t>
            </a:r>
            <a:r>
              <a:rPr lang="ar-SA" dirty="0" err="1" smtClean="0"/>
              <a:t>الخبرشذوذاً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err="1" smtClean="0"/>
              <a:t>4ـ</a:t>
            </a:r>
            <a:r>
              <a:rPr lang="ar-SA" dirty="0" smtClean="0"/>
              <a:t> أن يكون خبراً </a:t>
            </a:r>
            <a:r>
              <a:rPr lang="ar-SA" dirty="0" err="1" smtClean="0"/>
              <a:t>لمبتدإٍ</a:t>
            </a:r>
            <a:r>
              <a:rPr lang="ar-SA" dirty="0" smtClean="0"/>
              <a:t> قد دخلت عليه لام </a:t>
            </a:r>
            <a:r>
              <a:rPr lang="ar-SA" dirty="0" err="1" smtClean="0"/>
              <a:t>الابتداء: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لزيدٌ </a:t>
            </a:r>
            <a:r>
              <a:rPr lang="ar-SA" dirty="0" err="1" smtClean="0"/>
              <a:t>قائمٌ: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قائمٌ </a:t>
            </a:r>
            <a:r>
              <a:rPr lang="ar-SA" dirty="0" err="1" smtClean="0"/>
              <a:t>لزيدٌ </a:t>
            </a:r>
            <a:r>
              <a:rPr lang="ar-SA" dirty="0" smtClean="0"/>
              <a:t>( خطأ لا يجوز) لان لام الابتداء لها صدارة الكلام.</a:t>
            </a:r>
          </a:p>
          <a:p>
            <a:pPr>
              <a:buNone/>
            </a:pPr>
            <a:r>
              <a:rPr lang="ar-SA" dirty="0" smtClean="0"/>
              <a:t>خالي </a:t>
            </a:r>
            <a:r>
              <a:rPr lang="ar-SA" dirty="0" err="1" smtClean="0"/>
              <a:t>لأنتَ </a:t>
            </a:r>
            <a:r>
              <a:rPr lang="ar-SA" dirty="0" smtClean="0"/>
              <a:t>، ومن جريرٌ خاله      ينَلِ العلاءَ وَ يَكْرُمِ </a:t>
            </a:r>
            <a:r>
              <a:rPr lang="ar-SA" dirty="0" err="1" smtClean="0"/>
              <a:t>الأخْوَالاَ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( </a:t>
            </a:r>
            <a:r>
              <a:rPr lang="ar-SA" dirty="0" err="1" smtClean="0"/>
              <a:t>لأنت ) </a:t>
            </a:r>
            <a:r>
              <a:rPr lang="ar-SA" dirty="0" smtClean="0"/>
              <a:t>=مبتدأ  </a:t>
            </a:r>
            <a:r>
              <a:rPr lang="ar-SA" dirty="0" err="1" smtClean="0"/>
              <a:t>مؤخر </a:t>
            </a:r>
            <a:r>
              <a:rPr lang="ar-SA" dirty="0" smtClean="0"/>
              <a:t>، و( </a:t>
            </a:r>
            <a:r>
              <a:rPr lang="ar-SA" dirty="0" err="1" smtClean="0"/>
              <a:t>خالي </a:t>
            </a:r>
            <a:r>
              <a:rPr lang="ar-SA" dirty="0" smtClean="0"/>
              <a:t>)= خبر مقدم شذوذاً، </a:t>
            </a:r>
            <a:r>
              <a:rPr lang="ar-SA" dirty="0" err="1" smtClean="0"/>
              <a:t>لانه</a:t>
            </a:r>
            <a:r>
              <a:rPr lang="ar-SA" dirty="0" smtClean="0"/>
              <a:t> </a:t>
            </a:r>
            <a:r>
              <a:rPr lang="ar-SA" dirty="0" err="1" smtClean="0"/>
              <a:t>لايجوز</a:t>
            </a:r>
            <a:r>
              <a:rPr lang="ar-SA" dirty="0" smtClean="0"/>
              <a:t> تأخير لام الابتداء فهي لها صدارة </a:t>
            </a:r>
            <a:r>
              <a:rPr lang="ar-SA" dirty="0" err="1" smtClean="0"/>
              <a:t>الكلام.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err="1" smtClean="0"/>
              <a:t>5ـ</a:t>
            </a:r>
            <a:r>
              <a:rPr lang="ar-SA" dirty="0" smtClean="0"/>
              <a:t> أن يكون المبتدأ له صدر </a:t>
            </a:r>
            <a:r>
              <a:rPr lang="ar-SA" dirty="0" err="1" smtClean="0"/>
              <a:t>الكلام </a:t>
            </a:r>
            <a:r>
              <a:rPr lang="ar-SA" dirty="0" smtClean="0"/>
              <a:t>( كأسماء الاستفهام</a:t>
            </a:r>
            <a:r>
              <a:rPr lang="ar-SA" dirty="0" err="1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من لي منجداً 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من= مبتدأ </a:t>
            </a:r>
          </a:p>
          <a:p>
            <a:pPr>
              <a:buNone/>
            </a:pPr>
            <a:r>
              <a:rPr lang="ar-SA" dirty="0" err="1" smtClean="0">
                <a:solidFill>
                  <a:srgbClr val="FF0000"/>
                </a:solidFill>
              </a:rPr>
              <a:t>لي </a:t>
            </a:r>
            <a:r>
              <a:rPr lang="ar-SA" dirty="0" smtClean="0">
                <a:solidFill>
                  <a:srgbClr val="FF0000"/>
                </a:solidFill>
              </a:rPr>
              <a:t>= خبر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منجدا= </a:t>
            </a:r>
            <a:r>
              <a:rPr lang="ar-SA" dirty="0" smtClean="0"/>
              <a:t>حال.</a:t>
            </a:r>
          </a:p>
          <a:p>
            <a:pPr>
              <a:buNone/>
            </a:pPr>
            <a:r>
              <a:rPr lang="ar-SA" dirty="0" smtClean="0"/>
              <a:t>( </a:t>
            </a:r>
            <a:r>
              <a:rPr lang="ar-SA" u="sng" dirty="0" err="1" smtClean="0"/>
              <a:t>لا</a:t>
            </a:r>
            <a:r>
              <a:rPr lang="ar-SA" dirty="0" err="1" smtClean="0"/>
              <a:t> </a:t>
            </a:r>
            <a:r>
              <a:rPr lang="ar-SA" dirty="0" smtClean="0"/>
              <a:t>) </a:t>
            </a:r>
            <a:r>
              <a:rPr lang="ar-SA" u="sng" dirty="0" smtClean="0"/>
              <a:t>يجوز</a:t>
            </a:r>
            <a:r>
              <a:rPr lang="ar-SA" dirty="0" smtClean="0"/>
              <a:t> أن </a:t>
            </a:r>
            <a:r>
              <a:rPr lang="ar-SA" dirty="0" err="1" smtClean="0"/>
              <a:t>تقول </a:t>
            </a:r>
            <a:r>
              <a:rPr lang="ar-SA" dirty="0" smtClean="0"/>
              <a:t>: </a:t>
            </a:r>
            <a:r>
              <a:rPr lang="ar-SA" dirty="0" smtClean="0">
                <a:solidFill>
                  <a:srgbClr val="FF0000"/>
                </a:solidFill>
              </a:rPr>
              <a:t>لي من </a:t>
            </a:r>
            <a:r>
              <a:rPr lang="ar-SA" dirty="0" err="1" smtClean="0">
                <a:solidFill>
                  <a:srgbClr val="FF0000"/>
                </a:solidFill>
              </a:rPr>
              <a:t>منجداً </a:t>
            </a:r>
            <a:r>
              <a:rPr lang="ar-SA" dirty="0" smtClean="0"/>
              <a:t>( </a:t>
            </a:r>
            <a:r>
              <a:rPr lang="ar-SA" u="sng" dirty="0" err="1" smtClean="0"/>
              <a:t>خطأ </a:t>
            </a:r>
            <a:r>
              <a:rPr lang="ar-SA" dirty="0" smtClean="0"/>
              <a:t>)، لان اسم الاستفهام له الصدارة في الكلام، فلا يجوز تأخيره.</a:t>
            </a:r>
            <a:endParaRPr lang="ar-SA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 </a:t>
            </a:r>
            <a:r>
              <a:rPr lang="ar-SA" dirty="0" smtClean="0"/>
              <a:t>وجوب تقديم الخبر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وَنَحْوُ عِندِي دِرْهَمٌ، وَلي وَطَرْ،           مُلْتَزَمٌ فِيــــهِ تَقَدُّمُ الخَبَرْ</a:t>
            </a:r>
          </a:p>
          <a:p>
            <a:pPr>
              <a:buNone/>
            </a:pPr>
            <a:r>
              <a:rPr lang="ar-SA" dirty="0" smtClean="0"/>
              <a:t>كَذا إذا عــــادَ عَلَيــــه مُــضْمَرُ           مِمَّا </a:t>
            </a:r>
            <a:r>
              <a:rPr lang="ar-SA" dirty="0" err="1" smtClean="0"/>
              <a:t>بِهِ</a:t>
            </a:r>
            <a:r>
              <a:rPr lang="ar-SA" dirty="0" smtClean="0"/>
              <a:t> عَنْــهُ مُبيناً يُخْبَرُ</a:t>
            </a:r>
          </a:p>
          <a:p>
            <a:pPr>
              <a:buNone/>
            </a:pPr>
            <a:r>
              <a:rPr lang="ar-SA" dirty="0" smtClean="0"/>
              <a:t>كَـــذَا إذا يَسْــتَوْجِبُ </a:t>
            </a:r>
            <a:r>
              <a:rPr lang="ar-SA" dirty="0" err="1" smtClean="0"/>
              <a:t>التَّصْــديرَا</a:t>
            </a:r>
            <a:r>
              <a:rPr lang="ar-SA" dirty="0" smtClean="0"/>
              <a:t>           :كَأَيْنَ مَنْ عَلِمْتُهُ نَصِيرَا</a:t>
            </a:r>
          </a:p>
          <a:p>
            <a:pPr>
              <a:buNone/>
            </a:pPr>
            <a:r>
              <a:rPr lang="ar-SA" dirty="0" smtClean="0"/>
              <a:t>مواضع وجوب تقديم </a:t>
            </a:r>
            <a:r>
              <a:rPr lang="ar-SA" dirty="0" err="1" smtClean="0"/>
              <a:t>الخبر: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أن يكون المبتدأ نكرةً ليس لها مُسَوِّغ إلا تقدُّمُ الخبر، والخبر ظروف أو جار </a:t>
            </a:r>
            <a:r>
              <a:rPr lang="ar-SA" dirty="0" err="1" smtClean="0"/>
              <a:t>ومجرور</a:t>
            </a:r>
            <a:r>
              <a:rPr lang="ar-SA" dirty="0" err="1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عندك</a:t>
            </a:r>
            <a:r>
              <a:rPr lang="ar-SA" dirty="0" smtClean="0"/>
              <a:t> </a:t>
            </a:r>
            <a:r>
              <a:rPr lang="ar-SA" dirty="0" err="1" smtClean="0"/>
              <a:t>رجل 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في الدار </a:t>
            </a:r>
            <a:r>
              <a:rPr lang="ar-SA" dirty="0" smtClean="0"/>
              <a:t>امرأة.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عندك/ </a:t>
            </a:r>
            <a:r>
              <a:rPr lang="ar-SA" dirty="0" smtClean="0">
                <a:solidFill>
                  <a:srgbClr val="FF0000"/>
                </a:solidFill>
              </a:rPr>
              <a:t>في </a:t>
            </a:r>
            <a:r>
              <a:rPr lang="ar-SA" dirty="0" err="1" smtClean="0">
                <a:solidFill>
                  <a:srgbClr val="FF0000"/>
                </a:solidFill>
              </a:rPr>
              <a:t>الدار </a:t>
            </a:r>
            <a:r>
              <a:rPr lang="ar-SA" dirty="0" smtClean="0">
                <a:solidFill>
                  <a:srgbClr val="FF0000"/>
                </a:solidFill>
              </a:rPr>
              <a:t>= خبر مقدم وجوباً.</a:t>
            </a:r>
          </a:p>
          <a:p>
            <a:pPr>
              <a:buNone/>
            </a:pPr>
            <a:r>
              <a:rPr lang="ar-SA" dirty="0" err="1" smtClean="0"/>
              <a:t>رجل </a:t>
            </a:r>
            <a:r>
              <a:rPr lang="ar-SA" dirty="0" smtClean="0"/>
              <a:t>/ </a:t>
            </a:r>
            <a:r>
              <a:rPr lang="ar-SA" dirty="0" err="1" smtClean="0"/>
              <a:t>امرأة </a:t>
            </a:r>
            <a:r>
              <a:rPr lang="ar-SA" dirty="0" smtClean="0"/>
              <a:t>= مبتدأ </a:t>
            </a:r>
            <a:r>
              <a:rPr lang="ar-SA" dirty="0" smtClean="0"/>
              <a:t>مؤخر وجوباً.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أن </a:t>
            </a:r>
            <a:r>
              <a:rPr lang="ar-SA" dirty="0" err="1" smtClean="0"/>
              <a:t>يشتمل</a:t>
            </a:r>
            <a:r>
              <a:rPr lang="ar-SA" dirty="0" smtClean="0"/>
              <a:t> المبتدأ على ضمير يعود على </a:t>
            </a:r>
            <a:r>
              <a:rPr lang="ar-SA" dirty="0" smtClean="0"/>
              <a:t>شيء في </a:t>
            </a:r>
            <a:r>
              <a:rPr lang="ar-SA" dirty="0" err="1" smtClean="0"/>
              <a:t>الخبر: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في الدار </a:t>
            </a:r>
            <a:r>
              <a:rPr lang="ar-SA" dirty="0" err="1" smtClean="0"/>
              <a:t>صاحبها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في </a:t>
            </a:r>
            <a:r>
              <a:rPr lang="ar-SA" dirty="0" smtClean="0"/>
              <a:t>الدار= جار ومجرور في محل رفع خبر مقدم وجوباً.</a:t>
            </a:r>
          </a:p>
          <a:p>
            <a:pPr>
              <a:buNone/>
            </a:pPr>
            <a:r>
              <a:rPr lang="ar-SA" dirty="0" smtClean="0"/>
              <a:t>صاحبها= مبتدأ مؤخر </a:t>
            </a:r>
            <a:r>
              <a:rPr lang="ar-SA" dirty="0" err="1" smtClean="0"/>
              <a:t>وجوباً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صاحبها في الدار </a:t>
            </a:r>
            <a:r>
              <a:rPr lang="en-US" dirty="0" smtClean="0"/>
              <a:t>(x)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لا </a:t>
            </a:r>
            <a:r>
              <a:rPr lang="ar-SA" dirty="0" smtClean="0"/>
              <a:t>يجوز عودة الضمير على متأخر لفظً </a:t>
            </a:r>
            <a:r>
              <a:rPr lang="ar-SA" dirty="0" err="1" smtClean="0"/>
              <a:t>ورتبة.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أهابُكَ إجلالاً، وما بِكِ قُدْرَةٌ        عليَّ، وَلكِنْ مِلءُ عينِ حبِيبُهَا</a:t>
            </a:r>
          </a:p>
          <a:p>
            <a:pPr>
              <a:buNone/>
            </a:pPr>
            <a:r>
              <a:rPr lang="ar-SA" dirty="0" err="1" smtClean="0"/>
              <a:t>الشاهد </a:t>
            </a:r>
            <a:r>
              <a:rPr lang="ar-SA" dirty="0" smtClean="0"/>
              <a:t>(ملءُ عينِ) خبر مقدم </a:t>
            </a:r>
            <a:r>
              <a:rPr lang="ar-SA" dirty="0" err="1" smtClean="0"/>
              <a:t>وجوباً </a:t>
            </a:r>
            <a:r>
              <a:rPr lang="ar-SA" dirty="0" smtClean="0"/>
              <a:t>، و( </a:t>
            </a:r>
            <a:r>
              <a:rPr lang="ar-SA" dirty="0" err="1" smtClean="0"/>
              <a:t>حبيبها </a:t>
            </a:r>
            <a:r>
              <a:rPr lang="ar-SA" dirty="0" smtClean="0"/>
              <a:t>) مبتدأ مؤخر </a:t>
            </a:r>
            <a:r>
              <a:rPr lang="ar-SA" dirty="0" err="1" smtClean="0"/>
              <a:t>وجوباً </a:t>
            </a:r>
            <a:r>
              <a:rPr lang="ar-SA" dirty="0" smtClean="0"/>
              <a:t>، لعودة الضمير على متقدم لفظاً ورتبتاً.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err="1" smtClean="0"/>
              <a:t>3ـ</a:t>
            </a:r>
            <a:r>
              <a:rPr lang="ar-SA" dirty="0" smtClean="0"/>
              <a:t> أن يكون الخبر له صدر </a:t>
            </a:r>
            <a:r>
              <a:rPr lang="ar-SA" dirty="0" err="1" smtClean="0"/>
              <a:t>الكلام</a:t>
            </a:r>
            <a:r>
              <a:rPr lang="ar-SA" dirty="0" err="1" smtClean="0"/>
              <a:t> </a:t>
            </a:r>
            <a:r>
              <a:rPr lang="ar-SA" dirty="0" smtClean="0"/>
              <a:t>= أين </a:t>
            </a:r>
            <a:r>
              <a:rPr lang="ar-SA" dirty="0" err="1" smtClean="0"/>
              <a:t>زيدٌ ؟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أين= اسم استفهام مبني في محل رفع خبر مقدم وجوباً، لان الاستفهام له صدر الكلام.</a:t>
            </a:r>
          </a:p>
          <a:p>
            <a:pPr>
              <a:buNone/>
            </a:pPr>
            <a:r>
              <a:rPr lang="ar-SA" dirty="0" smtClean="0"/>
              <a:t>زيد= مبتدأ مؤخر وجوباً.</a:t>
            </a:r>
          </a:p>
          <a:p>
            <a:pPr>
              <a:buNone/>
            </a:pPr>
            <a:r>
              <a:rPr lang="ar-SA" dirty="0" smtClean="0"/>
              <a:t>زيدٌ </a:t>
            </a:r>
            <a:r>
              <a:rPr lang="ar-SA" dirty="0" err="1" smtClean="0"/>
              <a:t>أين </a:t>
            </a:r>
            <a:r>
              <a:rPr lang="ar-SA" dirty="0" err="1" smtClean="0">
                <a:solidFill>
                  <a:srgbClr val="FF0000"/>
                </a:solidFill>
              </a:rPr>
              <a:t>(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ar-SA" dirty="0" smtClean="0">
                <a:solidFill>
                  <a:srgbClr val="FF0000"/>
                </a:solidFill>
              </a:rPr>
              <a:t> ) </a:t>
            </a:r>
            <a:r>
              <a:rPr lang="ar-SA" dirty="0" err="1" smtClean="0"/>
              <a:t>لايجوز</a:t>
            </a:r>
            <a:r>
              <a:rPr lang="ar-SA" dirty="0" smtClean="0"/>
              <a:t> تأخير اسم الاستفهام الخبر </a:t>
            </a:r>
            <a:r>
              <a:rPr lang="ar-SA" dirty="0" err="1" smtClean="0"/>
              <a:t>لانه</a:t>
            </a:r>
            <a:r>
              <a:rPr lang="ar-SA" dirty="0" smtClean="0"/>
              <a:t> له صدر الكلام.</a:t>
            </a:r>
          </a:p>
          <a:p>
            <a:pPr>
              <a:buNone/>
            </a:pPr>
            <a:r>
              <a:rPr lang="ar-SA" dirty="0" err="1" smtClean="0"/>
              <a:t>4ـ</a:t>
            </a:r>
            <a:r>
              <a:rPr lang="ar-SA" dirty="0" smtClean="0"/>
              <a:t> أن يكون المبتدأ </a:t>
            </a:r>
            <a:r>
              <a:rPr lang="ar-SA" dirty="0" err="1" smtClean="0"/>
              <a:t>محصوراً=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إنما في الدار </a:t>
            </a:r>
            <a:r>
              <a:rPr lang="ar-SA" dirty="0" err="1" smtClean="0"/>
              <a:t>زيدٌ     </a:t>
            </a:r>
            <a:r>
              <a:rPr lang="ar-SA" dirty="0" smtClean="0"/>
              <a:t>/      ما في الدار إلا زيدٌ</a:t>
            </a:r>
          </a:p>
          <a:p>
            <a:pPr>
              <a:buNone/>
            </a:pPr>
            <a:r>
              <a:rPr lang="ar-SA" dirty="0" smtClean="0"/>
              <a:t>في </a:t>
            </a:r>
            <a:r>
              <a:rPr lang="ar-SA" dirty="0" err="1" smtClean="0"/>
              <a:t>الدار </a:t>
            </a:r>
            <a:r>
              <a:rPr lang="ar-SA" dirty="0" smtClean="0"/>
              <a:t>= خبر مقدم وجوباً.</a:t>
            </a:r>
          </a:p>
          <a:p>
            <a:pPr>
              <a:buNone/>
            </a:pPr>
            <a:r>
              <a:rPr lang="ar-SA" dirty="0" err="1" smtClean="0"/>
              <a:t>زيدٌ </a:t>
            </a:r>
            <a:r>
              <a:rPr lang="ar-SA" dirty="0" smtClean="0"/>
              <a:t>= مبتدأ مؤخر وجوباً </a:t>
            </a:r>
            <a:r>
              <a:rPr lang="ar-SA" dirty="0" err="1" smtClean="0"/>
              <a:t>لانه</a:t>
            </a:r>
            <a:r>
              <a:rPr lang="ar-SA" dirty="0" smtClean="0"/>
              <a:t> </a:t>
            </a:r>
            <a:r>
              <a:rPr lang="ar-SA" dirty="0" err="1" smtClean="0"/>
              <a:t>محصور .</a:t>
            </a:r>
            <a:r>
              <a:rPr lang="ar-SA" dirty="0" smtClean="0"/>
              <a:t> </a:t>
            </a:r>
          </a:p>
          <a:p>
            <a:pPr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جواز </a:t>
            </a:r>
            <a:r>
              <a:rPr lang="ar-SA" dirty="0" smtClean="0"/>
              <a:t>حذف المبتدأ والخبر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وَحَـــذْفُ ما يُعْــــلَمُ جــــائِزٌ، كــــما    </a:t>
            </a:r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/>
              <a:t>                                    </a:t>
            </a:r>
            <a:r>
              <a:rPr lang="ar-SA" dirty="0" err="1" smtClean="0"/>
              <a:t>تقولُ </a:t>
            </a:r>
            <a:r>
              <a:rPr lang="ar-SA" dirty="0" smtClean="0"/>
              <a:t>(زيدٌ) </a:t>
            </a:r>
            <a:r>
              <a:rPr lang="ar-SA" dirty="0" err="1" smtClean="0"/>
              <a:t>بعدَ </a:t>
            </a:r>
            <a:r>
              <a:rPr lang="ar-SA" dirty="0" smtClean="0"/>
              <a:t>( مَنْ عِنْدَكُمَا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وَفي </a:t>
            </a:r>
            <a:r>
              <a:rPr lang="ar-SA" dirty="0" err="1" smtClean="0"/>
              <a:t>جَوَابِ </a:t>
            </a:r>
            <a:r>
              <a:rPr lang="ar-SA" dirty="0" smtClean="0"/>
              <a:t>( كيفَ </a:t>
            </a:r>
            <a:r>
              <a:rPr lang="ar-SA" dirty="0" err="1" smtClean="0"/>
              <a:t>زيدٌ </a:t>
            </a:r>
            <a:r>
              <a:rPr lang="ar-SA" dirty="0" smtClean="0"/>
              <a:t>) </a:t>
            </a:r>
            <a:r>
              <a:rPr lang="ar-SA" dirty="0" err="1" smtClean="0"/>
              <a:t>قلْ </a:t>
            </a:r>
            <a:r>
              <a:rPr lang="ar-SA" dirty="0" smtClean="0"/>
              <a:t>(</a:t>
            </a:r>
            <a:r>
              <a:rPr lang="ar-SA" dirty="0" err="1" smtClean="0"/>
              <a:t>دَنِفْ)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/>
              <a:t>                                     فَــزَيْــدٌ </a:t>
            </a:r>
            <a:r>
              <a:rPr lang="ar-SA" dirty="0" err="1" smtClean="0"/>
              <a:t>آستُغْنِىَ</a:t>
            </a:r>
            <a:r>
              <a:rPr lang="ar-SA" dirty="0" smtClean="0"/>
              <a:t> عَنْهُ إذْ عُرِفْ</a:t>
            </a:r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حذف الخبر جوازاً</a:t>
            </a:r>
            <a:r>
              <a:rPr lang="ar-SA" dirty="0" smtClean="0"/>
              <a:t>= من </a:t>
            </a:r>
            <a:r>
              <a:rPr lang="ar-SA" dirty="0" err="1" smtClean="0"/>
              <a:t>عندكم </a:t>
            </a:r>
            <a:r>
              <a:rPr lang="ar-SA" dirty="0" smtClean="0"/>
              <a:t>= </a:t>
            </a:r>
            <a:r>
              <a:rPr lang="ar-SA" dirty="0" err="1" smtClean="0"/>
              <a:t>زيدٌ </a:t>
            </a:r>
            <a:r>
              <a:rPr lang="ar-SA" dirty="0" smtClean="0"/>
              <a:t>/ زيدٌ عندنا.</a:t>
            </a:r>
          </a:p>
          <a:p>
            <a:pPr>
              <a:buNone/>
            </a:pPr>
            <a:r>
              <a:rPr lang="ar-SA" dirty="0" smtClean="0"/>
              <a:t>نَحْنُ بِما </a:t>
            </a:r>
            <a:r>
              <a:rPr lang="ar-SA" dirty="0" err="1" smtClean="0"/>
              <a:t>عِنْدنا </a:t>
            </a:r>
            <a:r>
              <a:rPr lang="ar-SA" dirty="0" smtClean="0"/>
              <a:t>، </a:t>
            </a:r>
            <a:r>
              <a:rPr lang="ar-SA" dirty="0" err="1" smtClean="0"/>
              <a:t>وانتَ</a:t>
            </a:r>
            <a:r>
              <a:rPr lang="ar-SA" dirty="0" smtClean="0"/>
              <a:t> بما      عِنْدَكَ راضٍ، والرأْيُ مُختَلِفُ</a:t>
            </a:r>
          </a:p>
          <a:p>
            <a:pPr>
              <a:buNone/>
            </a:pPr>
            <a:r>
              <a:rPr lang="ar-SA" dirty="0" smtClean="0"/>
              <a:t>الشاهد </a:t>
            </a:r>
            <a:r>
              <a:rPr lang="ar-SA" dirty="0" err="1" smtClean="0"/>
              <a:t>فيه </a:t>
            </a:r>
            <a:r>
              <a:rPr lang="ar-SA" dirty="0" smtClean="0"/>
              <a:t>( نحن بما </a:t>
            </a:r>
            <a:r>
              <a:rPr lang="ar-SA" dirty="0" err="1" smtClean="0"/>
              <a:t>عندنا </a:t>
            </a:r>
            <a:r>
              <a:rPr lang="ar-SA" dirty="0" smtClean="0"/>
              <a:t>) حيث حذف الخبر </a:t>
            </a:r>
            <a:r>
              <a:rPr lang="ar-SA" dirty="0" smtClean="0">
                <a:solidFill>
                  <a:srgbClr val="FF0000"/>
                </a:solidFill>
              </a:rPr>
              <a:t>جوازاً</a:t>
            </a:r>
            <a:r>
              <a:rPr lang="ar-SA" dirty="0" smtClean="0"/>
              <a:t> لوجود دليل على المحذوف </a:t>
            </a:r>
            <a:r>
              <a:rPr lang="ar-SA" dirty="0" err="1" smtClean="0"/>
              <a:t>والتقدير </a:t>
            </a:r>
            <a:r>
              <a:rPr lang="ar-SA" dirty="0" smtClean="0"/>
              <a:t>(نحن بما عندنا راضون</a:t>
            </a:r>
            <a:r>
              <a:rPr lang="ar-SA" dirty="0" err="1" smtClean="0"/>
              <a:t>)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حذف المبتدأ </a:t>
            </a:r>
            <a:r>
              <a:rPr lang="ar-SA" dirty="0" err="1" smtClean="0"/>
              <a:t>جوازاً </a:t>
            </a:r>
            <a:r>
              <a:rPr lang="ar-SA" dirty="0" smtClean="0"/>
              <a:t>= كيف </a:t>
            </a:r>
            <a:r>
              <a:rPr lang="ar-SA" dirty="0" err="1" smtClean="0"/>
              <a:t>زيدٌ </a:t>
            </a:r>
            <a:r>
              <a:rPr lang="ar-SA" dirty="0" smtClean="0"/>
              <a:t>= </a:t>
            </a:r>
            <a:r>
              <a:rPr lang="ar-SA" dirty="0" err="1" smtClean="0"/>
              <a:t>صحيح </a:t>
            </a:r>
            <a:r>
              <a:rPr lang="ar-SA" dirty="0" smtClean="0"/>
              <a:t>= هو صحيح.</a:t>
            </a:r>
          </a:p>
          <a:p>
            <a:pPr>
              <a:buNone/>
            </a:pPr>
            <a:r>
              <a:rPr lang="ar-SA" dirty="0" smtClean="0"/>
              <a:t>{ مَن عمِلَ صَالِحاً     فَلِنَفْسِهِ، وَمَنْ أَسَاءَ         </a:t>
            </a:r>
            <a:r>
              <a:rPr lang="ar-SA" dirty="0" err="1" smtClean="0"/>
              <a:t>فَعَلَيْها }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من عمل صالحاً </a:t>
            </a:r>
            <a:r>
              <a:rPr lang="ar-SA" dirty="0" smtClean="0">
                <a:solidFill>
                  <a:srgbClr val="FF0000"/>
                </a:solidFill>
              </a:rPr>
              <a:t>فعملُه</a:t>
            </a:r>
            <a:r>
              <a:rPr lang="ar-SA" dirty="0" smtClean="0"/>
              <a:t> لنفسه، ومن أساء </a:t>
            </a:r>
            <a:r>
              <a:rPr lang="ar-SA" dirty="0" smtClean="0">
                <a:solidFill>
                  <a:srgbClr val="FF0000"/>
                </a:solidFill>
              </a:rPr>
              <a:t>فإساءتُهُ</a:t>
            </a:r>
            <a:r>
              <a:rPr lang="ar-SA" dirty="0" smtClean="0"/>
              <a:t> </a:t>
            </a:r>
            <a:r>
              <a:rPr lang="ar-SA" dirty="0" err="1" smtClean="0"/>
              <a:t>عليها }.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الشاهد فيه حذف </a:t>
            </a:r>
            <a:r>
              <a:rPr lang="ar-SA" dirty="0" err="1" smtClean="0"/>
              <a:t>المبتدأ (فعمله </a:t>
            </a:r>
            <a:r>
              <a:rPr lang="ar-SA" dirty="0" smtClean="0"/>
              <a:t>/ </a:t>
            </a:r>
            <a:r>
              <a:rPr lang="ar-SA" dirty="0" err="1" smtClean="0"/>
              <a:t>فاسأته</a:t>
            </a:r>
            <a:r>
              <a:rPr lang="ar-SA" dirty="0" smtClean="0"/>
              <a:t> ) جوازاً لوجود الدليل عليه.</a:t>
            </a:r>
          </a:p>
          <a:p>
            <a:pPr>
              <a:buNone/>
            </a:pPr>
            <a:r>
              <a:rPr lang="ar-SA" dirty="0" err="1" smtClean="0"/>
              <a:t>3ـ</a:t>
            </a:r>
            <a:r>
              <a:rPr lang="ar-SA" dirty="0" smtClean="0"/>
              <a:t> حذف المبتدأ </a:t>
            </a:r>
            <a:r>
              <a:rPr lang="ar-SA" dirty="0" err="1" smtClean="0"/>
              <a:t>والخبر=</a:t>
            </a:r>
            <a:r>
              <a:rPr lang="ar-SA" dirty="0" smtClean="0"/>
              <a:t>{ واَّللائي يَئِسْنَ مِنَ المَحِيضِ مِنْ نِسائِكُمْ إنِ </a:t>
            </a:r>
            <a:r>
              <a:rPr lang="ar-SA" dirty="0" err="1" smtClean="0"/>
              <a:t>آرتَبْتُمْ</a:t>
            </a:r>
            <a:r>
              <a:rPr lang="ar-SA" dirty="0" smtClean="0"/>
              <a:t> فَعِدَّتُهُنَّ ثلاثةُ أشهرٍ، واللائي لَمْ يَحِضْنَ</a:t>
            </a:r>
            <a:r>
              <a:rPr lang="ar-SA" dirty="0" err="1" smtClean="0"/>
              <a:t>}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الشاهد فيه </a:t>
            </a:r>
            <a:r>
              <a:rPr lang="ar-SA" dirty="0" smtClean="0">
                <a:solidFill>
                  <a:srgbClr val="FF0000"/>
                </a:solidFill>
              </a:rPr>
              <a:t>حذف المبتدأ والخبر </a:t>
            </a:r>
            <a:r>
              <a:rPr lang="ar-SA" dirty="0" smtClean="0"/>
              <a:t>والتقدير(</a:t>
            </a:r>
            <a:r>
              <a:rPr lang="ar-SA" dirty="0" smtClean="0"/>
              <a:t>فَعِدَّتُهُنَّ ثلاثةُ </a:t>
            </a:r>
            <a:r>
              <a:rPr lang="ar-SA" dirty="0" smtClean="0"/>
              <a:t>أشهرٍ</a:t>
            </a:r>
            <a:r>
              <a:rPr lang="ar-SA" dirty="0" err="1" smtClean="0"/>
              <a:t>}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أي </a:t>
            </a:r>
            <a:r>
              <a:rPr lang="ar-SA" dirty="0" smtClean="0"/>
              <a:t>=</a:t>
            </a:r>
            <a:r>
              <a:rPr lang="ar-SA" dirty="0" smtClean="0"/>
              <a:t> </a:t>
            </a:r>
            <a:r>
              <a:rPr lang="ar-SA" dirty="0" smtClean="0"/>
              <a:t>واللائي </a:t>
            </a:r>
            <a:r>
              <a:rPr lang="ar-SA" dirty="0" smtClean="0"/>
              <a:t>لَمْ </a:t>
            </a:r>
            <a:r>
              <a:rPr lang="ar-SA" dirty="0" smtClean="0"/>
              <a:t>يَحِضْنَ </a:t>
            </a:r>
            <a:r>
              <a:rPr lang="ar-SA" dirty="0" smtClean="0"/>
              <a:t>فَعِدَّتُهُنَّ ثلاثةُ أشهرٍ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الابتداء بالنكرة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وَلا </a:t>
            </a:r>
            <a:r>
              <a:rPr lang="ar-SA" dirty="0" smtClean="0"/>
              <a:t>يـــجوزُ </a:t>
            </a:r>
            <a:r>
              <a:rPr lang="ar-SA" dirty="0" err="1" smtClean="0"/>
              <a:t>الابتـــدا</a:t>
            </a:r>
            <a:r>
              <a:rPr lang="ar-SA" dirty="0" smtClean="0"/>
              <a:t> </a:t>
            </a:r>
            <a:r>
              <a:rPr lang="ar-SA" dirty="0" err="1" smtClean="0"/>
              <a:t>بِالنَّــكِرَهْ</a:t>
            </a:r>
            <a:r>
              <a:rPr lang="ar-SA" dirty="0" smtClean="0"/>
              <a:t>        مَـا لَـمْ </a:t>
            </a:r>
            <a:r>
              <a:rPr lang="ar-SA" dirty="0" err="1" smtClean="0"/>
              <a:t>تُفِدْ </a:t>
            </a:r>
            <a:r>
              <a:rPr lang="ar-SA" dirty="0" smtClean="0"/>
              <a:t>:كَعِنْدَ زَيْدٍ </a:t>
            </a:r>
            <a:r>
              <a:rPr lang="ar-SA" dirty="0" smtClean="0"/>
              <a:t>نَمـِرَه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وهَلْ فَتًى </a:t>
            </a:r>
            <a:r>
              <a:rPr lang="ar-SA" dirty="0" err="1" smtClean="0"/>
              <a:t>فِيكُمْ ؟</a:t>
            </a:r>
            <a:r>
              <a:rPr lang="ar-SA" dirty="0" smtClean="0"/>
              <a:t> فَمَا خلٌّ </a:t>
            </a:r>
            <a:r>
              <a:rPr lang="ar-SA" dirty="0" smtClean="0"/>
              <a:t>لَنــا</a:t>
            </a:r>
            <a:r>
              <a:rPr lang="ar-SA" dirty="0" smtClean="0"/>
              <a:t>،        </a:t>
            </a:r>
            <a:r>
              <a:rPr lang="ar-SA" dirty="0" smtClean="0"/>
              <a:t>وَرَجُـــلٌ </a:t>
            </a:r>
            <a:r>
              <a:rPr lang="ar-SA" dirty="0" smtClean="0"/>
              <a:t>مِنَ الكِرَامِ </a:t>
            </a:r>
            <a:r>
              <a:rPr lang="ar-SA" dirty="0" smtClean="0"/>
              <a:t>عِنْدَنَــا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وَرَغْبَةٌ في الخيرِ خيْرٌ، وَعَمَلْ       بِرٍّ </a:t>
            </a:r>
            <a:r>
              <a:rPr lang="ar-SA" dirty="0" err="1" smtClean="0"/>
              <a:t>يَزِينُ </a:t>
            </a:r>
            <a:r>
              <a:rPr lang="ar-SA" dirty="0" smtClean="0"/>
              <a:t>، وَلْيُقَسْ ما لَمْ يُقَلْ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شروط الابتداء </a:t>
            </a:r>
            <a:r>
              <a:rPr lang="ar-SA" dirty="0" err="1" smtClean="0">
                <a:solidFill>
                  <a:srgbClr val="FF0000"/>
                </a:solidFill>
              </a:rPr>
              <a:t>بالنكرة :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أن </a:t>
            </a:r>
            <a:r>
              <a:rPr lang="ar-SA" dirty="0" smtClean="0">
                <a:solidFill>
                  <a:srgbClr val="FF0000"/>
                </a:solidFill>
              </a:rPr>
              <a:t>يقدم </a:t>
            </a:r>
            <a:r>
              <a:rPr lang="ar-SA" dirty="0" smtClean="0"/>
              <a:t>الخبر </a:t>
            </a:r>
            <a:r>
              <a:rPr lang="ar-SA" dirty="0" err="1" smtClean="0"/>
              <a:t>عليها </a:t>
            </a:r>
            <a:r>
              <a:rPr lang="ar-SA" dirty="0" smtClean="0"/>
              <a:t>،وهو ظرف أو جار </a:t>
            </a:r>
            <a:r>
              <a:rPr lang="ar-SA" dirty="0" err="1" smtClean="0"/>
              <a:t>ومجرور: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في الدَّارِ </a:t>
            </a:r>
            <a:r>
              <a:rPr lang="ar-SA" dirty="0" err="1" smtClean="0"/>
              <a:t>رَجلٌ.</a:t>
            </a:r>
            <a:r>
              <a:rPr lang="ar-SA" dirty="0" smtClean="0"/>
              <a:t>   /   عندَ زيدٍ </a:t>
            </a:r>
            <a:r>
              <a:rPr lang="ar-SA" dirty="0" err="1" smtClean="0"/>
              <a:t>نمرةٌ 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أن </a:t>
            </a:r>
            <a:r>
              <a:rPr lang="ar-SA" dirty="0" smtClean="0">
                <a:solidFill>
                  <a:srgbClr val="FF0000"/>
                </a:solidFill>
              </a:rPr>
              <a:t>يتقدم</a:t>
            </a:r>
            <a:r>
              <a:rPr lang="ar-SA" dirty="0" smtClean="0"/>
              <a:t> على النكرة </a:t>
            </a:r>
            <a:r>
              <a:rPr lang="ar-SA" dirty="0" smtClean="0">
                <a:solidFill>
                  <a:srgbClr val="FF0000"/>
                </a:solidFill>
              </a:rPr>
              <a:t>استفهام</a:t>
            </a:r>
            <a:r>
              <a:rPr lang="ar-SA" dirty="0" smtClean="0"/>
              <a:t>: هل فتًى </a:t>
            </a:r>
            <a:r>
              <a:rPr lang="ar-SA" dirty="0" err="1" smtClean="0"/>
              <a:t>فيكم .</a:t>
            </a:r>
            <a:endParaRPr lang="ar-SA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وجوب </a:t>
            </a:r>
            <a:r>
              <a:rPr lang="ar-SA" dirty="0" smtClean="0"/>
              <a:t>حذف </a:t>
            </a:r>
            <a:r>
              <a:rPr lang="ar-SA" dirty="0" smtClean="0">
                <a:solidFill>
                  <a:srgbClr val="FF0000"/>
                </a:solidFill>
              </a:rPr>
              <a:t>الخبر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وبعد لولا غالباً حَذْفُ الخبرْ      </a:t>
            </a:r>
            <a:r>
              <a:rPr lang="ar-SA" dirty="0" err="1" smtClean="0"/>
              <a:t>حتمٌ </a:t>
            </a:r>
            <a:r>
              <a:rPr lang="ar-SA" dirty="0" smtClean="0"/>
              <a:t>، وفي نصِّ يمينٍ ذا استقرْ</a:t>
            </a:r>
          </a:p>
          <a:p>
            <a:pPr>
              <a:buNone/>
            </a:pPr>
            <a:r>
              <a:rPr lang="ar-SA" dirty="0" smtClean="0"/>
              <a:t>مواضع حذف </a:t>
            </a:r>
            <a:r>
              <a:rPr lang="ar-SA" dirty="0" err="1" smtClean="0"/>
              <a:t>الخبر: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أن يكون خبراً لمبتدأ </a:t>
            </a:r>
            <a:r>
              <a:rPr lang="ar-SA" dirty="0" err="1" smtClean="0"/>
              <a:t>بعد (لولا )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لولا زيدٌ لأتيتك  </a:t>
            </a:r>
          </a:p>
          <a:p>
            <a:pPr>
              <a:buNone/>
            </a:pPr>
            <a:r>
              <a:rPr lang="ar-SA" dirty="0" smtClean="0"/>
              <a:t>والتقدير لولا زيدٌ </a:t>
            </a:r>
            <a:r>
              <a:rPr lang="ar-SA" dirty="0" smtClean="0">
                <a:solidFill>
                  <a:srgbClr val="FF0000"/>
                </a:solidFill>
              </a:rPr>
              <a:t>موجودٌ</a:t>
            </a:r>
            <a:r>
              <a:rPr lang="ar-SA" dirty="0" smtClean="0"/>
              <a:t> </a:t>
            </a:r>
            <a:r>
              <a:rPr lang="ar-SA" dirty="0" err="1" smtClean="0"/>
              <a:t>لأتيتُكَ ، (</a:t>
            </a:r>
            <a:r>
              <a:rPr lang="ar-SA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ar-SA" dirty="0" smtClean="0"/>
              <a:t>  ) </a:t>
            </a:r>
            <a:r>
              <a:rPr lang="ar-SA" dirty="0" err="1" smtClean="0"/>
              <a:t>خطأ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فلا يجوز التصريح </a:t>
            </a:r>
            <a:r>
              <a:rPr lang="ar-SA" dirty="0" err="1" smtClean="0"/>
              <a:t>بالخبر </a:t>
            </a:r>
            <a:r>
              <a:rPr lang="ar-SA" dirty="0" smtClean="0"/>
              <a:t>( </a:t>
            </a:r>
            <a:r>
              <a:rPr lang="ar-SA" dirty="0" err="1" smtClean="0"/>
              <a:t>موجود </a:t>
            </a:r>
            <a:r>
              <a:rPr lang="ar-SA" dirty="0" smtClean="0"/>
              <a:t>) لحذفه وجوبا لوقوعه خبرا لمبتدأ بعد لولا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59046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لولا أبُوكَ وَلولا قَبْلَهُ عُمَرٌ          ألقتْ إليكَ مَعَدٌّ بالمقاليدِ</a:t>
            </a:r>
          </a:p>
          <a:p>
            <a:pPr>
              <a:buNone/>
            </a:pPr>
            <a:r>
              <a:rPr lang="ar-SA" dirty="0" smtClean="0"/>
              <a:t> الشاهد فيه التصريح </a:t>
            </a:r>
            <a:r>
              <a:rPr lang="ar-SA" dirty="0" err="1" smtClean="0"/>
              <a:t>بالخبر </a:t>
            </a:r>
            <a:r>
              <a:rPr lang="ar-SA" dirty="0" smtClean="0"/>
              <a:t>( </a:t>
            </a:r>
            <a:r>
              <a:rPr lang="ar-SA" dirty="0" err="1" smtClean="0"/>
              <a:t>قبله </a:t>
            </a:r>
            <a:r>
              <a:rPr lang="ar-SA" dirty="0" smtClean="0"/>
              <a:t>) و(عمر) </a:t>
            </a:r>
            <a:r>
              <a:rPr lang="ar-SA" dirty="0" err="1" smtClean="0"/>
              <a:t>مبتدأ </a:t>
            </a:r>
            <a:r>
              <a:rPr lang="ar-SA" dirty="0" smtClean="0"/>
              <a:t>،ولا </a:t>
            </a:r>
            <a:r>
              <a:rPr lang="ar-SA" dirty="0" smtClean="0"/>
              <a:t>يجوز التصريح بالخبر </a:t>
            </a:r>
            <a:r>
              <a:rPr lang="ar-SA" dirty="0" smtClean="0"/>
              <a:t>ووجب حذفه </a:t>
            </a:r>
            <a:r>
              <a:rPr lang="ar-SA" dirty="0" err="1" smtClean="0"/>
              <a:t>وجوبا </a:t>
            </a:r>
            <a:r>
              <a:rPr lang="ar-SA" dirty="0" smtClean="0"/>
              <a:t>، لوقوعه </a:t>
            </a:r>
            <a:r>
              <a:rPr lang="ar-SA" dirty="0" smtClean="0"/>
              <a:t>خبرا لمبتدأ بعد </a:t>
            </a:r>
            <a:r>
              <a:rPr lang="ar-SA" dirty="0" smtClean="0"/>
              <a:t>لولا.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أن يكون المبتدأ نصاً في </a:t>
            </a:r>
            <a:r>
              <a:rPr lang="ar-SA" dirty="0" err="1" smtClean="0"/>
              <a:t>اليمين: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لعَمْرُكَ </a:t>
            </a:r>
            <a:r>
              <a:rPr lang="ar-SA" dirty="0" err="1" smtClean="0"/>
              <a:t>لأفْعَلَنَّ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والتقدير لعمرك قسمي </a:t>
            </a:r>
            <a:r>
              <a:rPr lang="ar-SA" dirty="0" err="1" smtClean="0"/>
              <a:t>لأفعلنَّ</a:t>
            </a:r>
            <a:r>
              <a:rPr lang="ar-SA" dirty="0" smtClean="0"/>
              <a:t> </a:t>
            </a:r>
            <a:r>
              <a:rPr lang="ar-SA" dirty="0" err="1" smtClean="0"/>
              <a:t>(</a:t>
            </a:r>
            <a:r>
              <a:rPr lang="ar-SA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</a:t>
            </a:r>
            <a:r>
              <a:rPr lang="ar-SA" dirty="0" smtClean="0"/>
              <a:t>  ) خطأ </a:t>
            </a:r>
            <a:r>
              <a:rPr lang="ar-SA" dirty="0" err="1" smtClean="0"/>
              <a:t>لايجوز</a:t>
            </a:r>
            <a:r>
              <a:rPr lang="ar-SA" dirty="0" smtClean="0"/>
              <a:t> التصريح </a:t>
            </a:r>
            <a:r>
              <a:rPr lang="ar-SA" dirty="0" err="1" smtClean="0"/>
              <a:t>بالخبر </a:t>
            </a:r>
            <a:r>
              <a:rPr lang="ar-SA" dirty="0" smtClean="0"/>
              <a:t>( قسمي) لوقوعه خبراً لمبتدأ نص في اليمين دخلت عليه لام الابتداء الداخلة المبتدأ وهي نص في اليمين.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err="1" smtClean="0"/>
              <a:t>3ـ</a:t>
            </a:r>
            <a:r>
              <a:rPr lang="ar-SA" dirty="0" smtClean="0"/>
              <a:t> أن </a:t>
            </a:r>
            <a:r>
              <a:rPr lang="ar-SA" dirty="0" smtClean="0">
                <a:solidFill>
                  <a:srgbClr val="FF0000"/>
                </a:solidFill>
              </a:rPr>
              <a:t>يتقدم </a:t>
            </a:r>
            <a:r>
              <a:rPr lang="ar-SA" dirty="0" smtClean="0"/>
              <a:t>عليها </a:t>
            </a:r>
            <a:r>
              <a:rPr lang="ar-SA" dirty="0" smtClean="0">
                <a:solidFill>
                  <a:srgbClr val="FF0000"/>
                </a:solidFill>
              </a:rPr>
              <a:t>نفي</a:t>
            </a:r>
            <a:r>
              <a:rPr lang="ar-SA" dirty="0" smtClean="0"/>
              <a:t>: ما خلٌ </a:t>
            </a:r>
            <a:r>
              <a:rPr lang="ar-SA" dirty="0" err="1" smtClean="0"/>
              <a:t>لنا 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4ـ</a:t>
            </a:r>
            <a:r>
              <a:rPr lang="ar-SA" dirty="0" smtClean="0"/>
              <a:t> أن </a:t>
            </a:r>
            <a:r>
              <a:rPr lang="ar-SA" dirty="0" err="1" smtClean="0">
                <a:solidFill>
                  <a:srgbClr val="FF0000"/>
                </a:solidFill>
              </a:rPr>
              <a:t>تُوصَفَ</a:t>
            </a:r>
            <a:r>
              <a:rPr lang="ar-SA" dirty="0" err="1" smtClean="0"/>
              <a:t> </a:t>
            </a:r>
            <a:r>
              <a:rPr lang="ar-SA" dirty="0" smtClean="0"/>
              <a:t>: رجلٌ من الكرامِ عندنا.</a:t>
            </a:r>
          </a:p>
          <a:p>
            <a:pPr>
              <a:buNone/>
            </a:pPr>
            <a:r>
              <a:rPr lang="ar-SA" dirty="0" err="1" smtClean="0"/>
              <a:t>5ـ</a:t>
            </a:r>
            <a:r>
              <a:rPr lang="ar-SA" dirty="0" smtClean="0"/>
              <a:t> أن تكون </a:t>
            </a:r>
            <a:r>
              <a:rPr lang="ar-SA" dirty="0" err="1" smtClean="0">
                <a:solidFill>
                  <a:srgbClr val="FF0000"/>
                </a:solidFill>
              </a:rPr>
              <a:t>عاملة</a:t>
            </a:r>
            <a:r>
              <a:rPr lang="ar-SA" dirty="0" err="1" smtClean="0"/>
              <a:t> </a:t>
            </a:r>
            <a:r>
              <a:rPr lang="ar-SA" dirty="0" smtClean="0"/>
              <a:t>: رغبة في الخير </a:t>
            </a:r>
            <a:r>
              <a:rPr lang="ar-SA" dirty="0" err="1" smtClean="0"/>
              <a:t>خيرٌ 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6ـ</a:t>
            </a:r>
            <a:r>
              <a:rPr lang="ar-SA" dirty="0" smtClean="0"/>
              <a:t> أن تكون </a:t>
            </a:r>
            <a:r>
              <a:rPr lang="ar-SA" dirty="0" smtClean="0">
                <a:solidFill>
                  <a:srgbClr val="FF0000"/>
                </a:solidFill>
              </a:rPr>
              <a:t>مُضافةً</a:t>
            </a:r>
            <a:r>
              <a:rPr lang="ar-SA" dirty="0" smtClean="0"/>
              <a:t>: عملُ بِرٍّ يزينُ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u="sng" dirty="0" smtClean="0">
                <a:solidFill>
                  <a:srgbClr val="FF0000"/>
                </a:solidFill>
              </a:rPr>
              <a:t>جواز</a:t>
            </a:r>
            <a:r>
              <a:rPr lang="ar-SA" dirty="0" smtClean="0"/>
              <a:t> تقديم </a:t>
            </a:r>
            <a:r>
              <a:rPr lang="ar-SA" dirty="0" err="1" smtClean="0"/>
              <a:t>االخبر</a:t>
            </a:r>
            <a:r>
              <a:rPr lang="ar-SA" dirty="0" smtClean="0"/>
              <a:t> على المبتدأ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err="1" smtClean="0"/>
              <a:t>والاصلُ</a:t>
            </a:r>
            <a:r>
              <a:rPr lang="ar-SA" dirty="0" smtClean="0"/>
              <a:t> في الأخبارِ أنْ تُؤَخَّرَا    </a:t>
            </a:r>
            <a:r>
              <a:rPr lang="ar-SA" dirty="0" smtClean="0"/>
              <a:t>      </a:t>
            </a:r>
            <a:r>
              <a:rPr lang="ar-SA" dirty="0" smtClean="0"/>
              <a:t>وَجَوَّزُوا التَّقْدِيمَ إذْ </a:t>
            </a:r>
            <a:r>
              <a:rPr lang="ar-SA" dirty="0" err="1" smtClean="0"/>
              <a:t>لاضَرَرَ</a:t>
            </a:r>
            <a:endParaRPr lang="ar-SA" dirty="0" smtClean="0"/>
          </a:p>
          <a:p>
            <a:pPr>
              <a:buNone/>
            </a:pPr>
            <a:r>
              <a:rPr lang="ar-SA" sz="3900" u="sng" dirty="0" smtClean="0">
                <a:solidFill>
                  <a:srgbClr val="92D050"/>
                </a:solidFill>
              </a:rPr>
              <a:t>يجوز</a:t>
            </a:r>
            <a:r>
              <a:rPr lang="ar-SA" sz="3900" dirty="0" smtClean="0"/>
              <a:t> تقديم الخبر وتأخير </a:t>
            </a:r>
            <a:r>
              <a:rPr lang="ar-SA" sz="3900" dirty="0" err="1" smtClean="0"/>
              <a:t>المبتدأ </a:t>
            </a:r>
            <a:r>
              <a:rPr lang="ar-SA" dirty="0" err="1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قائمٌ</a:t>
            </a:r>
            <a:r>
              <a:rPr lang="ar-SA" dirty="0" smtClean="0"/>
              <a:t>             زيدٌ 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قائمٌ أبوهُ        </a:t>
            </a:r>
            <a:r>
              <a:rPr lang="ar-SA" dirty="0" smtClean="0"/>
              <a:t>زيدٌ.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أبُوهُ منطلقٌ     </a:t>
            </a:r>
            <a:r>
              <a:rPr lang="ar-SA" dirty="0" err="1" smtClean="0"/>
              <a:t>زيدٌ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في الدارِ   </a:t>
            </a:r>
            <a:r>
              <a:rPr lang="ar-SA" dirty="0" smtClean="0"/>
              <a:t>     </a:t>
            </a:r>
            <a:r>
              <a:rPr lang="ar-SA" dirty="0" err="1" smtClean="0"/>
              <a:t>زيدٌ .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عِندَكَ          </a:t>
            </a:r>
            <a:r>
              <a:rPr lang="ar-SA" dirty="0" smtClean="0"/>
              <a:t>عمرٌو.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قامَ أبوهُ</a:t>
            </a:r>
            <a:r>
              <a:rPr lang="ar-SA" dirty="0" smtClean="0"/>
              <a:t>         زيدٌ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خبر مقدم       </a:t>
            </a:r>
            <a:r>
              <a:rPr lang="ar-SA" dirty="0" smtClean="0"/>
              <a:t>مبتدأ </a:t>
            </a:r>
            <a:r>
              <a:rPr lang="ar-SA" dirty="0" err="1" smtClean="0"/>
              <a:t>مؤخر </a:t>
            </a:r>
            <a:r>
              <a:rPr lang="ar-SA" dirty="0" smtClean="0"/>
              <a:t>( </a:t>
            </a:r>
            <a:r>
              <a:rPr lang="ar-SA" dirty="0" err="1" smtClean="0"/>
              <a:t>جوازاً )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( </a:t>
            </a:r>
            <a:r>
              <a:rPr lang="ar-SA" dirty="0" err="1" smtClean="0">
                <a:solidFill>
                  <a:srgbClr val="FF0000"/>
                </a:solidFill>
              </a:rPr>
              <a:t>مَشْنُوءٌ</a:t>
            </a:r>
            <a:r>
              <a:rPr lang="ar-SA" dirty="0" smtClean="0">
                <a:solidFill>
                  <a:srgbClr val="FF0000"/>
                </a:solidFill>
              </a:rPr>
              <a:t>                       منْ                       </a:t>
            </a:r>
            <a:r>
              <a:rPr lang="ar-SA" dirty="0" err="1" smtClean="0">
                <a:solidFill>
                  <a:srgbClr val="FF0000"/>
                </a:solidFill>
              </a:rPr>
              <a:t>يَشْنَؤُكَ </a:t>
            </a:r>
            <a:r>
              <a:rPr lang="ar-SA" dirty="0" err="1" smtClean="0"/>
              <a:t>).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خبر مقدم               اسم موصول               فعل مضارع</a:t>
            </a:r>
          </a:p>
          <a:p>
            <a:pPr algn="l">
              <a:buNone/>
            </a:pPr>
            <a:r>
              <a:rPr lang="ar-SA" dirty="0" smtClean="0"/>
              <a:t>                           مبتدأ مؤخر              والفاعل ضمير                                مستتر تقديره انت</a:t>
            </a:r>
          </a:p>
          <a:p>
            <a:pPr algn="l">
              <a:buNone/>
            </a:pPr>
            <a:r>
              <a:rPr lang="ar-SA" dirty="0" smtClean="0"/>
              <a:t>والكاف ضمير متصل في </a:t>
            </a:r>
          </a:p>
          <a:p>
            <a:pPr algn="l">
              <a:buNone/>
            </a:pPr>
            <a:r>
              <a:rPr lang="ar-SA" dirty="0" smtClean="0"/>
              <a:t>محل نصب </a:t>
            </a:r>
            <a:r>
              <a:rPr lang="ar-SA" dirty="0" err="1" smtClean="0"/>
              <a:t>م .</a:t>
            </a:r>
            <a:r>
              <a:rPr lang="ar-SA" dirty="0" smtClean="0"/>
              <a:t> </a:t>
            </a:r>
            <a:r>
              <a:rPr lang="ar-SA" dirty="0" err="1" smtClean="0"/>
              <a:t>به</a:t>
            </a:r>
            <a:r>
              <a:rPr lang="ar-SA" dirty="0" smtClean="0"/>
              <a:t> </a:t>
            </a:r>
          </a:p>
          <a:p>
            <a:pPr algn="l">
              <a:buNone/>
            </a:pPr>
            <a:r>
              <a:rPr lang="ar-SA" dirty="0" smtClean="0"/>
              <a:t>والجملة الفعلية صلة الموصول</a:t>
            </a:r>
          </a:p>
          <a:p>
            <a:pPr algn="l">
              <a:buNone/>
            </a:pPr>
            <a:r>
              <a:rPr lang="ar-SA" dirty="0" err="1" smtClean="0"/>
              <a:t>لامحل</a:t>
            </a:r>
            <a:r>
              <a:rPr lang="ar-SA" dirty="0" smtClean="0"/>
              <a:t> له من الاعراب 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8172400" y="21328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5076056" y="20608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1691680" y="21328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0000"/>
                </a:solidFill>
              </a:rPr>
              <a:t>قد ثَكِلتْ أُمُّهُ مَنْ كُنْتَ وَاحِدَهُ </a:t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dirty="0" smtClean="0">
                <a:solidFill>
                  <a:srgbClr val="FF0000"/>
                </a:solidFill>
              </a:rPr>
              <a:t>                              وَباتَ </a:t>
            </a:r>
            <a:r>
              <a:rPr lang="ar-SA" dirty="0" err="1" smtClean="0">
                <a:solidFill>
                  <a:srgbClr val="FF0000"/>
                </a:solidFill>
              </a:rPr>
              <a:t>مُتَشِبَاً</a:t>
            </a:r>
            <a:r>
              <a:rPr lang="ar-SA" dirty="0" smtClean="0">
                <a:solidFill>
                  <a:srgbClr val="FF0000"/>
                </a:solidFill>
              </a:rPr>
              <a:t> في بُرْثُنِ الأسَدِ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مَنْ </a:t>
            </a:r>
            <a:r>
              <a:rPr lang="ar-SA" dirty="0" smtClean="0"/>
              <a:t>كُنْتَ </a:t>
            </a:r>
            <a:r>
              <a:rPr lang="ar-SA" dirty="0" err="1" smtClean="0"/>
              <a:t>وَاحِدَهُ </a:t>
            </a:r>
            <a:r>
              <a:rPr lang="ar-SA" dirty="0" smtClean="0"/>
              <a:t>( مبتدأ مؤخر </a:t>
            </a:r>
            <a:r>
              <a:rPr lang="ar-SA" dirty="0" err="1" smtClean="0"/>
              <a:t>جوازاً )،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err="1" smtClean="0"/>
              <a:t>و </a:t>
            </a:r>
            <a:r>
              <a:rPr lang="ar-SA" dirty="0" smtClean="0"/>
              <a:t>( قد ثَكِلتْ </a:t>
            </a:r>
            <a:r>
              <a:rPr lang="ar-SA" dirty="0" err="1" smtClean="0"/>
              <a:t>أُمُّهُ </a:t>
            </a:r>
            <a:r>
              <a:rPr lang="ar-SA" dirty="0" smtClean="0"/>
              <a:t>)  خبر مقدم جوازاً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الخبر </a:t>
            </a:r>
            <a:r>
              <a:rPr lang="ar-SA" dirty="0" smtClean="0">
                <a:solidFill>
                  <a:srgbClr val="FF0000"/>
                </a:solidFill>
              </a:rPr>
              <a:t>الواجب</a:t>
            </a:r>
            <a:r>
              <a:rPr lang="ar-SA" dirty="0" smtClean="0"/>
              <a:t> التأخير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فامْنَعْه حينَ يستوي الجزْآنِ:       </a:t>
            </a:r>
            <a:r>
              <a:rPr lang="ar-SA" dirty="0" err="1" smtClean="0"/>
              <a:t>عُرْفًا </a:t>
            </a:r>
            <a:r>
              <a:rPr lang="ar-SA" dirty="0" smtClean="0"/>
              <a:t>، </a:t>
            </a:r>
            <a:r>
              <a:rPr lang="ar-SA" dirty="0" err="1" smtClean="0"/>
              <a:t>وَنُكْراً </a:t>
            </a:r>
            <a:r>
              <a:rPr lang="ar-SA" dirty="0" smtClean="0"/>
              <a:t>، </a:t>
            </a:r>
            <a:r>
              <a:rPr lang="ar-SA" dirty="0" err="1" smtClean="0"/>
              <a:t>عادِمَىْ</a:t>
            </a:r>
            <a:r>
              <a:rPr lang="ar-SA" dirty="0" smtClean="0"/>
              <a:t> بيانِ</a:t>
            </a:r>
          </a:p>
          <a:p>
            <a:pPr>
              <a:buNone/>
            </a:pPr>
            <a:r>
              <a:rPr lang="ar-SA" dirty="0" smtClean="0"/>
              <a:t>كَذا إذا ما الفعلُ كانَ </a:t>
            </a:r>
            <a:r>
              <a:rPr lang="ar-SA" dirty="0" err="1" smtClean="0"/>
              <a:t>الخبرا</a:t>
            </a:r>
            <a:r>
              <a:rPr lang="ar-SA" dirty="0" smtClean="0"/>
              <a:t>،       أو قُصِدَ استعماله </a:t>
            </a:r>
            <a:r>
              <a:rPr lang="ar-SA" dirty="0" smtClean="0"/>
              <a:t>مُنْــحَصِرَا</a:t>
            </a:r>
            <a:endParaRPr lang="ar-SA" dirty="0" smtClean="0"/>
          </a:p>
          <a:p>
            <a:pPr>
              <a:buNone/>
            </a:pPr>
            <a:r>
              <a:rPr lang="ar-SA" u="sng" dirty="0" smtClean="0">
                <a:solidFill>
                  <a:srgbClr val="FF0000"/>
                </a:solidFill>
              </a:rPr>
              <a:t>مواضع </a:t>
            </a:r>
            <a:r>
              <a:rPr lang="ar-SA" u="sng" dirty="0" smtClean="0"/>
              <a:t>الخبر</a:t>
            </a:r>
            <a:r>
              <a:rPr lang="ar-SA" u="sng" dirty="0" smtClean="0">
                <a:solidFill>
                  <a:srgbClr val="FF0000"/>
                </a:solidFill>
              </a:rPr>
              <a:t> الواجب </a:t>
            </a:r>
            <a:r>
              <a:rPr lang="ar-SA" u="sng" dirty="0" err="1" smtClean="0"/>
              <a:t>التأخير</a:t>
            </a:r>
            <a:r>
              <a:rPr lang="ar-SA" dirty="0" err="1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أن يكون كلٌ من المبتدأ والخبر معرفة أو نكرة صالحة لجعلها </a:t>
            </a:r>
            <a:r>
              <a:rPr lang="ar-SA" dirty="0" err="1" smtClean="0"/>
              <a:t>مبتدأ </a:t>
            </a:r>
            <a:r>
              <a:rPr lang="ar-SA" dirty="0" smtClean="0"/>
              <a:t>، </a:t>
            </a:r>
            <a:r>
              <a:rPr lang="ar-SA" dirty="0" err="1" smtClean="0"/>
              <a:t>ولامبين</a:t>
            </a:r>
            <a:r>
              <a:rPr lang="ar-SA" dirty="0" smtClean="0"/>
              <a:t> للمبتدأ من </a:t>
            </a:r>
            <a:r>
              <a:rPr lang="ar-SA" dirty="0" err="1" smtClean="0"/>
              <a:t>الخبر: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زيدٌ </a:t>
            </a:r>
            <a:r>
              <a:rPr lang="ar-SA" dirty="0" err="1" smtClean="0"/>
              <a:t>أخوك =زيدٌ </a:t>
            </a:r>
            <a:r>
              <a:rPr lang="ar-SA" dirty="0" smtClean="0"/>
              <a:t>: </a:t>
            </a:r>
            <a:r>
              <a:rPr lang="ar-SA" dirty="0" err="1" smtClean="0"/>
              <a:t>مبتدأ </a:t>
            </a:r>
            <a:r>
              <a:rPr lang="ar-SA" dirty="0" smtClean="0"/>
              <a:t>/ </a:t>
            </a:r>
            <a:r>
              <a:rPr lang="ar-SA" dirty="0" err="1" smtClean="0"/>
              <a:t>أخوك </a:t>
            </a:r>
            <a:r>
              <a:rPr lang="ar-SA" dirty="0" smtClean="0"/>
              <a:t>: خبر </a:t>
            </a:r>
          </a:p>
          <a:p>
            <a:pPr>
              <a:buNone/>
            </a:pPr>
            <a:r>
              <a:rPr lang="ar-SA" dirty="0" smtClean="0"/>
              <a:t>أخوك </a:t>
            </a:r>
            <a:r>
              <a:rPr lang="ar-SA" dirty="0" err="1" smtClean="0"/>
              <a:t>زيدٌ </a:t>
            </a:r>
            <a:r>
              <a:rPr lang="ar-SA" dirty="0" smtClean="0"/>
              <a:t>= </a:t>
            </a:r>
            <a:r>
              <a:rPr lang="ar-SA" dirty="0" err="1" smtClean="0"/>
              <a:t>أخوك </a:t>
            </a:r>
            <a:r>
              <a:rPr lang="ar-SA" dirty="0" smtClean="0"/>
              <a:t>: </a:t>
            </a:r>
            <a:r>
              <a:rPr lang="ar-SA" dirty="0" err="1" smtClean="0"/>
              <a:t>مبتدأ </a:t>
            </a:r>
            <a:r>
              <a:rPr lang="ar-SA" dirty="0" smtClean="0"/>
              <a:t>/  </a:t>
            </a:r>
            <a:r>
              <a:rPr lang="ar-SA" dirty="0" err="1" smtClean="0"/>
              <a:t>زيدٌ </a:t>
            </a:r>
            <a:r>
              <a:rPr lang="ar-SA" dirty="0" smtClean="0"/>
              <a:t>: خبر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*  فإن </a:t>
            </a:r>
            <a:r>
              <a:rPr lang="ar-SA" dirty="0" smtClean="0"/>
              <a:t>وجد دليل على أن المتقدم خبر </a:t>
            </a:r>
            <a:r>
              <a:rPr lang="ar-SA" u="sng" dirty="0" smtClean="0"/>
              <a:t>جاز</a:t>
            </a:r>
            <a:r>
              <a:rPr lang="ar-SA" dirty="0" smtClean="0"/>
              <a:t> التقديم </a:t>
            </a:r>
            <a:r>
              <a:rPr lang="ar-SA" dirty="0" err="1" smtClean="0"/>
              <a:t>والتأخير: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أبو يوسف أبو </a:t>
            </a:r>
            <a:r>
              <a:rPr lang="ar-SA" dirty="0" err="1" smtClean="0">
                <a:solidFill>
                  <a:srgbClr val="C00000"/>
                </a:solidFill>
              </a:rPr>
              <a:t>حنيفة:</a:t>
            </a:r>
            <a:endParaRPr lang="ar-SA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 smtClean="0"/>
              <a:t>أبو يوسف= مبتدأ </a:t>
            </a:r>
          </a:p>
          <a:p>
            <a:pPr>
              <a:buNone/>
            </a:pPr>
            <a:r>
              <a:rPr lang="ar-SA" dirty="0" smtClean="0"/>
              <a:t>أبو حنيفة= خبر</a:t>
            </a:r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C00000"/>
                </a:solidFill>
              </a:rPr>
              <a:t>أبو حنيفة أبو </a:t>
            </a:r>
            <a:r>
              <a:rPr lang="ar-SA" dirty="0" err="1" smtClean="0">
                <a:solidFill>
                  <a:srgbClr val="C00000"/>
                </a:solidFill>
              </a:rPr>
              <a:t>يوسف</a:t>
            </a:r>
            <a:r>
              <a:rPr lang="ar-SA" dirty="0" err="1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أبو حنيفة= خبر مقدم جوازاً لوجود الدليل.</a:t>
            </a:r>
          </a:p>
          <a:p>
            <a:pPr>
              <a:buNone/>
            </a:pPr>
            <a:r>
              <a:rPr lang="ar-SA" dirty="0" smtClean="0"/>
              <a:t>أبو يوسف= مبتدأ مؤخر لوجود الدليل.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بَنُونَا بَنو </a:t>
            </a:r>
            <a:r>
              <a:rPr lang="ar-SA" dirty="0" err="1" smtClean="0"/>
              <a:t>أبنائِنا </a:t>
            </a:r>
            <a:r>
              <a:rPr lang="ar-SA" dirty="0" smtClean="0"/>
              <a:t>، وَبناتُنا  </a:t>
            </a:r>
            <a:br>
              <a:rPr lang="ar-SA" dirty="0" smtClean="0"/>
            </a:br>
            <a:r>
              <a:rPr lang="ar-SA" dirty="0" smtClean="0"/>
              <a:t>                              بَنُوهُنَّ أبناءُ الرِّجالِ الأباعِدِ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dirty="0" err="1" smtClean="0"/>
              <a:t>بَنُونَا </a:t>
            </a:r>
            <a:r>
              <a:rPr lang="ar-SA" dirty="0" smtClean="0"/>
              <a:t>= خبر مقدم.</a:t>
            </a:r>
          </a:p>
          <a:p>
            <a:pPr>
              <a:buNone/>
            </a:pPr>
            <a:r>
              <a:rPr lang="ar-SA" dirty="0" smtClean="0"/>
              <a:t>بَنو </a:t>
            </a:r>
            <a:r>
              <a:rPr lang="ar-SA" dirty="0" err="1" smtClean="0"/>
              <a:t>أبنائِنا </a:t>
            </a:r>
            <a:r>
              <a:rPr lang="ar-SA" dirty="0" smtClean="0"/>
              <a:t>= مبتدأ مؤخر جوازا لوجود دليل عليه.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1244</Words>
  <Application>Microsoft Office PowerPoint</Application>
  <PresentationFormat>عرض على الشاشة (3:4)‏</PresentationFormat>
  <Paragraphs>148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النحو/ المرحلة الثانية</vt:lpstr>
      <vt:lpstr>الابتداء بالنكرة</vt:lpstr>
      <vt:lpstr>الشريحة 3</vt:lpstr>
      <vt:lpstr>جواز تقديم االخبر على المبتدأ</vt:lpstr>
      <vt:lpstr>الشريحة 5</vt:lpstr>
      <vt:lpstr>قد ثَكِلتْ أُمُّهُ مَنْ كُنْتَ وَاحِدَهُ                                وَباتَ مُتَشِبَاً في بُرْثُنِ الأسَدِ</vt:lpstr>
      <vt:lpstr>الخبر الواجب التأخير</vt:lpstr>
      <vt:lpstr>الشريحة 8</vt:lpstr>
      <vt:lpstr>بَنُونَا بَنو أبنائِنا ، وَبناتُنا                                 بَنُوهُنَّ أبناءُ الرِّجالِ الأباعِدِ</vt:lpstr>
      <vt:lpstr>الشريحة 10</vt:lpstr>
      <vt:lpstr>الشريحة 11</vt:lpstr>
      <vt:lpstr>3ـ أن يكون الخبر محصوراً بـ(إنما)أو (إلا)</vt:lpstr>
      <vt:lpstr>4ـ أن يكون خبراً لمبتدإٍ قد دخلت عليه لام الابتداء:</vt:lpstr>
      <vt:lpstr>5ـ أن يكون المبتدأ له صدر الكلام ( كأسماء الاستفهام)</vt:lpstr>
      <vt:lpstr> وجوب تقديم الخبر</vt:lpstr>
      <vt:lpstr>الشريحة 16</vt:lpstr>
      <vt:lpstr>الشريحة 17</vt:lpstr>
      <vt:lpstr>جواز حذف المبتدأ والخبر</vt:lpstr>
      <vt:lpstr>الشريحة 19</vt:lpstr>
      <vt:lpstr>وجوب حذف الخبر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النحو/ المرحلة الثانية</dc:title>
  <dc:creator>سلو ى</dc:creator>
  <cp:lastModifiedBy>سلو ى</cp:lastModifiedBy>
  <cp:revision>54</cp:revision>
  <dcterms:created xsi:type="dcterms:W3CDTF">2022-01-09T17:17:45Z</dcterms:created>
  <dcterms:modified xsi:type="dcterms:W3CDTF">2022-01-10T19:24:20Z</dcterms:modified>
</cp:coreProperties>
</file>