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effectLst>
            <a:glow rad="228600">
              <a:schemeClr val="accent6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perspectiveHeroicExtremeLeftFacing"/>
            <a:lightRig rig="threePt" dir="t"/>
          </a:scene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النحو </a:t>
            </a:r>
            <a:r>
              <a:rPr lang="ar-SA" dirty="0" smtClean="0"/>
              <a:t>المرحلة </a:t>
            </a:r>
            <a:r>
              <a:rPr lang="ar-SA" dirty="0" err="1" smtClean="0"/>
              <a:t>الثانية </a:t>
            </a:r>
            <a:r>
              <a:rPr lang="ar-SA" dirty="0" smtClean="0"/>
              <a:t>(5</a:t>
            </a:r>
            <a:r>
              <a:rPr lang="ar-SA" dirty="0" err="1" smtClean="0"/>
              <a:t>)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ar-SA" b="1" dirty="0" smtClean="0">
              <a:solidFill>
                <a:srgbClr val="FF0000"/>
              </a:solidFill>
            </a:endParaRPr>
          </a:p>
          <a:p>
            <a:r>
              <a:rPr lang="ar-SA" b="1" dirty="0" smtClean="0">
                <a:solidFill>
                  <a:srgbClr val="FF0000"/>
                </a:solidFill>
              </a:rPr>
              <a:t>كان وأخواتها</a:t>
            </a:r>
            <a:endParaRPr lang="ar-SA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  <a:scene3d>
            <a:camera prst="isometricOffAxis2Lef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SA" b="1" dirty="0" err="1" smtClean="0">
                <a:solidFill>
                  <a:srgbClr val="FFFF00"/>
                </a:solidFill>
              </a:rPr>
              <a:t>2ـ</a:t>
            </a:r>
            <a:r>
              <a:rPr lang="ar-SA" b="1" dirty="0" smtClean="0">
                <a:solidFill>
                  <a:srgbClr val="FFFF00"/>
                </a:solidFill>
              </a:rPr>
              <a:t> ما </a:t>
            </a:r>
            <a:r>
              <a:rPr lang="ar-SA" b="1" dirty="0" err="1" smtClean="0">
                <a:solidFill>
                  <a:srgbClr val="FFFF00"/>
                </a:solidFill>
              </a:rPr>
              <a:t>لايتصرف</a:t>
            </a:r>
            <a:r>
              <a:rPr lang="ar-SA" b="1" dirty="0" smtClean="0">
                <a:solidFill>
                  <a:srgbClr val="FFFF00"/>
                </a:solidFill>
              </a:rPr>
              <a:t> 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err="1" smtClean="0"/>
              <a:t>وهو= </a:t>
            </a:r>
            <a:r>
              <a:rPr lang="ar-SA" dirty="0" smtClean="0"/>
              <a:t>[دام/ </a:t>
            </a:r>
            <a:r>
              <a:rPr lang="ar-SA" dirty="0" err="1" smtClean="0"/>
              <a:t>ليس </a:t>
            </a:r>
            <a:r>
              <a:rPr lang="ar-SA" dirty="0" smtClean="0"/>
              <a:t>/ وما كان النفي أو شِبْهُهُ شرطاً فيه </a:t>
            </a:r>
            <a:r>
              <a:rPr lang="ar-SA" dirty="0" err="1" smtClean="0"/>
              <a:t>وهو </a:t>
            </a:r>
            <a:r>
              <a:rPr lang="ar-SA" dirty="0" smtClean="0"/>
              <a:t>( زال وأخواتها</a:t>
            </a:r>
            <a:r>
              <a:rPr lang="ar-SA" dirty="0" err="1" smtClean="0"/>
              <a:t>)]</a:t>
            </a:r>
            <a:r>
              <a:rPr lang="ar-SA" dirty="0" smtClean="0"/>
              <a:t> </a:t>
            </a:r>
          </a:p>
          <a:p>
            <a:pPr>
              <a:buNone/>
            </a:pPr>
            <a:r>
              <a:rPr lang="ar-SA" dirty="0" err="1" smtClean="0"/>
              <a:t>لايستعمل</a:t>
            </a:r>
            <a:r>
              <a:rPr lang="ar-SA" dirty="0" smtClean="0"/>
              <a:t> منه أمرٌ ولا مصدر.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كان وأخواتها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SA" dirty="0" smtClean="0"/>
              <a:t>تَرفَعُ كانَ </a:t>
            </a:r>
            <a:r>
              <a:rPr lang="ar-SA" dirty="0" err="1" smtClean="0"/>
              <a:t>المبتدَا</a:t>
            </a:r>
            <a:r>
              <a:rPr lang="ar-SA" dirty="0" smtClean="0"/>
              <a:t> </a:t>
            </a:r>
            <a:r>
              <a:rPr lang="ar-SA" dirty="0" err="1" smtClean="0"/>
              <a:t>آسمًا</a:t>
            </a:r>
            <a:r>
              <a:rPr lang="ar-SA" dirty="0" smtClean="0"/>
              <a:t>، والخبرْ      تنصِبُـــــهُ، </a:t>
            </a:r>
            <a:r>
              <a:rPr lang="ar-SA" dirty="0" err="1" smtClean="0"/>
              <a:t>ككان</a:t>
            </a:r>
            <a:r>
              <a:rPr lang="ar-SA" dirty="0" smtClean="0"/>
              <a:t> سَيِّداً عُمَرْ</a:t>
            </a:r>
          </a:p>
          <a:p>
            <a:pPr>
              <a:buNone/>
            </a:pPr>
            <a:r>
              <a:rPr lang="ar-SA" dirty="0" err="1" smtClean="0"/>
              <a:t>ككانَ</a:t>
            </a:r>
            <a:r>
              <a:rPr lang="ar-SA" dirty="0" smtClean="0"/>
              <a:t> ظلَّ باتَ أضحى أصْبحا    أمسى وصارَ ليسَ، زالَ بَرِحا</a:t>
            </a:r>
          </a:p>
          <a:p>
            <a:pPr>
              <a:buNone/>
            </a:pPr>
            <a:r>
              <a:rPr lang="ar-SA" dirty="0" smtClean="0"/>
              <a:t>فَتِئ، </a:t>
            </a:r>
            <a:r>
              <a:rPr lang="ar-SA" dirty="0" err="1" smtClean="0"/>
              <a:t>وآنفَكَّ</a:t>
            </a:r>
            <a:r>
              <a:rPr lang="ar-SA" dirty="0" smtClean="0"/>
              <a:t>، وَهَذِى </a:t>
            </a:r>
            <a:r>
              <a:rPr lang="ar-SA" dirty="0" err="1" smtClean="0"/>
              <a:t>الأربعَه</a:t>
            </a:r>
            <a:r>
              <a:rPr lang="ar-SA" dirty="0" smtClean="0"/>
              <a:t>     لِشِبْهِ </a:t>
            </a:r>
            <a:r>
              <a:rPr lang="ar-SA" dirty="0" err="1" smtClean="0"/>
              <a:t>نَفْــــــىٍ </a:t>
            </a:r>
            <a:r>
              <a:rPr lang="ar-SA" dirty="0" smtClean="0"/>
              <a:t>، أوْ </a:t>
            </a:r>
            <a:r>
              <a:rPr lang="ar-SA" dirty="0" err="1" smtClean="0"/>
              <a:t>لنفىٍ </a:t>
            </a:r>
            <a:r>
              <a:rPr lang="ar-SA" dirty="0" smtClean="0"/>
              <a:t>، مُتْبَعَهْ</a:t>
            </a:r>
          </a:p>
          <a:p>
            <a:pPr>
              <a:buNone/>
            </a:pPr>
            <a:r>
              <a:rPr lang="ar-SA" dirty="0" smtClean="0"/>
              <a:t>وَمِثْلُ كانَ دَامَ مسْبُوقًا </a:t>
            </a:r>
            <a:r>
              <a:rPr lang="ar-SA" dirty="0" err="1" smtClean="0"/>
              <a:t>بـ</a:t>
            </a:r>
            <a:r>
              <a:rPr lang="ar-SA" dirty="0" smtClean="0"/>
              <a:t>(ما)   </a:t>
            </a:r>
            <a:r>
              <a:rPr lang="ar-SA" dirty="0" err="1" smtClean="0"/>
              <a:t>كاعْــــــــطِ</a:t>
            </a:r>
            <a:r>
              <a:rPr lang="ar-SA" dirty="0" smtClean="0"/>
              <a:t> مادمتَ مُصِيباً دِرْهمَا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ترفع المبتدأ اسماً لها وتنصب الخبر خبراً لها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ar-SA" dirty="0" smtClean="0"/>
              <a:t>تنقسم </a:t>
            </a:r>
            <a:r>
              <a:rPr lang="ar-SA" dirty="0" err="1" smtClean="0"/>
              <a:t>قسمين:</a:t>
            </a:r>
            <a:endParaRPr lang="ar-SA" dirty="0" smtClean="0"/>
          </a:p>
          <a:p>
            <a:pPr>
              <a:buNone/>
            </a:pPr>
            <a:r>
              <a:rPr lang="ar-SA" dirty="0" err="1" smtClean="0"/>
              <a:t>1ـ</a:t>
            </a:r>
            <a:r>
              <a:rPr lang="ar-SA" dirty="0" smtClean="0"/>
              <a:t> من الافعال ما يعمل بلا </a:t>
            </a:r>
            <a:r>
              <a:rPr lang="ar-SA" dirty="0" err="1" smtClean="0"/>
              <a:t>شرط </a:t>
            </a:r>
            <a:r>
              <a:rPr lang="ar-SA" dirty="0" smtClean="0">
                <a:solidFill>
                  <a:srgbClr val="FF0000"/>
                </a:solidFill>
              </a:rPr>
              <a:t>( </a:t>
            </a:r>
            <a:r>
              <a:rPr lang="ar-SA" dirty="0" err="1" smtClean="0">
                <a:solidFill>
                  <a:srgbClr val="FF0000"/>
                </a:solidFill>
              </a:rPr>
              <a:t>كان </a:t>
            </a:r>
            <a:r>
              <a:rPr lang="ar-SA" dirty="0" smtClean="0">
                <a:solidFill>
                  <a:srgbClr val="FF0000"/>
                </a:solidFill>
              </a:rPr>
              <a:t>،ظلَّ، بات، أضحى، أصبحى، أمسى، </a:t>
            </a:r>
            <a:r>
              <a:rPr lang="ar-SA" dirty="0" err="1" smtClean="0">
                <a:solidFill>
                  <a:srgbClr val="FF0000"/>
                </a:solidFill>
              </a:rPr>
              <a:t>صار </a:t>
            </a:r>
            <a:r>
              <a:rPr lang="ar-SA" dirty="0" smtClean="0">
                <a:solidFill>
                  <a:srgbClr val="FF0000"/>
                </a:solidFill>
              </a:rPr>
              <a:t>، ليس</a:t>
            </a:r>
            <a:r>
              <a:rPr lang="ar-SA" dirty="0" err="1" smtClean="0">
                <a:solidFill>
                  <a:srgbClr val="FF0000"/>
                </a:solidFill>
              </a:rPr>
              <a:t>)</a:t>
            </a:r>
            <a:endParaRPr lang="ar-SA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SA" dirty="0" err="1" smtClean="0"/>
              <a:t>2ـ</a:t>
            </a:r>
            <a:r>
              <a:rPr lang="ar-SA" dirty="0" smtClean="0"/>
              <a:t> يعمل بشرط وهو </a:t>
            </a:r>
            <a:r>
              <a:rPr lang="ar-SA" dirty="0" err="1" smtClean="0"/>
              <a:t>قسمان:</a:t>
            </a:r>
            <a:endParaRPr lang="ar-SA" dirty="0" smtClean="0"/>
          </a:p>
          <a:p>
            <a:pPr>
              <a:buNone/>
            </a:pPr>
            <a:r>
              <a:rPr lang="ar-SA" dirty="0" err="1" smtClean="0"/>
              <a:t>أ </a:t>
            </a:r>
            <a:r>
              <a:rPr lang="ar-SA" dirty="0" smtClean="0"/>
              <a:t>/ أن يسبقه </a:t>
            </a:r>
            <a:r>
              <a:rPr lang="ar-S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نفيٌ</a:t>
            </a:r>
            <a:r>
              <a:rPr lang="ar-SA" dirty="0" smtClean="0"/>
              <a:t> لفظاً وتقديراً،أو شبه نفي</a:t>
            </a:r>
            <a:r>
              <a:rPr lang="ar-S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 زال/برح/فتي/انفكَّ</a:t>
            </a:r>
            <a:r>
              <a:rPr lang="ar-SA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endParaRPr lang="ar-SA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ar-SA" dirty="0" smtClean="0"/>
              <a:t>ما زال زيدٌ قائماً</a:t>
            </a:r>
          </a:p>
          <a:p>
            <a:pPr>
              <a:buNone/>
            </a:pPr>
            <a:r>
              <a:rPr lang="ar-SA" dirty="0" smtClean="0"/>
              <a:t>{قالوا تالله </a:t>
            </a:r>
            <a:r>
              <a:rPr lang="ar-SA" dirty="0" err="1" smtClean="0"/>
              <a:t>تفتؤُ</a:t>
            </a:r>
            <a:r>
              <a:rPr lang="ar-SA" dirty="0" smtClean="0"/>
              <a:t> تذكرُ يُوسُفَ}=</a:t>
            </a:r>
            <a:r>
              <a:rPr lang="ar-SA" dirty="0" err="1" smtClean="0"/>
              <a:t>لاتفتؤ</a:t>
            </a:r>
            <a:r>
              <a:rPr lang="ar-SA" dirty="0" smtClean="0"/>
              <a:t> </a:t>
            </a:r>
          </a:p>
          <a:p>
            <a:pPr>
              <a:buNone/>
            </a:pPr>
            <a:r>
              <a:rPr lang="ar-SA" dirty="0" smtClean="0"/>
              <a:t>* حذف النفي لوجود القسم ويشذ الحذف من دون القسم</a:t>
            </a: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SA" dirty="0" smtClean="0"/>
              <a:t>وأبرحُ ما أدام اللهُ قومي                   بحمدِ اللهِ </a:t>
            </a:r>
            <a:r>
              <a:rPr lang="ar-SA" dirty="0" err="1" smtClean="0"/>
              <a:t>مُنْتَطِقًا</a:t>
            </a:r>
            <a:r>
              <a:rPr lang="ar-SA" dirty="0" smtClean="0"/>
              <a:t> مُجيداً</a:t>
            </a:r>
          </a:p>
          <a:p>
            <a:pPr>
              <a:buNone/>
            </a:pPr>
            <a:r>
              <a:rPr lang="ar-SA" dirty="0" smtClean="0"/>
              <a:t>أي لا أبرحُ </a:t>
            </a:r>
            <a:r>
              <a:rPr lang="ar-SA" dirty="0" err="1" smtClean="0"/>
              <a:t>منتطقاً</a:t>
            </a:r>
            <a:r>
              <a:rPr lang="ar-SA" dirty="0" smtClean="0"/>
              <a:t> مُجيداً</a:t>
            </a:r>
          </a:p>
          <a:p>
            <a:pPr>
              <a:buNone/>
            </a:pPr>
            <a:r>
              <a:rPr lang="ar-S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ــــ شبه </a:t>
            </a:r>
            <a:r>
              <a:rPr lang="ar-SA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النفي ×</a:t>
            </a:r>
            <a:r>
              <a:rPr lang="ar-S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 النهي)=</a:t>
            </a:r>
            <a:r>
              <a:rPr lang="ar-SA" dirty="0" smtClean="0"/>
              <a:t>لا تزلْ </a:t>
            </a:r>
            <a:r>
              <a:rPr lang="ar-SA" dirty="0" err="1" smtClean="0"/>
              <a:t>قاىماً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صاحِ شَمِّرْ ولا تزلْ ذاكراً </a:t>
            </a:r>
            <a:r>
              <a:rPr lang="ar-SA" dirty="0" err="1" smtClean="0"/>
              <a:t>المو</a:t>
            </a:r>
            <a:r>
              <a:rPr lang="ar-SA" dirty="0" smtClean="0"/>
              <a:t>          </a:t>
            </a:r>
            <a:r>
              <a:rPr lang="ar-SA" dirty="0" err="1" smtClean="0"/>
              <a:t>تِ</a:t>
            </a:r>
            <a:r>
              <a:rPr lang="ar-SA" dirty="0" smtClean="0"/>
              <a:t>، فنسيانهُ ضلالٌ مُبينٌ</a:t>
            </a:r>
          </a:p>
          <a:p>
            <a:pPr>
              <a:buNone/>
            </a:pPr>
            <a:r>
              <a:rPr lang="ar-SA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× </a:t>
            </a:r>
            <a:r>
              <a:rPr lang="ar-S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 الدعاء</a:t>
            </a:r>
            <a:r>
              <a:rPr lang="ar-SA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r>
              <a:rPr lang="ar-S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ar-SA" dirty="0" smtClean="0"/>
              <a:t>ألا يا </a:t>
            </a:r>
            <a:r>
              <a:rPr lang="ar-SA" dirty="0" err="1" smtClean="0"/>
              <a:t>آسلَمي</a:t>
            </a:r>
            <a:r>
              <a:rPr lang="ar-SA" dirty="0" smtClean="0"/>
              <a:t>، يا دار </a:t>
            </a:r>
            <a:r>
              <a:rPr lang="ar-SA" dirty="0" err="1" smtClean="0"/>
              <a:t>مىَّ</a:t>
            </a:r>
            <a:r>
              <a:rPr lang="ar-SA" dirty="0" smtClean="0"/>
              <a:t>، على </a:t>
            </a:r>
            <a:r>
              <a:rPr lang="ar-SA" dirty="0" err="1" smtClean="0"/>
              <a:t>البلى،</a:t>
            </a:r>
            <a:endParaRPr lang="ar-SA" dirty="0" smtClean="0"/>
          </a:p>
          <a:p>
            <a:pPr algn="l">
              <a:buNone/>
            </a:pPr>
            <a:r>
              <a:rPr lang="ar-SA" dirty="0" smtClean="0"/>
              <a:t>ولا زالَ مُنْهلًّا </a:t>
            </a:r>
            <a:r>
              <a:rPr lang="ar-SA" dirty="0" err="1" smtClean="0"/>
              <a:t>بجرعائِكِ</a:t>
            </a:r>
            <a:r>
              <a:rPr lang="ar-SA" dirty="0" smtClean="0"/>
              <a:t> القطرُ</a:t>
            </a:r>
          </a:p>
          <a:p>
            <a:pPr>
              <a:buNone/>
            </a:pPr>
            <a:r>
              <a:rPr lang="ar-SA" dirty="0" smtClean="0"/>
              <a:t>حيث </a:t>
            </a:r>
            <a:r>
              <a:rPr lang="ar-SA" dirty="0" err="1" smtClean="0"/>
              <a:t>اجرى </a:t>
            </a:r>
            <a:r>
              <a:rPr lang="ar-SA" dirty="0" smtClean="0"/>
              <a:t>(زال) مجرى كان في رفعها الاسم ونصبها </a:t>
            </a:r>
            <a:r>
              <a:rPr lang="ar-SA" dirty="0" err="1" smtClean="0"/>
              <a:t>الخبر،لتقدم </a:t>
            </a:r>
            <a:r>
              <a:rPr lang="ar-SA" dirty="0" smtClean="0"/>
              <a:t>(لا) الدعائية عليها والدعاء سبيه النفي</a:t>
            </a: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SA" dirty="0" err="1" smtClean="0"/>
              <a:t>ب </a:t>
            </a:r>
            <a:r>
              <a:rPr lang="ar-SA" dirty="0" smtClean="0"/>
              <a:t>/ ما يشترط في عمله أن يسبقه(ما) المصدرية الظرفية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SA" dirty="0" err="1" smtClean="0"/>
              <a:t>وهو </a:t>
            </a:r>
            <a:r>
              <a:rPr lang="ar-SA" dirty="0" smtClean="0"/>
              <a:t>( </a:t>
            </a:r>
            <a:r>
              <a:rPr lang="ar-SA" dirty="0" err="1" smtClean="0"/>
              <a:t>دام )</a:t>
            </a:r>
            <a:r>
              <a:rPr lang="ar-SA" dirty="0" smtClean="0"/>
              <a:t> </a:t>
            </a:r>
          </a:p>
          <a:p>
            <a:pPr>
              <a:buNone/>
            </a:pPr>
            <a:r>
              <a:rPr lang="ar-SA" dirty="0" smtClean="0"/>
              <a:t>أعطِ ما دُمتَ مُصيباً </a:t>
            </a:r>
            <a:r>
              <a:rPr lang="ar-SA" dirty="0" err="1" smtClean="0"/>
              <a:t>دِرْهماً </a:t>
            </a:r>
            <a:r>
              <a:rPr lang="ar-SA" dirty="0" smtClean="0"/>
              <a:t>=أي:أعطِ مدة دوامك مصيباً درهماً</a:t>
            </a:r>
          </a:p>
          <a:p>
            <a:pPr>
              <a:buNone/>
            </a:pPr>
            <a:r>
              <a:rPr lang="ar-SA" dirty="0" smtClean="0"/>
              <a:t>قال </a:t>
            </a:r>
            <a:r>
              <a:rPr lang="ar-SA" dirty="0" err="1" smtClean="0"/>
              <a:t>تعالى:</a:t>
            </a:r>
            <a:r>
              <a:rPr lang="ar-SA" dirty="0" smtClean="0"/>
              <a:t>{ وأوصاني </a:t>
            </a:r>
            <a:r>
              <a:rPr lang="ar-SA" dirty="0" err="1" smtClean="0"/>
              <a:t>بالصلآة</a:t>
            </a:r>
            <a:r>
              <a:rPr lang="ar-SA" dirty="0" smtClean="0"/>
              <a:t> والزكاةِ ما دمتُ حياً</a:t>
            </a:r>
            <a:r>
              <a:rPr lang="ar-SA" dirty="0" err="1" smtClean="0"/>
              <a:t>}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أي: مدة دوامي حياً</a:t>
            </a: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أقسام كان وأخواتها من حيث التصرف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ar-SA" dirty="0" err="1" smtClean="0">
                <a:solidFill>
                  <a:srgbClr val="C00000"/>
                </a:solidFill>
              </a:rPr>
              <a:t>1ـ</a:t>
            </a:r>
            <a:r>
              <a:rPr lang="ar-SA" dirty="0" smtClean="0">
                <a:solidFill>
                  <a:srgbClr val="C00000"/>
                </a:solidFill>
              </a:rPr>
              <a:t> </a:t>
            </a:r>
            <a:r>
              <a:rPr lang="ar-SA" dirty="0" err="1" smtClean="0">
                <a:solidFill>
                  <a:srgbClr val="C00000"/>
                </a:solidFill>
              </a:rPr>
              <a:t>مايتصرف</a:t>
            </a:r>
            <a:r>
              <a:rPr lang="ar-SA" dirty="0" smtClean="0"/>
              <a:t>: كلها ما </a:t>
            </a:r>
            <a:r>
              <a:rPr lang="ar-SA" dirty="0" err="1" smtClean="0"/>
              <a:t>عدا (ليس </a:t>
            </a:r>
            <a:r>
              <a:rPr lang="ar-SA" dirty="0" smtClean="0"/>
              <a:t>/ </a:t>
            </a:r>
            <a:r>
              <a:rPr lang="ar-SA" dirty="0" err="1" smtClean="0"/>
              <a:t>دام )</a:t>
            </a:r>
            <a:endParaRPr lang="ar-SA" dirty="0" smtClean="0"/>
          </a:p>
          <a:p>
            <a:pPr>
              <a:buNone/>
            </a:pPr>
            <a:r>
              <a:rPr lang="ar-SA" b="1" dirty="0" smtClean="0">
                <a:solidFill>
                  <a:srgbClr val="C00000"/>
                </a:solidFill>
              </a:rPr>
              <a:t>× </a:t>
            </a:r>
            <a:r>
              <a:rPr lang="ar-SA" b="1" dirty="0" err="1" smtClean="0">
                <a:solidFill>
                  <a:srgbClr val="C00000"/>
                </a:solidFill>
              </a:rPr>
              <a:t>مضارع </a:t>
            </a:r>
            <a:r>
              <a:rPr lang="ar-SA" dirty="0" smtClean="0"/>
              <a:t>=يكون زيدٌ قائماً </a:t>
            </a:r>
          </a:p>
          <a:p>
            <a:pPr>
              <a:buNone/>
            </a:pPr>
            <a:r>
              <a:rPr lang="ar-SA" dirty="0" smtClean="0"/>
              <a:t>يكون=فعل مضارع ناقص ترفع المبتدأ تنصب الخبر</a:t>
            </a:r>
          </a:p>
          <a:p>
            <a:pPr>
              <a:buNone/>
            </a:pPr>
            <a:r>
              <a:rPr lang="ar-SA" dirty="0" smtClean="0"/>
              <a:t>زيدٌ=اسم يكون مرفوع بالضمة</a:t>
            </a:r>
          </a:p>
          <a:p>
            <a:pPr>
              <a:buNone/>
            </a:pPr>
            <a:r>
              <a:rPr lang="ar-SA" dirty="0" smtClean="0"/>
              <a:t>قائماً=خبر يكون منصوب بالفتحة</a:t>
            </a:r>
          </a:p>
          <a:p>
            <a:pPr>
              <a:buNone/>
            </a:pPr>
            <a:r>
              <a:rPr lang="ar-SA" b="1" dirty="0" err="1" smtClean="0">
                <a:solidFill>
                  <a:srgbClr val="C00000"/>
                </a:solidFill>
              </a:rPr>
              <a:t>×أمر</a:t>
            </a:r>
            <a:r>
              <a:rPr lang="ar-SA" dirty="0" err="1" smtClean="0"/>
              <a:t>=</a:t>
            </a:r>
            <a:r>
              <a:rPr lang="ar-SA" dirty="0" smtClean="0"/>
              <a:t>{ كونوا قوامينَ </a:t>
            </a:r>
            <a:r>
              <a:rPr lang="ar-SA" dirty="0" err="1" smtClean="0"/>
              <a:t>بالقسطِ }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كونوا=فعل أمر </a:t>
            </a:r>
            <a:r>
              <a:rPr lang="ar-SA" dirty="0" err="1" smtClean="0"/>
              <a:t>ناقص </a:t>
            </a:r>
            <a:r>
              <a:rPr lang="ar-SA" dirty="0" smtClean="0"/>
              <a:t>، </a:t>
            </a:r>
            <a:r>
              <a:rPr lang="ar-SA" dirty="0" err="1" smtClean="0"/>
              <a:t>والواو </a:t>
            </a:r>
            <a:r>
              <a:rPr lang="ar-SA" dirty="0" smtClean="0"/>
              <a:t>:أسمها</a:t>
            </a:r>
          </a:p>
          <a:p>
            <a:pPr>
              <a:buNone/>
            </a:pPr>
            <a:r>
              <a:rPr lang="ar-SA" dirty="0" err="1" smtClean="0"/>
              <a:t>قوامين </a:t>
            </a:r>
            <a:r>
              <a:rPr lang="ar-SA" dirty="0" smtClean="0"/>
              <a:t>=خبرها منصوب بالياء</a:t>
            </a:r>
          </a:p>
          <a:p>
            <a:pPr>
              <a:buNone/>
            </a:pPr>
            <a:r>
              <a:rPr lang="ar-SA" dirty="0" err="1" smtClean="0"/>
              <a:t>بالقسط </a:t>
            </a:r>
            <a:r>
              <a:rPr lang="ar-SA" dirty="0" smtClean="0"/>
              <a:t>=جار ومجرور متعلقان بقوامين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SA" dirty="0" smtClean="0"/>
              <a:t>{ قل كونوا حجارةً أو حديداً</a:t>
            </a:r>
            <a:r>
              <a:rPr lang="ar-SA" dirty="0" err="1" smtClean="0"/>
              <a:t>}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قل:فعل أمر والفاعل ضمير مستتر تقديره انت</a:t>
            </a:r>
          </a:p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كونوا=فعل أمر ناقص،والواو=اسمها</a:t>
            </a:r>
          </a:p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حجارة=خبرها منصوب</a:t>
            </a:r>
          </a:p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أو=حرف عطف</a:t>
            </a:r>
          </a:p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حديدا=</a:t>
            </a:r>
            <a:r>
              <a:rPr lang="ar-SA" dirty="0" err="1" smtClean="0">
                <a:solidFill>
                  <a:srgbClr val="FF0000"/>
                </a:solidFill>
              </a:rPr>
              <a:t>معطوف</a:t>
            </a:r>
            <a:r>
              <a:rPr lang="ar-SA" dirty="0" smtClean="0">
                <a:solidFill>
                  <a:srgbClr val="FF0000"/>
                </a:solidFill>
              </a:rPr>
              <a:t> على حجارة منصوب بالفتحة.</a:t>
            </a:r>
          </a:p>
          <a:p>
            <a:pPr>
              <a:buNone/>
            </a:pPr>
            <a:r>
              <a:rPr lang="ar-SA" dirty="0" err="1" smtClean="0"/>
              <a:t>والجملة (كونوا.....</a:t>
            </a:r>
            <a:r>
              <a:rPr lang="ar-SA" dirty="0" smtClean="0"/>
              <a:t>)في محل نصب مقول القول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>
                <a:solidFill>
                  <a:srgbClr val="C00000"/>
                </a:solidFill>
              </a:rPr>
              <a:t>× اسم فاعل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زيدٌ كائنٌ اخاك</a:t>
            </a:r>
          </a:p>
          <a:p>
            <a:pPr>
              <a:buNone/>
            </a:pPr>
            <a:r>
              <a:rPr lang="ar-SA" dirty="0" smtClean="0"/>
              <a:t>زيد=مبتدأ</a:t>
            </a:r>
          </a:p>
          <a:p>
            <a:pPr>
              <a:buNone/>
            </a:pPr>
            <a:r>
              <a:rPr lang="ar-SA" dirty="0" smtClean="0"/>
              <a:t>كائن=اسم فاعل ناقص </a:t>
            </a:r>
          </a:p>
          <a:p>
            <a:pPr>
              <a:buNone/>
            </a:pPr>
            <a:r>
              <a:rPr lang="ar-SA" dirty="0" err="1" smtClean="0"/>
              <a:t>اسمها </a:t>
            </a:r>
            <a:r>
              <a:rPr lang="ar-SA" dirty="0" smtClean="0"/>
              <a:t>=</a:t>
            </a:r>
            <a:r>
              <a:rPr lang="ar-SA" dirty="0" err="1" smtClean="0"/>
              <a:t>ضميرمستتر</a:t>
            </a:r>
            <a:r>
              <a:rPr lang="ar-SA" dirty="0" smtClean="0"/>
              <a:t> </a:t>
            </a:r>
            <a:r>
              <a:rPr lang="ar-SA" dirty="0" err="1" smtClean="0"/>
              <a:t>تقديره </a:t>
            </a:r>
            <a:r>
              <a:rPr lang="ar-SA" dirty="0" smtClean="0"/>
              <a:t>(هو</a:t>
            </a:r>
            <a:r>
              <a:rPr lang="ar-SA" dirty="0" err="1" smtClean="0"/>
              <a:t>)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اخاك=خبرها منصوب </a:t>
            </a:r>
            <a:r>
              <a:rPr lang="ar-SA" dirty="0" err="1" smtClean="0"/>
              <a:t>بالالف</a:t>
            </a:r>
            <a:r>
              <a:rPr lang="ar-SA" dirty="0" smtClean="0"/>
              <a:t> </a:t>
            </a:r>
            <a:r>
              <a:rPr lang="ar-SA" dirty="0" err="1" smtClean="0"/>
              <a:t>لانه</a:t>
            </a:r>
            <a:r>
              <a:rPr lang="ar-SA" dirty="0" smtClean="0"/>
              <a:t> من الاسماء الستة</a:t>
            </a:r>
          </a:p>
          <a:p>
            <a:pPr>
              <a:buNone/>
            </a:pPr>
            <a:r>
              <a:rPr lang="ar-SA" dirty="0" smtClean="0"/>
              <a:t>والجملة(كائنا اخاك) خبر زيد</a:t>
            </a:r>
          </a:p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ما كلُّ من يبدي البشاشةَ كائِناً      أخاكَ، إذا لم تُلْفِهِ لكَ مُنْجِدا</a:t>
            </a:r>
          </a:p>
          <a:p>
            <a:pPr>
              <a:buNone/>
            </a:pPr>
            <a:r>
              <a:rPr lang="ar-SA" dirty="0" smtClean="0"/>
              <a:t>الشاهد </a:t>
            </a:r>
            <a:r>
              <a:rPr lang="ar-SA" dirty="0" err="1" smtClean="0"/>
              <a:t>فيه </a:t>
            </a:r>
            <a:r>
              <a:rPr lang="ar-SA" dirty="0" smtClean="0"/>
              <a:t>( كائناً </a:t>
            </a:r>
            <a:r>
              <a:rPr lang="ar-SA" dirty="0" err="1" smtClean="0"/>
              <a:t>أخاك </a:t>
            </a:r>
            <a:r>
              <a:rPr lang="ar-SA" dirty="0" smtClean="0"/>
              <a:t>) فإن كائناً اسم فاعل من كان الناقصة وقد عمل </a:t>
            </a:r>
            <a:r>
              <a:rPr lang="ar-SA" dirty="0" err="1" smtClean="0"/>
              <a:t>عملها </a:t>
            </a:r>
            <a:r>
              <a:rPr lang="ar-SA" dirty="0" smtClean="0"/>
              <a:t>، فرفع اسماً وهو الضمير </a:t>
            </a:r>
            <a:r>
              <a:rPr lang="ar-SA" dirty="0" err="1" smtClean="0"/>
              <a:t>المستترفيه</a:t>
            </a:r>
            <a:r>
              <a:rPr lang="ar-SA" dirty="0" smtClean="0"/>
              <a:t> تقديره(هو</a:t>
            </a:r>
            <a:r>
              <a:rPr lang="ar-SA" dirty="0" err="1" smtClean="0"/>
              <a:t>) </a:t>
            </a:r>
            <a:r>
              <a:rPr lang="ar-SA" dirty="0" smtClean="0"/>
              <a:t>، ونصب خبراً وهو(اخاك</a:t>
            </a:r>
            <a:r>
              <a:rPr lang="ar-SA" dirty="0" err="1" smtClean="0"/>
              <a:t>)</a:t>
            </a:r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>
                <a:solidFill>
                  <a:srgbClr val="C00000"/>
                </a:solidFill>
              </a:rPr>
              <a:t>×مصدر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SA" dirty="0" smtClean="0"/>
              <a:t>بِبَذْلٍ وحِلْمٍ سادَ في قومهِ الفتى        وكونُكَ إياهُ عليكَ </a:t>
            </a:r>
            <a:r>
              <a:rPr lang="ar-SA" dirty="0" err="1" smtClean="0"/>
              <a:t>ييرُ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الشاهد فيه قوله( وكونك </a:t>
            </a:r>
            <a:r>
              <a:rPr lang="ar-SA" dirty="0" err="1" smtClean="0"/>
              <a:t>إياه </a:t>
            </a:r>
            <a:r>
              <a:rPr lang="ar-SA" dirty="0" smtClean="0"/>
              <a:t>) حيث استعمل كان الناقصة </a:t>
            </a:r>
            <a:r>
              <a:rPr lang="ar-SA" dirty="0" err="1" smtClean="0"/>
              <a:t>واجراه</a:t>
            </a:r>
            <a:r>
              <a:rPr lang="ar-SA" dirty="0" smtClean="0"/>
              <a:t> مجراها في رفع الاسم الضمير </a:t>
            </a:r>
            <a:r>
              <a:rPr lang="ar-SA" dirty="0" err="1" smtClean="0"/>
              <a:t>المتصل </a:t>
            </a:r>
            <a:r>
              <a:rPr lang="ar-SA" dirty="0" smtClean="0"/>
              <a:t>(ك</a:t>
            </a:r>
            <a:r>
              <a:rPr lang="ar-SA" dirty="0" err="1" smtClean="0"/>
              <a:t>) </a:t>
            </a:r>
            <a:r>
              <a:rPr lang="ar-SA" dirty="0" smtClean="0"/>
              <a:t>، ونصب الخبر(إياه</a:t>
            </a:r>
            <a:r>
              <a:rPr lang="ar-SA" dirty="0" err="1" smtClean="0"/>
              <a:t>)</a:t>
            </a: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480</Words>
  <Application>Microsoft Office PowerPoint</Application>
  <PresentationFormat>عرض على الشاشة (3:4)‏</PresentationFormat>
  <Paragraphs>64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النحو المرحلة الثانية (5)</vt:lpstr>
      <vt:lpstr>كان وأخواتها</vt:lpstr>
      <vt:lpstr>ترفع المبتدأ اسماً لها وتنصب الخبر خبراً لها</vt:lpstr>
      <vt:lpstr>الشريحة 4</vt:lpstr>
      <vt:lpstr>ب / ما يشترط في عمله أن يسبقه(ما) المصدرية الظرفية</vt:lpstr>
      <vt:lpstr>أقسام كان وأخواتها من حيث التصرف</vt:lpstr>
      <vt:lpstr>الشريحة 7</vt:lpstr>
      <vt:lpstr>× اسم فاعل</vt:lpstr>
      <vt:lpstr>×مصدر</vt:lpstr>
      <vt:lpstr>2ـ ما لايتصرف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النحو ( كان واخواتها )</dc:title>
  <dc:creator>سلو ى</dc:creator>
  <cp:lastModifiedBy>سلو ى</cp:lastModifiedBy>
  <cp:revision>22</cp:revision>
  <dcterms:created xsi:type="dcterms:W3CDTF">2021-11-19T18:12:37Z</dcterms:created>
  <dcterms:modified xsi:type="dcterms:W3CDTF">2022-01-01T18:16:44Z</dcterms:modified>
</cp:coreProperties>
</file>