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2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5/28/1443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5/28/1443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5/28/1443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5/28/1443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5/28/1443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5/28/1443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5/28/1443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5/28/1443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5/28/1443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5/28/1443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5/28/1443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5/28/1443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>
            <a:spLocks noGrp="1"/>
          </p:cNvSpPr>
          <p:nvPr>
            <p:ph type="title"/>
          </p:nvPr>
        </p:nvSpPr>
        <p:spPr>
          <a:scene3d>
            <a:camera prst="perspectiveHeroicExtremeLeftFacing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 smtClean="0"/>
              <a:t>توسط الخبر بين </a:t>
            </a:r>
            <a:r>
              <a:rPr lang="ar-SA" smtClean="0"/>
              <a:t>الفعل الناقص </a:t>
            </a:r>
            <a:r>
              <a:rPr lang="ar-SA" dirty="0" smtClean="0"/>
              <a:t>والاسم</a:t>
            </a:r>
            <a:endParaRPr lang="ar-SA" dirty="0"/>
          </a:p>
        </p:txBody>
      </p:sp>
      <p:sp>
        <p:nvSpPr>
          <p:cNvPr id="5" name="عنوان فرعي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ar-SA" b="1" u="sng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ar-SA" b="1" u="sng" smtClean="0">
                <a:solidFill>
                  <a:srgbClr val="FF0000"/>
                </a:solidFill>
              </a:rPr>
              <a:t>المرحلة </a:t>
            </a:r>
            <a:r>
              <a:rPr lang="ar-SA" b="1" u="sng" dirty="0" err="1" smtClean="0">
                <a:solidFill>
                  <a:srgbClr val="FF0000"/>
                </a:solidFill>
              </a:rPr>
              <a:t>الثانية </a:t>
            </a:r>
            <a:r>
              <a:rPr lang="ar-SA" b="1" u="sng" dirty="0" smtClean="0">
                <a:solidFill>
                  <a:srgbClr val="FF0000"/>
                </a:solidFill>
              </a:rPr>
              <a:t>(6</a:t>
            </a:r>
            <a:r>
              <a:rPr lang="ar-SA" b="1" u="sng" dirty="0" err="1" smtClean="0">
                <a:solidFill>
                  <a:srgbClr val="FF0000"/>
                </a:solidFill>
              </a:rPr>
              <a:t>)</a:t>
            </a:r>
            <a:endParaRPr lang="ar-SA" b="1" u="sng" dirty="0">
              <a:solidFill>
                <a:srgbClr val="FF0000"/>
              </a:solidFill>
            </a:endParaRPr>
          </a:p>
        </p:txBody>
      </p:sp>
      <p:sp>
        <p:nvSpPr>
          <p:cNvPr id="6" name="عنوان فرعي 2"/>
          <p:cNvSpPr txBox="1">
            <a:spLocks/>
          </p:cNvSpPr>
          <p:nvPr/>
        </p:nvSpPr>
        <p:spPr>
          <a:xfrm>
            <a:off x="1403648" y="3789040"/>
            <a:ext cx="6400800" cy="1752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SA" sz="3200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وفي جميعها توسطَ الخبرْ   </a:t>
            </a:r>
          </a:p>
          <a:p>
            <a:pPr marL="342900" marR="0" lvl="0" indent="-342900" algn="l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SA" sz="3200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أجز ، وكلٌّ سَبْقَهُ دامَ جظَرْ</a:t>
            </a:r>
            <a:endParaRPr kumimoji="0" lang="ar-SA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عنوان فرعي 2"/>
          <p:cNvSpPr txBox="1">
            <a:spLocks/>
          </p:cNvSpPr>
          <p:nvPr/>
        </p:nvSpPr>
        <p:spPr>
          <a:xfrm>
            <a:off x="1556048" y="3941440"/>
            <a:ext cx="6400800" cy="1752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SA" sz="3200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وفي جميعها توسطَ الخبرْ   </a:t>
            </a:r>
          </a:p>
          <a:p>
            <a:pPr marL="342900" marR="0" lvl="0" indent="-342900" algn="l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SA" sz="3200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أجز ، وكلٌّ سَبْقَهُ دامَ جظَرْ</a:t>
            </a:r>
            <a:endParaRPr kumimoji="0" lang="ar-SA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عنوان فرعي 2"/>
          <p:cNvSpPr txBox="1">
            <a:spLocks/>
          </p:cNvSpPr>
          <p:nvPr/>
        </p:nvSpPr>
        <p:spPr>
          <a:xfrm>
            <a:off x="1708448" y="4093840"/>
            <a:ext cx="6400800" cy="1752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SA" sz="3200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وفي جميعِها توسُّطَ </a:t>
            </a:r>
            <a:r>
              <a:rPr kumimoji="0" lang="ar-S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الخبرْ   </a:t>
            </a:r>
          </a:p>
          <a:p>
            <a:pPr marL="342900" marR="0" lvl="0" indent="-342900" algn="l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SA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أجزْ </a:t>
            </a:r>
            <a:r>
              <a:rPr kumimoji="0" lang="ar-S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، وكلٌّ سَبْقَهُ دامَ </a:t>
            </a:r>
            <a:r>
              <a:rPr lang="ar-SA" sz="3200" dirty="0" err="1" smtClean="0"/>
              <a:t>حَ</a:t>
            </a:r>
            <a:r>
              <a:rPr kumimoji="0" lang="ar-SA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ظَرْ</a:t>
            </a:r>
            <a:endParaRPr kumimoji="0" lang="ar-SA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ar-SA" dirty="0" smtClean="0"/>
              <a:t>توسط الخير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ar-SA" dirty="0" smtClean="0"/>
              <a:t>وجوب </a:t>
            </a:r>
            <a:r>
              <a:rPr lang="ar-SA" dirty="0" smtClean="0">
                <a:solidFill>
                  <a:srgbClr val="FF0000"/>
                </a:solidFill>
              </a:rPr>
              <a:t>توسط</a:t>
            </a:r>
            <a:r>
              <a:rPr lang="ar-SA" dirty="0" smtClean="0"/>
              <a:t> الخبر= كان </a:t>
            </a:r>
            <a:r>
              <a:rPr lang="ar-SA" dirty="0" smtClean="0">
                <a:solidFill>
                  <a:srgbClr val="FF0000"/>
                </a:solidFill>
              </a:rPr>
              <a:t>في الدارِ </a:t>
            </a:r>
            <a:r>
              <a:rPr lang="ar-SA" dirty="0" smtClean="0"/>
              <a:t>صاحبُها.</a:t>
            </a:r>
          </a:p>
          <a:p>
            <a:pPr>
              <a:buNone/>
            </a:pPr>
            <a:r>
              <a:rPr lang="ar-SA" dirty="0" smtClean="0"/>
              <a:t>لئلا يعود الضمير على متأخر لفظاً ورتبةً.</a:t>
            </a:r>
          </a:p>
          <a:p>
            <a:r>
              <a:rPr lang="ar-SA" dirty="0" smtClean="0"/>
              <a:t>وجوب </a:t>
            </a:r>
            <a:r>
              <a:rPr lang="ar-SA" dirty="0" smtClean="0">
                <a:solidFill>
                  <a:srgbClr val="FF0000"/>
                </a:solidFill>
              </a:rPr>
              <a:t>تأخير </a:t>
            </a:r>
            <a:r>
              <a:rPr lang="ar-SA" dirty="0" smtClean="0"/>
              <a:t>الخبر عن </a:t>
            </a:r>
            <a:r>
              <a:rPr lang="ar-SA" dirty="0" err="1" smtClean="0"/>
              <a:t>الاسم </a:t>
            </a:r>
            <a:r>
              <a:rPr lang="ar-SA" dirty="0" smtClean="0"/>
              <a:t>= كان أخي </a:t>
            </a:r>
            <a:r>
              <a:rPr lang="ar-SA" dirty="0" smtClean="0">
                <a:solidFill>
                  <a:srgbClr val="FF0000"/>
                </a:solidFill>
              </a:rPr>
              <a:t>رفيقي</a:t>
            </a:r>
          </a:p>
          <a:p>
            <a:pPr>
              <a:buNone/>
            </a:pPr>
            <a:r>
              <a:rPr lang="ar-SA" dirty="0" err="1" smtClean="0"/>
              <a:t>لايجوز</a:t>
            </a:r>
            <a:r>
              <a:rPr lang="ar-SA" dirty="0" smtClean="0"/>
              <a:t> </a:t>
            </a:r>
            <a:r>
              <a:rPr lang="ar-SA" dirty="0" err="1" smtClean="0"/>
              <a:t>تقديم </a:t>
            </a:r>
            <a:r>
              <a:rPr lang="ar-SA" dirty="0" smtClean="0"/>
              <a:t>(رفيقي) على أنه خبر،لعدم ظهور الإعراب</a:t>
            </a:r>
          </a:p>
          <a:p>
            <a:r>
              <a:rPr lang="ar-SA" dirty="0" smtClean="0">
                <a:solidFill>
                  <a:srgbClr val="FF0000"/>
                </a:solidFill>
              </a:rPr>
              <a:t>جواز</a:t>
            </a:r>
            <a:r>
              <a:rPr lang="ar-SA" dirty="0" smtClean="0"/>
              <a:t> توسط </a:t>
            </a:r>
            <a:r>
              <a:rPr lang="ar-SA" dirty="0" err="1" smtClean="0"/>
              <a:t>الخبر </a:t>
            </a:r>
            <a:r>
              <a:rPr lang="ar-SA" dirty="0" smtClean="0"/>
              <a:t>=كان </a:t>
            </a:r>
            <a:r>
              <a:rPr lang="ar-SA" dirty="0" smtClean="0">
                <a:solidFill>
                  <a:srgbClr val="FF0000"/>
                </a:solidFill>
              </a:rPr>
              <a:t>قائماً </a:t>
            </a:r>
            <a:r>
              <a:rPr lang="ar-SA" dirty="0" smtClean="0"/>
              <a:t>زيدٌ.</a:t>
            </a:r>
          </a:p>
          <a:p>
            <a:r>
              <a:rPr lang="ar-SA" dirty="0" smtClean="0"/>
              <a:t>سَلي ـ إن جهلتِ ـ الناسَ عنَّا وعنهمُ</a:t>
            </a:r>
          </a:p>
          <a:p>
            <a:pPr algn="l">
              <a:buNone/>
            </a:pPr>
            <a:r>
              <a:rPr lang="ar-SA" dirty="0" smtClean="0"/>
              <a:t>فليسَ</a:t>
            </a:r>
            <a:r>
              <a:rPr lang="ar-SA" dirty="0" smtClean="0">
                <a:solidFill>
                  <a:srgbClr val="FF0000"/>
                </a:solidFill>
              </a:rPr>
              <a:t> سواءً  </a:t>
            </a:r>
            <a:r>
              <a:rPr lang="ar-SA" dirty="0" smtClean="0"/>
              <a:t>عالمُ وجهولُ</a:t>
            </a:r>
          </a:p>
          <a:p>
            <a:pPr>
              <a:buNone/>
            </a:pPr>
            <a:r>
              <a:rPr lang="ar-SA" dirty="0" smtClean="0"/>
              <a:t>الشاهد فيه تقديم خبر </a:t>
            </a:r>
            <a:r>
              <a:rPr lang="ar-SA" dirty="0" err="1" smtClean="0"/>
              <a:t>ليس </a:t>
            </a:r>
            <a:r>
              <a:rPr lang="ar-SA" dirty="0" smtClean="0"/>
              <a:t>(سواءً)على اسمها </a:t>
            </a:r>
            <a:r>
              <a:rPr lang="ar-SA" dirty="0" err="1" smtClean="0"/>
              <a:t>وهو </a:t>
            </a:r>
            <a:r>
              <a:rPr lang="ar-SA" dirty="0" smtClean="0"/>
              <a:t>(عالم) وهو جائز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ar-SA" dirty="0" smtClean="0">
                <a:solidFill>
                  <a:srgbClr val="FF0000"/>
                </a:solidFill>
              </a:rPr>
              <a:t>تقديم الخبر على دام والنفي </a:t>
            </a:r>
            <a:r>
              <a:rPr lang="ar-SA" dirty="0" err="1" smtClean="0">
                <a:solidFill>
                  <a:srgbClr val="FF0000"/>
                </a:solidFill>
              </a:rPr>
              <a:t>بـ</a:t>
            </a:r>
            <a:r>
              <a:rPr lang="ar-SA" dirty="0" smtClean="0">
                <a:solidFill>
                  <a:srgbClr val="FF0000"/>
                </a:solidFill>
              </a:rPr>
              <a:t>(ما</a:t>
            </a:r>
            <a:r>
              <a:rPr lang="ar-SA" dirty="0" err="1" smtClean="0">
                <a:solidFill>
                  <a:srgbClr val="FF0000"/>
                </a:solidFill>
              </a:rPr>
              <a:t>)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ar-SA" dirty="0" smtClean="0"/>
              <a:t>وفي جميعها توسطَ الخبرْ   </a:t>
            </a:r>
          </a:p>
          <a:p>
            <a:pPr algn="l"/>
            <a:r>
              <a:rPr lang="ar-SA" dirty="0" err="1" smtClean="0"/>
              <a:t>أجز </a:t>
            </a:r>
            <a:r>
              <a:rPr lang="ar-SA" dirty="0" smtClean="0"/>
              <a:t>، </a:t>
            </a:r>
            <a:r>
              <a:rPr lang="ar-SA" dirty="0" smtClean="0">
                <a:solidFill>
                  <a:srgbClr val="FF0000"/>
                </a:solidFill>
              </a:rPr>
              <a:t>وكلٌّ سَبْقَهُ دامَ </a:t>
            </a:r>
            <a:r>
              <a:rPr lang="ar-SA" dirty="0" err="1" smtClean="0">
                <a:solidFill>
                  <a:srgbClr val="FF0000"/>
                </a:solidFill>
              </a:rPr>
              <a:t>جظَرْ</a:t>
            </a:r>
            <a:endParaRPr lang="ar-SA" dirty="0" smtClean="0">
              <a:solidFill>
                <a:srgbClr val="FF0000"/>
              </a:solidFill>
            </a:endParaRPr>
          </a:p>
          <a:p>
            <a:endParaRPr lang="ar-SA" dirty="0" smtClean="0"/>
          </a:p>
          <a:p>
            <a:r>
              <a:rPr lang="ar-SA" dirty="0" err="1" smtClean="0"/>
              <a:t>لاطيبَ</a:t>
            </a:r>
            <a:r>
              <a:rPr lang="ar-SA" dirty="0" smtClean="0"/>
              <a:t> للعيشِ ما دامت منغصةً</a:t>
            </a:r>
          </a:p>
          <a:p>
            <a:pPr algn="l">
              <a:buNone/>
            </a:pPr>
            <a:r>
              <a:rPr lang="ar-SA" dirty="0" smtClean="0"/>
              <a:t>لذاتُهُ </a:t>
            </a:r>
            <a:r>
              <a:rPr lang="ar-SA" dirty="0" err="1" smtClean="0"/>
              <a:t>بادِّكارِ</a:t>
            </a:r>
            <a:r>
              <a:rPr lang="ar-SA" dirty="0" smtClean="0"/>
              <a:t> الموتِ والهرمِ</a:t>
            </a:r>
          </a:p>
          <a:p>
            <a:pPr>
              <a:buNone/>
            </a:pPr>
            <a:r>
              <a:rPr lang="ar-SA" dirty="0" smtClean="0"/>
              <a:t>الشاهد </a:t>
            </a:r>
            <a:r>
              <a:rPr lang="ar-SA" dirty="0" err="1" smtClean="0"/>
              <a:t>فيه </a:t>
            </a:r>
            <a:r>
              <a:rPr lang="ar-SA" dirty="0" smtClean="0"/>
              <a:t>: تقديم خبر </a:t>
            </a:r>
            <a:r>
              <a:rPr lang="ar-SA" dirty="0" err="1" smtClean="0"/>
              <a:t>دام </a:t>
            </a:r>
            <a:r>
              <a:rPr lang="ar-SA" dirty="0" smtClean="0"/>
              <a:t>(منغصةً) على </a:t>
            </a:r>
            <a:r>
              <a:rPr lang="ar-SA" dirty="0" err="1" smtClean="0"/>
              <a:t>اسمها </a:t>
            </a:r>
            <a:r>
              <a:rPr lang="ar-SA" dirty="0" smtClean="0"/>
              <a:t>( لذاتُهُ</a:t>
            </a:r>
            <a:r>
              <a:rPr lang="ar-SA" dirty="0" err="1" smtClean="0"/>
              <a:t>).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لا أصحبك ما دام زيدٌ حاضراً</a:t>
            </a:r>
          </a:p>
          <a:p>
            <a:pPr>
              <a:buNone/>
            </a:pPr>
            <a:r>
              <a:rPr lang="ar-SA" dirty="0" smtClean="0"/>
              <a:t>لا أصحبك ما دام حاضراً زيدٌ</a:t>
            </a:r>
          </a:p>
          <a:p>
            <a:pPr>
              <a:buNone/>
            </a:pPr>
            <a:r>
              <a:rPr lang="ar-SA" dirty="0" smtClean="0"/>
              <a:t>لا اصحبك ما حاضراً دام زيدٌ</a:t>
            </a:r>
          </a:p>
          <a:p>
            <a:pPr>
              <a:buNone/>
            </a:pPr>
            <a:r>
              <a:rPr lang="ar-SA" dirty="0" smtClean="0"/>
              <a:t>لا أصحبك حاضراً مادام </a:t>
            </a:r>
            <a:r>
              <a:rPr lang="ar-SA" dirty="0" err="1" smtClean="0"/>
              <a:t>زيدٌ  ( × )</a:t>
            </a:r>
            <a:endParaRPr lang="ar-SA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ar-SA" dirty="0" smtClean="0"/>
              <a:t>الفاعل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ar-SA" dirty="0" smtClean="0"/>
              <a:t>الفَاعِلُ الّذي </a:t>
            </a:r>
            <a:r>
              <a:rPr lang="ar-SA" dirty="0" err="1" smtClean="0"/>
              <a:t>كمرْفُوعَيْ</a:t>
            </a:r>
            <a:r>
              <a:rPr lang="ar-SA" dirty="0" smtClean="0"/>
              <a:t> ( أتى    زيدٌ</a:t>
            </a:r>
            <a:r>
              <a:rPr lang="ar-SA" dirty="0" err="1" smtClean="0"/>
              <a:t>) </a:t>
            </a:r>
            <a:r>
              <a:rPr lang="ar-SA" dirty="0" smtClean="0"/>
              <a:t>(مُنِيراً وَجْهُهُ</a:t>
            </a:r>
            <a:r>
              <a:rPr lang="ar-SA" dirty="0" err="1" smtClean="0"/>
              <a:t>) </a:t>
            </a:r>
            <a:r>
              <a:rPr lang="ar-SA" dirty="0" smtClean="0"/>
              <a:t>(نِعْمَ الفتى</a:t>
            </a:r>
            <a:r>
              <a:rPr lang="ar-SA" dirty="0" err="1" smtClean="0"/>
              <a:t>)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الفاعل </a:t>
            </a:r>
            <a:r>
              <a:rPr lang="ar-SA" dirty="0" err="1" smtClean="0"/>
              <a:t>يشمل:</a:t>
            </a:r>
            <a:endParaRPr lang="ar-SA" dirty="0" smtClean="0"/>
          </a:p>
          <a:p>
            <a:pPr>
              <a:buNone/>
            </a:pPr>
            <a:r>
              <a:rPr lang="ar-SA" dirty="0" err="1" smtClean="0"/>
              <a:t>1ـ</a:t>
            </a:r>
            <a:r>
              <a:rPr lang="ar-SA" dirty="0" smtClean="0"/>
              <a:t> الاسم الصريح= قام </a:t>
            </a:r>
            <a:r>
              <a:rPr lang="ar-SA" dirty="0" err="1" smtClean="0"/>
              <a:t>زيدٌ </a:t>
            </a:r>
            <a:r>
              <a:rPr lang="ar-SA" dirty="0" smtClean="0"/>
              <a:t>/ أتى زيدٌ.</a:t>
            </a:r>
          </a:p>
          <a:p>
            <a:pPr>
              <a:buNone/>
            </a:pPr>
            <a:r>
              <a:rPr lang="ar-SA" dirty="0" err="1" smtClean="0"/>
              <a:t>2ـ</a:t>
            </a:r>
            <a:r>
              <a:rPr lang="ar-SA" dirty="0" smtClean="0"/>
              <a:t> المؤوَّل </a:t>
            </a:r>
            <a:r>
              <a:rPr lang="ar-SA" dirty="0" err="1" smtClean="0"/>
              <a:t>به</a:t>
            </a:r>
            <a:r>
              <a:rPr lang="ar-SA" dirty="0" smtClean="0"/>
              <a:t> =</a:t>
            </a:r>
            <a:r>
              <a:rPr lang="ar-SA" dirty="0" smtClean="0">
                <a:solidFill>
                  <a:srgbClr val="FF0000"/>
                </a:solidFill>
              </a:rPr>
              <a:t>يعجب</a:t>
            </a:r>
            <a:r>
              <a:rPr lang="ar-SA" dirty="0" smtClean="0"/>
              <a:t>ن</a:t>
            </a:r>
            <a:r>
              <a:rPr lang="ar-SA" dirty="0" smtClean="0">
                <a:solidFill>
                  <a:srgbClr val="00B050"/>
                </a:solidFill>
              </a:rPr>
              <a:t>ي</a:t>
            </a:r>
            <a:r>
              <a:rPr lang="ar-SA" dirty="0" smtClean="0"/>
              <a:t> </a:t>
            </a:r>
            <a:r>
              <a:rPr lang="ar-S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أن تنجحَ</a:t>
            </a:r>
          </a:p>
          <a:p>
            <a:pPr>
              <a:buNone/>
            </a:pPr>
            <a:r>
              <a:rPr lang="ar-SA" dirty="0" smtClean="0">
                <a:solidFill>
                  <a:srgbClr val="FF0000"/>
                </a:solidFill>
              </a:rPr>
              <a:t>يعجبُ=فعل مضارع مرفوع </a:t>
            </a:r>
            <a:r>
              <a:rPr lang="ar-SA" dirty="0" err="1" smtClean="0">
                <a:solidFill>
                  <a:srgbClr val="FF0000"/>
                </a:solidFill>
              </a:rPr>
              <a:t>بالضمة </a:t>
            </a:r>
            <a:r>
              <a:rPr lang="ar-SA" dirty="0" smtClean="0"/>
              <a:t>(نـ)نون </a:t>
            </a:r>
            <a:r>
              <a:rPr lang="ar-SA" dirty="0" err="1" smtClean="0"/>
              <a:t>الوقاية </a:t>
            </a:r>
            <a:r>
              <a:rPr lang="ar-SA" dirty="0" smtClean="0">
                <a:solidFill>
                  <a:srgbClr val="92D050"/>
                </a:solidFill>
              </a:rPr>
              <a:t>(ي)ضمير متصل مبني في محل نصب مفعول </a:t>
            </a:r>
            <a:r>
              <a:rPr lang="ar-SA" dirty="0" err="1" smtClean="0">
                <a:solidFill>
                  <a:srgbClr val="92D050"/>
                </a:solidFill>
              </a:rPr>
              <a:t>به</a:t>
            </a:r>
            <a:endParaRPr lang="ar-SA" dirty="0" smtClean="0">
              <a:solidFill>
                <a:srgbClr val="92D050"/>
              </a:solidFill>
            </a:endParaRPr>
          </a:p>
          <a:p>
            <a:pPr>
              <a:buNone/>
            </a:pPr>
            <a:r>
              <a:rPr lang="ar-SA" dirty="0" smtClean="0">
                <a:solidFill>
                  <a:srgbClr val="00B0F0"/>
                </a:solidFill>
              </a:rPr>
              <a:t>أن= مصدرية </a:t>
            </a:r>
            <a:r>
              <a:rPr lang="ar-SA" dirty="0" err="1" smtClean="0">
                <a:solidFill>
                  <a:srgbClr val="00B0F0"/>
                </a:solidFill>
              </a:rPr>
              <a:t>ناصبة</a:t>
            </a:r>
            <a:endParaRPr lang="ar-SA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ar-SA" dirty="0" smtClean="0">
                <a:solidFill>
                  <a:srgbClr val="00B0F0"/>
                </a:solidFill>
              </a:rPr>
              <a:t>تنجحَ= فعل مضارع منصوب بالفتحة والفاعل ضمير </a:t>
            </a:r>
            <a:r>
              <a:rPr lang="ar-SA" dirty="0" err="1" smtClean="0">
                <a:solidFill>
                  <a:srgbClr val="00B0F0"/>
                </a:solidFill>
              </a:rPr>
              <a:t>مستترتقديره</a:t>
            </a:r>
            <a:r>
              <a:rPr lang="ar-SA" dirty="0" smtClean="0">
                <a:solidFill>
                  <a:srgbClr val="00B0F0"/>
                </a:solidFill>
              </a:rPr>
              <a:t> انت،والمصدر المؤول من(أن تنجحَ) في محل رفع فاعل </a:t>
            </a:r>
            <a:r>
              <a:rPr lang="ar-SA" dirty="0" smtClean="0">
                <a:solidFill>
                  <a:srgbClr val="FF0000"/>
                </a:solidFill>
              </a:rPr>
              <a:t>والتقدير= يعجبني نجاحُــكَ</a:t>
            </a:r>
            <a:r>
              <a:rPr lang="ar-S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 smtClean="0"/>
              <a:t>الفاعل المرفوع بعامل الفعل وشبهه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ar-SA" dirty="0" smtClean="0"/>
              <a:t>الفَاعِلُ الّذي </a:t>
            </a:r>
            <a:r>
              <a:rPr lang="ar-SA" dirty="0" err="1" smtClean="0"/>
              <a:t>كمرْفُوعَيْ</a:t>
            </a:r>
            <a:r>
              <a:rPr lang="ar-SA" dirty="0" smtClean="0"/>
              <a:t> ( أتى    زيدٌ</a:t>
            </a:r>
            <a:r>
              <a:rPr lang="ar-SA" dirty="0" err="1" smtClean="0"/>
              <a:t>) </a:t>
            </a:r>
            <a:r>
              <a:rPr lang="ar-SA" dirty="0" smtClean="0"/>
              <a:t>(مُنِيراً وَجْهُهُ</a:t>
            </a:r>
            <a:r>
              <a:rPr lang="ar-SA" dirty="0" err="1" smtClean="0"/>
              <a:t>) </a:t>
            </a:r>
            <a:r>
              <a:rPr lang="ar-SA" dirty="0" smtClean="0"/>
              <a:t>(نِعْمَ الفتى</a:t>
            </a:r>
            <a:r>
              <a:rPr lang="ar-SA" dirty="0" err="1" smtClean="0"/>
              <a:t>)</a:t>
            </a:r>
            <a:endParaRPr lang="ar-SA" dirty="0" smtClean="0"/>
          </a:p>
          <a:p>
            <a:r>
              <a:rPr lang="ar-SA" dirty="0" smtClean="0"/>
              <a:t>الفاعل يكون مرفوعاً </a:t>
            </a:r>
            <a:r>
              <a:rPr lang="ar-SA" dirty="0" err="1" smtClean="0"/>
              <a:t>بعامل:</a:t>
            </a:r>
            <a:endParaRPr lang="ar-SA" dirty="0" smtClean="0"/>
          </a:p>
          <a:p>
            <a:pPr>
              <a:buNone/>
            </a:pPr>
            <a:r>
              <a:rPr lang="ar-SA" dirty="0" err="1" smtClean="0"/>
              <a:t>1ـ</a:t>
            </a:r>
            <a:r>
              <a:rPr lang="ar-SA" dirty="0" smtClean="0"/>
              <a:t> الفعل </a:t>
            </a:r>
          </a:p>
          <a:p>
            <a:pPr>
              <a:buNone/>
            </a:pPr>
            <a:r>
              <a:rPr lang="ar-SA" dirty="0" err="1" smtClean="0"/>
              <a:t>أ </a:t>
            </a:r>
            <a:r>
              <a:rPr lang="ar-SA" dirty="0" smtClean="0"/>
              <a:t>/ المتصرف= أتى </a:t>
            </a:r>
            <a:r>
              <a:rPr lang="ar-SA" dirty="0" smtClean="0">
                <a:solidFill>
                  <a:srgbClr val="FF0000"/>
                </a:solidFill>
              </a:rPr>
              <a:t>زيدٌ.</a:t>
            </a:r>
          </a:p>
          <a:p>
            <a:pPr>
              <a:buNone/>
            </a:pPr>
            <a:r>
              <a:rPr lang="ar-SA" dirty="0" err="1" smtClean="0"/>
              <a:t>ب </a:t>
            </a:r>
            <a:r>
              <a:rPr lang="ar-SA" dirty="0" smtClean="0"/>
              <a:t>/ غير المتصرف=  زيدٌ نعمَ </a:t>
            </a:r>
            <a:r>
              <a:rPr lang="ar-SA" dirty="0" smtClean="0">
                <a:solidFill>
                  <a:srgbClr val="FF0000"/>
                </a:solidFill>
              </a:rPr>
              <a:t>الفتى.</a:t>
            </a:r>
          </a:p>
          <a:p>
            <a:pPr>
              <a:buNone/>
            </a:pPr>
            <a:r>
              <a:rPr lang="ar-SA" dirty="0" err="1" smtClean="0"/>
              <a:t>2ـ</a:t>
            </a:r>
            <a:r>
              <a:rPr lang="ar-SA" dirty="0" smtClean="0"/>
              <a:t> شبه الفعل=  </a:t>
            </a:r>
            <a:r>
              <a:rPr lang="ar-SA" dirty="0" err="1" smtClean="0"/>
              <a:t>زيدٌمنيرٌ</a:t>
            </a:r>
            <a:r>
              <a:rPr lang="ar-SA" dirty="0" smtClean="0"/>
              <a:t> </a:t>
            </a:r>
            <a:r>
              <a:rPr lang="ar-SA" dirty="0" smtClean="0">
                <a:solidFill>
                  <a:srgbClr val="FF0000"/>
                </a:solidFill>
              </a:rPr>
              <a:t>وجهُهُ.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ar-SA" dirty="0" smtClean="0"/>
              <a:t>حُكم الفاعل التأخر عن فعله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ar-SA" dirty="0" smtClean="0"/>
              <a:t>وَبعْدَ فِعْلٍ فاعلٌ، فإنْ ظهرْ          فَهُوَ، وَإلاَّ فضميرٌ </a:t>
            </a:r>
            <a:r>
              <a:rPr lang="ar-SA" dirty="0" err="1" smtClean="0"/>
              <a:t>آستترْ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حكم الفاعل التأخر عن فعله العامل، </a:t>
            </a:r>
            <a:r>
              <a:rPr lang="ar-SA" dirty="0" err="1" smtClean="0"/>
              <a:t>ويكون :</a:t>
            </a:r>
            <a:endParaRPr lang="ar-SA" dirty="0" smtClean="0"/>
          </a:p>
          <a:p>
            <a:pPr>
              <a:buNone/>
            </a:pPr>
            <a:r>
              <a:rPr lang="ar-SA" dirty="0" err="1" smtClean="0"/>
              <a:t>1ـ</a:t>
            </a:r>
            <a:r>
              <a:rPr lang="ar-SA" dirty="0" smtClean="0"/>
              <a:t> </a:t>
            </a:r>
            <a:r>
              <a:rPr lang="ar-SA" dirty="0" smtClean="0">
                <a:solidFill>
                  <a:srgbClr val="FF0000"/>
                </a:solidFill>
              </a:rPr>
              <a:t>ظاهراً</a:t>
            </a:r>
            <a:r>
              <a:rPr lang="ar-SA" dirty="0" smtClean="0"/>
              <a:t>= قامَ زيدٌ</a:t>
            </a:r>
          </a:p>
          <a:p>
            <a:pPr>
              <a:buNone/>
            </a:pPr>
            <a:r>
              <a:rPr lang="ar-SA" dirty="0" err="1" smtClean="0"/>
              <a:t>قام </a:t>
            </a:r>
            <a:r>
              <a:rPr lang="ar-SA" dirty="0" smtClean="0"/>
              <a:t>= فعل ماضٍ مبني على الفتح.</a:t>
            </a:r>
          </a:p>
          <a:p>
            <a:pPr>
              <a:buNone/>
            </a:pPr>
            <a:r>
              <a:rPr lang="ar-SA" dirty="0" err="1" smtClean="0"/>
              <a:t>زيدٌ </a:t>
            </a:r>
            <a:r>
              <a:rPr lang="ar-SA" dirty="0" smtClean="0"/>
              <a:t>= </a:t>
            </a:r>
            <a:r>
              <a:rPr lang="ar-SA" dirty="0" smtClean="0">
                <a:solidFill>
                  <a:srgbClr val="FF0000"/>
                </a:solidFill>
              </a:rPr>
              <a:t>فاعل مرفوع بالضمة</a:t>
            </a:r>
          </a:p>
          <a:p>
            <a:pPr>
              <a:buNone/>
            </a:pPr>
            <a:r>
              <a:rPr lang="ar-SA" dirty="0" err="1" smtClean="0"/>
              <a:t>2ـ</a:t>
            </a:r>
            <a:r>
              <a:rPr lang="ar-SA" dirty="0" smtClean="0"/>
              <a:t> </a:t>
            </a:r>
            <a:r>
              <a:rPr lang="ar-SA" dirty="0" smtClean="0">
                <a:solidFill>
                  <a:srgbClr val="FF0000"/>
                </a:solidFill>
              </a:rPr>
              <a:t>ضمير مستتر</a:t>
            </a:r>
            <a:r>
              <a:rPr lang="ar-SA" dirty="0" smtClean="0"/>
              <a:t>= زيدٌ قامَ</a:t>
            </a:r>
          </a:p>
          <a:p>
            <a:pPr>
              <a:buNone/>
            </a:pPr>
            <a:r>
              <a:rPr lang="ar-SA" dirty="0" err="1" smtClean="0"/>
              <a:t>زيد </a:t>
            </a:r>
            <a:r>
              <a:rPr lang="ar-SA" dirty="0" smtClean="0"/>
              <a:t>=مبتدأ مرفوع بالضمة </a:t>
            </a:r>
          </a:p>
          <a:p>
            <a:pPr>
              <a:buNone/>
            </a:pPr>
            <a:r>
              <a:rPr lang="ar-SA" dirty="0" smtClean="0"/>
              <a:t>قامً=فعل ماضٍ مبني على </a:t>
            </a:r>
            <a:r>
              <a:rPr lang="ar-SA" dirty="0" err="1" smtClean="0"/>
              <a:t>الفتح </a:t>
            </a:r>
            <a:r>
              <a:rPr lang="ar-SA" dirty="0" smtClean="0"/>
              <a:t>، </a:t>
            </a:r>
            <a:r>
              <a:rPr lang="ar-SA" dirty="0" smtClean="0">
                <a:solidFill>
                  <a:srgbClr val="FF0000"/>
                </a:solidFill>
              </a:rPr>
              <a:t>والفاعل ضمير مستتر تقديره(هو</a:t>
            </a:r>
            <a:r>
              <a:rPr lang="ar-SA" dirty="0" err="1" smtClean="0">
                <a:solidFill>
                  <a:srgbClr val="FF0000"/>
                </a:solidFill>
              </a:rPr>
              <a:t>)</a:t>
            </a:r>
            <a:endParaRPr lang="ar-SA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ar-SA" dirty="0" smtClean="0"/>
              <a:t>والجملة </a:t>
            </a:r>
            <a:r>
              <a:rPr lang="ar-SA" dirty="0" err="1" smtClean="0"/>
              <a:t>الفعلية </a:t>
            </a:r>
            <a:r>
              <a:rPr lang="ar-SA" dirty="0" smtClean="0"/>
              <a:t>(قام وضميرها </a:t>
            </a:r>
            <a:r>
              <a:rPr lang="ar-SA" dirty="0" err="1" smtClean="0"/>
              <a:t>المستتر </a:t>
            </a:r>
            <a:r>
              <a:rPr lang="ar-SA" dirty="0" smtClean="0"/>
              <a:t>) في محل رفع خبر للمبتدأ.</a:t>
            </a: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386</Words>
  <Application>Microsoft Office PowerPoint</Application>
  <PresentationFormat>عرض على الشاشة (3:4)‏</PresentationFormat>
  <Paragraphs>54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سمة Office</vt:lpstr>
      <vt:lpstr>توسط الخبر بين الفعل الناقص والاسم</vt:lpstr>
      <vt:lpstr>توسط الخير</vt:lpstr>
      <vt:lpstr>تقديم الخبر على دام والنفي بـ(ما)</vt:lpstr>
      <vt:lpstr>الفاعل</vt:lpstr>
      <vt:lpstr>الفاعل المرفوع بعامل الفعل وشبهه</vt:lpstr>
      <vt:lpstr>حُكم الفاعل التأخر عن فعله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توسط الخبر بين الفعل والاسم</dc:title>
  <dc:creator>سلو ى</dc:creator>
  <cp:lastModifiedBy>سلو ى</cp:lastModifiedBy>
  <cp:revision>22</cp:revision>
  <dcterms:created xsi:type="dcterms:W3CDTF">2021-11-21T19:15:21Z</dcterms:created>
  <dcterms:modified xsi:type="dcterms:W3CDTF">2022-01-01T18:18:31Z</dcterms:modified>
</cp:coreProperties>
</file>