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20" r:id="rId1"/>
  </p:sldMasterIdLst>
  <p:notesMasterIdLst>
    <p:notesMasterId r:id="rId129"/>
  </p:notesMasterIdLst>
  <p:sldIdLst>
    <p:sldId id="363" r:id="rId2"/>
    <p:sldId id="597" r:id="rId3"/>
    <p:sldId id="260" r:id="rId4"/>
    <p:sldId id="262" r:id="rId5"/>
    <p:sldId id="263" r:id="rId6"/>
    <p:sldId id="264" r:id="rId7"/>
    <p:sldId id="265" r:id="rId8"/>
    <p:sldId id="266" r:id="rId9"/>
    <p:sldId id="267" r:id="rId10"/>
    <p:sldId id="268" r:id="rId11"/>
    <p:sldId id="269" r:id="rId12"/>
    <p:sldId id="355" r:id="rId13"/>
    <p:sldId id="485" r:id="rId14"/>
    <p:sldId id="271" r:id="rId15"/>
    <p:sldId id="354" r:id="rId16"/>
    <p:sldId id="272" r:id="rId17"/>
    <p:sldId id="273" r:id="rId18"/>
    <p:sldId id="378" r:id="rId19"/>
    <p:sldId id="274" r:id="rId20"/>
    <p:sldId id="502" r:id="rId21"/>
    <p:sldId id="500" r:id="rId22"/>
    <p:sldId id="275" r:id="rId23"/>
    <p:sldId id="276" r:id="rId24"/>
    <p:sldId id="277" r:id="rId25"/>
    <p:sldId id="278" r:id="rId26"/>
    <p:sldId id="279" r:id="rId27"/>
    <p:sldId id="504" r:id="rId28"/>
    <p:sldId id="598" r:id="rId29"/>
    <p:sldId id="280" r:id="rId30"/>
    <p:sldId id="281" r:id="rId31"/>
    <p:sldId id="506" r:id="rId32"/>
    <p:sldId id="507" r:id="rId33"/>
    <p:sldId id="511" r:id="rId34"/>
    <p:sldId id="512" r:id="rId35"/>
    <p:sldId id="282" r:id="rId36"/>
    <p:sldId id="284" r:id="rId37"/>
    <p:sldId id="513" r:id="rId38"/>
    <p:sldId id="496" r:id="rId39"/>
    <p:sldId id="360" r:id="rId40"/>
    <p:sldId id="288" r:id="rId41"/>
    <p:sldId id="289" r:id="rId42"/>
    <p:sldId id="290" r:id="rId43"/>
    <p:sldId id="291" r:id="rId44"/>
    <p:sldId id="285" r:id="rId45"/>
    <p:sldId id="293" r:id="rId46"/>
    <p:sldId id="368" r:id="rId47"/>
    <p:sldId id="294" r:id="rId48"/>
    <p:sldId id="534" r:id="rId49"/>
    <p:sldId id="369" r:id="rId50"/>
    <p:sldId id="514" r:id="rId51"/>
    <p:sldId id="295" r:id="rId52"/>
    <p:sldId id="535" r:id="rId53"/>
    <p:sldId id="372" r:id="rId54"/>
    <p:sldId id="546" r:id="rId55"/>
    <p:sldId id="296" r:id="rId56"/>
    <p:sldId id="297" r:id="rId57"/>
    <p:sldId id="301" r:id="rId58"/>
    <p:sldId id="302" r:id="rId59"/>
    <p:sldId id="516" r:id="rId60"/>
    <p:sldId id="300" r:id="rId61"/>
    <p:sldId id="377" r:id="rId62"/>
    <p:sldId id="520" r:id="rId63"/>
    <p:sldId id="375" r:id="rId64"/>
    <p:sldId id="304" r:id="rId65"/>
    <p:sldId id="545" r:id="rId66"/>
    <p:sldId id="305" r:id="rId67"/>
    <p:sldId id="544" r:id="rId68"/>
    <p:sldId id="547" r:id="rId69"/>
    <p:sldId id="307" r:id="rId70"/>
    <p:sldId id="310" r:id="rId71"/>
    <p:sldId id="312" r:id="rId72"/>
    <p:sldId id="308" r:id="rId73"/>
    <p:sldId id="298" r:id="rId74"/>
    <p:sldId id="313" r:id="rId75"/>
    <p:sldId id="314" r:id="rId76"/>
    <p:sldId id="315" r:id="rId77"/>
    <p:sldId id="316" r:id="rId78"/>
    <p:sldId id="318" r:id="rId79"/>
    <p:sldId id="319" r:id="rId80"/>
    <p:sldId id="320" r:id="rId81"/>
    <p:sldId id="321" r:id="rId82"/>
    <p:sldId id="322" r:id="rId83"/>
    <p:sldId id="323" r:id="rId84"/>
    <p:sldId id="324" r:id="rId85"/>
    <p:sldId id="325" r:id="rId86"/>
    <p:sldId id="326" r:id="rId87"/>
    <p:sldId id="549" r:id="rId88"/>
    <p:sldId id="550" r:id="rId89"/>
    <p:sldId id="570" r:id="rId90"/>
    <p:sldId id="551" r:id="rId91"/>
    <p:sldId id="571" r:id="rId92"/>
    <p:sldId id="333" r:id="rId93"/>
    <p:sldId id="334" r:id="rId94"/>
    <p:sldId id="335" r:id="rId95"/>
    <p:sldId id="337" r:id="rId96"/>
    <p:sldId id="338" r:id="rId97"/>
    <p:sldId id="339" r:id="rId98"/>
    <p:sldId id="340" r:id="rId99"/>
    <p:sldId id="380" r:id="rId100"/>
    <p:sldId id="379" r:id="rId101"/>
    <p:sldId id="381" r:id="rId102"/>
    <p:sldId id="341" r:id="rId103"/>
    <p:sldId id="382" r:id="rId104"/>
    <p:sldId id="342" r:id="rId105"/>
    <p:sldId id="383" r:id="rId106"/>
    <p:sldId id="343" r:id="rId107"/>
    <p:sldId id="385" r:id="rId108"/>
    <p:sldId id="388" r:id="rId109"/>
    <p:sldId id="391" r:id="rId110"/>
    <p:sldId id="344" r:id="rId111"/>
    <p:sldId id="346" r:id="rId112"/>
    <p:sldId id="407" r:id="rId113"/>
    <p:sldId id="408" r:id="rId114"/>
    <p:sldId id="410" r:id="rId115"/>
    <p:sldId id="348" r:id="rId116"/>
    <p:sldId id="415" r:id="rId117"/>
    <p:sldId id="349" r:id="rId118"/>
    <p:sldId id="420" r:id="rId119"/>
    <p:sldId id="356" r:id="rId120"/>
    <p:sldId id="421" r:id="rId121"/>
    <p:sldId id="350" r:id="rId122"/>
    <p:sldId id="423" r:id="rId123"/>
    <p:sldId id="351" r:id="rId124"/>
    <p:sldId id="426" r:id="rId125"/>
    <p:sldId id="352" r:id="rId126"/>
    <p:sldId id="353" r:id="rId127"/>
    <p:sldId id="425" r:id="rId1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00FF"/>
    <a:srgbClr val="CC3399"/>
    <a:srgbClr val="FF99FF"/>
    <a:srgbClr val="66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60" d="100"/>
          <a:sy n="60" d="100"/>
        </p:scale>
        <p:origin x="-1656" y="-168"/>
      </p:cViewPr>
      <p:guideLst>
        <p:guide orient="horz" pos="2160"/>
        <p:guide pos="2880"/>
      </p:guideLst>
    </p:cSldViewPr>
  </p:slideViewPr>
  <p:notesTextViewPr>
    <p:cViewPr>
      <p:scale>
        <a:sx n="1" d="1"/>
        <a:sy n="1" d="1"/>
      </p:scale>
      <p:origin x="0" y="0"/>
    </p:cViewPr>
  </p:notesTextViewPr>
  <p:sorterViewPr>
    <p:cViewPr>
      <p:scale>
        <a:sx n="100" d="100"/>
        <a:sy n="100" d="100"/>
      </p:scale>
      <p:origin x="0" y="510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B4CC1B-E3AF-4242-9EA8-36F393159C11}" type="datetimeFigureOut">
              <a:rPr lang="ar-IQ" smtClean="0"/>
              <a:pPr/>
              <a:t>01/11/1444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ECA9E8-5BF2-4DB5-A2CA-B48ABFEF1190}" type="slidenum">
              <a:rPr lang="ar-IQ" smtClean="0"/>
              <a:pPr/>
              <a:t>‹#›</a:t>
            </a:fld>
            <a:endParaRPr lang="ar-IQ"/>
          </a:p>
        </p:txBody>
      </p:sp>
    </p:spTree>
    <p:extLst>
      <p:ext uri="{BB962C8B-B14F-4D97-AF65-F5344CB8AC3E}">
        <p14:creationId xmlns:p14="http://schemas.microsoft.com/office/powerpoint/2010/main" xmlns="" val="4699278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BCECA9E8-5BF2-4DB5-A2CA-B48ABFEF1190}" type="slidenum">
              <a:rPr lang="ar-IQ" smtClean="0"/>
              <a:pPr/>
              <a:t>43</a:t>
            </a:fld>
            <a:endParaRPr lang="ar-IQ"/>
          </a:p>
        </p:txBody>
      </p:sp>
    </p:spTree>
    <p:extLst>
      <p:ext uri="{BB962C8B-B14F-4D97-AF65-F5344CB8AC3E}">
        <p14:creationId xmlns:p14="http://schemas.microsoft.com/office/powerpoint/2010/main" xmlns="" val="126669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BCECA9E8-5BF2-4DB5-A2CA-B48ABFEF1190}" type="slidenum">
              <a:rPr lang="ar-IQ" smtClean="0"/>
              <a:pPr/>
              <a:t>68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EF82EDF7-35F1-4D66-8F90-65756E1D51AD}"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EF82EDF7-35F1-4D66-8F90-65756E1D51AD}"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D9759A5-F617-4687-87FB-EFE736764B16}" type="datetimeFigureOut">
              <a:rPr lang="ar-IQ" smtClean="0"/>
              <a:pPr/>
              <a:t>01/11/1444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9759A5-F617-4687-87FB-EFE736764B16}" type="datetimeFigureOut">
              <a:rPr lang="ar-IQ" smtClean="0"/>
              <a:pPr/>
              <a:t>01/11/1444</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82EDF7-35F1-4D66-8F90-65756E1D51AD}"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6552" y="692696"/>
            <a:ext cx="8686800" cy="1152128"/>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6"/>
          </a:lnRef>
          <a:fillRef idx="3">
            <a:schemeClr val="accent6"/>
          </a:fillRef>
          <a:effectRef idx="3">
            <a:schemeClr val="accent6"/>
          </a:effectRef>
          <a:fontRef idx="minor">
            <a:schemeClr val="lt1"/>
          </a:fontRef>
        </p:style>
        <p:txBody>
          <a:bodyPr>
            <a:noAutofit/>
          </a:bodyPr>
          <a:lstStyle/>
          <a:p>
            <a:pPr algn="ctr"/>
            <a:r>
              <a:rPr lang="ar-IQ" sz="8800" dirty="0" smtClean="0">
                <a:solidFill>
                  <a:srgbClr val="FFFF00"/>
                </a:solidFill>
              </a:rPr>
              <a:t>المرحلة الثالثة</a:t>
            </a:r>
            <a:r>
              <a:rPr lang="ar-IQ" sz="8800" dirty="0" smtClean="0">
                <a:solidFill>
                  <a:srgbClr val="FF0000"/>
                </a:solidFill>
              </a:rPr>
              <a:t/>
            </a:r>
            <a:br>
              <a:rPr lang="ar-IQ" sz="8800" dirty="0" smtClean="0">
                <a:solidFill>
                  <a:srgbClr val="FF0000"/>
                </a:solidFill>
              </a:rPr>
            </a:br>
            <a:endParaRPr lang="ar-SA" sz="8800" dirty="0">
              <a:solidFill>
                <a:srgbClr val="FF0000"/>
              </a:solidFill>
            </a:endParaRPr>
          </a:p>
        </p:txBody>
      </p:sp>
      <p:sp>
        <p:nvSpPr>
          <p:cNvPr id="3" name="عنصر نائب للمحتوى 2"/>
          <p:cNvSpPr>
            <a:spLocks noGrp="1"/>
          </p:cNvSpPr>
          <p:nvPr>
            <p:ph idx="1"/>
          </p:nvPr>
        </p:nvSpPr>
        <p:spPr/>
        <p:txBody>
          <a:bodyPr/>
          <a:lstStyle/>
          <a:p>
            <a:endParaRPr lang="ar-SA" dirty="0" smtClean="0"/>
          </a:p>
          <a:p>
            <a:pPr>
              <a:buNone/>
            </a:pPr>
            <a:endParaRPr lang="ar-SA" dirty="0">
              <a:solidFill>
                <a:schemeClr val="tx1"/>
              </a:solidFill>
            </a:endParaRPr>
          </a:p>
        </p:txBody>
      </p:sp>
      <p:sp>
        <p:nvSpPr>
          <p:cNvPr id="4" name="مستطيل 3"/>
          <p:cNvSpPr/>
          <p:nvPr/>
        </p:nvSpPr>
        <p:spPr>
          <a:xfrm>
            <a:off x="539552" y="2767281"/>
            <a:ext cx="8064896" cy="3477875"/>
          </a:xfrm>
          <a:prstGeom prst="rect">
            <a:avLst/>
          </a:prstGeom>
          <a:ln>
            <a:solidFill>
              <a:srgbClr val="FFFF00"/>
            </a:solidFill>
          </a:ln>
          <a:effectLst>
            <a:outerShdw blurRad="152400" dist="317500" dir="5400000" sx="90000" sy="-19000" rotWithShape="0">
              <a:prstClr val="black">
                <a:alpha val="15000"/>
              </a:prstClr>
            </a:outerShdw>
            <a:reflection blurRad="6350" stA="52000" endA="300" endPos="35000" dir="5400000" sy="-100000" algn="bl" rotWithShape="0"/>
            <a:softEdge rad="635000"/>
          </a:effectLst>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ar-IQ" sz="8800" dirty="0" smtClean="0"/>
              <a:t>البلاغة</a:t>
            </a:r>
            <a:r>
              <a:rPr lang="ar-SA" sz="4400" dirty="0" smtClean="0"/>
              <a:t/>
            </a:r>
            <a:br>
              <a:rPr lang="ar-SA" sz="4400" dirty="0" smtClean="0"/>
            </a:br>
            <a:r>
              <a:rPr lang="ar-SA" sz="4400" dirty="0" smtClean="0"/>
              <a:t>قسم </a:t>
            </a:r>
            <a:r>
              <a:rPr lang="ar-SA" sz="4400" dirty="0" err="1" smtClean="0"/>
              <a:t>الشريعة </a:t>
            </a:r>
            <a:r>
              <a:rPr lang="ar-SA" sz="4400" dirty="0" smtClean="0"/>
              <a:t>/ التربية</a:t>
            </a:r>
            <a:br>
              <a:rPr lang="ar-SA" sz="4400" dirty="0" smtClean="0"/>
            </a:br>
            <a:r>
              <a:rPr lang="ar-SA" sz="4400" dirty="0" err="1" smtClean="0"/>
              <a:t>أ.م.د.</a:t>
            </a:r>
            <a:r>
              <a:rPr lang="ar-SA" sz="4400" dirty="0" smtClean="0"/>
              <a:t> سلوى بكر </a:t>
            </a:r>
            <a:r>
              <a:rPr lang="ar-SA" sz="4400" dirty="0" smtClean="0"/>
              <a:t>حسين</a:t>
            </a:r>
          </a:p>
          <a:p>
            <a:pPr algn="ctr"/>
            <a:r>
              <a:rPr lang="ar-SA" sz="4400" dirty="0" err="1" smtClean="0"/>
              <a:t>2022ـ</a:t>
            </a:r>
            <a:r>
              <a:rPr lang="ar-SA" sz="4400" smtClean="0"/>
              <a:t> 2023</a:t>
            </a:r>
            <a:endParaRPr lang="ar-SA"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التشبيه التمثيلي</a:t>
            </a:r>
            <a:endParaRPr lang="ar-IQ" dirty="0">
              <a:solidFill>
                <a:srgbClr val="FF0000"/>
              </a:solidFill>
            </a:endParaRPr>
          </a:p>
        </p:txBody>
      </p:sp>
      <p:sp>
        <p:nvSpPr>
          <p:cNvPr id="3" name="Content Placeholder 2"/>
          <p:cNvSpPr>
            <a:spLocks noGrp="1"/>
          </p:cNvSpPr>
          <p:nvPr>
            <p:ph idx="1"/>
          </p:nvPr>
        </p:nvSpPr>
        <p:spPr/>
        <p:txBody>
          <a:bodyPr/>
          <a:lstStyle/>
          <a:p>
            <a:pPr marL="0" indent="0">
              <a:buNone/>
            </a:pPr>
            <a:r>
              <a:rPr lang="ar-IQ" dirty="0" smtClean="0"/>
              <a:t>وهو ما كان وجه الشبه فيه صورة  منتزعة من متعدد.</a:t>
            </a:r>
          </a:p>
          <a:p>
            <a:pPr marL="0" indent="0">
              <a:buNone/>
            </a:pPr>
            <a:r>
              <a:rPr lang="ar-IQ" dirty="0" smtClean="0"/>
              <a:t>{{</a:t>
            </a:r>
            <a:r>
              <a:rPr lang="ar-IQ" dirty="0" smtClean="0">
                <a:cs typeface="me_quran" pitchFamily="18" charset="-78"/>
              </a:rPr>
              <a:t>مثل </a:t>
            </a:r>
            <a:r>
              <a:rPr lang="ar-IQ" u="sng" dirty="0" smtClean="0">
                <a:solidFill>
                  <a:srgbClr val="C00000"/>
                </a:solidFill>
                <a:cs typeface="me_quran" pitchFamily="18" charset="-78"/>
              </a:rPr>
              <a:t>الذين ينفقون اموالهم في سبيل الله </a:t>
            </a:r>
            <a:r>
              <a:rPr lang="ar-IQ" u="sng" dirty="0" smtClean="0">
                <a:solidFill>
                  <a:srgbClr val="7030A0"/>
                </a:solidFill>
                <a:cs typeface="me_quran" pitchFamily="18" charset="-78"/>
              </a:rPr>
              <a:t>كمثل</a:t>
            </a:r>
            <a:r>
              <a:rPr lang="ar-IQ" dirty="0" smtClean="0">
                <a:cs typeface="me_quran" pitchFamily="18" charset="-78"/>
              </a:rPr>
              <a:t> </a:t>
            </a:r>
            <a:r>
              <a:rPr lang="ar-IQ" u="sng" dirty="0" smtClean="0">
                <a:solidFill>
                  <a:srgbClr val="00B050"/>
                </a:solidFill>
                <a:cs typeface="me_quran" pitchFamily="18" charset="-78"/>
              </a:rPr>
              <a:t>حبة أنبتت سبع سنابل في كل سنبلة مائة حبة </a:t>
            </a:r>
            <a:r>
              <a:rPr lang="ar-IQ" dirty="0" smtClean="0">
                <a:cs typeface="me_quran" pitchFamily="18" charset="-78"/>
              </a:rPr>
              <a:t>والله يضاعف لمن يشاء</a:t>
            </a:r>
            <a:r>
              <a:rPr lang="ar-IQ" dirty="0" smtClean="0"/>
              <a:t>}}.</a:t>
            </a:r>
          </a:p>
          <a:p>
            <a:pPr marL="0" indent="0">
              <a:buNone/>
            </a:pPr>
            <a:r>
              <a:rPr lang="ar-IQ" dirty="0" smtClean="0"/>
              <a:t>وجه الشبه = صورة من يعمل قليلاً فيجني من ثمارعمله كثيراً.</a:t>
            </a:r>
          </a:p>
          <a:p>
            <a:pPr marL="0" indent="0">
              <a:buNone/>
            </a:pPr>
            <a:r>
              <a:rPr lang="ar-IQ" dirty="0" smtClean="0"/>
              <a:t> </a:t>
            </a:r>
            <a:endParaRPr lang="ar-IQ" dirty="0"/>
          </a:p>
        </p:txBody>
      </p:sp>
    </p:spTree>
    <p:extLst>
      <p:ext uri="{BB962C8B-B14F-4D97-AF65-F5344CB8AC3E}">
        <p14:creationId xmlns:p14="http://schemas.microsoft.com/office/powerpoint/2010/main" xmlns="" val="15917263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marL="514350" indent="-514350">
              <a:buAutoNum type="arabicParenR" startAt="2"/>
            </a:pPr>
            <a:r>
              <a:rPr lang="ar-IQ" dirty="0" smtClean="0"/>
              <a:t>شكل الحروف (الحركات) :</a:t>
            </a:r>
          </a:p>
          <a:p>
            <a:pPr marL="0" indent="0">
              <a:buNone/>
            </a:pPr>
            <a:r>
              <a:rPr lang="ar-IQ" dirty="0" smtClean="0"/>
              <a:t>هلا </a:t>
            </a:r>
            <a:r>
              <a:rPr lang="ar-IQ" u="sng" dirty="0" smtClean="0">
                <a:solidFill>
                  <a:srgbClr val="FF0000"/>
                </a:solidFill>
              </a:rPr>
              <a:t>نَـ</a:t>
            </a:r>
            <a:r>
              <a:rPr lang="ar-IQ" dirty="0" smtClean="0"/>
              <a:t>هَـاكَ </a:t>
            </a:r>
            <a:r>
              <a:rPr lang="ar-IQ" u="sng" dirty="0" smtClean="0">
                <a:solidFill>
                  <a:srgbClr val="FF0000"/>
                </a:solidFill>
              </a:rPr>
              <a:t>نُـ</a:t>
            </a:r>
            <a:r>
              <a:rPr lang="ar-IQ" dirty="0" smtClean="0"/>
              <a:t>هَـاكَ عن لوم امرئ       </a:t>
            </a:r>
            <a:endParaRPr lang="ar-SA" dirty="0" smtClean="0"/>
          </a:p>
          <a:p>
            <a:pPr marL="0" indent="0">
              <a:buNone/>
            </a:pPr>
            <a:endParaRPr lang="ar-SA" dirty="0" smtClean="0"/>
          </a:p>
          <a:p>
            <a:pPr marL="0" indent="0">
              <a:buNone/>
            </a:pPr>
            <a:endParaRPr lang="ar-SA" dirty="0" smtClean="0"/>
          </a:p>
          <a:p>
            <a:pPr marL="0" indent="0" algn="l">
              <a:buNone/>
            </a:pPr>
            <a:r>
              <a:rPr lang="ar-IQ" dirty="0" smtClean="0"/>
              <a:t> لم يُلفَ غير مُنَعَمٍ بشقاءٍ</a:t>
            </a:r>
          </a:p>
          <a:p>
            <a:endParaRPr lang="ar-SA" dirty="0"/>
          </a:p>
        </p:txBody>
      </p:sp>
      <p:cxnSp>
        <p:nvCxnSpPr>
          <p:cNvPr id="5" name="رابط مستقيم 4"/>
          <p:cNvCxnSpPr/>
          <p:nvPr/>
        </p:nvCxnSpPr>
        <p:spPr>
          <a:xfrm rot="5400000">
            <a:off x="7608115"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6607983"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6858016" y="3286124"/>
            <a:ext cx="1000132"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ولقد أرسلنا فيهم مُنْ</a:t>
            </a:r>
            <a:r>
              <a:rPr lang="ar-SA" dirty="0" smtClean="0">
                <a:solidFill>
                  <a:srgbClr val="FF0000"/>
                </a:solidFill>
              </a:rPr>
              <a:t>ذِ</a:t>
            </a:r>
            <a:r>
              <a:rPr lang="ar-SA" dirty="0" smtClean="0"/>
              <a:t>رِينَ ، فانظُر كيف كان عاقبة </a:t>
            </a:r>
          </a:p>
          <a:p>
            <a:pPr>
              <a:buNone/>
            </a:pPr>
            <a:r>
              <a:rPr lang="ar-SA" dirty="0" smtClean="0"/>
              <a:t> المُنْ</a:t>
            </a:r>
            <a:r>
              <a:rPr lang="ar-SA" dirty="0" smtClean="0">
                <a:solidFill>
                  <a:srgbClr val="FF0000"/>
                </a:solidFill>
              </a:rPr>
              <a:t>ذَ</a:t>
            </a:r>
            <a:r>
              <a:rPr lang="ar-SA" dirty="0" smtClean="0"/>
              <a:t>رِينَ }</a:t>
            </a:r>
          </a:p>
          <a:p>
            <a:pPr>
              <a:buNone/>
            </a:pPr>
            <a:endParaRPr lang="ar-SA" dirty="0" smtClean="0"/>
          </a:p>
          <a:p>
            <a:pPr>
              <a:buNone/>
            </a:pPr>
            <a:endParaRPr lang="ar-SA" dirty="0" smtClean="0"/>
          </a:p>
          <a:p>
            <a:pPr>
              <a:buNone/>
            </a:pPr>
            <a:r>
              <a:rPr lang="ar-SA" dirty="0" smtClean="0"/>
              <a:t>قال صلى الله عليه وسلم :</a:t>
            </a:r>
          </a:p>
          <a:p>
            <a:pPr>
              <a:buNone/>
            </a:pPr>
            <a:r>
              <a:rPr lang="ar-SA" dirty="0" smtClean="0"/>
              <a:t>(اللهم كما حسنت </a:t>
            </a:r>
            <a:r>
              <a:rPr lang="ar-SA" dirty="0" smtClean="0">
                <a:solidFill>
                  <a:srgbClr val="FF0000"/>
                </a:solidFill>
              </a:rPr>
              <a:t>خَ</a:t>
            </a:r>
            <a:r>
              <a:rPr lang="ar-SA" dirty="0" smtClean="0"/>
              <a:t>لْقِي فحسن </a:t>
            </a:r>
            <a:r>
              <a:rPr lang="ar-SA" dirty="0" err="1" smtClean="0">
                <a:solidFill>
                  <a:srgbClr val="FF0000"/>
                </a:solidFill>
              </a:rPr>
              <a:t>خُ</a:t>
            </a:r>
            <a:r>
              <a:rPr lang="ar-SA" dirty="0" err="1" smtClean="0"/>
              <a:t>لقي )</a:t>
            </a:r>
            <a:endParaRPr lang="ar-SA" dirty="0"/>
          </a:p>
        </p:txBody>
      </p:sp>
      <p:cxnSp>
        <p:nvCxnSpPr>
          <p:cNvPr id="5" name="رابط مستقيم 4"/>
          <p:cNvCxnSpPr/>
          <p:nvPr/>
        </p:nvCxnSpPr>
        <p:spPr>
          <a:xfrm rot="5400000">
            <a:off x="4607719" y="2750339"/>
            <a:ext cx="107157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5400000">
            <a:off x="7429520" y="2928934"/>
            <a:ext cx="71438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a:off x="5143504" y="3286124"/>
            <a:ext cx="264320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5400000">
            <a:off x="5214942" y="5214950"/>
            <a:ext cx="428628"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a:off x="2928926" y="5429264"/>
            <a:ext cx="250033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flipH="1" flipV="1">
            <a:off x="2750331" y="5250669"/>
            <a:ext cx="35719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Content Placeholder 2"/>
          <p:cNvSpPr>
            <a:spLocks noGrp="1"/>
          </p:cNvSpPr>
          <p:nvPr>
            <p:ph idx="1"/>
          </p:nvPr>
        </p:nvSpPr>
        <p:spPr>
          <a:xfrm>
            <a:off x="428596" y="285728"/>
            <a:ext cx="8229600" cy="6286544"/>
          </a:xfrm>
          <a:ln>
            <a:solidFill>
              <a:srgbClr val="FF0000"/>
            </a:solidFill>
          </a:ln>
        </p:spPr>
        <p:txBody>
          <a:bodyPr/>
          <a:lstStyle/>
          <a:p>
            <a:pPr marL="0" indent="0">
              <a:buNone/>
            </a:pPr>
            <a:r>
              <a:rPr lang="ar-IQ" dirty="0" smtClean="0"/>
              <a:t>3) عدد الحروف : </a:t>
            </a:r>
          </a:p>
          <a:p>
            <a:pPr marL="0" indent="0">
              <a:buNone/>
            </a:pPr>
            <a:r>
              <a:rPr lang="ar-IQ" sz="2800" dirty="0" smtClean="0"/>
              <a:t>ان البكاءَ هو الشفا         </a:t>
            </a:r>
            <a:r>
              <a:rPr lang="ar-IQ" sz="2800" dirty="0" err="1" smtClean="0"/>
              <a:t>ءُ</a:t>
            </a:r>
            <a:r>
              <a:rPr lang="ar-IQ" sz="2800" dirty="0" smtClean="0"/>
              <a:t> من الــ</a:t>
            </a:r>
            <a:r>
              <a:rPr lang="ar-IQ" sz="2800" u="sng" dirty="0" smtClean="0">
                <a:solidFill>
                  <a:srgbClr val="FF0000"/>
                </a:solidFill>
              </a:rPr>
              <a:t>جَــوَى</a:t>
            </a:r>
            <a:r>
              <a:rPr lang="ar-IQ" sz="2800" dirty="0" smtClean="0"/>
              <a:t> بينَ الــ</a:t>
            </a:r>
            <a:r>
              <a:rPr lang="ar-IQ" sz="2800" u="sng" dirty="0" smtClean="0">
                <a:solidFill>
                  <a:srgbClr val="FF0000"/>
                </a:solidFill>
              </a:rPr>
              <a:t>جَــوَا</a:t>
            </a:r>
            <a:r>
              <a:rPr lang="ar-IQ" sz="2800" dirty="0" smtClean="0"/>
              <a:t>نــح</a:t>
            </a:r>
            <a:endParaRPr lang="ar-SA" sz="2800" dirty="0" smtClean="0"/>
          </a:p>
          <a:p>
            <a:pPr marL="0" indent="0">
              <a:buNone/>
            </a:pPr>
            <a:endParaRPr lang="ar-SA" sz="2800" dirty="0" smtClean="0"/>
          </a:p>
          <a:p>
            <a:pPr marL="0" indent="0">
              <a:buNone/>
            </a:pPr>
            <a:endParaRPr lang="ar-IQ" sz="2800" dirty="0" smtClean="0"/>
          </a:p>
          <a:p>
            <a:pPr marL="0" indent="0">
              <a:buNone/>
            </a:pPr>
            <a:endParaRPr lang="ar-IQ" sz="2800" dirty="0" smtClean="0"/>
          </a:p>
          <a:p>
            <a:pPr marL="514350" indent="-514350">
              <a:buAutoNum type="arabicParenR" startAt="4"/>
            </a:pPr>
            <a:endParaRPr lang="ar-SA" sz="2800" dirty="0" smtClean="0"/>
          </a:p>
          <a:p>
            <a:pPr marL="514350" indent="-514350">
              <a:buAutoNum type="arabicParenR" startAt="4"/>
            </a:pPr>
            <a:r>
              <a:rPr lang="ar-IQ" sz="2800" dirty="0" smtClean="0"/>
              <a:t>ترتيب الحروف : قال ـ تعالى ـ  حكاية على لسان هارون وهو يخاطب موسى :</a:t>
            </a:r>
          </a:p>
          <a:p>
            <a:pPr marL="0" indent="0">
              <a:buNone/>
            </a:pPr>
            <a:r>
              <a:rPr lang="ar-IQ" sz="2800" dirty="0" smtClean="0"/>
              <a:t>{خشِيتُ أن تقولَ فرَّقْتَ </a:t>
            </a:r>
            <a:r>
              <a:rPr lang="ar-IQ" sz="2800" u="sng" dirty="0" smtClean="0">
                <a:solidFill>
                  <a:srgbClr val="FF0000"/>
                </a:solidFill>
              </a:rPr>
              <a:t>بَــيْــنَ</a:t>
            </a:r>
            <a:r>
              <a:rPr lang="ar-IQ" sz="2800" dirty="0" smtClean="0"/>
              <a:t>  </a:t>
            </a:r>
            <a:r>
              <a:rPr lang="ar-IQ" sz="2800" u="sng" dirty="0" smtClean="0">
                <a:solidFill>
                  <a:srgbClr val="FF0000"/>
                </a:solidFill>
              </a:rPr>
              <a:t>بَــنِــي</a:t>
            </a:r>
            <a:r>
              <a:rPr lang="ar-IQ" sz="2800" dirty="0" smtClean="0"/>
              <a:t>  </a:t>
            </a:r>
            <a:r>
              <a:rPr lang="ar-IQ" sz="2800" dirty="0" err="1" smtClean="0"/>
              <a:t>اسرائيل </a:t>
            </a:r>
            <a:r>
              <a:rPr lang="ar-IQ" sz="2800" dirty="0" smtClean="0"/>
              <a:t>} </a:t>
            </a:r>
            <a:r>
              <a:rPr lang="ar-IQ" sz="2800" dirty="0" err="1" smtClean="0"/>
              <a:t>.</a:t>
            </a:r>
            <a:r>
              <a:rPr lang="ar-IQ" sz="2800" dirty="0" smtClean="0"/>
              <a:t> </a:t>
            </a:r>
            <a:endParaRPr lang="ar-IQ" sz="2800" dirty="0"/>
          </a:p>
        </p:txBody>
      </p:sp>
      <p:cxnSp>
        <p:nvCxnSpPr>
          <p:cNvPr id="5" name="Straight Connector 4"/>
          <p:cNvCxnSpPr/>
          <p:nvPr/>
        </p:nvCxnSpPr>
        <p:spPr>
          <a:xfrm>
            <a:off x="3347864" y="1556792"/>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91680" y="1484784"/>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691680" y="1916832"/>
            <a:ext cx="165618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356546" y="5501842"/>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357208" y="5501048"/>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14744" y="5857892"/>
            <a:ext cx="10081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1543504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حسامك فيه للأحباب </a:t>
            </a:r>
            <a:r>
              <a:rPr lang="ar-SA" dirty="0" smtClean="0">
                <a:solidFill>
                  <a:srgbClr val="FF0000"/>
                </a:solidFill>
              </a:rPr>
              <a:t>فَتْحُ</a:t>
            </a:r>
            <a:r>
              <a:rPr lang="ar-SA" dirty="0" smtClean="0"/>
              <a:t>  </a:t>
            </a:r>
          </a:p>
          <a:p>
            <a:pPr algn="l">
              <a:buNone/>
            </a:pPr>
            <a:r>
              <a:rPr lang="ar-SA" dirty="0" smtClean="0"/>
              <a:t>ورمحك فيه للأعداء </a:t>
            </a:r>
            <a:r>
              <a:rPr lang="ar-SA" dirty="0" smtClean="0">
                <a:solidFill>
                  <a:srgbClr val="FF0000"/>
                </a:solidFill>
              </a:rPr>
              <a:t>حَتْفُ</a:t>
            </a:r>
          </a:p>
          <a:p>
            <a:endParaRPr lang="ar-SA" dirty="0"/>
          </a:p>
        </p:txBody>
      </p:sp>
      <p:cxnSp>
        <p:nvCxnSpPr>
          <p:cNvPr id="6" name="رابط مستقيم 5"/>
          <p:cNvCxnSpPr/>
          <p:nvPr/>
        </p:nvCxnSpPr>
        <p:spPr>
          <a:xfrm rot="5400000">
            <a:off x="3751257" y="3679033"/>
            <a:ext cx="207090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a:off x="1071538" y="4714884"/>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flipH="1" flipV="1">
            <a:off x="464315" y="4036223"/>
            <a:ext cx="128588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:ــ الاقتباس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تضمين النثر أو الشعر شيئاً من القرآن الكريم أو الحديث الشريف من غير دلالة على أنه منهما ،ويجوز أن يغير في الاثر المقتبس قليلاً .</a:t>
            </a:r>
          </a:p>
          <a:p>
            <a:pPr>
              <a:buFont typeface="Wingdings" pitchFamily="2" charset="2"/>
              <a:buChar char="q"/>
            </a:pPr>
            <a:r>
              <a:rPr lang="ar-IQ" dirty="0" smtClean="0">
                <a:solidFill>
                  <a:srgbClr val="FF0000"/>
                </a:solidFill>
              </a:rPr>
              <a:t>لاتُعادِ الناسَ في أوطانهــمْ     </a:t>
            </a:r>
            <a:endParaRPr lang="ar-SA" dirty="0" smtClean="0">
              <a:solidFill>
                <a:srgbClr val="FF0000"/>
              </a:solidFill>
            </a:endParaRPr>
          </a:p>
          <a:p>
            <a:pPr algn="l">
              <a:buFont typeface="Wingdings" pitchFamily="2" charset="2"/>
              <a:buChar char="q"/>
            </a:pPr>
            <a:r>
              <a:rPr lang="ar-IQ" dirty="0" smtClean="0">
                <a:solidFill>
                  <a:srgbClr val="FF0000"/>
                </a:solidFill>
              </a:rPr>
              <a:t> قَلمَا يُرْعى غَريبُ الوَطنِ</a:t>
            </a:r>
          </a:p>
          <a:p>
            <a:pPr marL="0" indent="0">
              <a:buNone/>
            </a:pPr>
            <a:r>
              <a:rPr lang="ar-IQ" dirty="0" smtClean="0">
                <a:solidFill>
                  <a:srgbClr val="FF0000"/>
                </a:solidFill>
              </a:rPr>
              <a:t>وإذا مــا شِئتَ عيشاً بينهمْ     </a:t>
            </a:r>
            <a:endParaRPr lang="ar-SA" dirty="0" smtClean="0">
              <a:solidFill>
                <a:srgbClr val="FF0000"/>
              </a:solidFill>
            </a:endParaRPr>
          </a:p>
          <a:p>
            <a:pPr marL="0" indent="0" algn="l">
              <a:buNone/>
            </a:pPr>
            <a:r>
              <a:rPr lang="ar-IQ" dirty="0" smtClean="0">
                <a:solidFill>
                  <a:srgbClr val="FF0000"/>
                </a:solidFill>
              </a:rPr>
              <a:t> خالق الناسَ بخلقٍ حسَنِ</a:t>
            </a:r>
          </a:p>
          <a:p>
            <a:pPr>
              <a:buFont typeface="Wingdings" pitchFamily="2" charset="2"/>
              <a:buChar char="q"/>
            </a:pPr>
            <a:endParaRPr lang="ar-IQ" dirty="0" smtClean="0"/>
          </a:p>
          <a:p>
            <a:pPr marL="0" indent="0">
              <a:buNone/>
            </a:pPr>
            <a:endParaRPr lang="ar-IQ" dirty="0"/>
          </a:p>
        </p:txBody>
      </p:sp>
    </p:spTree>
    <p:extLst>
      <p:ext uri="{BB962C8B-B14F-4D97-AF65-F5344CB8AC3E}">
        <p14:creationId xmlns:p14="http://schemas.microsoft.com/office/powerpoint/2010/main" xmlns="" val="100689543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ومنه أيضاً قول الحسن البصري رحمه الله في رسالة إلى الخليفة عمر بن عبد العزيز رحمه الله :</a:t>
            </a:r>
          </a:p>
          <a:p>
            <a:pPr>
              <a:buNone/>
            </a:pPr>
            <a:r>
              <a:rPr lang="ar-SA" dirty="0" smtClean="0"/>
              <a:t>(( الإمام العادل يا أمير المؤمنين كالأم الشفيقة </a:t>
            </a:r>
            <a:r>
              <a:rPr lang="ar-SA" dirty="0" err="1" smtClean="0"/>
              <a:t>البرة</a:t>
            </a:r>
            <a:r>
              <a:rPr lang="ar-SA" dirty="0" smtClean="0"/>
              <a:t> الرفيقة بولدها ، حملته كرهاً ووضعتهُ كرهاً ، وربته طفلاً ))</a:t>
            </a:r>
          </a:p>
          <a:p>
            <a:pPr>
              <a:buNone/>
            </a:pPr>
            <a:r>
              <a:rPr lang="ar-SA" dirty="0" smtClean="0"/>
              <a:t>فقد اقتبس من </a:t>
            </a:r>
            <a:r>
              <a:rPr lang="ar-SA" dirty="0" err="1" smtClean="0"/>
              <a:t>الاية</a:t>
            </a:r>
            <a:r>
              <a:rPr lang="ar-SA" dirty="0" smtClean="0"/>
              <a:t> الكريمة : { ووصينا الإنسان بوالديه حَمَلَته أُمُّهُ كُرْهاً وَوَضَعَتْهُ كُرْهاً وحَمْلُهُ وَفِصالهُ ... }   </a:t>
            </a:r>
            <a:endParaRPr lang="ar-S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IQ" dirty="0" smtClean="0"/>
              <a:t>ثالثاً : ــــ السجع </a:t>
            </a:r>
            <a:endParaRPr lang="ar-IQ" dirty="0"/>
          </a:p>
        </p:txBody>
      </p:sp>
      <p:sp>
        <p:nvSpPr>
          <p:cNvPr id="3" name="Content Placeholder 2"/>
          <p:cNvSpPr>
            <a:spLocks noGrp="1"/>
          </p:cNvSpPr>
          <p:nvPr>
            <p:ph idx="1"/>
          </p:nvPr>
        </p:nvSpPr>
        <p:spPr/>
        <p:txBody>
          <a:bodyPr/>
          <a:lstStyle/>
          <a:p>
            <a:pPr marL="0" indent="0">
              <a:buNone/>
            </a:pPr>
            <a:r>
              <a:rPr lang="ar-IQ" dirty="0" smtClean="0"/>
              <a:t>هو توافق الفاصلتين في الحرف الاخير ، وأفضله ما تساوت فِقَرُهُ،وكانت خالية من التكلف والتكرار.</a:t>
            </a:r>
          </a:p>
          <a:p>
            <a:pPr>
              <a:buFont typeface="Wingdings" pitchFamily="2" charset="2"/>
              <a:buChar char="Ø"/>
            </a:pPr>
            <a:r>
              <a:rPr lang="ar-IQ" dirty="0" smtClean="0"/>
              <a:t>الفاصلة = الكلمة الاخيرة من كل فقرة .</a:t>
            </a:r>
          </a:p>
          <a:p>
            <a:pPr marL="0" indent="0">
              <a:buNone/>
            </a:pPr>
            <a:r>
              <a:rPr lang="ar-IQ" dirty="0" smtClean="0"/>
              <a:t>= الحُرُّ إذا وَعَــدَ وَفَ</a:t>
            </a:r>
            <a:r>
              <a:rPr lang="ar-IQ" u="sng" dirty="0" smtClean="0">
                <a:solidFill>
                  <a:srgbClr val="00B050"/>
                </a:solidFill>
              </a:rPr>
              <a:t>ــى </a:t>
            </a:r>
            <a:r>
              <a:rPr lang="ar-IQ" dirty="0" smtClean="0"/>
              <a:t>، وإذا أعَانَ كَـفَــ</a:t>
            </a:r>
            <a:r>
              <a:rPr lang="ar-IQ" u="sng" dirty="0" smtClean="0">
                <a:solidFill>
                  <a:srgbClr val="00B050"/>
                </a:solidFill>
              </a:rPr>
              <a:t>ــى</a:t>
            </a:r>
            <a:r>
              <a:rPr lang="ar-IQ" dirty="0" smtClean="0"/>
              <a:t>، وإذا مَـلَكَ عَــفَ</a:t>
            </a:r>
            <a:r>
              <a:rPr lang="ar-IQ" u="sng" dirty="0" smtClean="0">
                <a:solidFill>
                  <a:srgbClr val="00B050"/>
                </a:solidFill>
              </a:rPr>
              <a:t>ــا</a:t>
            </a:r>
            <a:r>
              <a:rPr lang="ar-IQ" dirty="0" smtClean="0">
                <a:solidFill>
                  <a:srgbClr val="00B050"/>
                </a:solidFill>
              </a:rPr>
              <a:t>. </a:t>
            </a:r>
            <a:endParaRPr lang="ar-IQ" dirty="0">
              <a:solidFill>
                <a:srgbClr val="00B050"/>
              </a:solidFill>
            </a:endParaRPr>
          </a:p>
        </p:txBody>
      </p:sp>
    </p:spTree>
    <p:extLst>
      <p:ext uri="{BB962C8B-B14F-4D97-AF65-F5344CB8AC3E}">
        <p14:creationId xmlns:p14="http://schemas.microsoft.com/office/powerpoint/2010/main" xmlns="" val="20912228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وهو ثلاثة أقسام </a:t>
            </a:r>
            <a:endParaRPr lang="ar-SA" dirty="0"/>
          </a:p>
        </p:txBody>
      </p:sp>
      <p:sp>
        <p:nvSpPr>
          <p:cNvPr id="3" name="عنصر نائب للمحتوى 2"/>
          <p:cNvSpPr>
            <a:spLocks noGrp="1"/>
          </p:cNvSpPr>
          <p:nvPr>
            <p:ph idx="1"/>
          </p:nvPr>
        </p:nvSpPr>
        <p:spPr/>
        <p:txBody>
          <a:bodyPr/>
          <a:lstStyle/>
          <a:p>
            <a:pPr>
              <a:buNone/>
            </a:pPr>
            <a:r>
              <a:rPr lang="ar-SA" dirty="0" smtClean="0"/>
              <a:t> </a:t>
            </a:r>
          </a:p>
          <a:p>
            <a:pPr>
              <a:buNone/>
            </a:pPr>
            <a:r>
              <a:rPr lang="ar-SA" dirty="0" smtClean="0"/>
              <a:t> { مالكمْ لا تَرْجُونَ للهِ </a:t>
            </a:r>
            <a:r>
              <a:rPr lang="ar-SA" dirty="0" smtClean="0">
                <a:solidFill>
                  <a:srgbClr val="FF0000"/>
                </a:solidFill>
              </a:rPr>
              <a:t>وَقَا</a:t>
            </a:r>
            <a:r>
              <a:rPr lang="ar-SA" dirty="0" smtClean="0">
                <a:solidFill>
                  <a:srgbClr val="00B050"/>
                </a:solidFill>
              </a:rPr>
              <a:t>رَ</a:t>
            </a:r>
            <a:r>
              <a:rPr lang="ar-SA" dirty="0" smtClean="0">
                <a:solidFill>
                  <a:srgbClr val="FF0000"/>
                </a:solidFill>
              </a:rPr>
              <a:t>ا </a:t>
            </a:r>
            <a:r>
              <a:rPr lang="ar-SA" dirty="0" smtClean="0"/>
              <a:t>  وقد خَلَقَكُمْ</a:t>
            </a:r>
            <a:r>
              <a:rPr lang="ar-SA" dirty="0" smtClean="0">
                <a:solidFill>
                  <a:srgbClr val="FF0000"/>
                </a:solidFill>
              </a:rPr>
              <a:t> </a:t>
            </a:r>
            <a:r>
              <a:rPr lang="ar-SA" dirty="0" err="1" smtClean="0">
                <a:solidFill>
                  <a:srgbClr val="FF0000"/>
                </a:solidFill>
              </a:rPr>
              <a:t>أَطْوَا</a:t>
            </a:r>
            <a:r>
              <a:rPr lang="ar-SA" dirty="0" err="1" smtClean="0">
                <a:solidFill>
                  <a:srgbClr val="00B050"/>
                </a:solidFill>
              </a:rPr>
              <a:t>رَ</a:t>
            </a:r>
            <a:r>
              <a:rPr lang="ar-SA" dirty="0" err="1" smtClean="0">
                <a:solidFill>
                  <a:srgbClr val="FF0000"/>
                </a:solidFill>
              </a:rPr>
              <a:t>ا </a:t>
            </a:r>
            <a:r>
              <a:rPr lang="ar-SA" dirty="0" err="1" smtClean="0"/>
              <a:t>}</a:t>
            </a:r>
            <a:endParaRPr lang="ar-SA" dirty="0" smtClean="0"/>
          </a:p>
          <a:p>
            <a:pPr>
              <a:buNone/>
            </a:pPr>
            <a:endParaRPr lang="ar-SA" dirty="0" smtClean="0"/>
          </a:p>
          <a:p>
            <a:pPr>
              <a:buNone/>
            </a:pPr>
            <a:r>
              <a:rPr lang="ar-SA" dirty="0" smtClean="0"/>
              <a:t>وكقوله </a:t>
            </a:r>
            <a:r>
              <a:rPr lang="ar-SA" dirty="0" err="1" smtClean="0"/>
              <a:t>تعالى:</a:t>
            </a:r>
            <a:endParaRPr lang="ar-SA" dirty="0" smtClean="0"/>
          </a:p>
          <a:p>
            <a:pPr>
              <a:buNone/>
            </a:pPr>
            <a:r>
              <a:rPr lang="ar-SA" dirty="0" smtClean="0"/>
              <a:t>{أَلمْ نَجْعَل </a:t>
            </a:r>
            <a:r>
              <a:rPr lang="ar-SA" dirty="0" err="1" smtClean="0"/>
              <a:t>ِ</a:t>
            </a:r>
            <a:r>
              <a:rPr lang="ar-SA" dirty="0" smtClean="0"/>
              <a:t> </a:t>
            </a:r>
            <a:r>
              <a:rPr lang="ar-SA" dirty="0" err="1" smtClean="0"/>
              <a:t>آلأرضَ</a:t>
            </a:r>
            <a:r>
              <a:rPr lang="ar-SA" dirty="0" smtClean="0"/>
              <a:t> </a:t>
            </a:r>
            <a:r>
              <a:rPr lang="ar-SA" dirty="0" smtClean="0">
                <a:solidFill>
                  <a:srgbClr val="00B050"/>
                </a:solidFill>
              </a:rPr>
              <a:t>مِهَا</a:t>
            </a:r>
            <a:r>
              <a:rPr lang="ar-SA" dirty="0" smtClean="0">
                <a:solidFill>
                  <a:srgbClr val="FF0000"/>
                </a:solidFill>
              </a:rPr>
              <a:t>دَ</a:t>
            </a:r>
            <a:r>
              <a:rPr lang="ar-SA" dirty="0" smtClean="0">
                <a:solidFill>
                  <a:srgbClr val="00B050"/>
                </a:solidFill>
              </a:rPr>
              <a:t>ا</a:t>
            </a:r>
            <a:r>
              <a:rPr lang="ar-SA" dirty="0" smtClean="0"/>
              <a:t> وَالجِبَالَ </a:t>
            </a:r>
            <a:r>
              <a:rPr lang="ar-SA" dirty="0" smtClean="0">
                <a:solidFill>
                  <a:srgbClr val="00B050"/>
                </a:solidFill>
              </a:rPr>
              <a:t>أَوْتَا</a:t>
            </a:r>
            <a:r>
              <a:rPr lang="ar-SA" dirty="0" smtClean="0">
                <a:solidFill>
                  <a:srgbClr val="FF0000"/>
                </a:solidFill>
              </a:rPr>
              <a:t>دَ</a:t>
            </a:r>
            <a:r>
              <a:rPr lang="ar-SA" dirty="0" smtClean="0">
                <a:solidFill>
                  <a:srgbClr val="00B050"/>
                </a:solidFill>
              </a:rPr>
              <a:t>ا</a:t>
            </a:r>
            <a:r>
              <a:rPr lang="ar-SA" dirty="0" smtClean="0"/>
              <a:t>  }</a:t>
            </a:r>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الموازنة </a:t>
            </a:r>
            <a:endParaRPr lang="ar-SA" dirty="0"/>
          </a:p>
        </p:txBody>
      </p:sp>
      <p:sp>
        <p:nvSpPr>
          <p:cNvPr id="3" name="عنصر نائب للمحتوى 2"/>
          <p:cNvSpPr>
            <a:spLocks noGrp="1"/>
          </p:cNvSpPr>
          <p:nvPr>
            <p:ph idx="1"/>
          </p:nvPr>
        </p:nvSpPr>
        <p:spPr/>
        <p:txBody>
          <a:bodyPr/>
          <a:lstStyle/>
          <a:p>
            <a:pPr>
              <a:buNone/>
            </a:pPr>
            <a:r>
              <a:rPr lang="ar-SA" dirty="0" smtClean="0"/>
              <a:t>هي مساواة الفاصلتين في الوزن دون التقفية </a:t>
            </a:r>
          </a:p>
          <a:p>
            <a:pPr>
              <a:buNone/>
            </a:pPr>
            <a:r>
              <a:rPr lang="ar-SA" dirty="0" smtClean="0"/>
              <a:t>قال ـ تعالى </a:t>
            </a:r>
            <a:r>
              <a:rPr lang="ar-SA" dirty="0" err="1" smtClean="0"/>
              <a:t>ـ </a:t>
            </a:r>
            <a:r>
              <a:rPr lang="ar-SA" dirty="0" smtClean="0"/>
              <a:t>: { وَ </a:t>
            </a:r>
            <a:r>
              <a:rPr lang="ar-SA" dirty="0" err="1" smtClean="0"/>
              <a:t>نَمَارِقُ</a:t>
            </a:r>
            <a:r>
              <a:rPr lang="ar-SA" dirty="0" smtClean="0"/>
              <a:t> م</a:t>
            </a:r>
            <a:r>
              <a:rPr lang="ar-SA" dirty="0" smtClean="0">
                <a:solidFill>
                  <a:srgbClr val="FF0000"/>
                </a:solidFill>
              </a:rPr>
              <a:t>َصْفُوفَةٌ</a:t>
            </a:r>
            <a:r>
              <a:rPr lang="ar-SA" dirty="0" smtClean="0"/>
              <a:t> ، </a:t>
            </a:r>
            <a:r>
              <a:rPr lang="ar-SA" dirty="0" err="1" smtClean="0"/>
              <a:t>وَزَرَابِىُّ</a:t>
            </a:r>
            <a:r>
              <a:rPr lang="ar-SA" dirty="0" smtClean="0"/>
              <a:t> </a:t>
            </a:r>
            <a:r>
              <a:rPr lang="ar-SA" dirty="0" err="1" smtClean="0">
                <a:solidFill>
                  <a:srgbClr val="FF0000"/>
                </a:solidFill>
              </a:rPr>
              <a:t>مَبْثُوثَةٌ</a:t>
            </a:r>
            <a:r>
              <a:rPr lang="ar-SA" dirty="0" err="1" smtClean="0"/>
              <a:t> }</a:t>
            </a:r>
            <a:endParaRPr lang="ar-SA" dirty="0" smtClean="0"/>
          </a:p>
          <a:p>
            <a:pPr>
              <a:buNone/>
            </a:pPr>
            <a:r>
              <a:rPr lang="ar-SA" dirty="0" smtClean="0"/>
              <a:t>{ مَنْ أَعْرَضَ عَنْهُ فَإنَّهُ يَحْمِلُ يَوْمَ الْقِيَامَةِ </a:t>
            </a:r>
            <a:r>
              <a:rPr lang="ar-SA" dirty="0" smtClean="0">
                <a:solidFill>
                  <a:srgbClr val="FF0000"/>
                </a:solidFill>
              </a:rPr>
              <a:t>وِزْرَا</a:t>
            </a:r>
            <a:r>
              <a:rPr lang="ar-SA" dirty="0" smtClean="0"/>
              <a:t> ، </a:t>
            </a:r>
          </a:p>
          <a:p>
            <a:pPr>
              <a:buNone/>
            </a:pPr>
            <a:r>
              <a:rPr lang="ar-SA" dirty="0" smtClean="0"/>
              <a:t>خَالِدِينَ فِيهِ وَسَاءَ لَهُمْ يَوْمَ الْقِيَامَةِ </a:t>
            </a:r>
            <a:r>
              <a:rPr lang="ar-SA" dirty="0" smtClean="0">
                <a:solidFill>
                  <a:srgbClr val="FF0000"/>
                </a:solidFill>
              </a:rPr>
              <a:t>حِمْلاً </a:t>
            </a:r>
            <a:r>
              <a:rPr lang="ar-SA" dirty="0" smtClean="0"/>
              <a:t>}</a:t>
            </a:r>
            <a:endParaRPr lang="ar-SA"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يوم يكونُ الناسُ كالفَراشِ </a:t>
            </a:r>
            <a:r>
              <a:rPr lang="ar-SA" dirty="0" smtClean="0">
                <a:solidFill>
                  <a:srgbClr val="FF0000"/>
                </a:solidFill>
              </a:rPr>
              <a:t>الْمبثُوثِ </a:t>
            </a:r>
            <a:r>
              <a:rPr lang="ar-SA" dirty="0" err="1" smtClean="0"/>
              <a:t>وَ</a:t>
            </a:r>
            <a:r>
              <a:rPr lang="ar-SA" dirty="0" smtClean="0"/>
              <a:t> تَكُونُ الْجِبَالُ كَالْعِهْنِ </a:t>
            </a:r>
            <a:r>
              <a:rPr lang="ar-SA" dirty="0" smtClean="0">
                <a:solidFill>
                  <a:srgbClr val="FF0000"/>
                </a:solidFill>
              </a:rPr>
              <a:t>الْمَنْفُوشِ</a:t>
            </a:r>
            <a:r>
              <a:rPr lang="ar-SA" dirty="0" smtClean="0"/>
              <a:t> }</a:t>
            </a:r>
          </a:p>
          <a:p>
            <a:pPr>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16024"/>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endParaRPr lang="ar-SA" dirty="0" smtClean="0"/>
          </a:p>
          <a:p>
            <a:pPr marL="0" indent="0">
              <a:buNone/>
            </a:pPr>
            <a:r>
              <a:rPr lang="ar-SA" dirty="0" smtClean="0"/>
              <a:t>   </a:t>
            </a:r>
            <a:r>
              <a:rPr lang="ar-IQ" dirty="0" smtClean="0"/>
              <a:t>{{ مثل </a:t>
            </a:r>
            <a:r>
              <a:rPr lang="ar-IQ" u="sng" dirty="0" smtClean="0">
                <a:solidFill>
                  <a:srgbClr val="00B050"/>
                </a:solidFill>
              </a:rPr>
              <a:t>الذين اتخذوا من دون الله اولياء </a:t>
            </a:r>
            <a:r>
              <a:rPr lang="ar-IQ" u="sng" dirty="0" smtClean="0">
                <a:solidFill>
                  <a:srgbClr val="FF0000"/>
                </a:solidFill>
              </a:rPr>
              <a:t>كمثل</a:t>
            </a:r>
            <a:r>
              <a:rPr lang="ar-IQ" dirty="0" smtClean="0"/>
              <a:t> </a:t>
            </a:r>
            <a:r>
              <a:rPr lang="ar-IQ" u="sng" dirty="0" smtClean="0">
                <a:solidFill>
                  <a:srgbClr val="7030A0"/>
                </a:solidFill>
              </a:rPr>
              <a:t>العنكبوت اتخذت بيتاً </a:t>
            </a:r>
            <a:r>
              <a:rPr lang="ar-IQ" dirty="0" smtClean="0"/>
              <a:t>وإن أوهن البيوتِ لَبيتُ </a:t>
            </a:r>
            <a:r>
              <a:rPr lang="ar-SA" dirty="0" smtClean="0"/>
              <a:t>           </a:t>
            </a:r>
            <a:r>
              <a:rPr lang="ar-IQ" dirty="0" smtClean="0"/>
              <a:t>العنكبوتِ}}.</a:t>
            </a:r>
          </a:p>
          <a:p>
            <a:pPr marL="0" indent="0">
              <a:buNone/>
            </a:pPr>
            <a:r>
              <a:rPr lang="ar-SA" dirty="0" smtClean="0"/>
              <a:t>             </a:t>
            </a:r>
            <a:r>
              <a:rPr lang="ar-IQ" dirty="0" smtClean="0"/>
              <a:t>وجه الشبه = صورة من يحتمي بآخر لايحميه.</a:t>
            </a:r>
          </a:p>
          <a:p>
            <a:pPr marL="0" indent="0">
              <a:buNone/>
            </a:pPr>
            <a:r>
              <a:rPr lang="ar-SA" dirty="0" smtClean="0"/>
              <a:t>     </a:t>
            </a:r>
            <a:r>
              <a:rPr lang="ar-IQ" dirty="0" smtClean="0"/>
              <a:t>{{ </a:t>
            </a:r>
            <a:r>
              <a:rPr lang="ar-IQ" u="sng" dirty="0" smtClean="0">
                <a:solidFill>
                  <a:srgbClr val="7030A0"/>
                </a:solidFill>
              </a:rPr>
              <a:t>مثلهم </a:t>
            </a:r>
            <a:r>
              <a:rPr lang="ar-IQ" u="sng" dirty="0" smtClean="0">
                <a:solidFill>
                  <a:srgbClr val="FF0000"/>
                </a:solidFill>
              </a:rPr>
              <a:t>كمثل</a:t>
            </a:r>
            <a:r>
              <a:rPr lang="ar-IQ" dirty="0" smtClean="0"/>
              <a:t> </a:t>
            </a:r>
            <a:r>
              <a:rPr lang="ar-IQ" u="sng" dirty="0" smtClean="0">
                <a:solidFill>
                  <a:srgbClr val="00B050"/>
                </a:solidFill>
              </a:rPr>
              <a:t>الذي استوقد ناراً فلما أضاءت ما حولهُ ذهب الله بنورهم وتركهم في </a:t>
            </a:r>
            <a:r>
              <a:rPr lang="ar-SA" u="sng" dirty="0" smtClean="0">
                <a:solidFill>
                  <a:srgbClr val="00B050"/>
                </a:solidFill>
              </a:rPr>
              <a:t>   </a:t>
            </a:r>
            <a:r>
              <a:rPr lang="ar-IQ" u="sng" dirty="0" smtClean="0">
                <a:solidFill>
                  <a:srgbClr val="00B050"/>
                </a:solidFill>
              </a:rPr>
              <a:t>ظلماتٍ لايبصرون </a:t>
            </a:r>
            <a:r>
              <a:rPr lang="ar-IQ" dirty="0" smtClean="0"/>
              <a:t>صمٌّ بكمٌ عميٌ فهم لايرجعون}}.</a:t>
            </a:r>
          </a:p>
          <a:p>
            <a:pPr marL="0" indent="0">
              <a:buNone/>
            </a:pPr>
            <a:r>
              <a:rPr lang="ar-SA" dirty="0" smtClean="0"/>
              <a:t>    </a:t>
            </a:r>
            <a:r>
              <a:rPr lang="ar-IQ" dirty="0" smtClean="0"/>
              <a:t>وجه الشبه = الهيئة الحاصلة من وجود هداية قص</a:t>
            </a:r>
            <a:r>
              <a:rPr lang="ar-SA" dirty="0" smtClean="0"/>
              <a:t>ي</a:t>
            </a:r>
            <a:r>
              <a:rPr lang="ar-IQ" dirty="0" err="1" smtClean="0"/>
              <a:t>رة</a:t>
            </a:r>
            <a:r>
              <a:rPr lang="ar-IQ" dirty="0" smtClean="0"/>
              <a:t> يتلوها ظلام الحيرة والارتباك.</a:t>
            </a:r>
            <a:endParaRPr lang="ar-SA" dirty="0" smtClean="0"/>
          </a:p>
          <a:p>
            <a:pPr marL="0" indent="0">
              <a:buNone/>
            </a:pPr>
            <a:endParaRPr lang="ar-IQ" dirty="0"/>
          </a:p>
        </p:txBody>
      </p:sp>
    </p:spTree>
    <p:extLst>
      <p:ext uri="{BB962C8B-B14F-4D97-AF65-F5344CB8AC3E}">
        <p14:creationId xmlns:p14="http://schemas.microsoft.com/office/powerpoint/2010/main" xmlns="" val="187084220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ar-IQ" dirty="0" smtClean="0"/>
              <a:t>المحسنات المعنوية</a:t>
            </a:r>
            <a:endParaRPr lang="ar-IQ" dirty="0"/>
          </a:p>
        </p:txBody>
      </p:sp>
      <p:sp>
        <p:nvSpPr>
          <p:cNvPr id="3" name="Content Placeholder 2"/>
          <p:cNvSpPr>
            <a:spLocks noGrp="1"/>
          </p:cNvSpPr>
          <p:nvPr>
            <p:ph idx="1"/>
          </p:nvPr>
        </p:nvSpPr>
        <p:spPr/>
        <p:txBody>
          <a:bodyPr/>
          <a:lstStyle/>
          <a:p>
            <a:pPr marL="0" indent="0">
              <a:buNone/>
            </a:pPr>
            <a:r>
              <a:rPr lang="ar-IQ" dirty="0" smtClean="0"/>
              <a:t>أولاً : ـــ التورية :</a:t>
            </a:r>
          </a:p>
          <a:p>
            <a:pPr marL="0" indent="0">
              <a:buNone/>
            </a:pPr>
            <a:r>
              <a:rPr lang="ar-IQ" dirty="0" smtClean="0"/>
              <a:t>لغة : الاخفاء واضهار غيره .</a:t>
            </a:r>
          </a:p>
          <a:p>
            <a:pPr marL="0" indent="0">
              <a:buNone/>
            </a:pPr>
            <a:r>
              <a:rPr lang="ar-SA" dirty="0" smtClean="0"/>
              <a:t>اصطلاحاً</a:t>
            </a:r>
            <a:r>
              <a:rPr lang="ar-IQ" dirty="0" smtClean="0"/>
              <a:t>: هو ان يذكر المتكلم لفظاً مفرداً له معنيان ، قريب ظاهر غير مراد وبعيد خفي هو المراد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xmlns="" val="63608429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734070"/>
          </a:xfrm>
        </p:spPr>
        <p:txBody>
          <a:bodyPr>
            <a:normAutofit/>
          </a:bodyPr>
          <a:lstStyle/>
          <a:p>
            <a:endParaRPr lang="ar-IQ" dirty="0"/>
          </a:p>
        </p:txBody>
      </p:sp>
      <p:sp>
        <p:nvSpPr>
          <p:cNvPr id="3" name="Content Placeholder 2"/>
          <p:cNvSpPr>
            <a:spLocks noGrp="1"/>
          </p:cNvSpPr>
          <p:nvPr>
            <p:ph idx="1"/>
          </p:nvPr>
        </p:nvSpPr>
        <p:spPr>
          <a:xfrm>
            <a:off x="457200" y="0"/>
            <a:ext cx="8401080" cy="6858000"/>
          </a:xfrm>
        </p:spPr>
        <p:txBody>
          <a:bodyPr>
            <a:noAutofit/>
          </a:bodyPr>
          <a:lstStyle/>
          <a:p>
            <a:pPr marL="0" indent="0">
              <a:buNone/>
            </a:pPr>
            <a:r>
              <a:rPr lang="ar-IQ" sz="2400" dirty="0"/>
              <a:t>رِفـــقــاً بخـــلٍ ناصــحٍ     </a:t>
            </a:r>
            <a:r>
              <a:rPr lang="ar-SA" sz="2400" dirty="0" smtClean="0"/>
              <a:t>    </a:t>
            </a:r>
            <a:r>
              <a:rPr lang="ar-IQ" sz="2400" dirty="0" smtClean="0"/>
              <a:t> أبـــليــتــهُ </a:t>
            </a:r>
            <a:r>
              <a:rPr lang="ar-IQ" sz="2400" dirty="0"/>
              <a:t>صَــــدَّاً وهـــجــــــــــرا</a:t>
            </a:r>
          </a:p>
          <a:p>
            <a:pPr marL="0" indent="0">
              <a:buNone/>
            </a:pPr>
            <a:r>
              <a:rPr lang="ar-IQ" sz="2800" dirty="0"/>
              <a:t>وافــــــاك</a:t>
            </a:r>
            <a:r>
              <a:rPr lang="ar-IQ" sz="2400" dirty="0"/>
              <a:t> سائل دمــعه  </a:t>
            </a:r>
            <a:r>
              <a:rPr lang="ar-SA" sz="2400" dirty="0" smtClean="0"/>
              <a:t>    </a:t>
            </a:r>
            <a:r>
              <a:rPr lang="ar-IQ" sz="2400" dirty="0" smtClean="0"/>
              <a:t> فرددتــه </a:t>
            </a:r>
            <a:r>
              <a:rPr lang="ar-IQ" sz="2400" dirty="0"/>
              <a:t>فـــي الحـــال </a:t>
            </a:r>
            <a:r>
              <a:rPr lang="ar-IQ" sz="2400" dirty="0">
                <a:solidFill>
                  <a:srgbClr val="FF0000"/>
                </a:solidFill>
              </a:rPr>
              <a:t>نَـــــــــــهرا</a:t>
            </a:r>
          </a:p>
          <a:p>
            <a:pPr marL="0" indent="0">
              <a:buNone/>
            </a:pPr>
            <a:r>
              <a:rPr lang="ar-IQ" sz="2400" dirty="0" smtClean="0">
                <a:solidFill>
                  <a:schemeClr val="accent3">
                    <a:lumMod val="75000"/>
                  </a:schemeClr>
                </a:solidFill>
              </a:rPr>
              <a:t>                           </a:t>
            </a:r>
            <a:r>
              <a:rPr lang="ar-SA" sz="2400" dirty="0" smtClean="0">
                <a:solidFill>
                  <a:schemeClr val="accent3">
                    <a:lumMod val="75000"/>
                  </a:schemeClr>
                </a:solidFill>
              </a:rPr>
              <a:t>             </a:t>
            </a:r>
          </a:p>
          <a:p>
            <a:pPr marL="0" indent="0">
              <a:buNone/>
            </a:pPr>
            <a:r>
              <a:rPr lang="ar-SA" sz="2400" dirty="0" smtClean="0">
                <a:solidFill>
                  <a:schemeClr val="accent3">
                    <a:lumMod val="75000"/>
                  </a:schemeClr>
                </a:solidFill>
              </a:rPr>
              <a:t>                                        </a:t>
            </a:r>
            <a:r>
              <a:rPr lang="ar-IQ" sz="2400" dirty="0" smtClean="0">
                <a:solidFill>
                  <a:schemeClr val="accent3">
                    <a:lumMod val="75000"/>
                  </a:schemeClr>
                </a:solidFill>
              </a:rPr>
              <a:t>الرد/الزجر(القريب)     </a:t>
            </a:r>
            <a:r>
              <a:rPr lang="ar-IQ" sz="2400" dirty="0" smtClean="0">
                <a:solidFill>
                  <a:schemeClr val="tx2">
                    <a:lumMod val="75000"/>
                  </a:schemeClr>
                </a:solidFill>
              </a:rPr>
              <a:t>الماء(البعيد)      </a:t>
            </a:r>
          </a:p>
          <a:p>
            <a:pPr marL="0" indent="0">
              <a:buNone/>
            </a:pPr>
            <a:r>
              <a:rPr lang="ar-SA" sz="2400" dirty="0" smtClean="0"/>
              <a:t> </a:t>
            </a:r>
          </a:p>
          <a:p>
            <a:pPr marL="0" indent="0">
              <a:buNone/>
            </a:pPr>
            <a:r>
              <a:rPr lang="ar-IQ" sz="2400" dirty="0" smtClean="0"/>
              <a:t>يا </a:t>
            </a:r>
            <a:r>
              <a:rPr lang="ar-IQ" sz="2400" dirty="0"/>
              <a:t>عــــاذلــي فيه قُل لي    اذا بــــدا كــــــيــــف اســــــــــــــلو؟</a:t>
            </a:r>
          </a:p>
          <a:p>
            <a:pPr marL="0" indent="0">
              <a:buNone/>
            </a:pPr>
            <a:r>
              <a:rPr lang="ar-IQ" sz="2400" dirty="0"/>
              <a:t>يـــمـُــــــرُّ بي كل وقتٍ     </a:t>
            </a:r>
            <a:r>
              <a:rPr lang="ar-SA" sz="2400" dirty="0" smtClean="0"/>
              <a:t>  </a:t>
            </a:r>
            <a:r>
              <a:rPr lang="ar-IQ" sz="2400" dirty="0" smtClean="0"/>
              <a:t>وكـــلمـــــــا </a:t>
            </a:r>
            <a:r>
              <a:rPr lang="ar-IQ" sz="2400" u="sng" dirty="0">
                <a:solidFill>
                  <a:srgbClr val="FF0000"/>
                </a:solidFill>
              </a:rPr>
              <a:t>مــــــــــــــــــرَ</a:t>
            </a:r>
            <a:r>
              <a:rPr lang="ar-IQ" sz="2400" u="sng" dirty="0"/>
              <a:t>ّ</a:t>
            </a:r>
            <a:r>
              <a:rPr lang="ar-IQ" sz="2400" dirty="0"/>
              <a:t> يحلـــو</a:t>
            </a:r>
          </a:p>
          <a:p>
            <a:pPr marL="0" indent="0">
              <a:buNone/>
            </a:pPr>
            <a:r>
              <a:rPr lang="ar-IQ" sz="2400" dirty="0" smtClean="0"/>
              <a:t>                      </a:t>
            </a:r>
            <a:r>
              <a:rPr lang="ar-SA" sz="2400" dirty="0" smtClean="0"/>
              <a:t>        </a:t>
            </a:r>
          </a:p>
          <a:p>
            <a:pPr marL="0" indent="0">
              <a:buNone/>
            </a:pPr>
            <a:r>
              <a:rPr lang="ar-SA" sz="2400" dirty="0" smtClean="0">
                <a:solidFill>
                  <a:srgbClr val="7030A0"/>
                </a:solidFill>
              </a:rPr>
              <a:t>                               </a:t>
            </a:r>
            <a:r>
              <a:rPr lang="ar-IQ" sz="2400" dirty="0" smtClean="0">
                <a:solidFill>
                  <a:srgbClr val="7030A0"/>
                </a:solidFill>
              </a:rPr>
              <a:t>المرور(قريب)            </a:t>
            </a:r>
            <a:r>
              <a:rPr lang="ar-IQ" sz="2400" dirty="0" smtClean="0">
                <a:solidFill>
                  <a:srgbClr val="CC3399"/>
                </a:solidFill>
              </a:rPr>
              <a:t>الطعم المر(البعيد)</a:t>
            </a:r>
            <a:endParaRPr lang="ar-IQ" sz="2400" dirty="0">
              <a:solidFill>
                <a:srgbClr val="CC3399"/>
              </a:solidFill>
            </a:endParaRPr>
          </a:p>
          <a:p>
            <a:pPr marL="0" indent="0">
              <a:buNone/>
            </a:pPr>
            <a:endParaRPr lang="ar-SA" sz="2400" dirty="0" smtClean="0"/>
          </a:p>
          <a:p>
            <a:pPr marL="0" indent="0">
              <a:buNone/>
            </a:pPr>
            <a:endParaRPr lang="ar-IQ" sz="2400" dirty="0"/>
          </a:p>
        </p:txBody>
      </p:sp>
      <p:cxnSp>
        <p:nvCxnSpPr>
          <p:cNvPr id="5" name="Straight Arrow Connector 4"/>
          <p:cNvCxnSpPr/>
          <p:nvPr/>
        </p:nvCxnSpPr>
        <p:spPr>
          <a:xfrm>
            <a:off x="1714480" y="1000108"/>
            <a:ext cx="1969296" cy="36004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7" name="Straight Arrow Connector 6"/>
          <p:cNvCxnSpPr/>
          <p:nvPr/>
        </p:nvCxnSpPr>
        <p:spPr>
          <a:xfrm flipH="1">
            <a:off x="1357290" y="1000108"/>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131840" y="3212976"/>
            <a:ext cx="1276387" cy="185317"/>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895164" y="3212976"/>
            <a:ext cx="1236676" cy="144016"/>
          </a:xfrm>
          <a:prstGeom prst="straightConnector1">
            <a:avLst/>
          </a:prstGeom>
          <a:ln>
            <a:solidFill>
              <a:srgbClr val="FF99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6548853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الطباق</a:t>
            </a:r>
            <a:endParaRPr lang="ar-SA" dirty="0"/>
          </a:p>
        </p:txBody>
      </p:sp>
      <p:sp>
        <p:nvSpPr>
          <p:cNvPr id="3" name="عنصر نائب للمحتوى 2"/>
          <p:cNvSpPr>
            <a:spLocks noGrp="1"/>
          </p:cNvSpPr>
          <p:nvPr>
            <p:ph idx="1"/>
          </p:nvPr>
        </p:nvSpPr>
        <p:spPr>
          <a:xfrm>
            <a:off x="304800" y="1554162"/>
            <a:ext cx="8686800" cy="5303838"/>
          </a:xfrm>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هو الجمع بين الشيء وضده في الكلام </a:t>
            </a:r>
            <a:endParaRPr lang="ar-SA" dirty="0" smtClean="0"/>
          </a:p>
          <a:p>
            <a:r>
              <a:rPr lang="ar-SA" dirty="0" smtClean="0"/>
              <a:t>أقسام الطباق :</a:t>
            </a:r>
          </a:p>
          <a:p>
            <a:r>
              <a:rPr lang="ar-SA" dirty="0" smtClean="0"/>
              <a:t>قسم البلاغيون الطباق قسمين : </a:t>
            </a:r>
          </a:p>
          <a:p>
            <a:endParaRPr lang="ar-SA" dirty="0" smtClean="0"/>
          </a:p>
          <a:p>
            <a:endParaRPr lang="ar-SA" dirty="0" smtClean="0"/>
          </a:p>
          <a:p>
            <a:endParaRPr lang="ar-SA" dirty="0" smtClean="0"/>
          </a:p>
          <a:p>
            <a:r>
              <a:rPr lang="ar-SA" sz="2800" dirty="0" err="1" smtClean="0">
                <a:solidFill>
                  <a:srgbClr val="FF0000"/>
                </a:solidFill>
              </a:rPr>
              <a:t>ا</a:t>
            </a:r>
            <a:r>
              <a:rPr lang="ar-SA" sz="2400" dirty="0" err="1" smtClean="0">
                <a:solidFill>
                  <a:srgbClr val="FF0000"/>
                </a:solidFill>
              </a:rPr>
              <a:t>لايجاب</a:t>
            </a:r>
            <a:r>
              <a:rPr lang="ar-SA" sz="2400" dirty="0" smtClean="0">
                <a:solidFill>
                  <a:srgbClr val="FF0000"/>
                </a:solidFill>
              </a:rPr>
              <a:t> </a:t>
            </a:r>
            <a:r>
              <a:rPr lang="ar-SA" sz="2400" dirty="0" smtClean="0"/>
              <a:t>             السلب       اسمين  فعلين    حرفين  مختلفين</a:t>
            </a:r>
          </a:p>
          <a:p>
            <a:endParaRPr lang="ar-SA" dirty="0" smtClean="0"/>
          </a:p>
          <a:p>
            <a:r>
              <a:rPr lang="ar-SA" sz="2400" dirty="0" smtClean="0">
                <a:solidFill>
                  <a:srgbClr val="FF0000"/>
                </a:solidFill>
              </a:rPr>
              <a:t>التضاد    </a:t>
            </a:r>
            <a:r>
              <a:rPr lang="ar-SA" sz="2400" dirty="0" err="1" smtClean="0">
                <a:solidFill>
                  <a:srgbClr val="FF0000"/>
                </a:solidFill>
              </a:rPr>
              <a:t>ايهام</a:t>
            </a:r>
            <a:r>
              <a:rPr lang="ar-SA" sz="2400" dirty="0" smtClean="0">
                <a:solidFill>
                  <a:srgbClr val="FF0000"/>
                </a:solidFill>
              </a:rPr>
              <a:t> التضاد</a:t>
            </a:r>
            <a:endParaRPr lang="ar-SA" sz="2400" dirty="0">
              <a:solidFill>
                <a:srgbClr val="FF0000"/>
              </a:solidFill>
            </a:endParaRPr>
          </a:p>
        </p:txBody>
      </p:sp>
      <p:sp>
        <p:nvSpPr>
          <p:cNvPr id="4" name="مستطيل 3"/>
          <p:cNvSpPr/>
          <p:nvPr/>
        </p:nvSpPr>
        <p:spPr>
          <a:xfrm>
            <a:off x="2857488" y="3357562"/>
            <a:ext cx="342902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smtClean="0"/>
              <a:t>اقسام</a:t>
            </a:r>
            <a:r>
              <a:rPr lang="ar-SA" dirty="0" smtClean="0"/>
              <a:t> الطباق</a:t>
            </a:r>
            <a:endParaRPr lang="ar-SA" dirty="0"/>
          </a:p>
        </p:txBody>
      </p:sp>
      <p:cxnSp>
        <p:nvCxnSpPr>
          <p:cNvPr id="6" name="رابط كسهم مستقيم 5"/>
          <p:cNvCxnSpPr>
            <a:stCxn id="4" idx="2"/>
          </p:cNvCxnSpPr>
          <p:nvPr/>
        </p:nvCxnSpPr>
        <p:spPr>
          <a:xfrm rot="5400000">
            <a:off x="4429124" y="385762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2857488" y="4071942"/>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5400000">
            <a:off x="6357950"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5400000">
            <a:off x="2714612"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5214942"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على أساس النفي </a:t>
            </a:r>
            <a:r>
              <a:rPr lang="ar-SA" dirty="0" err="1" smtClean="0"/>
              <a:t>والاثبات</a:t>
            </a:r>
            <a:endParaRPr lang="ar-SA" dirty="0"/>
          </a:p>
        </p:txBody>
      </p:sp>
      <p:sp>
        <p:nvSpPr>
          <p:cNvPr id="14" name="مستطيل 13"/>
          <p:cNvSpPr/>
          <p:nvPr/>
        </p:nvSpPr>
        <p:spPr>
          <a:xfrm>
            <a:off x="857224"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نوع اللفظين المتضادين</a:t>
            </a:r>
            <a:endParaRPr lang="ar-SA" dirty="0"/>
          </a:p>
        </p:txBody>
      </p:sp>
      <p:cxnSp>
        <p:nvCxnSpPr>
          <p:cNvPr id="16" name="رابط كسهم مستقيم 15"/>
          <p:cNvCxnSpPr>
            <a:stCxn id="13" idx="2"/>
          </p:cNvCxnSpPr>
          <p:nvPr/>
        </p:nvCxnSpPr>
        <p:spPr>
          <a:xfrm rot="5400000">
            <a:off x="6536545" y="489347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5500694" y="5072074"/>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7965305" y="517923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a:off x="5394331" y="517843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6858016" y="5643578"/>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rot="5400000">
            <a:off x="8216132" y="5929330"/>
            <a:ext cx="57071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rot="5400000">
            <a:off x="6536545" y="596504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4" idx="2"/>
          </p:cNvCxnSpPr>
          <p:nvPr/>
        </p:nvCxnSpPr>
        <p:spPr>
          <a:xfrm rot="5400000">
            <a:off x="2214546" y="4857760"/>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785786" y="4929198"/>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5400000">
            <a:off x="4036215"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rot="5400000">
            <a:off x="3108315"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p:nvPr/>
        </p:nvCxnSpPr>
        <p:spPr>
          <a:xfrm rot="5400000">
            <a:off x="1965307"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p:nvPr/>
        </p:nvCxnSpPr>
        <p:spPr>
          <a:xfrm rot="5400000">
            <a:off x="607191"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على أساس النفي </a:t>
            </a:r>
            <a:r>
              <a:rPr lang="ar-SA" dirty="0" err="1" smtClean="0"/>
              <a:t>والاثبات</a:t>
            </a:r>
            <a:r>
              <a:rPr lang="ar-SA" dirty="0" smtClean="0"/>
              <a:t> </a:t>
            </a:r>
            <a:endParaRPr lang="ar-SA" dirty="0"/>
          </a:p>
        </p:txBody>
      </p:sp>
      <p:sp>
        <p:nvSpPr>
          <p:cNvPr id="3" name="عنصر نائب للمحتوى 2"/>
          <p:cNvSpPr>
            <a:spLocks noGrp="1"/>
          </p:cNvSpPr>
          <p:nvPr>
            <p:ph idx="1"/>
          </p:nvPr>
        </p:nvSpPr>
        <p:spPr/>
        <p:txBody>
          <a:bodyPr/>
          <a:lstStyle/>
          <a:p>
            <a:pPr>
              <a:buNone/>
            </a:pPr>
            <a:r>
              <a:rPr lang="ar-SA" dirty="0" smtClean="0"/>
              <a:t>أولاً : طباق </a:t>
            </a:r>
            <a:r>
              <a:rPr lang="ar-SA" dirty="0" err="1" smtClean="0"/>
              <a:t>الايجاب </a:t>
            </a:r>
            <a:r>
              <a:rPr lang="ar-SA" dirty="0" smtClean="0"/>
              <a:t>: وهو الجمع بين لفظين مثبتين </a:t>
            </a:r>
            <a:r>
              <a:rPr lang="ar-SA" dirty="0" err="1" smtClean="0"/>
              <a:t>متضادين .</a:t>
            </a:r>
            <a:endParaRPr lang="ar-SA" dirty="0" smtClean="0"/>
          </a:p>
          <a:p>
            <a:pPr>
              <a:buNone/>
            </a:pPr>
            <a:r>
              <a:rPr lang="ar-SA" dirty="0" smtClean="0"/>
              <a:t>{ وتحسبهم </a:t>
            </a:r>
            <a:r>
              <a:rPr lang="ar-SA" dirty="0" smtClean="0">
                <a:solidFill>
                  <a:srgbClr val="FF0000"/>
                </a:solidFill>
              </a:rPr>
              <a:t>أيقاظاً </a:t>
            </a:r>
            <a:r>
              <a:rPr lang="ar-SA" dirty="0" smtClean="0"/>
              <a:t>وهم </a:t>
            </a:r>
            <a:r>
              <a:rPr lang="ar-SA" dirty="0" err="1" smtClean="0">
                <a:solidFill>
                  <a:srgbClr val="FF0000"/>
                </a:solidFill>
              </a:rPr>
              <a:t>رقود</a:t>
            </a:r>
            <a:r>
              <a:rPr lang="ar-SA" dirty="0" err="1" smtClean="0"/>
              <a:t> }</a:t>
            </a:r>
            <a:endParaRPr lang="ar-SA" dirty="0" smtClean="0"/>
          </a:p>
          <a:p>
            <a:pPr>
              <a:buNone/>
            </a:pPr>
            <a:r>
              <a:rPr lang="ar-SA" dirty="0" smtClean="0"/>
              <a:t>{ </a:t>
            </a:r>
            <a:r>
              <a:rPr lang="ar-SA" dirty="0" smtClean="0">
                <a:solidFill>
                  <a:srgbClr val="FF0000"/>
                </a:solidFill>
              </a:rPr>
              <a:t>ل</a:t>
            </a:r>
            <a:r>
              <a:rPr lang="ar-SA" dirty="0" smtClean="0"/>
              <a:t>ها ما كسبت و</a:t>
            </a:r>
            <a:r>
              <a:rPr lang="ar-SA" dirty="0" smtClean="0">
                <a:solidFill>
                  <a:srgbClr val="FF0000"/>
                </a:solidFill>
              </a:rPr>
              <a:t>عل</a:t>
            </a:r>
            <a:r>
              <a:rPr lang="ar-SA" dirty="0" smtClean="0"/>
              <a:t>يها ما </a:t>
            </a:r>
            <a:r>
              <a:rPr lang="ar-SA" dirty="0" err="1" smtClean="0"/>
              <a:t>كتسبت</a:t>
            </a:r>
            <a:r>
              <a:rPr lang="ar-SA" dirty="0" smtClean="0"/>
              <a:t> </a:t>
            </a:r>
            <a:r>
              <a:rPr lang="ar-SA" dirty="0" err="1" smtClean="0"/>
              <a:t>}</a:t>
            </a:r>
            <a:endParaRPr lang="ar-SA"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طباق السلب </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طباق السلب : وهو الجمع بين اللفظ ومنفه ، بطريق النفي  </a:t>
            </a:r>
            <a:r>
              <a:rPr lang="ar-SA" dirty="0" err="1" smtClean="0"/>
              <a:t>والاثبات</a:t>
            </a:r>
            <a:r>
              <a:rPr lang="ar-SA" dirty="0" smtClean="0"/>
              <a:t> ، ومنه { وَعد الله </a:t>
            </a:r>
            <a:r>
              <a:rPr lang="ar-SA" dirty="0" err="1" smtClean="0"/>
              <a:t>لايخلف</a:t>
            </a:r>
            <a:r>
              <a:rPr lang="ar-SA" dirty="0" smtClean="0"/>
              <a:t> الله وعده ولكن أكثر الناس </a:t>
            </a:r>
            <a:r>
              <a:rPr lang="ar-SA" dirty="0" err="1" smtClean="0">
                <a:solidFill>
                  <a:srgbClr val="FF0000"/>
                </a:solidFill>
              </a:rPr>
              <a:t>لايعلمون</a:t>
            </a:r>
            <a:r>
              <a:rPr lang="ar-SA" dirty="0" smtClean="0">
                <a:solidFill>
                  <a:srgbClr val="FF0000"/>
                </a:solidFill>
              </a:rPr>
              <a:t> ، يعلمون</a:t>
            </a:r>
            <a:r>
              <a:rPr lang="ar-SA" dirty="0" smtClean="0"/>
              <a:t> ظاهراً من الحياة </a:t>
            </a:r>
            <a:r>
              <a:rPr lang="ar-SA" dirty="0" err="1" smtClean="0"/>
              <a:t>الدنيا....}</a:t>
            </a:r>
            <a:r>
              <a:rPr lang="ar-SA" dirty="0" smtClean="0"/>
              <a:t> </a:t>
            </a:r>
          </a:p>
          <a:p>
            <a:pPr>
              <a:buNone/>
            </a:pPr>
            <a:r>
              <a:rPr lang="ar-SA" dirty="0" smtClean="0"/>
              <a:t> الامر والنهي </a:t>
            </a:r>
            <a:r>
              <a:rPr lang="ar-SA" dirty="0" err="1" smtClean="0"/>
              <a:t>: </a:t>
            </a:r>
            <a:r>
              <a:rPr lang="ar-SA" dirty="0" smtClean="0"/>
              <a:t>{</a:t>
            </a:r>
            <a:r>
              <a:rPr lang="ar-SA" dirty="0" err="1" smtClean="0">
                <a:solidFill>
                  <a:srgbClr val="FF0000"/>
                </a:solidFill>
              </a:rPr>
              <a:t>فلاتخشوا</a:t>
            </a:r>
            <a:r>
              <a:rPr lang="ar-SA" dirty="0" smtClean="0"/>
              <a:t> الناس َ </a:t>
            </a:r>
            <a:r>
              <a:rPr lang="ar-SA" dirty="0" err="1" smtClean="0">
                <a:solidFill>
                  <a:srgbClr val="FF0000"/>
                </a:solidFill>
              </a:rPr>
              <a:t>واخْشَوْنِ</a:t>
            </a:r>
            <a:r>
              <a:rPr lang="ar-SA" dirty="0" err="1" smtClean="0"/>
              <a:t>...</a:t>
            </a:r>
            <a:r>
              <a:rPr lang="ar-SA" dirty="0" smtClean="0"/>
              <a:t> }</a:t>
            </a:r>
            <a:endParaRPr lang="ar-SA"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3">
            <a:schemeClr val="lt1"/>
          </a:lnRef>
          <a:fillRef idx="1">
            <a:schemeClr val="accent3"/>
          </a:fillRef>
          <a:effectRef idx="1">
            <a:schemeClr val="accent3"/>
          </a:effectRef>
          <a:fontRef idx="minor">
            <a:schemeClr val="lt1"/>
          </a:fontRef>
        </p:style>
        <p:txBody>
          <a:bodyPr>
            <a:noAutofit/>
          </a:bodyPr>
          <a:lstStyle/>
          <a:p>
            <a:r>
              <a:rPr lang="ar-IQ" sz="4800" dirty="0" smtClean="0"/>
              <a:t>ثالثا :ــ المقابلة</a:t>
            </a:r>
            <a:endParaRPr lang="ar-IQ" sz="4800"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pPr marL="0" indent="0">
              <a:buNone/>
            </a:pPr>
            <a:endParaRPr lang="ar-SA" dirty="0" smtClean="0">
              <a:solidFill>
                <a:srgbClr val="0000FF"/>
              </a:solidFill>
            </a:endParaRPr>
          </a:p>
          <a:p>
            <a:pPr marL="0" indent="0">
              <a:buNone/>
            </a:pPr>
            <a:r>
              <a:rPr lang="ar-IQ" dirty="0" smtClean="0">
                <a:solidFill>
                  <a:srgbClr val="0000FF"/>
                </a:solidFill>
              </a:rPr>
              <a:t>هوان يؤتى بمعنين أو أكثر ثم يؤتى بما يقابل ذلك على الترتيب.</a:t>
            </a:r>
          </a:p>
          <a:p>
            <a:pPr marL="0" indent="0">
              <a:buNone/>
            </a:pPr>
            <a:r>
              <a:rPr lang="ar-IQ" dirty="0" smtClean="0"/>
              <a:t>{فأمـا من </a:t>
            </a:r>
            <a:r>
              <a:rPr lang="ar-IQ" dirty="0" smtClean="0">
                <a:solidFill>
                  <a:srgbClr val="FF0000"/>
                </a:solidFill>
              </a:rPr>
              <a:t>أعطى</a:t>
            </a:r>
            <a:r>
              <a:rPr lang="ar-IQ" dirty="0" smtClean="0"/>
              <a:t> و</a:t>
            </a:r>
            <a:r>
              <a:rPr lang="ar-IQ" dirty="0" smtClean="0">
                <a:solidFill>
                  <a:srgbClr val="FFC000"/>
                </a:solidFill>
              </a:rPr>
              <a:t>اتقــــى</a:t>
            </a:r>
            <a:r>
              <a:rPr lang="ar-IQ" dirty="0" smtClean="0"/>
              <a:t> و</a:t>
            </a:r>
            <a:r>
              <a:rPr lang="ar-IQ" dirty="0" smtClean="0">
                <a:solidFill>
                  <a:schemeClr val="tx2">
                    <a:lumMod val="60000"/>
                    <a:lumOff val="40000"/>
                  </a:schemeClr>
                </a:solidFill>
              </a:rPr>
              <a:t>صـدّقَ</a:t>
            </a:r>
            <a:r>
              <a:rPr lang="ar-IQ" dirty="0" smtClean="0"/>
              <a:t> بالحـسنى فسنيـسره </a:t>
            </a:r>
            <a:r>
              <a:rPr lang="ar-IQ" dirty="0" smtClean="0">
                <a:solidFill>
                  <a:srgbClr val="00B050"/>
                </a:solidFill>
              </a:rPr>
              <a:t>لليسرى</a:t>
            </a:r>
            <a:r>
              <a:rPr lang="ar-IQ" dirty="0" smtClean="0"/>
              <a:t>، وأمــا من </a:t>
            </a:r>
            <a:r>
              <a:rPr lang="ar-IQ" dirty="0" smtClean="0">
                <a:solidFill>
                  <a:srgbClr val="FF0000"/>
                </a:solidFill>
              </a:rPr>
              <a:t>بـخـل</a:t>
            </a:r>
            <a:r>
              <a:rPr lang="ar-IQ" dirty="0" smtClean="0"/>
              <a:t> و</a:t>
            </a:r>
            <a:r>
              <a:rPr lang="ar-IQ" dirty="0" smtClean="0">
                <a:solidFill>
                  <a:srgbClr val="FFC000"/>
                </a:solidFill>
              </a:rPr>
              <a:t>استغنى </a:t>
            </a:r>
            <a:r>
              <a:rPr lang="ar-IQ" dirty="0" smtClean="0"/>
              <a:t>و</a:t>
            </a:r>
            <a:r>
              <a:rPr lang="ar-IQ" dirty="0" smtClean="0">
                <a:solidFill>
                  <a:schemeClr val="tx2">
                    <a:lumMod val="60000"/>
                    <a:lumOff val="40000"/>
                  </a:schemeClr>
                </a:solidFill>
              </a:rPr>
              <a:t>كـــذَّبَ</a:t>
            </a:r>
            <a:r>
              <a:rPr lang="ar-IQ" dirty="0" smtClean="0"/>
              <a:t> بالحسنى فسنيــسره </a:t>
            </a:r>
            <a:r>
              <a:rPr lang="ar-IQ" dirty="0" smtClean="0">
                <a:solidFill>
                  <a:srgbClr val="00B050"/>
                </a:solidFill>
              </a:rPr>
              <a:t>للعسرى</a:t>
            </a:r>
            <a:r>
              <a:rPr lang="ar-IQ" dirty="0" smtClean="0"/>
              <a:t>}</a:t>
            </a:r>
          </a:p>
          <a:p>
            <a:pPr marL="0" indent="0">
              <a:buNone/>
            </a:pPr>
            <a:endParaRPr lang="ar-IQ" dirty="0" smtClean="0"/>
          </a:p>
          <a:p>
            <a:pPr marL="0" indent="0">
              <a:buNone/>
            </a:pPr>
            <a:r>
              <a:rPr lang="ar-IQ" dirty="0" smtClean="0"/>
              <a:t>[انكم ل</a:t>
            </a:r>
            <a:r>
              <a:rPr lang="ar-IQ" dirty="0" smtClean="0">
                <a:solidFill>
                  <a:srgbClr val="FF0000"/>
                </a:solidFill>
              </a:rPr>
              <a:t>تـــــــــــكـــثــــــــــــرون</a:t>
            </a:r>
            <a:r>
              <a:rPr lang="ar-IQ" dirty="0" smtClean="0"/>
              <a:t> عــــنــــــــــــد </a:t>
            </a:r>
            <a:r>
              <a:rPr lang="ar-IQ" dirty="0" smtClean="0">
                <a:solidFill>
                  <a:schemeClr val="accent6">
                    <a:lumMod val="75000"/>
                  </a:schemeClr>
                </a:solidFill>
              </a:rPr>
              <a:t>الـــفــــــــــزع</a:t>
            </a:r>
            <a:r>
              <a:rPr lang="ar-IQ" dirty="0" smtClean="0"/>
              <a:t>،                    و     </a:t>
            </a:r>
            <a:r>
              <a:rPr lang="ar-IQ" dirty="0" smtClean="0">
                <a:solidFill>
                  <a:srgbClr val="FF0000"/>
                </a:solidFill>
              </a:rPr>
              <a:t>تــــقـــــلـــــــــــــــــــــون</a:t>
            </a:r>
            <a:r>
              <a:rPr lang="ar-IQ" dirty="0" smtClean="0"/>
              <a:t> عـــــنـــــــــــد </a:t>
            </a:r>
            <a:r>
              <a:rPr lang="ar-IQ" dirty="0" smtClean="0">
                <a:solidFill>
                  <a:schemeClr val="accent6">
                    <a:lumMod val="75000"/>
                  </a:schemeClr>
                </a:solidFill>
              </a:rPr>
              <a:t>الـــطـــــــــمع</a:t>
            </a:r>
            <a:r>
              <a:rPr lang="ar-IQ" dirty="0" smtClean="0"/>
              <a:t>]</a:t>
            </a:r>
          </a:p>
          <a:p>
            <a:pPr marL="0" indent="0">
              <a:buNone/>
            </a:pPr>
            <a:endParaRPr lang="ar-IQ" dirty="0" smtClean="0"/>
          </a:p>
          <a:p>
            <a:pPr marL="0" indent="0">
              <a:buNone/>
            </a:pPr>
            <a:r>
              <a:rPr lang="ar-IQ" dirty="0" smtClean="0"/>
              <a:t>ليس له </a:t>
            </a:r>
            <a:r>
              <a:rPr lang="ar-IQ" dirty="0" smtClean="0">
                <a:solidFill>
                  <a:srgbClr val="CC3399"/>
                </a:solidFill>
              </a:rPr>
              <a:t>صـــــــــــــــديـــــــــــــق</a:t>
            </a:r>
            <a:r>
              <a:rPr lang="ar-IQ" dirty="0" smtClean="0"/>
              <a:t> فــــــــــــــــــي </a:t>
            </a:r>
            <a:r>
              <a:rPr lang="ar-IQ" dirty="0" smtClean="0">
                <a:solidFill>
                  <a:srgbClr val="0000FF"/>
                </a:solidFill>
              </a:rPr>
              <a:t>الســــــــــــر</a:t>
            </a:r>
            <a:r>
              <a:rPr lang="ar-IQ" dirty="0" smtClean="0"/>
              <a:t>،</a:t>
            </a:r>
          </a:p>
          <a:p>
            <a:pPr marL="0" indent="0">
              <a:buNone/>
            </a:pPr>
            <a:r>
              <a:rPr lang="ar-IQ" dirty="0" smtClean="0"/>
              <a:t>ولا     </a:t>
            </a:r>
            <a:r>
              <a:rPr lang="ar-IQ" dirty="0" smtClean="0">
                <a:solidFill>
                  <a:srgbClr val="CC3399"/>
                </a:solidFill>
              </a:rPr>
              <a:t>عــــــــــــــــــــــــــــــدو</a:t>
            </a:r>
            <a:r>
              <a:rPr lang="ar-IQ" dirty="0" smtClean="0"/>
              <a:t>  فـــــــــــــــــــي </a:t>
            </a:r>
            <a:r>
              <a:rPr lang="ar-IQ" dirty="0" smtClean="0">
                <a:solidFill>
                  <a:srgbClr val="0000FF"/>
                </a:solidFill>
              </a:rPr>
              <a:t>الــــعلانيــة</a:t>
            </a:r>
            <a:r>
              <a:rPr lang="ar-IQ" dirty="0" smtClean="0"/>
              <a:t> .</a:t>
            </a:r>
            <a:endParaRPr lang="ar-IQ" dirty="0"/>
          </a:p>
        </p:txBody>
      </p:sp>
    </p:spTree>
    <p:extLst>
      <p:ext uri="{BB962C8B-B14F-4D97-AF65-F5344CB8AC3E}">
        <p14:creationId xmlns:p14="http://schemas.microsoft.com/office/powerpoint/2010/main" xmlns="" val="46093774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وقد اشترط </a:t>
            </a:r>
            <a:r>
              <a:rPr lang="ar-SA" dirty="0" err="1" smtClean="0"/>
              <a:t>السكاكي</a:t>
            </a:r>
            <a:r>
              <a:rPr lang="ar-SA" dirty="0" smtClean="0"/>
              <a:t> أن تقتصر المقابلة على </a:t>
            </a:r>
            <a:r>
              <a:rPr lang="ar-SA" dirty="0" err="1" smtClean="0"/>
              <a:t>الاضداد</a:t>
            </a:r>
            <a:r>
              <a:rPr lang="ar-SA" dirty="0" smtClean="0"/>
              <a:t> فحسب ، بينما رأى آخرون أنها تكون في </a:t>
            </a:r>
            <a:r>
              <a:rPr lang="ar-SA" dirty="0" err="1" smtClean="0"/>
              <a:t>الاضداد</a:t>
            </a:r>
            <a:r>
              <a:rPr lang="ar-SA" dirty="0" smtClean="0"/>
              <a:t> وغير </a:t>
            </a:r>
            <a:r>
              <a:rPr lang="ar-SA" dirty="0" err="1" smtClean="0"/>
              <a:t>الاضداد</a:t>
            </a:r>
            <a:r>
              <a:rPr lang="ar-SA" dirty="0" smtClean="0"/>
              <a:t> ، لكنها </a:t>
            </a:r>
            <a:r>
              <a:rPr lang="ar-SA" dirty="0" err="1" smtClean="0"/>
              <a:t>بالاضداد</a:t>
            </a:r>
            <a:r>
              <a:rPr lang="ar-SA" dirty="0" smtClean="0"/>
              <a:t> تكون </a:t>
            </a:r>
            <a:r>
              <a:rPr lang="ar-SA" dirty="0" err="1" smtClean="0"/>
              <a:t>اعلى</a:t>
            </a:r>
            <a:r>
              <a:rPr lang="ar-SA" dirty="0" smtClean="0"/>
              <a:t> رتبة </a:t>
            </a:r>
            <a:r>
              <a:rPr lang="ar-SA" dirty="0" err="1" smtClean="0"/>
              <a:t>واعظم</a:t>
            </a:r>
            <a:r>
              <a:rPr lang="ar-SA" dirty="0" smtClean="0"/>
              <a:t> موقعاً ،</a:t>
            </a:r>
            <a:endParaRPr lang="ar-SA"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ar-IQ" dirty="0" smtClean="0"/>
              <a:t>رابعاً : ــ حسن التعليل</a:t>
            </a:r>
            <a:endParaRPr lang="ar-IQ"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ar-IQ" dirty="0" smtClean="0"/>
              <a:t>هوان ينكرالاديب صراحة أو ضمناً علة الشيءالمعروفة ،ويأتي بعلة أدبية طريفة تناسب الغرض الذي يقصد ويرمي </a:t>
            </a:r>
            <a:r>
              <a:rPr lang="ar-IQ" dirty="0" err="1" smtClean="0"/>
              <a:t>اليه</a:t>
            </a:r>
            <a:r>
              <a:rPr lang="ar-IQ" dirty="0" smtClean="0"/>
              <a:t>.</a:t>
            </a:r>
          </a:p>
          <a:p>
            <a:pPr>
              <a:buFont typeface="Wingdings" pitchFamily="2" charset="2"/>
              <a:buChar char="Ø"/>
            </a:pPr>
            <a:r>
              <a:rPr lang="ar-IQ" dirty="0" smtClean="0"/>
              <a:t>وما كلفة البدر المنير قديمة   </a:t>
            </a:r>
            <a:endParaRPr lang="ar-SA" dirty="0" smtClean="0"/>
          </a:p>
          <a:p>
            <a:pPr algn="l">
              <a:buNone/>
            </a:pPr>
            <a:r>
              <a:rPr lang="ar-IQ" dirty="0" smtClean="0"/>
              <a:t>ولكنها في وجهه من أثر اللّطمِ</a:t>
            </a:r>
          </a:p>
          <a:p>
            <a:pPr>
              <a:buFont typeface="Wingdings" pitchFamily="2" charset="2"/>
              <a:buChar char="Ø"/>
            </a:pPr>
            <a:endParaRPr lang="ar-SA" dirty="0" smtClean="0"/>
          </a:p>
          <a:p>
            <a:pPr>
              <a:buFont typeface="Wingdings" pitchFamily="2" charset="2"/>
              <a:buChar char="Ø"/>
            </a:pPr>
            <a:r>
              <a:rPr lang="ar-IQ" dirty="0" smtClean="0"/>
              <a:t>على مثل قيس تخمشُ الارض وجهها </a:t>
            </a:r>
          </a:p>
          <a:p>
            <a:pPr marL="0" indent="0">
              <a:buNone/>
            </a:pPr>
            <a:r>
              <a:rPr lang="ar-IQ" dirty="0"/>
              <a:t> </a:t>
            </a:r>
            <a:r>
              <a:rPr lang="ar-IQ" dirty="0" smtClean="0"/>
              <a:t>                     وتلقي السماءُ جلدها بالكواكب </a:t>
            </a:r>
          </a:p>
          <a:p>
            <a:pPr>
              <a:buNone/>
            </a:pPr>
            <a:endParaRPr lang="ar-IQ" dirty="0" smtClean="0"/>
          </a:p>
        </p:txBody>
      </p:sp>
    </p:spTree>
    <p:extLst>
      <p:ext uri="{BB962C8B-B14F-4D97-AF65-F5344CB8AC3E}">
        <p14:creationId xmlns:p14="http://schemas.microsoft.com/office/powerpoint/2010/main" xmlns="" val="34788097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Font typeface="Wingdings" pitchFamily="2" charset="2"/>
              <a:buChar char="Ø"/>
            </a:pPr>
            <a:r>
              <a:rPr lang="ar-IQ" dirty="0" err="1" smtClean="0"/>
              <a:t>لايطلع</a:t>
            </a:r>
            <a:r>
              <a:rPr lang="ar-IQ" dirty="0" smtClean="0"/>
              <a:t> البدرُ </a:t>
            </a:r>
            <a:r>
              <a:rPr lang="ar-IQ" dirty="0" err="1" smtClean="0"/>
              <a:t>الا</a:t>
            </a:r>
            <a:r>
              <a:rPr lang="ar-IQ" dirty="0" smtClean="0"/>
              <a:t> من تشوقه   </a:t>
            </a:r>
            <a:endParaRPr lang="ar-SA" dirty="0" smtClean="0"/>
          </a:p>
          <a:p>
            <a:pPr algn="l">
              <a:buNone/>
            </a:pPr>
            <a:r>
              <a:rPr lang="ar-IQ" dirty="0" smtClean="0"/>
              <a:t>إليك حتى يوافي وجهك النظرِ</a:t>
            </a:r>
          </a:p>
          <a:p>
            <a:pPr>
              <a:buFont typeface="Wingdings" pitchFamily="2" charset="2"/>
              <a:buChar char="Ø"/>
            </a:pPr>
            <a:endParaRPr lang="ar-SA" dirty="0" smtClean="0"/>
          </a:p>
          <a:p>
            <a:pPr>
              <a:buFont typeface="Wingdings" pitchFamily="2" charset="2"/>
              <a:buChar char="Ø"/>
            </a:pPr>
            <a:r>
              <a:rPr lang="ar-IQ" dirty="0" smtClean="0"/>
              <a:t>ما قصَّر الغيثُ </a:t>
            </a:r>
            <a:r>
              <a:rPr lang="ar-IQ" smtClean="0"/>
              <a:t>عن مصر </a:t>
            </a:r>
            <a:r>
              <a:rPr lang="ar-IQ" dirty="0" smtClean="0"/>
              <a:t>وتربتها  </a:t>
            </a:r>
          </a:p>
          <a:p>
            <a:pPr marL="0" indent="0">
              <a:buNone/>
            </a:pPr>
            <a:r>
              <a:rPr lang="ar-IQ" dirty="0" smtClean="0"/>
              <a:t>                                       </a:t>
            </a:r>
            <a:endParaRPr lang="ar-SA" dirty="0" smtClean="0"/>
          </a:p>
          <a:p>
            <a:pPr marL="0" indent="0" algn="l">
              <a:buNone/>
            </a:pPr>
            <a:r>
              <a:rPr lang="ar-IQ" dirty="0" smtClean="0"/>
              <a:t>طبعاً ولكن تعدَّاكم من الخجلِ  </a:t>
            </a:r>
            <a:endParaRPr lang="ar-SA"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ما زُلْزِلَتْ مِصرُ من كيدٍ يُرادُ </a:t>
            </a:r>
            <a:r>
              <a:rPr lang="ar-SA" dirty="0" err="1" smtClean="0"/>
              <a:t>بها</a:t>
            </a:r>
            <a:r>
              <a:rPr lang="ar-SA" dirty="0" smtClean="0"/>
              <a:t>       </a:t>
            </a:r>
          </a:p>
          <a:p>
            <a:pPr algn="l">
              <a:buNone/>
            </a:pPr>
            <a:r>
              <a:rPr lang="ar-SA" dirty="0" smtClean="0"/>
              <a:t>وإنما رقصت من عدله طربا</a:t>
            </a:r>
          </a:p>
          <a:p>
            <a:endParaRPr lang="ar-SA" dirty="0" smtClean="0"/>
          </a:p>
          <a:p>
            <a:r>
              <a:rPr lang="ar-SA" dirty="0" smtClean="0"/>
              <a:t>بكت فقدك الدنيا قديماً بدمعها   </a:t>
            </a:r>
          </a:p>
          <a:p>
            <a:pPr algn="l">
              <a:buNone/>
            </a:pPr>
            <a:r>
              <a:rPr lang="ar-SA" dirty="0" smtClean="0"/>
              <a:t> فكان لها في سالف الدهر طوفانُ</a:t>
            </a:r>
          </a:p>
          <a:p>
            <a:pPr algn="l">
              <a:buNone/>
            </a:pPr>
            <a:endParaRPr lang="ar-SA"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pPr algn="ctr"/>
            <a:r>
              <a:rPr lang="ar-IQ" dirty="0" smtClean="0">
                <a:solidFill>
                  <a:srgbClr val="92D050"/>
                </a:solidFill>
              </a:rPr>
              <a:t>غير التمثيلي</a:t>
            </a:r>
            <a:endParaRPr lang="ar-IQ" dirty="0">
              <a:solidFill>
                <a:srgbClr val="92D050"/>
              </a:solidFill>
            </a:endParaRPr>
          </a:p>
        </p:txBody>
      </p:sp>
      <p:sp>
        <p:nvSpPr>
          <p:cNvPr id="3" name="Content Placeholder 2"/>
          <p:cNvSpPr>
            <a:spLocks noGrp="1"/>
          </p:cNvSpPr>
          <p:nvPr>
            <p:ph idx="1"/>
          </p:nvPr>
        </p:nvSpPr>
        <p:spPr/>
        <p:txBody>
          <a:bodyPr/>
          <a:lstStyle/>
          <a:p>
            <a:r>
              <a:rPr lang="ar-IQ" dirty="0" smtClean="0"/>
              <a:t>وهو ما كان وجه  الشبه صورة منتزعة من غير متعدد.</a:t>
            </a:r>
          </a:p>
          <a:p>
            <a:r>
              <a:rPr lang="ar-IQ" dirty="0" smtClean="0"/>
              <a:t>((فما لهم عن التذكرة معرضين كأنهم حمُرٌ مُستنفرةٌ فرَّت من قسورة)).</a:t>
            </a:r>
          </a:p>
          <a:p>
            <a:r>
              <a:rPr lang="ar-IQ" dirty="0" smtClean="0"/>
              <a:t>وجه الشبه شدة النفور</a:t>
            </a:r>
          </a:p>
          <a:p>
            <a:r>
              <a:rPr lang="ar-IQ" dirty="0" smtClean="0"/>
              <a:t>(وله الجوار المنشئات في البحر كالاعلام)) </a:t>
            </a:r>
          </a:p>
          <a:p>
            <a:r>
              <a:rPr lang="ar-IQ" dirty="0" smtClean="0"/>
              <a:t>وجه الشبه العظمة (الكبر)والارتفاع .</a:t>
            </a:r>
            <a:endParaRPr lang="ar-IQ" dirty="0"/>
          </a:p>
        </p:txBody>
      </p:sp>
    </p:spTree>
    <p:extLst>
      <p:ext uri="{BB962C8B-B14F-4D97-AF65-F5344CB8AC3E}">
        <p14:creationId xmlns:p14="http://schemas.microsoft.com/office/powerpoint/2010/main" xmlns="" val="161591603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أرى بدرَ السَّماءِ يَلُوحُ حِيناً </a:t>
            </a:r>
          </a:p>
          <a:p>
            <a:pPr algn="l">
              <a:buNone/>
            </a:pPr>
            <a:r>
              <a:rPr lang="ar-SA" dirty="0" smtClean="0"/>
              <a:t>ويبدو ثم يلتحفُ </a:t>
            </a:r>
            <a:r>
              <a:rPr lang="ar-SA" dirty="0" err="1" smtClean="0"/>
              <a:t>السَّحَابا</a:t>
            </a:r>
            <a:endParaRPr lang="ar-SA" dirty="0" smtClean="0"/>
          </a:p>
          <a:p>
            <a:pPr>
              <a:buNone/>
            </a:pPr>
            <a:r>
              <a:rPr lang="ar-SA" dirty="0" smtClean="0"/>
              <a:t>وذاكَ لأنـــه لـمـا تـبــدَّى </a:t>
            </a:r>
          </a:p>
          <a:p>
            <a:pPr algn="l">
              <a:buNone/>
            </a:pPr>
            <a:r>
              <a:rPr lang="ar-SA" dirty="0" smtClean="0"/>
              <a:t>وأبصر وَجهك استحيا وغابا </a:t>
            </a:r>
          </a:p>
          <a:p>
            <a:pPr>
              <a:buNone/>
            </a:pPr>
            <a:endParaRPr lang="ar-SA"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ar-IQ" dirty="0" smtClean="0"/>
              <a:t>خامساً : ــ تأكيد المدح بما يشبه الذم وعكسه</a:t>
            </a:r>
            <a:endParaRPr lang="ar-IQ" dirty="0"/>
          </a:p>
        </p:txBody>
      </p:sp>
      <p:sp>
        <p:nvSpPr>
          <p:cNvPr id="3" name="Content Placeholder 2"/>
          <p:cNvSpPr>
            <a:spLocks noGrp="1"/>
          </p:cNvSpPr>
          <p:nvPr>
            <p:ph idx="1"/>
          </p:nvPr>
        </p:nvSpPr>
        <p:spPr/>
        <p:txBody>
          <a:bodyPr>
            <a:normAutofit/>
          </a:bodyPr>
          <a:lstStyle/>
          <a:p>
            <a:pPr marL="0" indent="0">
              <a:buNone/>
            </a:pPr>
            <a:r>
              <a:rPr lang="ar-IQ" sz="2400" dirty="0" smtClean="0"/>
              <a:t>1ـــ تأكيد المدح بما يشبه الذم ضربان :</a:t>
            </a:r>
          </a:p>
          <a:p>
            <a:pPr marL="0" indent="0">
              <a:buNone/>
            </a:pPr>
            <a:r>
              <a:rPr lang="ar-IQ" sz="2400" dirty="0" smtClean="0"/>
              <a:t>أ // أن يستثني من صفة ذمٍّ منفية صفة مدحٍ :</a:t>
            </a:r>
          </a:p>
          <a:p>
            <a:pPr>
              <a:buFont typeface="Wingdings" pitchFamily="2" charset="2"/>
              <a:buChar char="§"/>
            </a:pPr>
            <a:r>
              <a:rPr lang="ar-IQ" sz="2400" u="sng" dirty="0" smtClean="0">
                <a:solidFill>
                  <a:srgbClr val="FF0000"/>
                </a:solidFill>
              </a:rPr>
              <a:t>ليـــس</a:t>
            </a:r>
            <a:r>
              <a:rPr lang="ar-IQ" sz="2400" dirty="0" smtClean="0"/>
              <a:t> </a:t>
            </a:r>
            <a:r>
              <a:rPr lang="ar-IQ" sz="2400" u="sng" dirty="0" smtClean="0">
                <a:solidFill>
                  <a:srgbClr val="00B050"/>
                </a:solidFill>
              </a:rPr>
              <a:t>بــه عــيب</a:t>
            </a:r>
            <a:r>
              <a:rPr lang="ar-IQ" sz="2400" dirty="0" smtClean="0">
                <a:solidFill>
                  <a:srgbClr val="00B050"/>
                </a:solidFill>
              </a:rPr>
              <a:t> </a:t>
            </a:r>
            <a:r>
              <a:rPr lang="ar-IQ" sz="2400" u="sng" dirty="0" smtClean="0">
                <a:solidFill>
                  <a:srgbClr val="CC3399"/>
                </a:solidFill>
              </a:rPr>
              <a:t>سـوى</a:t>
            </a:r>
            <a:r>
              <a:rPr lang="ar-IQ" sz="2400" dirty="0" smtClean="0"/>
              <a:t> أنه        </a:t>
            </a:r>
            <a:r>
              <a:rPr lang="ar-IQ" sz="2400" u="sng" dirty="0" smtClean="0">
                <a:solidFill>
                  <a:schemeClr val="tx2">
                    <a:lumMod val="75000"/>
                  </a:schemeClr>
                </a:solidFill>
              </a:rPr>
              <a:t>لاتقـــع العــين علـى شِبهِهِ</a:t>
            </a:r>
          </a:p>
          <a:p>
            <a:pPr marL="0" indent="0">
              <a:buNone/>
            </a:pPr>
            <a:r>
              <a:rPr lang="ar-IQ" sz="2400" dirty="0" smtClean="0">
                <a:solidFill>
                  <a:srgbClr val="FF0000"/>
                </a:solidFill>
              </a:rPr>
              <a:t>    نفي </a:t>
            </a:r>
            <a:r>
              <a:rPr lang="ar-IQ" sz="2400" dirty="0" smtClean="0">
                <a:solidFill>
                  <a:srgbClr val="0000FF"/>
                </a:solidFill>
              </a:rPr>
              <a:t>+</a:t>
            </a:r>
            <a:r>
              <a:rPr lang="ar-IQ" sz="2400" dirty="0" smtClean="0">
                <a:solidFill>
                  <a:srgbClr val="FF0000"/>
                </a:solidFill>
              </a:rPr>
              <a:t>    </a:t>
            </a:r>
            <a:r>
              <a:rPr lang="ar-IQ" sz="2400" dirty="0" smtClean="0">
                <a:solidFill>
                  <a:srgbClr val="00B050"/>
                </a:solidFill>
              </a:rPr>
              <a:t>ذم  +  </a:t>
            </a:r>
            <a:r>
              <a:rPr lang="ar-IQ" sz="2400" dirty="0" smtClean="0">
                <a:solidFill>
                  <a:srgbClr val="CC3399"/>
                </a:solidFill>
              </a:rPr>
              <a:t>استثناء            </a:t>
            </a:r>
            <a:r>
              <a:rPr lang="ar-IQ" sz="2400" dirty="0" smtClean="0">
                <a:solidFill>
                  <a:srgbClr val="FF0000"/>
                </a:solidFill>
              </a:rPr>
              <a:t> +      </a:t>
            </a:r>
            <a:r>
              <a:rPr lang="ar-IQ" sz="2400" dirty="0" smtClean="0">
                <a:solidFill>
                  <a:schemeClr val="tx2">
                    <a:lumMod val="75000"/>
                  </a:schemeClr>
                </a:solidFill>
              </a:rPr>
              <a:t>مدح</a:t>
            </a:r>
          </a:p>
          <a:p>
            <a:pPr>
              <a:buFont typeface="Wingdings" pitchFamily="2" charset="2"/>
              <a:buChar char="§"/>
            </a:pPr>
            <a:endParaRPr lang="ar-SA" sz="2400" dirty="0" smtClean="0">
              <a:solidFill>
                <a:schemeClr val="tx2">
                  <a:lumMod val="75000"/>
                </a:schemeClr>
              </a:solidFill>
            </a:endParaRPr>
          </a:p>
          <a:p>
            <a:pPr>
              <a:buFont typeface="Wingdings" pitchFamily="2" charset="2"/>
              <a:buChar char="§"/>
            </a:pPr>
            <a:r>
              <a:rPr lang="ar-IQ" sz="2400" dirty="0" smtClean="0">
                <a:solidFill>
                  <a:schemeClr val="tx2">
                    <a:lumMod val="75000"/>
                  </a:schemeClr>
                </a:solidFill>
              </a:rPr>
              <a:t>و</a:t>
            </a:r>
            <a:r>
              <a:rPr lang="ar-IQ" sz="2400" u="sng" dirty="0" smtClean="0">
                <a:solidFill>
                  <a:srgbClr val="FF0000"/>
                </a:solidFill>
              </a:rPr>
              <a:t>لا</a:t>
            </a:r>
            <a:r>
              <a:rPr lang="ar-IQ" sz="2400" dirty="0" smtClean="0">
                <a:solidFill>
                  <a:srgbClr val="FF0000"/>
                </a:solidFill>
              </a:rPr>
              <a:t> </a:t>
            </a:r>
            <a:r>
              <a:rPr lang="ar-IQ" sz="2400" u="sng" dirty="0" smtClean="0">
                <a:solidFill>
                  <a:srgbClr val="00B050"/>
                </a:solidFill>
              </a:rPr>
              <a:t>عيب في معروفهم</a:t>
            </a:r>
            <a:r>
              <a:rPr lang="ar-IQ" sz="2400" dirty="0" smtClean="0">
                <a:solidFill>
                  <a:srgbClr val="00B050"/>
                </a:solidFill>
              </a:rPr>
              <a:t> </a:t>
            </a:r>
            <a:r>
              <a:rPr lang="ar-IQ" sz="2400" u="sng" dirty="0" smtClean="0">
                <a:solidFill>
                  <a:srgbClr val="CC3399"/>
                </a:solidFill>
              </a:rPr>
              <a:t>غيــر</a:t>
            </a:r>
            <a:r>
              <a:rPr lang="ar-IQ" sz="2400" dirty="0" smtClean="0">
                <a:solidFill>
                  <a:schemeClr val="tx2">
                    <a:lumMod val="75000"/>
                  </a:schemeClr>
                </a:solidFill>
              </a:rPr>
              <a:t>  </a:t>
            </a:r>
            <a:r>
              <a:rPr lang="ar-IQ" sz="2400" u="sng" dirty="0" smtClean="0">
                <a:solidFill>
                  <a:schemeClr val="tx2">
                    <a:lumMod val="75000"/>
                  </a:schemeClr>
                </a:solidFill>
              </a:rPr>
              <a:t>أنه </a:t>
            </a:r>
            <a:r>
              <a:rPr lang="ar-IQ" sz="2400" dirty="0" smtClean="0">
                <a:solidFill>
                  <a:schemeClr val="tx2">
                    <a:lumMod val="75000"/>
                  </a:schemeClr>
                </a:solidFill>
              </a:rPr>
              <a:t> </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FF0000"/>
                </a:solidFill>
              </a:rPr>
              <a:t>نفي</a:t>
            </a:r>
            <a:r>
              <a:rPr lang="ar-IQ" sz="2400" dirty="0">
                <a:solidFill>
                  <a:schemeClr val="tx2">
                    <a:lumMod val="75000"/>
                  </a:schemeClr>
                </a:solidFill>
              </a:rPr>
              <a:t> </a:t>
            </a:r>
            <a:r>
              <a:rPr lang="ar-IQ" sz="2400" dirty="0" smtClean="0">
                <a:solidFill>
                  <a:schemeClr val="tx2">
                    <a:lumMod val="75000"/>
                  </a:schemeClr>
                </a:solidFill>
              </a:rPr>
              <a:t>  +   </a:t>
            </a:r>
            <a:r>
              <a:rPr lang="ar-IQ" sz="2400" dirty="0" smtClean="0">
                <a:solidFill>
                  <a:srgbClr val="00B050"/>
                </a:solidFill>
              </a:rPr>
              <a:t>ذم</a:t>
            </a:r>
            <a:r>
              <a:rPr lang="ar-IQ" sz="2400" dirty="0" smtClean="0">
                <a:solidFill>
                  <a:schemeClr val="tx2">
                    <a:lumMod val="75000"/>
                  </a:schemeClr>
                </a:solidFill>
              </a:rPr>
              <a:t>    </a:t>
            </a:r>
            <a:r>
              <a:rPr lang="ar-IQ" sz="2400" dirty="0" smtClean="0">
                <a:solidFill>
                  <a:srgbClr val="C00000"/>
                </a:solidFill>
              </a:rPr>
              <a:t>+</a:t>
            </a:r>
            <a:r>
              <a:rPr lang="ar-IQ" sz="2400" dirty="0" smtClean="0">
                <a:solidFill>
                  <a:schemeClr val="tx2">
                    <a:lumMod val="75000"/>
                  </a:schemeClr>
                </a:solidFill>
              </a:rPr>
              <a:t>  </a:t>
            </a:r>
            <a:r>
              <a:rPr lang="ar-IQ" sz="2400" dirty="0" smtClean="0">
                <a:solidFill>
                  <a:srgbClr val="CC3399"/>
                </a:solidFill>
              </a:rPr>
              <a:t>  استثناء </a:t>
            </a:r>
            <a:r>
              <a:rPr lang="ar-IQ" sz="2400" u="sng" dirty="0" smtClean="0">
                <a:solidFill>
                  <a:schemeClr val="tx2">
                    <a:lumMod val="75000"/>
                  </a:schemeClr>
                </a:solidFill>
              </a:rPr>
              <a:t>يبين عجز الشاكرين عن الشكر</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CC3399"/>
                </a:solidFill>
              </a:rPr>
              <a:t> +   </a:t>
            </a:r>
            <a:r>
              <a:rPr lang="ar-IQ" sz="2400" dirty="0" smtClean="0">
                <a:solidFill>
                  <a:schemeClr val="tx2">
                    <a:lumMod val="75000"/>
                  </a:schemeClr>
                </a:solidFill>
              </a:rPr>
              <a:t>مدح </a:t>
            </a:r>
          </a:p>
          <a:p>
            <a:pPr marL="0" indent="0">
              <a:buNone/>
            </a:pPr>
            <a:endParaRPr lang="ar-IQ" sz="2400" u="sng" dirty="0">
              <a:solidFill>
                <a:schemeClr val="tx2">
                  <a:lumMod val="75000"/>
                </a:schemeClr>
              </a:solidFill>
            </a:endParaRPr>
          </a:p>
        </p:txBody>
      </p:sp>
    </p:spTree>
    <p:extLst>
      <p:ext uri="{BB962C8B-B14F-4D97-AF65-F5344CB8AC3E}">
        <p14:creationId xmlns:p14="http://schemas.microsoft.com/office/powerpoint/2010/main" xmlns="" val="124705346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u="sng" dirty="0" smtClean="0"/>
              <a:t>{ </a:t>
            </a:r>
            <a:r>
              <a:rPr lang="ar-SA" u="sng" dirty="0" err="1" smtClean="0"/>
              <a:t>لايسمعون</a:t>
            </a:r>
            <a:r>
              <a:rPr lang="ar-SA" u="sng" dirty="0" smtClean="0"/>
              <a:t> فيها لَغواً ولا تأثيماً </a:t>
            </a:r>
            <a:r>
              <a:rPr lang="ar-SA" dirty="0" smtClean="0"/>
              <a:t>، </a:t>
            </a:r>
          </a:p>
          <a:p>
            <a:pPr>
              <a:buNone/>
            </a:pPr>
            <a:r>
              <a:rPr lang="ar-SA" dirty="0" smtClean="0"/>
              <a:t>مدح</a:t>
            </a:r>
          </a:p>
          <a:p>
            <a:pPr>
              <a:buNone/>
            </a:pPr>
            <a:r>
              <a:rPr lang="ar-SA" u="sng" dirty="0" smtClean="0">
                <a:solidFill>
                  <a:srgbClr val="FF0000"/>
                </a:solidFill>
              </a:rPr>
              <a:t>إلاَّ  </a:t>
            </a:r>
            <a:r>
              <a:rPr lang="ar-SA" u="sng" dirty="0" smtClean="0"/>
              <a:t>قيلاً سلاماً </a:t>
            </a:r>
            <a:r>
              <a:rPr lang="ar-SA" u="sng" dirty="0" err="1" smtClean="0"/>
              <a:t>سلاماً </a:t>
            </a:r>
            <a:r>
              <a:rPr lang="ar-SA" dirty="0" err="1" smtClean="0"/>
              <a:t>}</a:t>
            </a:r>
            <a:endParaRPr lang="ar-SA" dirty="0" smtClean="0"/>
          </a:p>
          <a:p>
            <a:pPr>
              <a:buNone/>
            </a:pPr>
            <a:r>
              <a:rPr lang="ar-SA" dirty="0" err="1" smtClean="0"/>
              <a:t>اداة</a:t>
            </a:r>
            <a:r>
              <a:rPr lang="ar-SA" dirty="0" smtClean="0"/>
              <a:t> استثناء     مدح</a:t>
            </a:r>
            <a:endParaRPr lang="ar-SA"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smtClean="0"/>
              <a:t>ب//ان يثبت لشيء صفة مدح ،ويؤتى بعدها بأداة استثناء تليها صفة مدح اخرى:</a:t>
            </a:r>
          </a:p>
          <a:p>
            <a:pPr>
              <a:buFont typeface="Wingdings" pitchFamily="2" charset="2"/>
              <a:buChar char="q"/>
            </a:pPr>
            <a:endParaRPr lang="ar-IQ" u="sng" dirty="0" smtClean="0">
              <a:solidFill>
                <a:srgbClr val="FF0000"/>
              </a:solidFill>
            </a:endParaRPr>
          </a:p>
          <a:p>
            <a:pPr>
              <a:buFont typeface="Wingdings" pitchFamily="2" charset="2"/>
              <a:buChar char="q"/>
            </a:pPr>
            <a:r>
              <a:rPr lang="ar-IQ" u="sng" dirty="0" smtClean="0">
                <a:solidFill>
                  <a:srgbClr val="FF0000"/>
                </a:solidFill>
              </a:rPr>
              <a:t>فتىً كملت أخلاقه</a:t>
            </a:r>
            <a:r>
              <a:rPr lang="ar-IQ" dirty="0" smtClean="0">
                <a:solidFill>
                  <a:srgbClr val="FF0000"/>
                </a:solidFill>
              </a:rPr>
              <a:t> </a:t>
            </a:r>
            <a:r>
              <a:rPr lang="ar-IQ" dirty="0" smtClean="0">
                <a:solidFill>
                  <a:srgbClr val="0000FF"/>
                </a:solidFill>
              </a:rPr>
              <a:t>غيــر</a:t>
            </a:r>
            <a:r>
              <a:rPr lang="ar-IQ" dirty="0" smtClean="0"/>
              <a:t> </a:t>
            </a:r>
            <a:r>
              <a:rPr lang="ar-IQ" dirty="0" smtClean="0">
                <a:solidFill>
                  <a:srgbClr val="00B050"/>
                </a:solidFill>
              </a:rPr>
              <a:t>أنـه  </a:t>
            </a:r>
            <a:endParaRPr lang="ar-SA" dirty="0" smtClean="0">
              <a:solidFill>
                <a:srgbClr val="00B050"/>
              </a:solidFill>
            </a:endParaRPr>
          </a:p>
          <a:p>
            <a:pPr algn="l">
              <a:buFont typeface="Wingdings" pitchFamily="2" charset="2"/>
              <a:buChar char="q"/>
            </a:pPr>
            <a:r>
              <a:rPr lang="ar-IQ" dirty="0" smtClean="0">
                <a:solidFill>
                  <a:srgbClr val="00B050"/>
                </a:solidFill>
              </a:rPr>
              <a:t> جوادٌ فما يبقي من المال باقيا</a:t>
            </a:r>
          </a:p>
          <a:p>
            <a:pPr marL="0" indent="0">
              <a:buNone/>
            </a:pPr>
            <a:r>
              <a:rPr lang="ar-IQ" dirty="0"/>
              <a:t> </a:t>
            </a:r>
            <a:r>
              <a:rPr lang="ar-IQ" dirty="0" smtClean="0"/>
              <a:t>   </a:t>
            </a:r>
            <a:r>
              <a:rPr lang="ar-IQ" u="sng" dirty="0" smtClean="0">
                <a:solidFill>
                  <a:srgbClr val="FF0000"/>
                </a:solidFill>
              </a:rPr>
              <a:t>مـــدح</a:t>
            </a:r>
            <a:r>
              <a:rPr lang="ar-IQ" dirty="0" smtClean="0"/>
              <a:t>    </a:t>
            </a:r>
            <a:r>
              <a:rPr lang="ar-IQ" dirty="0" smtClean="0">
                <a:solidFill>
                  <a:srgbClr val="CC3399"/>
                </a:solidFill>
              </a:rPr>
              <a:t>+</a:t>
            </a:r>
            <a:r>
              <a:rPr lang="ar-IQ" dirty="0" smtClean="0"/>
              <a:t>  </a:t>
            </a:r>
            <a:r>
              <a:rPr lang="ar-IQ" u="sng" dirty="0" smtClean="0">
                <a:solidFill>
                  <a:srgbClr val="0000FF"/>
                </a:solidFill>
              </a:rPr>
              <a:t>استثناء</a:t>
            </a:r>
            <a:r>
              <a:rPr lang="ar-IQ" dirty="0" smtClean="0"/>
              <a:t> </a:t>
            </a:r>
            <a:r>
              <a:rPr lang="ar-IQ" dirty="0" smtClean="0">
                <a:solidFill>
                  <a:srgbClr val="CC3399"/>
                </a:solidFill>
              </a:rPr>
              <a:t>+</a:t>
            </a:r>
            <a:r>
              <a:rPr lang="ar-IQ" dirty="0" smtClean="0"/>
              <a:t>    </a:t>
            </a:r>
            <a:r>
              <a:rPr lang="ar-IQ" u="sng" dirty="0" smtClean="0">
                <a:solidFill>
                  <a:srgbClr val="00B050"/>
                </a:solidFill>
              </a:rPr>
              <a:t>مــــدح</a:t>
            </a:r>
          </a:p>
          <a:p>
            <a:pPr marL="0" indent="0">
              <a:buNone/>
            </a:pPr>
            <a:r>
              <a:rPr lang="ar-IQ" dirty="0" smtClean="0">
                <a:solidFill>
                  <a:srgbClr val="00B050"/>
                </a:solidFill>
              </a:rPr>
              <a:t> </a:t>
            </a:r>
            <a:r>
              <a:rPr lang="ar-IQ" dirty="0" smtClean="0"/>
              <a:t>    </a:t>
            </a:r>
            <a:endParaRPr lang="ar-IQ" dirty="0"/>
          </a:p>
        </p:txBody>
      </p:sp>
    </p:spTree>
    <p:extLst>
      <p:ext uri="{BB962C8B-B14F-4D97-AF65-F5344CB8AC3E}">
        <p14:creationId xmlns:p14="http://schemas.microsoft.com/office/powerpoint/2010/main" xmlns="" val="137172673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 أنا أفصح العرب بيد أني من قريش ]</a:t>
            </a:r>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2 ـــ تأكيد الذم بما يشبه المدح وهي على ضربين:</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أ// وهوأن يستثني من صفة مدح منفية صفة ذم :</a:t>
            </a:r>
          </a:p>
          <a:p>
            <a:pPr marL="0" indent="0">
              <a:buNone/>
            </a:pPr>
            <a:r>
              <a:rPr lang="ar-IQ" sz="2800" dirty="0" smtClean="0"/>
              <a:t>  </a:t>
            </a:r>
            <a:r>
              <a:rPr lang="ar-IQ" sz="2800" u="sng" dirty="0" smtClean="0">
                <a:solidFill>
                  <a:srgbClr val="CC3399"/>
                </a:solidFill>
              </a:rPr>
              <a:t>لا</a:t>
            </a:r>
            <a:r>
              <a:rPr lang="ar-IQ" sz="2800" dirty="0" smtClean="0"/>
              <a:t>    </a:t>
            </a:r>
            <a:r>
              <a:rPr lang="ar-IQ" sz="2800" dirty="0" smtClean="0">
                <a:solidFill>
                  <a:srgbClr val="0000FF"/>
                </a:solidFill>
              </a:rPr>
              <a:t>جمال في الخطبة</a:t>
            </a:r>
            <a:r>
              <a:rPr lang="ar-IQ" sz="2800" dirty="0" smtClean="0"/>
              <a:t>    </a:t>
            </a:r>
            <a:r>
              <a:rPr lang="ar-IQ" sz="2800" dirty="0" smtClean="0">
                <a:solidFill>
                  <a:srgbClr val="00B050"/>
                </a:solidFill>
              </a:rPr>
              <a:t>إلا</a:t>
            </a:r>
            <a:r>
              <a:rPr lang="ar-IQ" sz="2800" dirty="0" smtClean="0"/>
              <a:t>     </a:t>
            </a:r>
            <a:r>
              <a:rPr lang="ar-IQ" sz="2800" dirty="0" smtClean="0">
                <a:solidFill>
                  <a:srgbClr val="FF0000"/>
                </a:solidFill>
              </a:rPr>
              <a:t>أنها طويلة في غير فائدة </a:t>
            </a:r>
            <a:r>
              <a:rPr lang="ar-IQ" sz="2800" dirty="0" smtClean="0"/>
              <a:t>.</a:t>
            </a:r>
          </a:p>
          <a:p>
            <a:pPr marL="0" indent="0">
              <a:buNone/>
            </a:pPr>
            <a:r>
              <a:rPr lang="ar-IQ" sz="2800" u="sng" dirty="0" smtClean="0">
                <a:solidFill>
                  <a:srgbClr val="CC3399"/>
                </a:solidFill>
              </a:rPr>
              <a:t>نفي</a:t>
            </a:r>
            <a:r>
              <a:rPr lang="ar-IQ" sz="2800" dirty="0" smtClean="0"/>
              <a:t> +      </a:t>
            </a:r>
            <a:r>
              <a:rPr lang="ar-IQ" sz="2800" dirty="0" smtClean="0">
                <a:solidFill>
                  <a:srgbClr val="0000FF"/>
                </a:solidFill>
              </a:rPr>
              <a:t>مدح</a:t>
            </a:r>
            <a:r>
              <a:rPr lang="ar-IQ" sz="2800" dirty="0" smtClean="0"/>
              <a:t>        +  </a:t>
            </a:r>
            <a:r>
              <a:rPr lang="ar-IQ" sz="2800" dirty="0" smtClean="0">
                <a:solidFill>
                  <a:srgbClr val="00B050"/>
                </a:solidFill>
              </a:rPr>
              <a:t>استثناء</a:t>
            </a:r>
            <a:r>
              <a:rPr lang="ar-IQ" sz="2800" dirty="0" smtClean="0"/>
              <a:t>       +      </a:t>
            </a:r>
            <a:r>
              <a:rPr lang="ar-IQ" sz="2800" dirty="0" smtClean="0">
                <a:solidFill>
                  <a:srgbClr val="FF0000"/>
                </a:solidFill>
              </a:rPr>
              <a:t>ذم</a:t>
            </a:r>
            <a:endParaRPr lang="ar-IQ" sz="2800" dirty="0">
              <a:solidFill>
                <a:srgbClr val="FF0000"/>
              </a:solidFill>
            </a:endParaRPr>
          </a:p>
        </p:txBody>
      </p:sp>
    </p:spTree>
    <p:extLst>
      <p:ext uri="{BB962C8B-B14F-4D97-AF65-F5344CB8AC3E}">
        <p14:creationId xmlns:p14="http://schemas.microsoft.com/office/powerpoint/2010/main" xmlns="" val="309784076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marL="0" indent="0">
              <a:buNone/>
            </a:pPr>
            <a:r>
              <a:rPr lang="ar-IQ" dirty="0" smtClean="0"/>
              <a:t>ب //ان يثبت لشيء صفة ذم ، ثم يؤتى بعدها بأداة استثناء تليها صفة ذم أخرى:</a:t>
            </a:r>
          </a:p>
          <a:p>
            <a:pPr marL="0" indent="0">
              <a:buNone/>
            </a:pPr>
            <a:r>
              <a:rPr lang="ar-IQ" u="sng" dirty="0" smtClean="0">
                <a:solidFill>
                  <a:srgbClr val="FF0000"/>
                </a:solidFill>
              </a:rPr>
              <a:t>هو الكلب</a:t>
            </a:r>
            <a:r>
              <a:rPr lang="ar-IQ" dirty="0" smtClean="0"/>
              <a:t>  </a:t>
            </a:r>
            <a:r>
              <a:rPr lang="ar-IQ" u="sng" dirty="0" smtClean="0">
                <a:solidFill>
                  <a:srgbClr val="0000FF"/>
                </a:solidFill>
              </a:rPr>
              <a:t>إلا</a:t>
            </a:r>
            <a:r>
              <a:rPr lang="ar-IQ" dirty="0" smtClean="0"/>
              <a:t>  </a:t>
            </a:r>
            <a:r>
              <a:rPr lang="ar-IQ" u="sng" dirty="0" smtClean="0">
                <a:solidFill>
                  <a:srgbClr val="CC3399"/>
                </a:solidFill>
              </a:rPr>
              <a:t>انَّ فيه ملالةً    </a:t>
            </a:r>
            <a:endParaRPr lang="ar-SA" u="sng" dirty="0" smtClean="0">
              <a:solidFill>
                <a:srgbClr val="CC3399"/>
              </a:solidFill>
            </a:endParaRPr>
          </a:p>
          <a:p>
            <a:pPr marL="0" indent="0" algn="l">
              <a:buNone/>
            </a:pPr>
            <a:r>
              <a:rPr lang="ar-SA" u="sng" dirty="0" smtClean="0">
                <a:solidFill>
                  <a:srgbClr val="CC3399"/>
                </a:solidFill>
              </a:rPr>
              <a:t>    </a:t>
            </a:r>
            <a:r>
              <a:rPr lang="ar-IQ" u="sng" dirty="0" smtClean="0">
                <a:solidFill>
                  <a:srgbClr val="CC3399"/>
                </a:solidFill>
              </a:rPr>
              <a:t>وسوء مراعاة وما ذاك في الكلب</a:t>
            </a:r>
            <a:r>
              <a:rPr lang="ar-IQ" dirty="0" smtClean="0"/>
              <a:t>                  </a:t>
            </a:r>
            <a:endParaRPr lang="ar-SA" dirty="0" smtClean="0"/>
          </a:p>
          <a:p>
            <a:pPr marL="0" indent="0">
              <a:buNone/>
            </a:pPr>
            <a:r>
              <a:rPr lang="ar-IQ" u="sng" dirty="0" smtClean="0">
                <a:solidFill>
                  <a:srgbClr val="FF0000"/>
                </a:solidFill>
              </a:rPr>
              <a:t>ذم </a:t>
            </a:r>
            <a:r>
              <a:rPr lang="ar-IQ" dirty="0" smtClean="0"/>
              <a:t> +  </a:t>
            </a:r>
            <a:r>
              <a:rPr lang="ar-IQ" u="sng" dirty="0" smtClean="0">
                <a:solidFill>
                  <a:srgbClr val="0000FF"/>
                </a:solidFill>
              </a:rPr>
              <a:t>استثناء</a:t>
            </a:r>
            <a:r>
              <a:rPr lang="ar-IQ" dirty="0" smtClean="0"/>
              <a:t> +    </a:t>
            </a:r>
            <a:r>
              <a:rPr lang="ar-IQ" u="sng" dirty="0" smtClean="0">
                <a:solidFill>
                  <a:srgbClr val="CC3399"/>
                </a:solidFill>
              </a:rPr>
              <a:t>ذم</a:t>
            </a:r>
            <a:endParaRPr lang="ar-IQ" u="sng" dirty="0">
              <a:solidFill>
                <a:srgbClr val="CC3399"/>
              </a:solidFill>
            </a:endParaRPr>
          </a:p>
        </p:txBody>
      </p:sp>
    </p:spTree>
    <p:extLst>
      <p:ext uri="{BB962C8B-B14F-4D97-AF65-F5344CB8AC3E}">
        <p14:creationId xmlns:p14="http://schemas.microsoft.com/office/powerpoint/2010/main" xmlns="" val="357768332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حسود إلا أنه نَمامٌ</a:t>
            </a:r>
          </a:p>
          <a:p>
            <a:pPr>
              <a:buNone/>
            </a:pPr>
            <a:endParaRPr lang="ar-SA" dirty="0" smtClean="0"/>
          </a:p>
          <a:p>
            <a:pPr algn="l">
              <a:buNone/>
            </a:pPr>
            <a:r>
              <a:rPr lang="ar-SA" dirty="0" smtClean="0"/>
              <a:t> </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ـ</a:t>
            </a:r>
            <a:r>
              <a:rPr lang="ar-SA" dirty="0" smtClean="0"/>
              <a:t> تعالى </a:t>
            </a:r>
            <a:r>
              <a:rPr lang="ar-SA" dirty="0" err="1" smtClean="0"/>
              <a:t>ـ</a:t>
            </a:r>
            <a:r>
              <a:rPr lang="ar-SA" dirty="0" smtClean="0"/>
              <a:t> : { وهي تجري بهم في موج كالجبال}</a:t>
            </a:r>
          </a:p>
          <a:p>
            <a:pPr>
              <a:buNone/>
            </a:pPr>
            <a:r>
              <a:rPr lang="ar-SA" dirty="0" smtClean="0"/>
              <a:t>المشبه : الموج، المشبه </a:t>
            </a:r>
            <a:r>
              <a:rPr lang="ar-SA" dirty="0" err="1" smtClean="0"/>
              <a:t>به</a:t>
            </a:r>
            <a:r>
              <a:rPr lang="ar-SA" dirty="0" smtClean="0"/>
              <a:t>:الجبال، وجه </a:t>
            </a:r>
            <a:r>
              <a:rPr lang="ar-SA" dirty="0" err="1" smtClean="0"/>
              <a:t>الشبه:العِظَم .</a:t>
            </a:r>
            <a:endParaRPr lang="ar-SA"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i="1" dirty="0" smtClean="0">
                <a:solidFill>
                  <a:srgbClr val="FF0000"/>
                </a:solidFill>
              </a:rPr>
              <a:t>التشبيه الضمني</a:t>
            </a:r>
            <a:endParaRPr lang="ar-IQ" b="1" i="1" dirty="0">
              <a:solidFill>
                <a:srgbClr val="FF0000"/>
              </a:solidFill>
            </a:endParaRPr>
          </a:p>
        </p:txBody>
      </p:sp>
      <p:sp>
        <p:nvSpPr>
          <p:cNvPr id="3" name="Content Placeholder 2"/>
          <p:cNvSpPr>
            <a:spLocks noGrp="1"/>
          </p:cNvSpPr>
          <p:nvPr>
            <p:ph idx="1"/>
          </p:nvPr>
        </p:nvSpPr>
        <p:spPr>
          <a:scene3d>
            <a:camera prst="perspectiveContrastingLeftFacing"/>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sz="4400" dirty="0" smtClean="0">
                <a:solidFill>
                  <a:schemeClr val="tx1"/>
                </a:solidFill>
              </a:rPr>
              <a:t>عقد مماثلة بين طرفين لايصرح بهما ولكنهما يلحظان في التركيب،ويكون المشبه به فيه برهاناً على امكان ما يسند الى المشبه من حكم فالتشبيه كلما دقّ وخفي كان ابلغ وافعل في النفس .</a:t>
            </a:r>
          </a:p>
        </p:txBody>
      </p:sp>
    </p:spTree>
    <p:extLst>
      <p:ext uri="{BB962C8B-B14F-4D97-AF65-F5344CB8AC3E}">
        <p14:creationId xmlns:p14="http://schemas.microsoft.com/office/powerpoint/2010/main" xmlns="" val="618463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79512"/>
            <a:ext cx="8229600" cy="576064"/>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550547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ar-IQ" dirty="0"/>
              <a:t>يقول ابو تمام:</a:t>
            </a:r>
          </a:p>
          <a:p>
            <a:pPr marL="0" indent="0">
              <a:buNone/>
            </a:pPr>
            <a:r>
              <a:rPr lang="ar-IQ" b="1" dirty="0">
                <a:solidFill>
                  <a:srgbClr val="FF0000"/>
                </a:solidFill>
              </a:rPr>
              <a:t>لاتنكري عطل الكريم من الغنى      </a:t>
            </a:r>
            <a:endParaRPr lang="ar-SA" b="1" dirty="0" smtClean="0">
              <a:solidFill>
                <a:srgbClr val="FF0000"/>
              </a:solidFill>
            </a:endParaRPr>
          </a:p>
          <a:p>
            <a:pPr marL="0" indent="0" algn="l">
              <a:buNone/>
            </a:pPr>
            <a:r>
              <a:rPr lang="ar-IQ" b="1" dirty="0" smtClean="0">
                <a:solidFill>
                  <a:srgbClr val="FF0000"/>
                </a:solidFill>
              </a:rPr>
              <a:t>فالسيل </a:t>
            </a:r>
            <a:r>
              <a:rPr lang="ar-IQ" b="1" dirty="0">
                <a:solidFill>
                  <a:srgbClr val="FF0000"/>
                </a:solidFill>
              </a:rPr>
              <a:t>حربٌ للمكان العالي</a:t>
            </a:r>
          </a:p>
          <a:p>
            <a:pPr marL="0" indent="0">
              <a:buNone/>
            </a:pPr>
            <a:r>
              <a:rPr lang="ar-IQ" dirty="0" smtClean="0"/>
              <a:t>      يقول </a:t>
            </a:r>
            <a:r>
              <a:rPr lang="ar-IQ" dirty="0"/>
              <a:t>الشاعر لمن يخاطبها :لاتستنكري خلو الرجل الكريم  من الغنى فذلك ليس عجيباً لان قمم الجبال وهي اشرف الاماكن وأعلاها لايستقر فيها ماء السيل.</a:t>
            </a:r>
          </a:p>
          <a:p>
            <a:r>
              <a:rPr lang="ar-IQ" dirty="0"/>
              <a:t>فنحن نلمح هنا تشبيهاً، بتشبيه الرجل الكريم المحروم من الغنى ضمناً بقمة الجبل وقد خلت من ماء السيل ولكن الشاعر لم يصرح بذلك مباشرة بل أتى بجملة مستقلة وضمنها هذا المعنى في صورة برهان .</a:t>
            </a:r>
          </a:p>
          <a:p>
            <a:endParaRPr lang="ar-IQ" dirty="0"/>
          </a:p>
        </p:txBody>
      </p:sp>
    </p:spTree>
    <p:extLst>
      <p:ext uri="{BB962C8B-B14F-4D97-AF65-F5344CB8AC3E}">
        <p14:creationId xmlns:p14="http://schemas.microsoft.com/office/powerpoint/2010/main" xmlns="" val="2827216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288032"/>
          </a:xfrm>
        </p:spPr>
        <p:txBody>
          <a:bodyPr>
            <a:normAutofit fontScale="90000"/>
          </a:bodyPr>
          <a:lstStyle/>
          <a:p>
            <a:endParaRPr lang="ar-IQ" dirty="0"/>
          </a:p>
        </p:txBody>
      </p:sp>
      <p:sp>
        <p:nvSpPr>
          <p:cNvPr id="3" name="Content Placeholder 2"/>
          <p:cNvSpPr>
            <a:spLocks noGrp="1"/>
          </p:cNvSpPr>
          <p:nvPr>
            <p:ph idx="1"/>
          </p:nvPr>
        </p:nvSpPr>
        <p:spPr>
          <a:xfrm>
            <a:off x="539552" y="404664"/>
            <a:ext cx="8229600" cy="5865515"/>
          </a:xfrm>
          <a:scene3d>
            <a:camera prst="perspectiveRight"/>
            <a:lightRig rig="threePt" dir="t"/>
          </a:scene3d>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buNone/>
            </a:pPr>
            <a:r>
              <a:rPr lang="ar-IQ" dirty="0" smtClean="0"/>
              <a:t>ومنه أيضاً قول المتنبي :</a:t>
            </a:r>
          </a:p>
          <a:p>
            <a:pPr marL="0" indent="0">
              <a:buNone/>
            </a:pPr>
            <a:r>
              <a:rPr lang="ar-IQ" b="1" dirty="0" smtClean="0">
                <a:solidFill>
                  <a:schemeClr val="accent1">
                    <a:lumMod val="75000"/>
                  </a:schemeClr>
                </a:solidFill>
              </a:rPr>
              <a:t> </a:t>
            </a:r>
          </a:p>
          <a:p>
            <a:pPr marL="0" indent="0">
              <a:buNone/>
            </a:pPr>
            <a:r>
              <a:rPr lang="ar-IQ" b="1" dirty="0" smtClean="0">
                <a:solidFill>
                  <a:schemeClr val="accent1">
                    <a:lumMod val="75000"/>
                  </a:schemeClr>
                </a:solidFill>
              </a:rPr>
              <a:t>       مَن يهن يس</a:t>
            </a:r>
            <a:r>
              <a:rPr lang="ar-SA" b="1" dirty="0" smtClean="0">
                <a:solidFill>
                  <a:schemeClr val="accent1">
                    <a:lumMod val="75000"/>
                  </a:schemeClr>
                </a:solidFill>
              </a:rPr>
              <a:t>ه</a:t>
            </a:r>
            <a:r>
              <a:rPr lang="ar-IQ" b="1" dirty="0" smtClean="0">
                <a:solidFill>
                  <a:schemeClr val="accent1">
                    <a:lumMod val="75000"/>
                  </a:schemeClr>
                </a:solidFill>
              </a:rPr>
              <a:t>ل الهوانُ عليه        </a:t>
            </a:r>
            <a:endParaRPr lang="ar-SA" b="1" dirty="0" smtClean="0">
              <a:solidFill>
                <a:schemeClr val="accent1">
                  <a:lumMod val="75000"/>
                </a:schemeClr>
              </a:solidFill>
            </a:endParaRPr>
          </a:p>
          <a:p>
            <a:pPr marL="0" indent="0" algn="l">
              <a:buNone/>
            </a:pPr>
            <a:r>
              <a:rPr lang="ar-IQ" b="1" dirty="0" err="1" smtClean="0">
                <a:solidFill>
                  <a:schemeClr val="accent1">
                    <a:lumMod val="75000"/>
                  </a:schemeClr>
                </a:solidFill>
              </a:rPr>
              <a:t>مالجرحٍ</a:t>
            </a:r>
            <a:r>
              <a:rPr lang="ar-IQ" b="1" dirty="0" smtClean="0">
                <a:solidFill>
                  <a:schemeClr val="accent1">
                    <a:lumMod val="75000"/>
                  </a:schemeClr>
                </a:solidFill>
              </a:rPr>
              <a:t> بميتٍ إيلامُ </a:t>
            </a:r>
          </a:p>
          <a:p>
            <a:pPr marL="0" indent="0">
              <a:buNone/>
            </a:pPr>
            <a:r>
              <a:rPr lang="ar-IQ" dirty="0" smtClean="0"/>
              <a:t>  </a:t>
            </a:r>
          </a:p>
          <a:p>
            <a:pPr marL="0" indent="0">
              <a:buNone/>
            </a:pPr>
            <a:r>
              <a:rPr lang="ar-IQ" dirty="0"/>
              <a:t> </a:t>
            </a:r>
            <a:r>
              <a:rPr lang="ar-IQ" dirty="0" smtClean="0"/>
              <a:t> أي: ان الذي اعتاد الهوان يسهل عليه تحمل إهانة جديدة ولا يتألم له لانه ميت الكرامة ،وليس هذا الادعاء باطلاً،لانّ الميت </a:t>
            </a:r>
          </a:p>
          <a:p>
            <a:pPr marL="0" indent="0">
              <a:buNone/>
            </a:pPr>
            <a:r>
              <a:rPr lang="ar-IQ" dirty="0" smtClean="0"/>
              <a:t>اذا جرح لايتألم.</a:t>
            </a:r>
            <a:endParaRPr lang="ar-IQ" dirty="0"/>
          </a:p>
        </p:txBody>
      </p:sp>
    </p:spTree>
    <p:extLst>
      <p:ext uri="{BB962C8B-B14F-4D97-AF65-F5344CB8AC3E}">
        <p14:creationId xmlns:p14="http://schemas.microsoft.com/office/powerpoint/2010/main" xmlns="" val="2715256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360040"/>
          </a:xfrm>
        </p:spPr>
        <p:txBody>
          <a:bodyPr>
            <a:normAutofit fontScale="90000"/>
          </a:bodyPr>
          <a:lstStyle/>
          <a:p>
            <a:endParaRPr lang="ar-IQ" dirty="0"/>
          </a:p>
        </p:txBody>
      </p:sp>
      <p:sp>
        <p:nvSpPr>
          <p:cNvPr id="3" name="Content Placeholder 2"/>
          <p:cNvSpPr>
            <a:spLocks noGrp="1"/>
          </p:cNvSpPr>
          <p:nvPr>
            <p:ph idx="1"/>
          </p:nvPr>
        </p:nvSpPr>
        <p:spPr>
          <a:xfrm>
            <a:off x="457200" y="404664"/>
            <a:ext cx="8229600" cy="5721499"/>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ar-IQ" dirty="0" smtClean="0"/>
              <a:t>         </a:t>
            </a:r>
          </a:p>
          <a:p>
            <a:pPr marL="0" indent="0">
              <a:buNone/>
            </a:pPr>
            <a:r>
              <a:rPr lang="ar-IQ" dirty="0"/>
              <a:t> </a:t>
            </a:r>
            <a:r>
              <a:rPr lang="ar-IQ" dirty="0" smtClean="0"/>
              <a:t>        </a:t>
            </a:r>
            <a:r>
              <a:rPr lang="ar-IQ" b="1" u="sng" dirty="0" smtClean="0">
                <a:solidFill>
                  <a:srgbClr val="FF0000"/>
                </a:solidFill>
              </a:rPr>
              <a:t>وجه الشبه والاداة يكونان محذفين وجوباً.</a:t>
            </a:r>
          </a:p>
          <a:p>
            <a:pPr marL="0" indent="0">
              <a:buNone/>
            </a:pPr>
            <a:endParaRPr lang="ar-IQ" b="1" u="sng" dirty="0">
              <a:solidFill>
                <a:srgbClr val="FF0000"/>
              </a:solidFill>
            </a:endParaRPr>
          </a:p>
        </p:txBody>
      </p:sp>
      <p:sp>
        <p:nvSpPr>
          <p:cNvPr id="4" name="5-Point Star 3"/>
          <p:cNvSpPr/>
          <p:nvPr/>
        </p:nvSpPr>
        <p:spPr>
          <a:xfrm>
            <a:off x="7786710" y="4572008"/>
            <a:ext cx="792088" cy="8640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3636557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 </a:t>
            </a:r>
          </a:p>
          <a:p>
            <a:pPr>
              <a:buNone/>
            </a:pPr>
            <a:r>
              <a:rPr lang="ar-SA" b="1" dirty="0" smtClean="0"/>
              <a:t>{وَاقْصِدْ فِي مَشْيِكَ </a:t>
            </a:r>
            <a:r>
              <a:rPr lang="ar-SA" b="1" dirty="0" smtClean="0">
                <a:solidFill>
                  <a:srgbClr val="FF0000"/>
                </a:solidFill>
              </a:rPr>
              <a:t>وَاغْضُضْ مِنْ صَوْتِكَ </a:t>
            </a:r>
            <a:r>
              <a:rPr lang="ar-SA" b="1" dirty="0" smtClean="0">
                <a:solidFill>
                  <a:srgbClr val="0099FF"/>
                </a:solidFill>
              </a:rPr>
              <a:t>إِنَّ أَنْكَرَ الْأَصْوَاتِ لَصَوْتُ الْحَمِيرِ</a:t>
            </a:r>
            <a:r>
              <a:rPr lang="ar-SA" b="1" dirty="0" smtClean="0"/>
              <a:t> (19</a:t>
            </a:r>
            <a:r>
              <a:rPr lang="ar-SA" b="1" dirty="0" err="1" smtClean="0"/>
              <a:t>)</a:t>
            </a:r>
            <a:r>
              <a:rPr lang="ar-SA" b="1" dirty="0" smtClean="0"/>
              <a:t>}لقمان </a:t>
            </a:r>
          </a:p>
          <a:p>
            <a:pPr>
              <a:buNone/>
            </a:pPr>
            <a:r>
              <a:rPr lang="ar-SA" b="1" dirty="0" smtClean="0">
                <a:solidFill>
                  <a:srgbClr val="C00000"/>
                </a:solidFill>
              </a:rPr>
              <a:t>وجه </a:t>
            </a:r>
            <a:r>
              <a:rPr lang="ar-SA" b="1" dirty="0" err="1" smtClean="0">
                <a:solidFill>
                  <a:srgbClr val="C00000"/>
                </a:solidFill>
              </a:rPr>
              <a:t>الشبه </a:t>
            </a:r>
            <a:r>
              <a:rPr lang="ar-SA" b="1" dirty="0" smtClean="0">
                <a:solidFill>
                  <a:srgbClr val="C00000"/>
                </a:solidFill>
              </a:rPr>
              <a:t>:قبح الصوت </a:t>
            </a:r>
            <a:r>
              <a:rPr lang="ar-SA" b="1" dirty="0" smtClean="0"/>
              <a:t>.</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solidFill>
                  <a:srgbClr val="0099FF"/>
                </a:solidFill>
              </a:rPr>
              <a:t>التشبيه المقلوب</a:t>
            </a:r>
            <a:endParaRPr lang="ar-IQ" dirty="0">
              <a:solidFill>
                <a:srgbClr val="0099FF"/>
              </a:solidFill>
            </a:endParaRPr>
          </a:p>
        </p:txBody>
      </p:sp>
      <p:sp>
        <p:nvSpPr>
          <p:cNvPr id="3" name="Content Placeholder 2"/>
          <p:cNvSpPr>
            <a:spLocks noGrp="1"/>
          </p:cNvSpPr>
          <p:nvPr>
            <p:ph idx="1"/>
          </p:nvPr>
        </p:nvSpPr>
        <p:spPr>
          <a:xfrm>
            <a:off x="428596" y="1857364"/>
            <a:ext cx="7620000" cy="4800600"/>
          </a:xfrm>
          <a:scene3d>
            <a:camera prst="isometricOffAxis1Right"/>
            <a:lightRig rig="balanced" dir="t">
              <a:rot lat="0" lon="0" rev="19200000"/>
            </a:lightRig>
          </a:scene3d>
          <a:sp3d contourW="12700" prstMaterial="matte">
            <a:bevelT w="60000" h="50800"/>
            <a:contourClr>
              <a:schemeClr val="accent2">
                <a:shade val="60000"/>
                <a:satMod val="110000"/>
              </a:schemeClr>
            </a:contourClr>
          </a:sp3d>
        </p:spPr>
        <p:style>
          <a:lnRef idx="0">
            <a:schemeClr val="accent2"/>
          </a:lnRef>
          <a:fillRef idx="3">
            <a:schemeClr val="accent2"/>
          </a:fillRef>
          <a:effectRef idx="3">
            <a:schemeClr val="accent2"/>
          </a:effectRef>
          <a:fontRef idx="minor">
            <a:schemeClr val="lt1"/>
          </a:fontRef>
        </p:style>
        <p:txBody>
          <a:bodyPr/>
          <a:lstStyle/>
          <a:p>
            <a:pPr marL="0" indent="0">
              <a:buNone/>
            </a:pPr>
            <a:r>
              <a:rPr lang="ar-IQ" dirty="0" smtClean="0"/>
              <a:t>      هو جعل المشبه مشبهاً </a:t>
            </a:r>
            <a:r>
              <a:rPr lang="ar-IQ" dirty="0" err="1" smtClean="0"/>
              <a:t>به</a:t>
            </a:r>
            <a:r>
              <a:rPr lang="ar-IQ" dirty="0" smtClean="0"/>
              <a:t> بادعاء أنَّ وجه الشبه فيه أقوى وأظهر.</a:t>
            </a:r>
          </a:p>
        </p:txBody>
      </p:sp>
    </p:spTree>
    <p:extLst>
      <p:ext uri="{BB962C8B-B14F-4D97-AF65-F5344CB8AC3E}">
        <p14:creationId xmlns:p14="http://schemas.microsoft.com/office/powerpoint/2010/main" xmlns="" val="3902058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cene3d>
            <a:camera prst="isometricOffAxis2Left"/>
            <a:lightRig rig="balanced" dir="t">
              <a:rot lat="0" lon="0" rev="19200000"/>
            </a:lightRig>
          </a:scene3d>
          <a:sp3d contourW="12700" prstMaterial="matte">
            <a:bevelT w="60000" h="50800"/>
            <a:contourClr>
              <a:schemeClr val="accent5">
                <a:shade val="60000"/>
                <a:satMod val="110000"/>
              </a:schemeClr>
            </a:contourClr>
          </a:sp3d>
        </p:spPr>
        <p:style>
          <a:lnRef idx="0">
            <a:schemeClr val="accent5"/>
          </a:lnRef>
          <a:fillRef idx="3">
            <a:schemeClr val="accent5"/>
          </a:fillRef>
          <a:effectRef idx="3">
            <a:schemeClr val="accent5"/>
          </a:effectRef>
          <a:fontRef idx="minor">
            <a:schemeClr val="lt1"/>
          </a:fontRef>
        </p:style>
        <p:txBody>
          <a:bodyPr/>
          <a:lstStyle/>
          <a:p>
            <a:pPr algn="ctr"/>
            <a:r>
              <a:rPr lang="ar-SA" dirty="0" smtClean="0"/>
              <a:t>2022 ــ 2023</a:t>
            </a:r>
            <a:endParaRPr lang="ar-SA" dirty="0"/>
          </a:p>
        </p:txBody>
      </p:sp>
      <p:sp>
        <p:nvSpPr>
          <p:cNvPr id="3" name="عنصر نائب للمحتوى 2"/>
          <p:cNvSpPr>
            <a:spLocks noGrp="1"/>
          </p:cNvSpPr>
          <p:nvPr>
            <p:ph idx="1"/>
          </p:nvPr>
        </p:nvSpPr>
        <p:spPr/>
        <p:txBody>
          <a:bodyPr/>
          <a:lstStyle/>
          <a:p>
            <a:r>
              <a:rPr lang="ar-SA" dirty="0" err="1" smtClean="0"/>
              <a:t>الاسلوب </a:t>
            </a:r>
            <a:r>
              <a:rPr lang="ar-SA" dirty="0" smtClean="0"/>
              <a:t>/ </a:t>
            </a:r>
            <a:r>
              <a:rPr lang="ar-SA" dirty="0" err="1" smtClean="0"/>
              <a:t>الفصاحة </a:t>
            </a:r>
            <a:r>
              <a:rPr lang="ar-SA" dirty="0" smtClean="0"/>
              <a:t>/ البلاغة </a:t>
            </a:r>
          </a:p>
          <a:p>
            <a:r>
              <a:rPr lang="ar-SA" dirty="0" smtClean="0"/>
              <a:t>علم البيان </a:t>
            </a:r>
          </a:p>
          <a:p>
            <a:r>
              <a:rPr lang="ar-SA" dirty="0" smtClean="0"/>
              <a:t>علم المعاني </a:t>
            </a:r>
          </a:p>
          <a:p>
            <a:r>
              <a:rPr lang="ar-SA" dirty="0" smtClean="0"/>
              <a:t>علم البديع</a:t>
            </a:r>
          </a:p>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SA" b="1" dirty="0" smtClean="0"/>
              <a:t>قال تعالى حكاية عن الكفار: </a:t>
            </a:r>
          </a:p>
          <a:p>
            <a:endParaRPr lang="ar-SA" dirty="0" smtClean="0"/>
          </a:p>
          <a:p>
            <a:r>
              <a:rPr lang="ar-SA" dirty="0" smtClean="0"/>
              <a:t>{</a:t>
            </a:r>
            <a:r>
              <a:rPr lang="ar-SA" dirty="0" smtClean="0">
                <a:solidFill>
                  <a:srgbClr val="0099FF"/>
                </a:solidFill>
              </a:rPr>
              <a:t>قَالُواْ إِنَّمَا الْبَيْعُ مِثْلُ الرِّبَا </a:t>
            </a:r>
            <a:r>
              <a:rPr lang="ar-SA" dirty="0" smtClean="0"/>
              <a:t>وَأَحَلَّ اللّهُ الْبَيْعَ وَحَرَّمَ الرِّبَا ..} سورة البقرة:275</a:t>
            </a:r>
          </a:p>
          <a:p>
            <a:r>
              <a:rPr lang="ar-SA" dirty="0" smtClean="0"/>
              <a:t>لاحظ كيف عكس الكفار التشبيه ليوهموا الناس أنَّ الرِّبا مثل البيع حتى يثبتوا أنَّ الرِّبا عندهمْ أحلّ من البيع وأرفع منه مقاما على أساس أنّ الربح مضمون في الرّبا بخلاف البيعِ.</a:t>
            </a: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وبَدَا الصباحُ كأنَّ غُرَّتَهُ   </a:t>
            </a:r>
            <a:endParaRPr lang="ar-SA" b="1" dirty="0" smtClean="0">
              <a:solidFill>
                <a:srgbClr val="FF0000"/>
              </a:solidFill>
            </a:endParaRPr>
          </a:p>
          <a:p>
            <a:pPr marL="0" indent="0">
              <a:buNone/>
            </a:pPr>
            <a:r>
              <a:rPr lang="ar-IQ" b="1" dirty="0" smtClean="0">
                <a:solidFill>
                  <a:srgbClr val="FF0000"/>
                </a:solidFill>
              </a:rPr>
              <a:t>            وجه الخليفةِ حين يمتدحُ</a:t>
            </a:r>
          </a:p>
          <a:p>
            <a:pPr marL="0" indent="0">
              <a:buNone/>
            </a:pPr>
            <a:endParaRPr lang="ar-IQ" dirty="0" smtClean="0"/>
          </a:p>
          <a:p>
            <a:pPr marL="0" indent="0">
              <a:buNone/>
            </a:pPr>
            <a:r>
              <a:rPr lang="ar-IQ" dirty="0" smtClean="0"/>
              <a:t>إن تباشير الصباح تشبه في التلألؤ وجه الخليفة عند سماعه المديح.</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المجاز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    لغة : من جاز الشيء يجوزه اذا تعداه ،وجاوز</a:t>
            </a:r>
            <a:r>
              <a:rPr lang="ar-SA" dirty="0" smtClean="0"/>
              <a:t> </a:t>
            </a:r>
            <a:r>
              <a:rPr lang="ar-IQ" dirty="0" err="1" smtClean="0"/>
              <a:t>به</a:t>
            </a:r>
            <a:r>
              <a:rPr lang="ar-IQ" dirty="0" smtClean="0"/>
              <a:t> موضعه الاصلي.</a:t>
            </a:r>
          </a:p>
          <a:p>
            <a:pPr marL="0" indent="0">
              <a:buNone/>
            </a:pPr>
            <a:r>
              <a:rPr lang="ar-IQ" dirty="0" smtClean="0"/>
              <a:t>   </a:t>
            </a:r>
            <a:r>
              <a:rPr lang="ar-IQ" dirty="0" smtClean="0">
                <a:solidFill>
                  <a:srgbClr val="C00000"/>
                </a:solidFill>
              </a:rPr>
              <a:t>واصطلاحاً: هو اللفظ المستعمل في غير ماوضع له ،لعلاقة مع قرينة مانعة من ارادت المعنى الاصلي.</a:t>
            </a:r>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Tree>
    <p:extLst>
      <p:ext uri="{BB962C8B-B14F-4D97-AF65-F5344CB8AC3E}">
        <p14:creationId xmlns:p14="http://schemas.microsoft.com/office/powerpoint/2010/main" xmlns="" val="2887681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solidFill>
                  <a:srgbClr val="FF0000"/>
                </a:solidFill>
              </a:rPr>
              <a:t>المجاز</a:t>
            </a:r>
            <a:endParaRPr lang="ar-IQ" dirty="0">
              <a:solidFill>
                <a:srgbClr val="FF000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ar-IQ" dirty="0"/>
          </a:p>
        </p:txBody>
      </p:sp>
      <p:cxnSp>
        <p:nvCxnSpPr>
          <p:cNvPr id="5" name="Straight Arrow Connector 4"/>
          <p:cNvCxnSpPr>
            <a:stCxn id="3" idx="0"/>
          </p:cNvCxnSpPr>
          <p:nvPr/>
        </p:nvCxnSpPr>
        <p:spPr>
          <a:xfrm>
            <a:off x="4572000" y="1600200"/>
            <a:ext cx="0" cy="604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flipH="1">
            <a:off x="1907704" y="2204864"/>
            <a:ext cx="5256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a:off x="7164288"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a:off x="5161691" y="3486999"/>
            <a:ext cx="239864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Straight Arrow Connector 18"/>
          <p:cNvCxnSpPr/>
          <p:nvPr/>
        </p:nvCxnSpPr>
        <p:spPr>
          <a:xfrm>
            <a:off x="7546709" y="3486999"/>
            <a:ext cx="0" cy="33352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p:nvPr/>
        </p:nvCxnSpPr>
        <p:spPr>
          <a:xfrm>
            <a:off x="5139329" y="3486999"/>
            <a:ext cx="0" cy="3600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p:nvPr/>
        </p:nvCxnSpPr>
        <p:spPr>
          <a:xfrm>
            <a:off x="1907704"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4" name="7-Point Star 23"/>
          <p:cNvSpPr/>
          <p:nvPr/>
        </p:nvSpPr>
        <p:spPr>
          <a:xfrm>
            <a:off x="6429388" y="3929066"/>
            <a:ext cx="2446562"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المجاز المرسل</a:t>
            </a:r>
            <a:endParaRPr lang="ar-IQ" sz="2800" dirty="0"/>
          </a:p>
        </p:txBody>
      </p:sp>
      <p:sp>
        <p:nvSpPr>
          <p:cNvPr id="25" name="7-Point Star 24"/>
          <p:cNvSpPr/>
          <p:nvPr/>
        </p:nvSpPr>
        <p:spPr>
          <a:xfrm>
            <a:off x="3286116" y="3970810"/>
            <a:ext cx="3005525"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smtClean="0"/>
          </a:p>
          <a:p>
            <a:pPr algn="ctr"/>
            <a:r>
              <a:rPr lang="ar-IQ" sz="2800" dirty="0" smtClean="0"/>
              <a:t>الاستعارة</a:t>
            </a:r>
            <a:endParaRPr lang="ar-IQ" sz="2800" dirty="0"/>
          </a:p>
        </p:txBody>
      </p:sp>
      <p:sp>
        <p:nvSpPr>
          <p:cNvPr id="37" name="Flowchart: Process 36"/>
          <p:cNvSpPr/>
          <p:nvPr/>
        </p:nvSpPr>
        <p:spPr>
          <a:xfrm>
            <a:off x="4932039" y="2549210"/>
            <a:ext cx="3339821" cy="5917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 اللغوي</a:t>
            </a:r>
            <a:endParaRPr lang="ar-IQ" sz="3200" dirty="0"/>
          </a:p>
        </p:txBody>
      </p:sp>
      <p:cxnSp>
        <p:nvCxnSpPr>
          <p:cNvPr id="39" name="Straight Arrow Connector 38"/>
          <p:cNvCxnSpPr/>
          <p:nvPr/>
        </p:nvCxnSpPr>
        <p:spPr>
          <a:xfrm>
            <a:off x="6291641" y="3140968"/>
            <a:ext cx="0" cy="34603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ectangle 41"/>
          <p:cNvSpPr/>
          <p:nvPr/>
        </p:nvSpPr>
        <p:spPr>
          <a:xfrm>
            <a:off x="755576" y="2549210"/>
            <a:ext cx="3816424" cy="591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المجازالعقلي</a:t>
            </a:r>
            <a:endParaRPr lang="ar-IQ" sz="3200" dirty="0"/>
          </a:p>
        </p:txBody>
      </p:sp>
    </p:spTree>
    <p:extLst>
      <p:ext uri="{BB962C8B-B14F-4D97-AF65-F5344CB8AC3E}">
        <p14:creationId xmlns:p14="http://schemas.microsoft.com/office/powerpoint/2010/main" xmlns="" val="2895411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IQ" dirty="0" smtClean="0"/>
              <a:t>المجاز اللغوي</a:t>
            </a:r>
            <a:endParaRPr lang="ar-IQ"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استعمال الكلمة في غير ما وضعت له لعلاقة مع قرينة مانعة من ارادة المعنى الاصلي.</a:t>
            </a:r>
          </a:p>
          <a:p>
            <a:pPr marL="0" indent="0">
              <a:buNone/>
            </a:pPr>
            <a:r>
              <a:rPr lang="ar-IQ" dirty="0" smtClean="0"/>
              <a:t>      وتكون العلاقة فيه اما علاقة </a:t>
            </a:r>
            <a:r>
              <a:rPr lang="ar-IQ" dirty="0" smtClean="0">
                <a:solidFill>
                  <a:srgbClr val="FFFF00"/>
                </a:solidFill>
              </a:rPr>
              <a:t>مشابهة </a:t>
            </a:r>
            <a:r>
              <a:rPr lang="ar-IQ" dirty="0" smtClean="0"/>
              <a:t> ويسمى المجازحينها الاستعارة.</a:t>
            </a:r>
          </a:p>
          <a:p>
            <a:pPr marL="0" indent="0">
              <a:buNone/>
            </a:pPr>
            <a:r>
              <a:rPr lang="ar-IQ" dirty="0"/>
              <a:t> </a:t>
            </a:r>
            <a:r>
              <a:rPr lang="ar-IQ" dirty="0" smtClean="0"/>
              <a:t>     واما علاقة </a:t>
            </a:r>
            <a:r>
              <a:rPr lang="ar-IQ" dirty="0" smtClean="0">
                <a:solidFill>
                  <a:srgbClr val="FFFF00"/>
                </a:solidFill>
              </a:rPr>
              <a:t>غير المشابهة </a:t>
            </a:r>
            <a:r>
              <a:rPr lang="ar-IQ" dirty="0" smtClean="0"/>
              <a:t>ويسمى المجاز حينها مرسلاً.</a:t>
            </a:r>
            <a:endParaRPr lang="ar-IQ" dirty="0"/>
          </a:p>
        </p:txBody>
      </p:sp>
      <p:sp>
        <p:nvSpPr>
          <p:cNvPr id="4" name="Quad Arrow 3"/>
          <p:cNvSpPr/>
          <p:nvPr/>
        </p:nvSpPr>
        <p:spPr>
          <a:xfrm>
            <a:off x="8286776" y="271462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Quad Arrow 4"/>
          <p:cNvSpPr/>
          <p:nvPr/>
        </p:nvSpPr>
        <p:spPr>
          <a:xfrm>
            <a:off x="8358214" y="378619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507111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IQ" dirty="0" smtClean="0"/>
              <a:t>الاستعارة</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لغةــ يقال: استعارة المال اذا طلبه.</a:t>
            </a:r>
          </a:p>
          <a:p>
            <a:pPr marL="0" indent="0">
              <a:buNone/>
            </a:pPr>
            <a:r>
              <a:rPr lang="ar-IQ" dirty="0" smtClean="0"/>
              <a:t>اصطلاحاً: استعمال اللفظ في غير ما وضع له لعلاقة المشابهة بين المعنى المنقول عنه والمعنى المستعمل فيه مع قرينة صارفة عن المعنى الاصلي .</a:t>
            </a:r>
          </a:p>
          <a:p>
            <a:pPr marL="0" indent="0">
              <a:buNone/>
            </a:pPr>
            <a:r>
              <a:rPr lang="ar-IQ" dirty="0" smtClean="0">
                <a:solidFill>
                  <a:srgbClr val="C00000"/>
                </a:solidFill>
              </a:rPr>
              <a:t>           </a:t>
            </a:r>
            <a:r>
              <a:rPr lang="ar-IQ" b="1" i="1" dirty="0" smtClean="0">
                <a:solidFill>
                  <a:srgbClr val="C00000"/>
                </a:solidFill>
              </a:rPr>
              <a:t>والاستعارة ليست الاتشبيهاً مختصراً لكنها ابلغ منه .</a:t>
            </a:r>
          </a:p>
          <a:p>
            <a:pPr marL="0" indent="0">
              <a:buNone/>
            </a:pPr>
            <a:endParaRPr lang="ar-IQ" dirty="0"/>
          </a:p>
          <a:p>
            <a:pPr marL="0" indent="0">
              <a:buNone/>
            </a:pPr>
            <a:r>
              <a:rPr lang="ar-IQ" dirty="0" smtClean="0"/>
              <a:t>           </a:t>
            </a:r>
            <a:r>
              <a:rPr lang="ar-IQ" b="1" i="1" dirty="0" smtClean="0">
                <a:solidFill>
                  <a:srgbClr val="0070C0"/>
                </a:solidFill>
              </a:rPr>
              <a:t>ولابدفيه من عدم ذكر وجه الشبه واداة التشبيه.</a:t>
            </a:r>
            <a:endParaRPr lang="ar-IQ" b="1" i="1" dirty="0">
              <a:solidFill>
                <a:srgbClr val="0070C0"/>
              </a:solidFill>
            </a:endParaRPr>
          </a:p>
        </p:txBody>
      </p:sp>
      <p:sp>
        <p:nvSpPr>
          <p:cNvPr id="4" name="Curved Left Arrow 3"/>
          <p:cNvSpPr/>
          <p:nvPr/>
        </p:nvSpPr>
        <p:spPr>
          <a:xfrm>
            <a:off x="8001024" y="3500438"/>
            <a:ext cx="504056" cy="504056"/>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solidFill>
                <a:schemeClr val="tx1"/>
              </a:solidFill>
            </a:endParaRPr>
          </a:p>
        </p:txBody>
      </p:sp>
      <p:sp>
        <p:nvSpPr>
          <p:cNvPr id="8" name="Curved Left Arrow 7"/>
          <p:cNvSpPr/>
          <p:nvPr/>
        </p:nvSpPr>
        <p:spPr>
          <a:xfrm>
            <a:off x="7942776" y="4993115"/>
            <a:ext cx="612068"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extLst>
      <p:ext uri="{BB962C8B-B14F-4D97-AF65-F5344CB8AC3E}">
        <p14:creationId xmlns:p14="http://schemas.microsoft.com/office/powerpoint/2010/main" xmlns="" val="2462986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2">
            <a:schemeClr val="accent5">
              <a:shade val="50000"/>
            </a:schemeClr>
          </a:lnRef>
          <a:fillRef idx="1">
            <a:schemeClr val="accent5"/>
          </a:fillRef>
          <a:effectRef idx="0">
            <a:schemeClr val="accent5"/>
          </a:effectRef>
          <a:fontRef idx="minor">
            <a:schemeClr val="lt1"/>
          </a:fontRef>
        </p:style>
        <p:txBody>
          <a:bodyPr>
            <a:scene3d>
              <a:camera prst="orthographicFront"/>
              <a:lightRig rig="soft" dir="tl">
                <a:rot lat="0" lon="0" rev="0"/>
              </a:lightRig>
            </a:scene3d>
            <a:sp3d extrusionH="57150" contourW="25400" prstMaterial="matte">
              <a:bevelT w="25400" h="55880" prst="artDeco"/>
              <a:contourClr>
                <a:schemeClr val="accent2">
                  <a:tint val="20000"/>
                </a:schemeClr>
              </a:contourClr>
            </a:sp3d>
          </a:bodyPr>
          <a:lstStyle/>
          <a:p>
            <a:pPr marL="0" indent="0">
              <a:buNone/>
            </a:pP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رأيت طالباً شجاعاً كالاسد في المدرسة.</a:t>
            </a:r>
          </a:p>
          <a:p>
            <a:pPr marL="0" indent="0">
              <a:buNone/>
            </a:pPr>
            <a:endParaRPr lang="ar-IQ"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endParaRPr>
          </a:p>
          <a:p>
            <a:pPr marL="0" indent="0">
              <a:buNone/>
            </a:pP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رايت اسداً في </a:t>
            </a: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المدرسة .     </a:t>
            </a:r>
          </a:p>
        </p:txBody>
      </p:sp>
      <p:sp>
        <p:nvSpPr>
          <p:cNvPr id="6" name="Sun 5"/>
          <p:cNvSpPr/>
          <p:nvPr/>
        </p:nvSpPr>
        <p:spPr>
          <a:xfrm>
            <a:off x="7668344" y="620688"/>
            <a:ext cx="900100" cy="1152128"/>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7" name="Smiley Face 6"/>
          <p:cNvSpPr/>
          <p:nvPr/>
        </p:nvSpPr>
        <p:spPr>
          <a:xfrm>
            <a:off x="7643834" y="3418740"/>
            <a:ext cx="720080" cy="1296144"/>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77345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10000"/>
          </a:bodyPr>
          <a:lstStyle/>
          <a:p>
            <a:r>
              <a:rPr lang="ar-SA" b="1" dirty="0" smtClean="0"/>
              <a:t>تنبيهات:</a:t>
            </a:r>
          </a:p>
          <a:p>
            <a:pPr>
              <a:buNone/>
            </a:pPr>
            <a:r>
              <a:rPr lang="ar-SA" dirty="0" smtClean="0"/>
              <a:t>- يمكن تحويل التشبيه إلى استعارة بحذف أحد طرفيه:المشبّه أو المشبّه </a:t>
            </a:r>
            <a:r>
              <a:rPr lang="ar-SA" dirty="0" err="1" smtClean="0"/>
              <a:t>به</a:t>
            </a:r>
            <a:r>
              <a:rPr lang="ar-SA" dirty="0" smtClean="0"/>
              <a:t> وتغيير ما يلزم تغييره.</a:t>
            </a:r>
          </a:p>
          <a:p>
            <a:r>
              <a:rPr lang="ar-SA" dirty="0" smtClean="0"/>
              <a:t> لنطبّق ذلك على هذا التشبيه:هذا </a:t>
            </a:r>
            <a:r>
              <a:rPr lang="ar-SA" dirty="0" smtClean="0">
                <a:solidFill>
                  <a:srgbClr val="FF0000"/>
                </a:solidFill>
              </a:rPr>
              <a:t>الملاكم كالأسد </a:t>
            </a:r>
            <a:r>
              <a:rPr lang="ar-SA" dirty="0" smtClean="0"/>
              <a:t>في شجاعته.</a:t>
            </a:r>
          </a:p>
          <a:p>
            <a:r>
              <a:rPr lang="ar-SA" dirty="0" smtClean="0"/>
              <a:t>أ- </a:t>
            </a:r>
            <a:r>
              <a:rPr lang="ar-SA" dirty="0" smtClean="0">
                <a:solidFill>
                  <a:srgbClr val="FF0000"/>
                </a:solidFill>
              </a:rPr>
              <a:t>نحذف</a:t>
            </a:r>
            <a:r>
              <a:rPr lang="ar-SA" dirty="0" smtClean="0"/>
              <a:t> أولا </a:t>
            </a:r>
            <a:r>
              <a:rPr lang="ar-SA" dirty="0" smtClean="0">
                <a:solidFill>
                  <a:srgbClr val="FF0000"/>
                </a:solidFill>
              </a:rPr>
              <a:t>المشبّه </a:t>
            </a:r>
            <a:r>
              <a:rPr lang="ar-SA" dirty="0" err="1" smtClean="0">
                <a:solidFill>
                  <a:srgbClr val="FF0000"/>
                </a:solidFill>
              </a:rPr>
              <a:t>به</a:t>
            </a:r>
            <a:r>
              <a:rPr lang="ar-SA" dirty="0" smtClean="0"/>
              <a:t>:</a:t>
            </a:r>
            <a:r>
              <a:rPr lang="ar-SA" dirty="0" smtClean="0">
                <a:solidFill>
                  <a:srgbClr val="0000FF"/>
                </a:solidFill>
              </a:rPr>
              <a:t>افترس</a:t>
            </a:r>
            <a:r>
              <a:rPr lang="ar-SA" dirty="0" smtClean="0"/>
              <a:t> </a:t>
            </a:r>
            <a:r>
              <a:rPr lang="ar-SA" dirty="0" smtClean="0">
                <a:solidFill>
                  <a:srgbClr val="FF0000"/>
                </a:solidFill>
              </a:rPr>
              <a:t>الملاكم</a:t>
            </a:r>
            <a:r>
              <a:rPr lang="ar-SA" dirty="0" smtClean="0"/>
              <a:t> خصمه افتراسا.</a:t>
            </a:r>
          </a:p>
          <a:p>
            <a:r>
              <a:rPr lang="ar-SA" dirty="0" smtClean="0"/>
              <a:t>كما نلاحظ هنا أنّي حذفت المشبه </a:t>
            </a:r>
            <a:r>
              <a:rPr lang="ar-SA" dirty="0" err="1" smtClean="0"/>
              <a:t>به</a:t>
            </a:r>
            <a:r>
              <a:rPr lang="ar-SA" dirty="0" smtClean="0"/>
              <a:t> (الأسد) وذكرت قرينة (افترس) مع المشبّه (الملاكم ) للدّلالة على المشبّه </a:t>
            </a:r>
            <a:r>
              <a:rPr lang="ar-SA" dirty="0" err="1" smtClean="0"/>
              <a:t>به</a:t>
            </a:r>
            <a:r>
              <a:rPr lang="ar-SA" dirty="0" smtClean="0"/>
              <a:t> المحذوف وبذلك حصلت على استعارة مكنيّة </a:t>
            </a:r>
          </a:p>
          <a:p>
            <a:r>
              <a:rPr lang="ar-SA" dirty="0" smtClean="0"/>
              <a:t>ب- نحذف ثانيا ا</a:t>
            </a:r>
            <a:r>
              <a:rPr lang="ar-SA" dirty="0" smtClean="0">
                <a:solidFill>
                  <a:srgbClr val="0000FF"/>
                </a:solidFill>
              </a:rPr>
              <a:t>لمشبّه</a:t>
            </a:r>
            <a:r>
              <a:rPr lang="ar-SA" dirty="0" smtClean="0"/>
              <a:t>:أسقط </a:t>
            </a:r>
            <a:r>
              <a:rPr lang="ar-SA" dirty="0" smtClean="0">
                <a:solidFill>
                  <a:srgbClr val="0000FF"/>
                </a:solidFill>
              </a:rPr>
              <a:t>الأسد</a:t>
            </a:r>
            <a:r>
              <a:rPr lang="ar-SA" dirty="0" smtClean="0"/>
              <a:t> خصمه على </a:t>
            </a:r>
            <a:r>
              <a:rPr lang="ar-SA" dirty="0" smtClean="0">
                <a:solidFill>
                  <a:srgbClr val="FF0000"/>
                </a:solidFill>
              </a:rPr>
              <a:t>الحلبة</a:t>
            </a:r>
            <a:r>
              <a:rPr lang="ar-SA" dirty="0" smtClean="0"/>
              <a:t>.</a:t>
            </a:r>
          </a:p>
          <a:p>
            <a:r>
              <a:rPr lang="ar-SA" dirty="0" smtClean="0"/>
              <a:t>كما نلاحظ هنا أنّي حذفت المشبه (الملاكم) وذكرت قرينة (الحلبة) مع المشبّه </a:t>
            </a:r>
            <a:r>
              <a:rPr lang="ar-SA" dirty="0" err="1" smtClean="0"/>
              <a:t>به</a:t>
            </a:r>
            <a:r>
              <a:rPr lang="ar-SA" dirty="0" smtClean="0"/>
              <a:t> (الأسد) للدّلالة على المشبّه  المحذوف وبذلك حصلت على استعارة </a:t>
            </a:r>
            <a:r>
              <a:rPr lang="ar-SA" dirty="0" err="1" smtClean="0"/>
              <a:t>تصريحيّة</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الفتاة كالشمس جمالاً</a:t>
            </a:r>
            <a:endParaRPr lang="ar-SA" dirty="0"/>
          </a:p>
        </p:txBody>
      </p:sp>
      <p:sp>
        <p:nvSpPr>
          <p:cNvPr id="3" name="عنصر نائب للمحتوى 2"/>
          <p:cNvSpPr>
            <a:spLocks noGrp="1"/>
          </p:cNvSpPr>
          <p:nvPr>
            <p:ph idx="1"/>
          </p:nvPr>
        </p:nvSpPr>
        <p:spPr/>
        <p:txBody>
          <a:bodyPr/>
          <a:lstStyle/>
          <a:p>
            <a:pPr>
              <a:buNone/>
            </a:pPr>
            <a:r>
              <a:rPr lang="ar-SA" dirty="0" smtClean="0"/>
              <a:t>تكلمت الشمس في القاعة</a:t>
            </a:r>
          </a:p>
          <a:p>
            <a:pPr>
              <a:buNone/>
            </a:pPr>
            <a:r>
              <a:rPr lang="ar-SA" dirty="0" smtClean="0"/>
              <a:t>أنار القاعة وجه </a:t>
            </a:r>
            <a:r>
              <a:rPr lang="ar-SA" dirty="0" err="1" smtClean="0"/>
              <a:t>الفتاة .</a:t>
            </a:r>
            <a:r>
              <a:rPr lang="ar-SA" dirty="0" smtClean="0"/>
              <a:t> </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76200" dist="50800" dir="5400000" rotWithShape="0">
              <a:srgbClr val="4E3B30">
                <a:alpha val="60000"/>
              </a:srgb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ar-IQ" b="1" dirty="0" smtClean="0">
                <a:solidFill>
                  <a:schemeClr val="accent6">
                    <a:lumMod val="75000"/>
                  </a:schemeClr>
                </a:solidFill>
              </a:rPr>
              <a:t>اقسام الاستعارة باعتبار طرفيه</a:t>
            </a:r>
            <a:endParaRPr lang="ar-IQ"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solidFill>
                  <a:srgbClr val="FF0000"/>
                </a:solidFill>
              </a:rPr>
              <a:t>1ــ </a:t>
            </a:r>
            <a:r>
              <a:rPr lang="ar-IQ" dirty="0" smtClean="0"/>
              <a:t>الاستعارة التصريحية: وهي ماحذف منها المشبه ،وصرح بالمشبه به.</a:t>
            </a:r>
          </a:p>
          <a:p>
            <a:pPr marL="0" indent="0">
              <a:buNone/>
            </a:pPr>
            <a:r>
              <a:rPr lang="ar-SA" dirty="0" smtClean="0"/>
              <a:t>قال تعالى:</a:t>
            </a:r>
            <a:r>
              <a:rPr lang="ar-IQ" b="1" i="1" dirty="0" smtClean="0"/>
              <a:t>{واتبعوا النور الذي انزل معه}.</a:t>
            </a:r>
          </a:p>
          <a:p>
            <a:pPr marL="0" indent="0">
              <a:buNone/>
            </a:pPr>
            <a:r>
              <a:rPr lang="ar-IQ" dirty="0"/>
              <a:t> </a:t>
            </a:r>
            <a:r>
              <a:rPr lang="ar-IQ" dirty="0" smtClean="0"/>
              <a:t>   شبه سبحانه الايمان بالنور من حيث الاهتداء والوصول الى الغاية بسلامة،</a:t>
            </a:r>
            <a:endParaRPr lang="ar-SA" dirty="0" smtClean="0"/>
          </a:p>
          <a:p>
            <a:pPr marL="0" indent="0">
              <a:buNone/>
            </a:pPr>
            <a:r>
              <a:rPr lang="ar-IQ" dirty="0" smtClean="0"/>
              <a:t>وحذف المشبه</a:t>
            </a:r>
            <a:r>
              <a:rPr lang="ar-SA" dirty="0" smtClean="0"/>
              <a:t>: </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r>
              <a:rPr lang="ar-SA" dirty="0" smtClean="0"/>
              <a:t> </a:t>
            </a: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p:txBody>
      </p:sp>
    </p:spTree>
    <p:extLst>
      <p:ext uri="{BB962C8B-B14F-4D97-AF65-F5344CB8AC3E}">
        <p14:creationId xmlns:p14="http://schemas.microsoft.com/office/powerpoint/2010/main" xmlns="" val="2818248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ar-IQ" dirty="0" smtClean="0"/>
              <a:t>البلاغة</a:t>
            </a:r>
            <a:endParaRPr lang="ar-IQ" dirty="0"/>
          </a:p>
        </p:txBody>
      </p:sp>
      <p:sp>
        <p:nvSpPr>
          <p:cNvPr id="3" name="Content Placeholder 2"/>
          <p:cNvSpPr>
            <a:spLocks noGrp="1"/>
          </p:cNvSpPr>
          <p:nvPr>
            <p:ph idx="1"/>
          </p:nvPr>
        </p:nvSpPr>
        <p:spPr>
          <a:xfrm>
            <a:off x="304800" y="1617681"/>
            <a:ext cx="8686800" cy="452596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ar-IQ" dirty="0" smtClean="0"/>
              <a:t>لغة :الانتهاء والوصول ، وبلغ فلان مراده :إذا وصل اليه .</a:t>
            </a:r>
          </a:p>
          <a:p>
            <a:pPr marL="0" indent="0">
              <a:buNone/>
            </a:pPr>
            <a:r>
              <a:rPr lang="ar-IQ" dirty="0" smtClean="0"/>
              <a:t>واصطلاحاً : هي تأدية المعنى المراد بوضوح وبعبارة صحيحة فصيحة لها في النفس أثر خلاب جميل ، مع ملاءمة كل كلمة </a:t>
            </a:r>
            <a:r>
              <a:rPr lang="ar-IQ" dirty="0" err="1" smtClean="0"/>
              <a:t>ل</a:t>
            </a:r>
            <a:r>
              <a:rPr lang="ar-SA" dirty="0" smtClean="0"/>
              <a:t>ل</a:t>
            </a:r>
            <a:r>
              <a:rPr lang="ar-IQ" dirty="0" smtClean="0"/>
              <a:t>موطن الذي يقال فيه وموضوعاته وحال الاشخاص الذين يخاطبون.</a:t>
            </a:r>
            <a:r>
              <a:rPr lang="ar-SA" dirty="0" smtClean="0"/>
              <a:t>   </a:t>
            </a:r>
            <a:endParaRPr lang="ar-IQ" dirty="0" smtClean="0"/>
          </a:p>
        </p:txBody>
      </p:sp>
    </p:spTree>
    <p:extLst>
      <p:ext uri="{BB962C8B-B14F-4D97-AF65-F5344CB8AC3E}">
        <p14:creationId xmlns:p14="http://schemas.microsoft.com/office/powerpoint/2010/main" xmlns="" val="822938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285728"/>
            <a:ext cx="8229600" cy="6357982"/>
          </a:xfrm>
        </p:spPr>
        <p:txBody>
          <a:bodyPr>
            <a:normAutofit fontScale="92500" lnSpcReduction="10000"/>
          </a:bodyPr>
          <a:lstStyle/>
          <a:p>
            <a:pPr marL="0" indent="0">
              <a:buNone/>
            </a:pPr>
            <a:r>
              <a:rPr lang="ar-IQ" dirty="0" smtClean="0"/>
              <a:t> </a:t>
            </a:r>
            <a:r>
              <a:rPr lang="ar-SA" b="1" i="1" dirty="0" smtClean="0"/>
              <a:t>قال تعالى:</a:t>
            </a:r>
            <a:r>
              <a:rPr lang="ar-IQ" b="1" i="1" dirty="0" smtClean="0"/>
              <a:t>{</a:t>
            </a:r>
            <a:r>
              <a:rPr lang="ar-IQ" sz="2800" b="1" i="1" dirty="0" smtClean="0">
                <a:latin typeface="Arabic Typesetting" pitchFamily="66" charset="-78"/>
                <a:cs typeface="me_quran" pitchFamily="18" charset="-78"/>
              </a:rPr>
              <a:t>كتاب انزلناه اليك لتخرج الناس من الظلمات الى النور</a:t>
            </a:r>
            <a:r>
              <a:rPr lang="ar-IQ" b="1" i="1" dirty="0" smtClean="0"/>
              <a:t>}.</a:t>
            </a:r>
            <a:endParaRPr lang="ar-SA" b="1" i="1" dirty="0" smtClean="0"/>
          </a:p>
          <a:p>
            <a:pPr marL="0" indent="0">
              <a:buNone/>
            </a:pPr>
            <a:r>
              <a:rPr lang="ar-IQ" dirty="0" smtClean="0"/>
              <a:t>شبه سبحانه الكفر بالظلام من حيث عدم الوصول الى الغاية وعدم الاهتداء </a:t>
            </a:r>
            <a:endParaRPr lang="ar-SA" dirty="0" smtClean="0"/>
          </a:p>
          <a:p>
            <a:pPr marL="0" indent="0">
              <a:buNone/>
            </a:pPr>
            <a:r>
              <a:rPr lang="ar-IQ" dirty="0" smtClean="0"/>
              <a:t>وحذف المشبه</a:t>
            </a:r>
            <a:r>
              <a:rPr lang="ar-SA" dirty="0" smtClean="0"/>
              <a:t>:</a:t>
            </a:r>
            <a:r>
              <a:rPr lang="ar-IQ" dirty="0" smtClean="0"/>
              <a:t> (الكفر) </a:t>
            </a:r>
            <a:endParaRPr lang="ar-SA" dirty="0" smtClean="0"/>
          </a:p>
          <a:p>
            <a:pPr marL="0" indent="0">
              <a:buNone/>
            </a:pPr>
            <a:r>
              <a:rPr lang="ar-IQ" dirty="0" err="1" smtClean="0"/>
              <a:t>وابقى</a:t>
            </a:r>
            <a:r>
              <a:rPr lang="ar-IQ" dirty="0" smtClean="0"/>
              <a:t> المشبه </a:t>
            </a:r>
            <a:r>
              <a:rPr lang="ar-IQ" dirty="0" err="1" smtClean="0"/>
              <a:t>به</a:t>
            </a:r>
            <a:r>
              <a:rPr lang="ar-SA" dirty="0" smtClean="0"/>
              <a:t>:</a:t>
            </a:r>
            <a:r>
              <a:rPr lang="ar-IQ" dirty="0" smtClean="0"/>
              <a:t> (</a:t>
            </a:r>
            <a:r>
              <a:rPr lang="ar-IQ" dirty="0" smtClean="0">
                <a:latin typeface="Arabic Typesetting" pitchFamily="66" charset="-78"/>
                <a:cs typeface="Arabic Typesetting" pitchFamily="66" charset="-78"/>
              </a:rPr>
              <a:t>الظلام</a:t>
            </a:r>
            <a:r>
              <a:rPr lang="ar-IQ" dirty="0" smtClean="0"/>
              <a:t>).</a:t>
            </a:r>
            <a:endParaRPr lang="ar-SA" dirty="0" smtClean="0"/>
          </a:p>
          <a:p>
            <a:pPr marL="0" indent="0">
              <a:buNone/>
            </a:pPr>
            <a:r>
              <a:rPr lang="ar-SA" dirty="0" smtClean="0"/>
              <a:t>وجه الشبه: عدم الاهتداء</a:t>
            </a:r>
            <a:endParaRPr lang="ar-IQ" dirty="0" smtClean="0"/>
          </a:p>
          <a:p>
            <a:pPr marL="0" indent="0">
              <a:buNone/>
            </a:pPr>
            <a:r>
              <a:rPr lang="ar-IQ" dirty="0" smtClean="0"/>
              <a:t>وشبه سبحانه الايمان بالنور من حيث الاهتداء والوصول الى الغاية بسلامة </a:t>
            </a:r>
            <a:endParaRPr lang="ar-SA" dirty="0" smtClean="0"/>
          </a:p>
          <a:p>
            <a:pPr marL="0" indent="0">
              <a:buNone/>
            </a:pPr>
            <a:r>
              <a:rPr lang="ar-IQ" dirty="0" smtClean="0"/>
              <a:t>وحذف المشبه</a:t>
            </a:r>
            <a:r>
              <a:rPr lang="ar-SA" dirty="0" smtClean="0"/>
              <a:t>:</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 </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endParaRPr lang="ar-IQ" dirty="0"/>
          </a:p>
        </p:txBody>
      </p:sp>
    </p:spTree>
    <p:extLst>
      <p:ext uri="{BB962C8B-B14F-4D97-AF65-F5344CB8AC3E}">
        <p14:creationId xmlns:p14="http://schemas.microsoft.com/office/powerpoint/2010/main" xmlns="" val="2783814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lstStyle/>
          <a:p>
            <a:pPr>
              <a:buNone/>
            </a:pPr>
            <a:r>
              <a:rPr lang="ar-SA" dirty="0" smtClean="0"/>
              <a:t> قال تعالى </a:t>
            </a:r>
            <a:r>
              <a:rPr lang="ar-SA" dirty="0" err="1" smtClean="0"/>
              <a:t>: </a:t>
            </a:r>
            <a:r>
              <a:rPr lang="ar-SA" dirty="0" smtClean="0"/>
              <a:t>(</a:t>
            </a:r>
            <a:r>
              <a:rPr lang="ar-SA" b="1" dirty="0" smtClean="0"/>
              <a:t>قَالَ رَبِّ إِنِّي وَهَنَ الْعَظْمُ مِنِّي وَاشْتَعَلَ الرَّأْسُ شَيْبًا وَلَمْ أَكُنْ بِدُعَائِكَ رَبِّ </a:t>
            </a:r>
            <a:r>
              <a:rPr lang="ar-SA" b="1" dirty="0" err="1" smtClean="0"/>
              <a:t>شَقِيًّا </a:t>
            </a:r>
            <a:r>
              <a:rPr lang="ar-SA" b="1" dirty="0" smtClean="0"/>
              <a:t>(4</a:t>
            </a:r>
            <a:r>
              <a:rPr lang="ar-SA" b="1" dirty="0" err="1" smtClean="0"/>
              <a:t>) </a:t>
            </a:r>
            <a:r>
              <a:rPr lang="ar-SA" dirty="0" err="1" smtClean="0"/>
              <a:t>)</a:t>
            </a:r>
            <a:r>
              <a:rPr lang="ar-SA" dirty="0" smtClean="0"/>
              <a:t/>
            </a:r>
            <a:br>
              <a:rPr lang="ar-SA" dirty="0" smtClean="0"/>
            </a:br>
            <a:r>
              <a:rPr lang="ar-SA" dirty="0" smtClean="0"/>
              <a:t>واشتعل الرأس شيبا:</a:t>
            </a:r>
            <a:br>
              <a:rPr lang="ar-SA" dirty="0" smtClean="0"/>
            </a:br>
            <a:r>
              <a:rPr lang="ar-SA" dirty="0" smtClean="0"/>
              <a:t>شبه ظهور الشيب في الرأس باشتعال النار بجامع سرعة الانتشار في كل منهما </a:t>
            </a:r>
          </a:p>
          <a:p>
            <a:pPr>
              <a:buNone/>
            </a:pPr>
            <a:r>
              <a:rPr lang="ar-SA" dirty="0" smtClean="0"/>
              <a:t>حذف (المشبه): </a:t>
            </a:r>
            <a:r>
              <a:rPr lang="ar-SA" dirty="0" smtClean="0">
                <a:solidFill>
                  <a:schemeClr val="tx1"/>
                </a:solidFill>
              </a:rPr>
              <a:t>ظهور الشيب </a:t>
            </a:r>
          </a:p>
          <a:p>
            <a:pPr>
              <a:buNone/>
            </a:pPr>
            <a:r>
              <a:rPr lang="ar-SA" dirty="0" smtClean="0"/>
              <a:t>وصرح </a:t>
            </a:r>
            <a:r>
              <a:rPr lang="ar-SA" dirty="0" err="1" smtClean="0"/>
              <a:t>بـ</a:t>
            </a:r>
            <a:r>
              <a:rPr lang="ar-SA" dirty="0" smtClean="0"/>
              <a:t>(المشبه </a:t>
            </a:r>
            <a:r>
              <a:rPr lang="ar-SA" dirty="0" err="1" smtClean="0"/>
              <a:t>به</a:t>
            </a:r>
            <a:r>
              <a:rPr lang="ar-SA" dirty="0" smtClean="0"/>
              <a:t>): </a:t>
            </a:r>
            <a:r>
              <a:rPr lang="ar-SA" dirty="0" smtClean="0">
                <a:solidFill>
                  <a:schemeClr val="tx1"/>
                </a:solidFill>
              </a:rPr>
              <a:t>اشتعال الرأس </a:t>
            </a:r>
          </a:p>
          <a:p>
            <a:pPr>
              <a:buNone/>
            </a:pPr>
            <a:r>
              <a:rPr lang="ar-SA" dirty="0" smtClean="0"/>
              <a:t>على سبيل </a:t>
            </a:r>
            <a:r>
              <a:rPr lang="ar-SA" dirty="0" smtClean="0">
                <a:solidFill>
                  <a:srgbClr val="00B050"/>
                </a:solidFill>
              </a:rPr>
              <a:t>الاستعارة </a:t>
            </a:r>
            <a:r>
              <a:rPr lang="ar-SA" dirty="0" err="1" smtClean="0">
                <a:solidFill>
                  <a:srgbClr val="00B050"/>
                </a:solidFill>
              </a:rPr>
              <a:t>التصريحية</a:t>
            </a:r>
            <a:r>
              <a:rPr lang="ar-SA" dirty="0" smtClean="0"/>
              <a:t>.</a:t>
            </a:r>
          </a:p>
          <a:p>
            <a:pPr>
              <a:buNone/>
            </a:pPr>
            <a:r>
              <a:rPr lang="ar-SA" dirty="0" smtClean="0"/>
              <a:t>وجه الشبه:  </a:t>
            </a:r>
            <a:r>
              <a:rPr lang="ar-SA" dirty="0" smtClean="0">
                <a:solidFill>
                  <a:srgbClr val="FF0000"/>
                </a:solidFill>
              </a:rPr>
              <a:t>الانتشار</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lnSpcReduction="10000"/>
          </a:bodyPr>
          <a:lstStyle/>
          <a:p>
            <a:r>
              <a:rPr lang="ar-SA" dirty="0" smtClean="0"/>
              <a:t>(</a:t>
            </a:r>
            <a:r>
              <a:rPr lang="ar-SA" b="1" dirty="0" smtClean="0"/>
              <a:t>وَلَا يَزَالُ الَّذِينَ كَفَرُوا فِي مِرْيَةٍ مِنْهُ حَتَّى تَأْتِيَهُمُ السَّاعَةُ بَغْتَةً أَوْ يَأْتِيَهُمْ عَذَابُ يَوْمٍ </a:t>
            </a:r>
            <a:r>
              <a:rPr lang="ar-SA" b="1" dirty="0" err="1" smtClean="0"/>
              <a:t>عَقِيمٍ </a:t>
            </a:r>
            <a:r>
              <a:rPr lang="ar-SA" b="1" dirty="0" smtClean="0"/>
              <a:t>(55</a:t>
            </a:r>
            <a:r>
              <a:rPr lang="ar-SA" b="1" dirty="0" err="1" smtClean="0"/>
              <a:t>) </a:t>
            </a:r>
            <a:r>
              <a:rPr lang="ar-SA" dirty="0" err="1" smtClean="0"/>
              <a:t>)</a:t>
            </a:r>
            <a:r>
              <a:rPr lang="ar-SA" dirty="0" smtClean="0"/>
              <a:t/>
            </a:r>
            <a:br>
              <a:rPr lang="ar-SA" dirty="0" smtClean="0"/>
            </a:br>
            <a:r>
              <a:rPr lang="ar-SA" dirty="0" smtClean="0"/>
              <a:t>الاستعارة في (يوم عقيم)</a:t>
            </a:r>
            <a:br>
              <a:rPr lang="ar-SA" dirty="0" smtClean="0"/>
            </a:br>
            <a:r>
              <a:rPr lang="ar-SA" dirty="0" smtClean="0"/>
              <a:t>العقيم المرأة التي </a:t>
            </a:r>
            <a:r>
              <a:rPr lang="ar-SA" dirty="0" err="1" smtClean="0"/>
              <a:t>لاتلد</a:t>
            </a:r>
            <a:r>
              <a:rPr lang="ar-SA" dirty="0" smtClean="0"/>
              <a:t> , فكأنه سبحانه وصف ذلك اليوم (يوم القيامة ) بأنه لا ليل بعده ولانهار لأن الزمان قد مضى والتكليف بالأعمال قد انقضى فَجُعِلت الأيام بمنزلة الولدان ليالي , وجُعِل ذلك اليوم من بينها عقيماً على </a:t>
            </a:r>
            <a:r>
              <a:rPr lang="ar-SA" dirty="0" err="1" smtClean="0"/>
              <a:t>صريق</a:t>
            </a:r>
            <a:r>
              <a:rPr lang="ar-SA" dirty="0" smtClean="0"/>
              <a:t> الاستعارة (</a:t>
            </a:r>
            <a:r>
              <a:rPr lang="ar-SA" dirty="0" err="1" smtClean="0"/>
              <a:t>التصريحية</a:t>
            </a:r>
            <a:r>
              <a:rPr lang="ar-SA" dirty="0" smtClean="0"/>
              <a:t>) والجامع بينهما أي </a:t>
            </a:r>
            <a:r>
              <a:rPr lang="ar-SA" dirty="0" smtClean="0">
                <a:solidFill>
                  <a:srgbClr val="0099FF"/>
                </a:solidFill>
              </a:rPr>
              <a:t>وجه الشبه:</a:t>
            </a:r>
            <a:r>
              <a:rPr lang="ar-SA" dirty="0" smtClean="0"/>
              <a:t>(</a:t>
            </a:r>
            <a:r>
              <a:rPr lang="ar-SA" dirty="0" smtClean="0">
                <a:solidFill>
                  <a:srgbClr val="0099FF"/>
                </a:solidFill>
              </a:rPr>
              <a:t>عدم </a:t>
            </a:r>
            <a:r>
              <a:rPr lang="ar-SA" dirty="0" err="1" smtClean="0">
                <a:solidFill>
                  <a:srgbClr val="0099FF"/>
                </a:solidFill>
              </a:rPr>
              <a:t>الخِلفة</a:t>
            </a:r>
            <a:r>
              <a:rPr lang="ar-SA" dirty="0" smtClean="0"/>
              <a:t>) </a:t>
            </a:r>
            <a:r>
              <a:rPr lang="ar-SA" dirty="0" smtClean="0">
                <a:solidFill>
                  <a:schemeClr val="tx1"/>
                </a:solidFill>
              </a:rPr>
              <a:t>فيوم </a:t>
            </a:r>
            <a:r>
              <a:rPr lang="ar-SA" dirty="0" smtClean="0">
                <a:solidFill>
                  <a:srgbClr val="FF0000"/>
                </a:solidFill>
              </a:rPr>
              <a:t>القيامة: </a:t>
            </a:r>
            <a:r>
              <a:rPr lang="ar-SA" dirty="0" smtClean="0">
                <a:solidFill>
                  <a:srgbClr val="00B050"/>
                </a:solidFill>
              </a:rPr>
              <a:t>(المشبه) </a:t>
            </a:r>
            <a:r>
              <a:rPr lang="ar-SA" dirty="0" err="1" smtClean="0">
                <a:solidFill>
                  <a:srgbClr val="0000FF"/>
                </a:solidFill>
              </a:rPr>
              <a:t>لايوم</a:t>
            </a:r>
            <a:r>
              <a:rPr lang="ar-SA" dirty="0" smtClean="0">
                <a:solidFill>
                  <a:srgbClr val="0000FF"/>
                </a:solidFill>
              </a:rPr>
              <a:t> بعده </a:t>
            </a:r>
            <a:r>
              <a:rPr lang="ar-SA" dirty="0" smtClean="0">
                <a:solidFill>
                  <a:schemeClr val="tx1"/>
                </a:solidFill>
              </a:rPr>
              <a:t>والمرأة</a:t>
            </a:r>
            <a:r>
              <a:rPr lang="ar-SA" dirty="0" smtClean="0">
                <a:solidFill>
                  <a:srgbClr val="FF0000"/>
                </a:solidFill>
              </a:rPr>
              <a:t> العقيم:</a:t>
            </a:r>
            <a:r>
              <a:rPr lang="ar-SA" dirty="0" smtClean="0">
                <a:solidFill>
                  <a:srgbClr val="00B050"/>
                </a:solidFill>
              </a:rPr>
              <a:t>(المشبه </a:t>
            </a:r>
            <a:r>
              <a:rPr lang="ar-SA" dirty="0" err="1" smtClean="0">
                <a:solidFill>
                  <a:srgbClr val="00B050"/>
                </a:solidFill>
              </a:rPr>
              <a:t>به</a:t>
            </a:r>
            <a:r>
              <a:rPr lang="ar-SA" dirty="0" smtClean="0">
                <a:solidFill>
                  <a:srgbClr val="00B050"/>
                </a:solidFill>
              </a:rPr>
              <a:t>) </a:t>
            </a:r>
            <a:r>
              <a:rPr lang="ar-SA" dirty="0" smtClean="0">
                <a:solidFill>
                  <a:srgbClr val="0000FF"/>
                </a:solidFill>
              </a:rPr>
              <a:t>لا</a:t>
            </a:r>
            <a:r>
              <a:rPr lang="ar-SA" dirty="0" smtClean="0"/>
              <a:t> </a:t>
            </a:r>
            <a:r>
              <a:rPr lang="ar-SA" dirty="0" smtClean="0">
                <a:solidFill>
                  <a:srgbClr val="0000FF"/>
                </a:solidFill>
              </a:rPr>
              <a:t>ولد بعدها </a:t>
            </a:r>
            <a:r>
              <a:rPr lang="ar-SA" dirty="0" smtClean="0"/>
              <a:t>.</a:t>
            </a:r>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0685"/>
            <a:ext cx="8686800" cy="6437315"/>
          </a:xfrm>
          <a:effectLst>
            <a:glow rad="228600">
              <a:schemeClr val="accent3">
                <a:satMod val="175000"/>
                <a:alpha val="40000"/>
              </a:schemeClr>
            </a:glow>
            <a:outerShdw blurRad="76200" dist="50800" dir="5400000" rotWithShape="0">
              <a:srgbClr val="4E3B30">
                <a:alpha val="60000"/>
              </a:srgbClr>
            </a:outerShdw>
          </a:effectLst>
          <a:scene3d>
            <a:camera prst="perspectiveLeft"/>
            <a:lightRig rig="threePt" dir="t"/>
          </a:scene3d>
        </p:spPr>
        <p:style>
          <a:lnRef idx="1">
            <a:schemeClr val="dk1"/>
          </a:lnRef>
          <a:fillRef idx="2">
            <a:schemeClr val="dk1"/>
          </a:fillRef>
          <a:effectRef idx="1">
            <a:schemeClr val="dk1"/>
          </a:effectRef>
          <a:fontRef idx="minor">
            <a:schemeClr val="dk1"/>
          </a:fontRef>
        </p:style>
        <p:txBody>
          <a:bodyPr>
            <a:normAutofit lnSpcReduction="10000"/>
          </a:bodyPr>
          <a:lstStyle/>
          <a:p>
            <a:endParaRPr lang="ar-SA" dirty="0" smtClean="0"/>
          </a:p>
          <a:p>
            <a:r>
              <a:rPr lang="ar-IQ" dirty="0" smtClean="0"/>
              <a:t>الاستعارة المكنية :وهي ما حذف فيها المشبه </a:t>
            </a:r>
            <a:r>
              <a:rPr lang="ar-IQ" dirty="0" err="1" smtClean="0"/>
              <a:t>به</a:t>
            </a:r>
            <a:r>
              <a:rPr lang="ar-IQ" dirty="0" smtClean="0"/>
              <a:t> </a:t>
            </a:r>
            <a:r>
              <a:rPr lang="ar-IQ" dirty="0" err="1" smtClean="0"/>
              <a:t>وابقى</a:t>
            </a:r>
            <a:r>
              <a:rPr lang="ar-IQ" dirty="0" smtClean="0"/>
              <a:t> شيئاً من لوازمه وذكر المشبه.</a:t>
            </a:r>
            <a:endParaRPr lang="ar-SA" dirty="0" smtClean="0"/>
          </a:p>
          <a:p>
            <a:pPr marL="0" indent="0">
              <a:buNone/>
            </a:pPr>
            <a:r>
              <a:rPr lang="ar-SA" dirty="0" smtClean="0"/>
              <a:t>قال تعالى:</a:t>
            </a:r>
            <a:r>
              <a:rPr lang="ar-IQ" dirty="0" err="1" smtClean="0"/>
              <a:t>{</a:t>
            </a:r>
            <a:r>
              <a:rPr lang="ar-SA" b="1" dirty="0" smtClean="0"/>
              <a:t>وَلَمَّا سَكَتَ عَنْ مُوسَى الْغَضَبُ أَخَذَ الْأَلْوَاحَ وَفِي نُسْخَتِهَا هُدًى وَرَحْمَةٌ لِلَّذِينَ هُمْ لِرَبِّهِمْ </a:t>
            </a:r>
            <a:r>
              <a:rPr lang="ar-SA" b="1" dirty="0" err="1" smtClean="0"/>
              <a:t>يَرْهَبُونَ </a:t>
            </a:r>
            <a:r>
              <a:rPr lang="ar-SA" b="1" dirty="0" smtClean="0"/>
              <a:t>(154</a:t>
            </a:r>
            <a:r>
              <a:rPr lang="ar-SA" b="1" dirty="0" err="1" smtClean="0"/>
              <a:t>)</a:t>
            </a:r>
            <a:r>
              <a:rPr lang="ar-IQ" dirty="0" err="1" smtClean="0"/>
              <a:t>}.</a:t>
            </a:r>
            <a:endParaRPr lang="ar-IQ" dirty="0" smtClean="0">
              <a:solidFill>
                <a:srgbClr val="FF0000"/>
              </a:solidFill>
            </a:endParaRPr>
          </a:p>
          <a:p>
            <a:pPr marL="0" indent="0">
              <a:buNone/>
            </a:pPr>
            <a:r>
              <a:rPr lang="ar-IQ" dirty="0" smtClean="0"/>
              <a:t>شبه </a:t>
            </a:r>
            <a:r>
              <a:rPr lang="ar-IQ" dirty="0" smtClean="0">
                <a:solidFill>
                  <a:srgbClr val="CC3399"/>
                </a:solidFill>
              </a:rPr>
              <a:t>الغضب</a:t>
            </a:r>
            <a:r>
              <a:rPr lang="ar-SA" dirty="0" smtClean="0"/>
              <a:t>:( </a:t>
            </a:r>
            <a:r>
              <a:rPr lang="ar-SA" dirty="0" smtClean="0">
                <a:solidFill>
                  <a:srgbClr val="CC3399"/>
                </a:solidFill>
              </a:rPr>
              <a:t>المشبه</a:t>
            </a:r>
            <a:r>
              <a:rPr lang="ar-SA" dirty="0" smtClean="0"/>
              <a:t>)</a:t>
            </a:r>
          </a:p>
          <a:p>
            <a:pPr marL="0" indent="0">
              <a:buNone/>
            </a:pPr>
            <a:r>
              <a:rPr lang="ar-IQ" dirty="0" smtClean="0"/>
              <a:t> ب</a:t>
            </a:r>
            <a:r>
              <a:rPr lang="ar-SA" dirty="0" smtClean="0"/>
              <a:t>ــ</a:t>
            </a:r>
            <a:r>
              <a:rPr lang="ar-IQ" dirty="0" smtClean="0">
                <a:solidFill>
                  <a:srgbClr val="0000FF"/>
                </a:solidFill>
              </a:rPr>
              <a:t>كائن حي</a:t>
            </a:r>
            <a:r>
              <a:rPr lang="ar-SA" dirty="0" smtClean="0">
                <a:solidFill>
                  <a:srgbClr val="0000FF"/>
                </a:solidFill>
              </a:rPr>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t>)</a:t>
            </a:r>
            <a:r>
              <a:rPr lang="ar-IQ" dirty="0" smtClean="0"/>
              <a:t>، يحث موسى </a:t>
            </a:r>
            <a:r>
              <a:rPr lang="ar-SA" dirty="0" smtClean="0"/>
              <a:t>ـ </a:t>
            </a:r>
            <a:r>
              <a:rPr lang="ar-IQ" dirty="0" smtClean="0"/>
              <a:t>عليه السلام </a:t>
            </a:r>
            <a:r>
              <a:rPr lang="ar-SA" dirty="0" smtClean="0"/>
              <a:t>ـ </a:t>
            </a:r>
            <a:r>
              <a:rPr lang="ar-IQ" dirty="0" smtClean="0"/>
              <a:t>ويحركه </a:t>
            </a:r>
            <a:endParaRPr lang="ar-SA" dirty="0" smtClean="0"/>
          </a:p>
          <a:p>
            <a:pPr marL="0" indent="0">
              <a:buNone/>
            </a:pPr>
            <a:r>
              <a:rPr lang="ar-SA" dirty="0" smtClean="0"/>
              <a:t>و</a:t>
            </a:r>
            <a:r>
              <a:rPr lang="ar-SA" dirty="0" smtClean="0">
                <a:solidFill>
                  <a:srgbClr val="FF0000"/>
                </a:solidFill>
              </a:rPr>
              <a:t>حذف</a:t>
            </a:r>
            <a:r>
              <a:rPr lang="ar-SA" dirty="0" smtClean="0"/>
              <a:t> المشبه </a:t>
            </a:r>
            <a:r>
              <a:rPr lang="ar-SA" dirty="0" err="1" smtClean="0">
                <a:solidFill>
                  <a:srgbClr val="FF0000"/>
                </a:solidFill>
              </a:rPr>
              <a:t>به</a:t>
            </a:r>
            <a:r>
              <a:rPr lang="ar-SA" dirty="0" smtClean="0"/>
              <a:t> : ( </a:t>
            </a:r>
            <a:r>
              <a:rPr lang="ar-SA" dirty="0" err="1" smtClean="0">
                <a:solidFill>
                  <a:srgbClr val="FF0000"/>
                </a:solidFill>
              </a:rPr>
              <a:t>الانسان</a:t>
            </a:r>
            <a:r>
              <a:rPr lang="ar-SA" dirty="0" smtClean="0">
                <a:solidFill>
                  <a:srgbClr val="FF0000"/>
                </a:solidFill>
              </a:rPr>
              <a:t> </a:t>
            </a:r>
            <a:r>
              <a:rPr lang="ar-SA" dirty="0" smtClean="0"/>
              <a:t>)</a:t>
            </a:r>
          </a:p>
          <a:p>
            <a:pPr marL="0" indent="0">
              <a:buNone/>
            </a:pPr>
            <a:r>
              <a:rPr lang="ar-SA" dirty="0" smtClean="0"/>
              <a:t>وأبقى شيئاً من </a:t>
            </a:r>
            <a:r>
              <a:rPr lang="ar-SA" dirty="0" smtClean="0">
                <a:solidFill>
                  <a:srgbClr val="00B050"/>
                </a:solidFill>
              </a:rPr>
              <a:t>لوازمه</a:t>
            </a:r>
            <a:r>
              <a:rPr lang="ar-SA" dirty="0" smtClean="0"/>
              <a:t>: وهو (</a:t>
            </a:r>
            <a:r>
              <a:rPr lang="ar-SA" dirty="0" smtClean="0">
                <a:solidFill>
                  <a:srgbClr val="00B050"/>
                </a:solidFill>
              </a:rPr>
              <a:t>السكوت</a:t>
            </a:r>
            <a:r>
              <a:rPr lang="ar-SA" dirty="0" smtClean="0"/>
              <a:t>) </a:t>
            </a:r>
            <a:r>
              <a:rPr lang="ar-IQ" dirty="0" smtClean="0"/>
              <a:t>.</a:t>
            </a:r>
          </a:p>
          <a:p>
            <a:r>
              <a:rPr lang="ar-SA" dirty="0" smtClean="0"/>
              <a:t>القرينة ال</a:t>
            </a:r>
            <a:r>
              <a:rPr lang="ar-SA" dirty="0" smtClean="0">
                <a:solidFill>
                  <a:srgbClr val="00B0F0"/>
                </a:solidFill>
              </a:rPr>
              <a:t>مانعة</a:t>
            </a:r>
            <a:r>
              <a:rPr lang="ar-SA" dirty="0" smtClean="0"/>
              <a:t> : </a:t>
            </a:r>
            <a:r>
              <a:rPr lang="ar-SA" dirty="0" err="1" smtClean="0">
                <a:solidFill>
                  <a:srgbClr val="00B0F0"/>
                </a:solidFill>
              </a:rPr>
              <a:t>اثبات</a:t>
            </a:r>
            <a:r>
              <a:rPr lang="ar-SA" dirty="0" smtClean="0">
                <a:solidFill>
                  <a:srgbClr val="00B0F0"/>
                </a:solidFill>
              </a:rPr>
              <a:t> السكوت للغضب</a:t>
            </a:r>
            <a:endParaRPr lang="ar-SA" dirty="0">
              <a:solidFill>
                <a:srgbClr val="00B0F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a:scene3d>
            <a:camera prst="orthographicFront"/>
            <a:lightRig rig="threePt" dir="t"/>
          </a:scene3d>
          <a:sp3d>
            <a:bevelT prst="angle"/>
          </a:sp3d>
        </p:spPr>
        <p:txBody>
          <a:bodyPr>
            <a:normAutofit/>
          </a:bodyPr>
          <a:lstStyle/>
          <a:p>
            <a:endParaRPr lang="ar-SA" dirty="0" smtClean="0"/>
          </a:p>
          <a:p>
            <a:r>
              <a:rPr lang="ar-SA" dirty="0" smtClean="0"/>
              <a:t>قال </a:t>
            </a:r>
            <a:r>
              <a:rPr lang="ar-SA" dirty="0" err="1" smtClean="0"/>
              <a:t>تعالى: </a:t>
            </a:r>
            <a:r>
              <a:rPr lang="ar-SA" dirty="0" smtClean="0"/>
              <a:t>{</a:t>
            </a:r>
            <a:r>
              <a:rPr lang="ar-SA" b="1" dirty="0" smtClean="0"/>
              <a:t>وَالصُّبْحِ إِذَا </a:t>
            </a:r>
            <a:r>
              <a:rPr lang="ar-SA" b="1" dirty="0" err="1" smtClean="0"/>
              <a:t>تَنَفَّسَ </a:t>
            </a:r>
            <a:r>
              <a:rPr lang="ar-SA" b="1" dirty="0" smtClean="0"/>
              <a:t>(18</a:t>
            </a:r>
            <a:r>
              <a:rPr lang="ar-SA" b="1" dirty="0" err="1" smtClean="0"/>
              <a:t>) </a:t>
            </a:r>
            <a:r>
              <a:rPr lang="ar-SA" dirty="0" err="1" smtClean="0"/>
              <a:t>}</a:t>
            </a:r>
            <a:endParaRPr lang="ar-SA" dirty="0" smtClean="0"/>
          </a:p>
          <a:p>
            <a:r>
              <a:rPr lang="ar-SA" dirty="0" smtClean="0">
                <a:solidFill>
                  <a:srgbClr val="FF0000"/>
                </a:solidFill>
              </a:rPr>
              <a:t>المشبه</a:t>
            </a:r>
            <a:r>
              <a:rPr lang="ar-SA" dirty="0" smtClean="0"/>
              <a:t>: ال</a:t>
            </a:r>
            <a:r>
              <a:rPr lang="ar-SA" dirty="0" smtClean="0">
                <a:solidFill>
                  <a:srgbClr val="FF0000"/>
                </a:solidFill>
              </a:rPr>
              <a:t>صبح</a:t>
            </a:r>
            <a:r>
              <a:rPr lang="ar-SA" dirty="0" smtClean="0"/>
              <a:t> </a:t>
            </a:r>
          </a:p>
          <a:p>
            <a:r>
              <a:rPr lang="ar-SA" dirty="0" smtClean="0">
                <a:solidFill>
                  <a:srgbClr val="0070C0"/>
                </a:solidFill>
              </a:rPr>
              <a:t>المشبه </a:t>
            </a:r>
            <a:r>
              <a:rPr lang="ar-SA" dirty="0" err="1" smtClean="0">
                <a:solidFill>
                  <a:srgbClr val="0070C0"/>
                </a:solidFill>
              </a:rPr>
              <a:t>به</a:t>
            </a:r>
            <a:r>
              <a:rPr lang="ar-SA" dirty="0" smtClean="0"/>
              <a:t>: </a:t>
            </a:r>
            <a:r>
              <a:rPr lang="ar-SA" dirty="0" err="1" smtClean="0">
                <a:solidFill>
                  <a:srgbClr val="0070C0"/>
                </a:solidFill>
              </a:rPr>
              <a:t>الانسان</a:t>
            </a:r>
            <a:r>
              <a:rPr lang="ar-SA" dirty="0" smtClean="0"/>
              <a:t> </a:t>
            </a:r>
          </a:p>
          <a:p>
            <a:r>
              <a:rPr lang="ar-SA" u="sng" dirty="0" smtClean="0"/>
              <a:t>وحذف</a:t>
            </a:r>
            <a:r>
              <a:rPr lang="ar-SA" dirty="0" smtClean="0"/>
              <a:t> المشبه </a:t>
            </a:r>
            <a:r>
              <a:rPr lang="ar-SA" u="sng" dirty="0" err="1" smtClean="0"/>
              <a:t>به</a:t>
            </a:r>
            <a:r>
              <a:rPr lang="ar-SA" dirty="0" smtClean="0"/>
              <a:t>(</a:t>
            </a:r>
            <a:r>
              <a:rPr lang="ar-SA" u="sng" dirty="0" err="1" smtClean="0"/>
              <a:t>الانسان</a:t>
            </a:r>
            <a:r>
              <a:rPr lang="ar-SA" dirty="0" smtClean="0"/>
              <a:t>) وأبقى شيئًا من </a:t>
            </a:r>
            <a:r>
              <a:rPr lang="ar-SA" dirty="0" smtClean="0">
                <a:solidFill>
                  <a:srgbClr val="CC3399"/>
                </a:solidFill>
              </a:rPr>
              <a:t>لوازمه</a:t>
            </a:r>
            <a:r>
              <a:rPr lang="ar-SA" dirty="0" smtClean="0"/>
              <a:t>: (</a:t>
            </a:r>
            <a:r>
              <a:rPr lang="ar-SA" dirty="0" smtClean="0">
                <a:solidFill>
                  <a:srgbClr val="CC3399"/>
                </a:solidFill>
              </a:rPr>
              <a:t>تنفس</a:t>
            </a:r>
            <a:r>
              <a:rPr lang="ar-SA" dirty="0" smtClean="0"/>
              <a:t>)</a:t>
            </a:r>
          </a:p>
          <a:p>
            <a:r>
              <a:rPr lang="ar-SA" dirty="0" smtClean="0"/>
              <a:t>و </a:t>
            </a:r>
            <a:r>
              <a:rPr lang="ar-SA" u="sng" dirty="0" smtClean="0">
                <a:solidFill>
                  <a:srgbClr val="00B0F0"/>
                </a:solidFill>
              </a:rPr>
              <a:t>وجه الشبه</a:t>
            </a:r>
            <a:r>
              <a:rPr lang="ar-SA" dirty="0" smtClean="0"/>
              <a:t>: هو حركة الجهاز التنفسي للإنسان </a:t>
            </a:r>
            <a:r>
              <a:rPr lang="ar-SA" dirty="0" smtClean="0">
                <a:solidFill>
                  <a:srgbClr val="FF0000"/>
                </a:solidFill>
              </a:rPr>
              <a:t>وخروج النور </a:t>
            </a:r>
            <a:r>
              <a:rPr lang="ar-SA" dirty="0" smtClean="0"/>
              <a:t>، فكلتاهما </a:t>
            </a:r>
            <a:r>
              <a:rPr lang="ar-SA" u="sng" dirty="0" smtClean="0">
                <a:solidFill>
                  <a:srgbClr val="00B0F0"/>
                </a:solidFill>
              </a:rPr>
              <a:t>حركة دائبة مستمرة </a:t>
            </a:r>
            <a:r>
              <a:rPr lang="ar-SA" dirty="0" smtClean="0"/>
              <a:t>، </a:t>
            </a:r>
          </a:p>
          <a:p>
            <a:r>
              <a:rPr lang="ar-SA" dirty="0" smtClean="0"/>
              <a:t>والقرينة ال</a:t>
            </a:r>
            <a:r>
              <a:rPr lang="ar-SA" dirty="0" smtClean="0">
                <a:solidFill>
                  <a:srgbClr val="00B050"/>
                </a:solidFill>
              </a:rPr>
              <a:t>مانعة</a:t>
            </a:r>
            <a:r>
              <a:rPr lang="ar-SA" dirty="0" smtClean="0"/>
              <a:t> : </a:t>
            </a:r>
            <a:r>
              <a:rPr lang="ar-SA" dirty="0" err="1" smtClean="0">
                <a:solidFill>
                  <a:srgbClr val="00B050"/>
                </a:solidFill>
              </a:rPr>
              <a:t>اثبات</a:t>
            </a:r>
            <a:r>
              <a:rPr lang="ar-SA" dirty="0" smtClean="0">
                <a:solidFill>
                  <a:srgbClr val="00B050"/>
                </a:solidFill>
              </a:rPr>
              <a:t> التنفس للصبح</a:t>
            </a:r>
            <a:r>
              <a:rPr lang="ar-SA" dirty="0" smtClean="0"/>
              <a:t>.</a:t>
            </a:r>
            <a:endParaRPr lang="ar-S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476672"/>
            <a:ext cx="8229600" cy="6024162"/>
          </a:xfrm>
          <a:scene3d>
            <a:camera prst="perspectiveRelaxedModerately"/>
            <a:lightRig rig="threePt" dir="t"/>
          </a:scene3d>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ar-IQ" dirty="0" smtClean="0"/>
          </a:p>
          <a:p>
            <a:pPr marL="0" indent="0">
              <a:buNone/>
            </a:pPr>
            <a:endParaRPr lang="ar-IQ" dirty="0" smtClean="0"/>
          </a:p>
          <a:p>
            <a:pPr marL="0" indent="0">
              <a:buNone/>
            </a:pPr>
            <a:r>
              <a:rPr lang="ar-IQ" dirty="0" smtClean="0"/>
              <a:t>=قال الحجاج من خطبة في </a:t>
            </a:r>
            <a:r>
              <a:rPr lang="ar-IQ" dirty="0" err="1" smtClean="0"/>
              <a:t>اهل</a:t>
            </a:r>
            <a:r>
              <a:rPr lang="ar-IQ" dirty="0" smtClean="0"/>
              <a:t> العراق</a:t>
            </a:r>
            <a:r>
              <a:rPr lang="ar-SA" dirty="0" smtClean="0"/>
              <a:t>:</a:t>
            </a:r>
            <a:r>
              <a:rPr lang="ar-IQ" dirty="0" smtClean="0"/>
              <a:t>[إني لارى رؤوساً قد أينعت وحان قطافها وإني لصاحبها]</a:t>
            </a:r>
          </a:p>
          <a:p>
            <a:pPr marL="0" indent="0">
              <a:buNone/>
            </a:pPr>
            <a:endParaRPr lang="ar-IQ" dirty="0" smtClean="0"/>
          </a:p>
          <a:p>
            <a:pPr marL="0" indent="0">
              <a:buNone/>
            </a:pPr>
            <a:r>
              <a:rPr lang="ar-IQ" dirty="0" smtClean="0"/>
              <a:t>شبه الحجاج </a:t>
            </a:r>
            <a:r>
              <a:rPr lang="ar-IQ" dirty="0" smtClean="0">
                <a:solidFill>
                  <a:srgbClr val="0000FF"/>
                </a:solidFill>
              </a:rPr>
              <a:t>الرؤوس</a:t>
            </a:r>
            <a:r>
              <a:rPr lang="ar-SA" dirty="0" smtClean="0">
                <a:solidFill>
                  <a:srgbClr val="0000FF"/>
                </a:solidFill>
              </a:rPr>
              <a:t>:(المشبه)</a:t>
            </a:r>
            <a:r>
              <a:rPr lang="ar-IQ" dirty="0" smtClean="0">
                <a:solidFill>
                  <a:srgbClr val="0000FF"/>
                </a:solidFill>
              </a:rPr>
              <a:t> </a:t>
            </a:r>
            <a:r>
              <a:rPr lang="ar-IQ" dirty="0" smtClean="0"/>
              <a:t>ب</a:t>
            </a:r>
            <a:r>
              <a:rPr lang="ar-SA" dirty="0" smtClean="0"/>
              <a:t>ـ</a:t>
            </a:r>
            <a:r>
              <a:rPr lang="ar-IQ" dirty="0" smtClean="0">
                <a:solidFill>
                  <a:srgbClr val="C00000"/>
                </a:solidFill>
              </a:rPr>
              <a:t>الثمرات</a:t>
            </a:r>
            <a:r>
              <a:rPr lang="ar-SA" dirty="0" smtClean="0">
                <a:solidFill>
                  <a:srgbClr val="C00000"/>
                </a:solidFill>
              </a:rPr>
              <a:t>(المشبه </a:t>
            </a:r>
            <a:r>
              <a:rPr lang="ar-SA" dirty="0" err="1" smtClean="0">
                <a:solidFill>
                  <a:srgbClr val="C00000"/>
                </a:solidFill>
              </a:rPr>
              <a:t>به</a:t>
            </a:r>
            <a:r>
              <a:rPr lang="ar-SA" dirty="0" smtClean="0">
                <a:solidFill>
                  <a:srgbClr val="C00000"/>
                </a:solidFill>
              </a:rPr>
              <a:t>).</a:t>
            </a:r>
            <a:r>
              <a:rPr lang="ar-IQ" dirty="0" smtClean="0">
                <a:solidFill>
                  <a:srgbClr val="C00000"/>
                </a:solidFill>
              </a:rPr>
              <a:t> </a:t>
            </a:r>
            <a:endParaRPr lang="ar-SA" dirty="0" smtClean="0">
              <a:solidFill>
                <a:srgbClr val="C00000"/>
              </a:solidFill>
            </a:endParaRPr>
          </a:p>
          <a:p>
            <a:pPr marL="0" indent="0">
              <a:buNone/>
            </a:pPr>
            <a:r>
              <a:rPr lang="ar-IQ" dirty="0" smtClean="0"/>
              <a:t>و</a:t>
            </a:r>
            <a:r>
              <a:rPr lang="ar-IQ" dirty="0" smtClean="0">
                <a:solidFill>
                  <a:srgbClr val="00B050"/>
                </a:solidFill>
              </a:rPr>
              <a:t>حذف</a:t>
            </a:r>
            <a:r>
              <a:rPr lang="ar-IQ" dirty="0" smtClean="0"/>
              <a:t> المشبه به وابقى شيئاً من </a:t>
            </a:r>
            <a:r>
              <a:rPr lang="ar-IQ" dirty="0" smtClean="0">
                <a:solidFill>
                  <a:srgbClr val="CC3399"/>
                </a:solidFill>
              </a:rPr>
              <a:t>لوازمه</a:t>
            </a:r>
            <a:r>
              <a:rPr lang="ar-IQ" dirty="0" smtClean="0"/>
              <a:t> وهي </a:t>
            </a:r>
            <a:r>
              <a:rPr lang="ar-IQ" dirty="0" smtClean="0">
                <a:solidFill>
                  <a:srgbClr val="CC3399"/>
                </a:solidFill>
              </a:rPr>
              <a:t>(أينعت)،</a:t>
            </a:r>
            <a:r>
              <a:rPr lang="ar-IQ" dirty="0" smtClean="0"/>
              <a:t>والقرينة المانعة إثبات الايناع للرأس.</a:t>
            </a:r>
            <a:endParaRPr lang="ar-IQ" dirty="0"/>
          </a:p>
        </p:txBody>
      </p:sp>
    </p:spTree>
    <p:extLst>
      <p:ext uri="{BB962C8B-B14F-4D97-AF65-F5344CB8AC3E}">
        <p14:creationId xmlns:p14="http://schemas.microsoft.com/office/powerpoint/2010/main" xmlns="" val="24565614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الاستعارة التمثيلية (المجاز المركب)</a:t>
            </a:r>
            <a:endParaRPr lang="ar-IQ" dirty="0"/>
          </a:p>
        </p:txBody>
      </p:sp>
      <p:sp>
        <p:nvSpPr>
          <p:cNvPr id="3" name="Content Placeholder 2"/>
          <p:cNvSpPr>
            <a:spLocks noGrp="1"/>
          </p:cNvSpPr>
          <p:nvPr>
            <p:ph idx="1"/>
          </p:nvPr>
        </p:nvSpPr>
        <p:spPr>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ar-IQ" dirty="0" smtClean="0"/>
              <a:t> </a:t>
            </a:r>
          </a:p>
          <a:p>
            <a:pPr marL="0" indent="0">
              <a:buNone/>
            </a:pPr>
            <a:r>
              <a:rPr lang="ar-IQ" dirty="0"/>
              <a:t> </a:t>
            </a:r>
            <a:r>
              <a:rPr lang="ar-IQ" dirty="0" smtClean="0"/>
              <a:t>    هو </a:t>
            </a:r>
            <a:r>
              <a:rPr lang="ar-IQ" u="sng" dirty="0" smtClean="0">
                <a:solidFill>
                  <a:srgbClr val="FF0000"/>
                </a:solidFill>
              </a:rPr>
              <a:t>تركيب</a:t>
            </a:r>
            <a:r>
              <a:rPr lang="ar-IQ" dirty="0" smtClean="0"/>
              <a:t> استعمل في غير ما وضع له لعلاقة المشابهة مع قرينة مـــانعة من ارادة معناه الاصلي ويجــب ان يكون كلا من الطرفين صورة منتزعة من متعدد.</a:t>
            </a:r>
            <a:endParaRPr lang="ar-SA" dirty="0" smtClean="0"/>
          </a:p>
          <a:p>
            <a:pPr marL="0" indent="0">
              <a:buNone/>
            </a:pPr>
            <a:r>
              <a:rPr lang="ar-SA" dirty="0" smtClean="0"/>
              <a:t>وتكثر الاستعارة التمثيلية في </a:t>
            </a:r>
            <a:r>
              <a:rPr lang="ar-SA" dirty="0" err="1" smtClean="0"/>
              <a:t>الامثال</a:t>
            </a:r>
            <a:r>
              <a:rPr lang="ar-SA" dirty="0" smtClean="0"/>
              <a:t> السائرة ، وما جرى مجرى المثل من </a:t>
            </a:r>
            <a:r>
              <a:rPr lang="ar-SA" dirty="0" err="1" smtClean="0"/>
              <a:t>الايات</a:t>
            </a:r>
            <a:r>
              <a:rPr lang="ar-SA" dirty="0" smtClean="0"/>
              <a:t> القرآنية الكريمة ، </a:t>
            </a:r>
            <a:r>
              <a:rPr lang="ar-SA" dirty="0" err="1" smtClean="0"/>
              <a:t>والاحاديث</a:t>
            </a:r>
            <a:r>
              <a:rPr lang="ar-SA" dirty="0" smtClean="0"/>
              <a:t> النبوية الشريفة ، وكلام العرب </a:t>
            </a:r>
            <a:r>
              <a:rPr lang="ar-SA" dirty="0" err="1" smtClean="0"/>
              <a:t>منظومه</a:t>
            </a:r>
            <a:r>
              <a:rPr lang="ar-SA" dirty="0" smtClean="0"/>
              <a:t> </a:t>
            </a:r>
            <a:r>
              <a:rPr lang="ar-SA" dirty="0" err="1" smtClean="0"/>
              <a:t>ومنثوره</a:t>
            </a:r>
            <a:r>
              <a:rPr lang="ar-SA" dirty="0" smtClean="0"/>
              <a:t> . </a:t>
            </a:r>
          </a:p>
          <a:p>
            <a:pPr marL="0" indent="0">
              <a:buNone/>
            </a:pPr>
            <a:endParaRPr lang="ar-SA" dirty="0" smtClean="0"/>
          </a:p>
        </p:txBody>
      </p:sp>
    </p:spTree>
    <p:extLst>
      <p:ext uri="{BB962C8B-B14F-4D97-AF65-F5344CB8AC3E}">
        <p14:creationId xmlns:p14="http://schemas.microsoft.com/office/powerpoint/2010/main" xmlns="" val="3915344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151455"/>
          </a:xfrm>
          <a:ln>
            <a:solidFill>
              <a:schemeClr val="accent1"/>
            </a:solidFill>
          </a:ln>
          <a:effectLst>
            <a:glow rad="101600">
              <a:schemeClr val="accent2">
                <a:satMod val="175000"/>
                <a:alpha val="40000"/>
              </a:schemeClr>
            </a:glow>
          </a:effectLst>
          <a:scene3d>
            <a:camera prst="orthographicFront"/>
            <a:lightRig rig="threePt" dir="t"/>
          </a:scene3d>
          <a:sp3d>
            <a:bevelT w="165100" prst="coolSlant"/>
          </a:sp3d>
        </p:spPr>
        <p:txBody>
          <a:bodyPr/>
          <a:lstStyle/>
          <a:p>
            <a:pPr marL="0" indent="0">
              <a:buNone/>
            </a:pPr>
            <a:endParaRPr lang="ar-SA" dirty="0" smtClean="0"/>
          </a:p>
          <a:p>
            <a:pPr marL="0" indent="0">
              <a:buNone/>
            </a:pPr>
            <a:r>
              <a:rPr lang="ar-SA" dirty="0" smtClean="0"/>
              <a:t>ومنه : قوله ( صلى الله عليه وسلم ) :</a:t>
            </a:r>
            <a:r>
              <a:rPr lang="ar-SA" b="1" dirty="0" smtClean="0">
                <a:solidFill>
                  <a:srgbClr val="FF0000"/>
                </a:solidFill>
              </a:rPr>
              <a:t> (( </a:t>
            </a:r>
            <a:r>
              <a:rPr lang="ar-SA" b="1" dirty="0" err="1" smtClean="0">
                <a:solidFill>
                  <a:srgbClr val="FF0000"/>
                </a:solidFill>
              </a:rPr>
              <a:t>لايلدغُ</a:t>
            </a:r>
            <a:r>
              <a:rPr lang="ar-SA" b="1" dirty="0" smtClean="0">
                <a:solidFill>
                  <a:srgbClr val="FF0000"/>
                </a:solidFill>
              </a:rPr>
              <a:t> المؤمن من جُحْرٍ واحدٍ </a:t>
            </a:r>
            <a:r>
              <a:rPr lang="ar-SA" b="1" dirty="0" err="1" smtClean="0">
                <a:solidFill>
                  <a:srgbClr val="FF0000"/>
                </a:solidFill>
              </a:rPr>
              <a:t>مرتين </a:t>
            </a:r>
            <a:r>
              <a:rPr lang="ar-SA" b="1" dirty="0" smtClean="0">
                <a:solidFill>
                  <a:srgbClr val="FF0000"/>
                </a:solidFill>
              </a:rPr>
              <a:t>)) </a:t>
            </a:r>
          </a:p>
          <a:p>
            <a:pPr marL="0" indent="0">
              <a:buNone/>
            </a:pPr>
            <a:r>
              <a:rPr lang="ar-SA" dirty="0" smtClean="0"/>
              <a:t>شبه حال الإنسان الذي يزاول أمراً يكون فيه ضررٌ أو خطرٌ ، ثم يكرر ذلك الفعل ، بحال من يمد يده إلى الجحر فيلدغ منه ، ثم يمدها مرة أخرى فيكون اللَّدغُ مرتين ، والجامع هو الغباء وعدم الحيطة وأخذ العبرة من حوادث الزمان . </a:t>
            </a:r>
            <a:endParaRPr lang="ar-IQ" dirty="0" smtClean="0"/>
          </a:p>
          <a:p>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scene3d>
            <a:camera prst="isometricOffAxis2Left"/>
            <a:lightRig rig="threePt" dir="t"/>
          </a:scene3d>
        </p:spPr>
        <p:txBody>
          <a:bodyPr/>
          <a:lstStyle/>
          <a:p>
            <a:pPr>
              <a:buNone/>
            </a:pPr>
            <a:r>
              <a:rPr lang="ar-SA" b="1" i="1" dirty="0" smtClean="0">
                <a:solidFill>
                  <a:srgbClr val="FF0000"/>
                </a:solidFill>
              </a:rPr>
              <a:t>{ أيُحِبُّ أحدُكُم أن يأكل لحم أخيه ميتًا فكرهتمُوه } </a:t>
            </a:r>
          </a:p>
          <a:p>
            <a:pPr>
              <a:buNone/>
            </a:pPr>
            <a:r>
              <a:rPr lang="ar-SA" dirty="0" smtClean="0"/>
              <a:t>هو حال من تناول ذكر رجل من أصحابه بالغيبة كحال من شرع في أكل لحم أخيه الميت ، بجامع الشناعة </a:t>
            </a:r>
            <a:r>
              <a:rPr lang="ar-SA" dirty="0" err="1" smtClean="0"/>
              <a:t>والفضاعة</a:t>
            </a:r>
            <a:r>
              <a:rPr lang="ar-SA" dirty="0" smtClean="0"/>
              <a:t> المتعلقة في هذين الفعلين.</a:t>
            </a:r>
            <a:endParaRPr lang="ar-S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ومن كان ذا فمٍ مرٍ مريضٍ       </a:t>
            </a:r>
            <a:endParaRPr lang="ar-SA" b="1" dirty="0" smtClean="0">
              <a:solidFill>
                <a:srgbClr val="FF0000"/>
              </a:solidFill>
            </a:endParaRPr>
          </a:p>
          <a:p>
            <a:pPr marL="0" indent="0" algn="l">
              <a:buNone/>
            </a:pPr>
            <a:r>
              <a:rPr lang="ar-IQ" b="1" dirty="0" smtClean="0">
                <a:solidFill>
                  <a:srgbClr val="FF0000"/>
                </a:solidFill>
              </a:rPr>
              <a:t>يجد مُراً </a:t>
            </a:r>
            <a:r>
              <a:rPr lang="ar-IQ" b="1" dirty="0" err="1" smtClean="0">
                <a:solidFill>
                  <a:srgbClr val="FF0000"/>
                </a:solidFill>
              </a:rPr>
              <a:t>به</a:t>
            </a:r>
            <a:r>
              <a:rPr lang="ar-IQ" b="1" dirty="0" smtClean="0">
                <a:solidFill>
                  <a:srgbClr val="FF0000"/>
                </a:solidFill>
              </a:rPr>
              <a:t> الماءَ </a:t>
            </a:r>
            <a:r>
              <a:rPr lang="ar-IQ" b="1" dirty="0" err="1" smtClean="0">
                <a:solidFill>
                  <a:srgbClr val="FF0000"/>
                </a:solidFill>
              </a:rPr>
              <a:t>الزُّلالا</a:t>
            </a:r>
            <a:endParaRPr lang="ar-IQ" b="1" dirty="0" smtClean="0">
              <a:solidFill>
                <a:srgbClr val="FF0000"/>
              </a:solidFill>
            </a:endParaRPr>
          </a:p>
          <a:p>
            <a:pPr marL="0" indent="0">
              <a:buNone/>
            </a:pPr>
            <a:r>
              <a:rPr lang="ar-IQ" dirty="0" smtClean="0"/>
              <a:t>   شبه الشاعر حال من يعيبون شعره لعيب في ذوقهم الشعري </a:t>
            </a:r>
            <a:r>
              <a:rPr lang="ar-SA" dirty="0" smtClean="0"/>
              <a:t>(</a:t>
            </a:r>
            <a:r>
              <a:rPr lang="ar-SA" dirty="0" smtClean="0">
                <a:solidFill>
                  <a:srgbClr val="FF0000"/>
                </a:solidFill>
              </a:rPr>
              <a:t>المشبه )</a:t>
            </a:r>
            <a:endParaRPr lang="ar-IQ" dirty="0" smtClean="0">
              <a:solidFill>
                <a:srgbClr val="FF0000"/>
              </a:solidFill>
            </a:endParaRPr>
          </a:p>
          <a:p>
            <a:pPr marL="0" indent="0">
              <a:buNone/>
            </a:pPr>
            <a:r>
              <a:rPr lang="ar-IQ" dirty="0" smtClean="0"/>
              <a:t>بحال المريض الذي يجد الماء العذب مراً  في فمه </a:t>
            </a:r>
            <a:r>
              <a:rPr lang="ar-SA" dirty="0" smtClean="0"/>
              <a:t>(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والجامع المرض في كل منهما</a:t>
            </a:r>
            <a:r>
              <a:rPr lang="ar-SA" dirty="0" smtClean="0"/>
              <a:t> ( </a:t>
            </a:r>
            <a:r>
              <a:rPr lang="ar-SA" dirty="0" smtClean="0">
                <a:solidFill>
                  <a:srgbClr val="FF0000"/>
                </a:solidFill>
              </a:rPr>
              <a:t>وجه الشبه </a:t>
            </a:r>
            <a:r>
              <a:rPr lang="ar-SA" dirty="0" smtClean="0"/>
              <a:t>) </a:t>
            </a:r>
            <a:r>
              <a:rPr lang="ar-IQ" dirty="0" smtClean="0"/>
              <a:t>.</a:t>
            </a:r>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البلاغة</a:t>
            </a:r>
            <a:r>
              <a:rPr lang="ar-SA" smtClean="0"/>
              <a:t>  </a:t>
            </a:r>
            <a:endParaRPr lang="ar-IQ" dirty="0"/>
          </a:p>
        </p:txBody>
      </p:sp>
      <p:sp>
        <p:nvSpPr>
          <p:cNvPr id="3" name="Content Placeholder 2"/>
          <p:cNvSpPr>
            <a:spLocks noGrp="1"/>
          </p:cNvSpPr>
          <p:nvPr>
            <p:ph idx="1"/>
          </p:nvPr>
        </p:nvSpPr>
        <p:spPr/>
        <p:txBody>
          <a:bodyPr>
            <a:normAutofit/>
          </a:bodyPr>
          <a:lstStyle/>
          <a:p>
            <a:pPr marL="0" indent="0">
              <a:buNone/>
            </a:pPr>
            <a:endParaRPr lang="ar-IQ" dirty="0" smtClean="0"/>
          </a:p>
          <a:p>
            <a:pPr marL="0" indent="0">
              <a:buNone/>
            </a:pPr>
            <a:r>
              <a:rPr lang="ar-IQ" sz="2400" b="1" dirty="0" smtClean="0">
                <a:solidFill>
                  <a:srgbClr val="FF0000"/>
                </a:solidFill>
              </a:rPr>
              <a:t>علم المعاني</a:t>
            </a:r>
            <a:r>
              <a:rPr lang="ar-IQ" sz="2400" b="1" dirty="0" smtClean="0"/>
              <a:t>	</a:t>
            </a:r>
            <a:r>
              <a:rPr lang="ar-SA" sz="2400" b="1" dirty="0" smtClean="0"/>
              <a:t>                    </a:t>
            </a:r>
            <a:r>
              <a:rPr lang="ar-IQ" sz="2400" b="1" dirty="0" smtClean="0">
                <a:solidFill>
                  <a:srgbClr val="FF0000"/>
                </a:solidFill>
              </a:rPr>
              <a:t>علم البيان                 علم البديع</a:t>
            </a:r>
          </a:p>
          <a:p>
            <a:pPr marL="0" indent="0">
              <a:buNone/>
            </a:pPr>
            <a:r>
              <a:rPr lang="ar-IQ" sz="2400" dirty="0" smtClean="0"/>
              <a:t>1ـ الخبر </a:t>
            </a:r>
            <a:r>
              <a:rPr lang="ar-IQ" sz="2400" dirty="0" err="1" smtClean="0"/>
              <a:t>والانشاء</a:t>
            </a:r>
            <a:r>
              <a:rPr lang="ar-IQ" sz="2400" dirty="0" smtClean="0"/>
              <a:t>         </a:t>
            </a:r>
            <a:r>
              <a:rPr lang="ar-SA" sz="2400" dirty="0" smtClean="0"/>
              <a:t>   </a:t>
            </a:r>
            <a:r>
              <a:rPr lang="ar-IQ" sz="2400" dirty="0" smtClean="0"/>
              <a:t>1ـ التشبيه            1ـ المحسنات اللفظية</a:t>
            </a:r>
          </a:p>
          <a:p>
            <a:pPr marL="0" indent="0">
              <a:buNone/>
            </a:pPr>
            <a:r>
              <a:rPr lang="ar-IQ" sz="2400" dirty="0" smtClean="0"/>
              <a:t>2ـ القصر                  </a:t>
            </a:r>
            <a:r>
              <a:rPr lang="ar-SA" sz="2400" dirty="0" smtClean="0"/>
              <a:t>     </a:t>
            </a:r>
            <a:r>
              <a:rPr lang="ar-IQ" sz="2400" dirty="0" smtClean="0"/>
              <a:t>2ـ المجاز            </a:t>
            </a:r>
            <a:r>
              <a:rPr lang="ar-SA" sz="2400" dirty="0" smtClean="0"/>
              <a:t>   </a:t>
            </a:r>
            <a:r>
              <a:rPr lang="ar-IQ" sz="2400" dirty="0" smtClean="0"/>
              <a:t> أ ـ الجناس</a:t>
            </a:r>
          </a:p>
          <a:p>
            <a:pPr marL="0" indent="0">
              <a:buNone/>
            </a:pPr>
            <a:r>
              <a:rPr lang="ar-IQ" sz="2400" dirty="0" smtClean="0"/>
              <a:t>3ـ (الإيجاز              </a:t>
            </a:r>
            <a:r>
              <a:rPr lang="ar-SA" sz="2400" dirty="0" smtClean="0"/>
              <a:t>      </a:t>
            </a:r>
            <a:r>
              <a:rPr lang="ar-IQ" sz="2400" dirty="0" smtClean="0"/>
              <a:t> أ ـ </a:t>
            </a:r>
            <a:r>
              <a:rPr lang="ar-IQ" sz="2400" dirty="0" err="1" smtClean="0"/>
              <a:t>المجازا</a:t>
            </a:r>
            <a:r>
              <a:rPr lang="ar-SA" sz="2400" dirty="0" smtClean="0"/>
              <a:t>للغوي</a:t>
            </a:r>
            <a:r>
              <a:rPr lang="ar-IQ" sz="2400" dirty="0" smtClean="0"/>
              <a:t>     ب ـ السجع...الخ      </a:t>
            </a:r>
          </a:p>
          <a:p>
            <a:pPr marL="0" indent="0">
              <a:buNone/>
            </a:pPr>
            <a:r>
              <a:rPr lang="ar-IQ" sz="2400" dirty="0" smtClean="0"/>
              <a:t>والمساواة </a:t>
            </a:r>
            <a:r>
              <a:rPr lang="ar-SA" sz="2400" dirty="0" smtClean="0"/>
              <a:t>و</a:t>
            </a:r>
            <a:r>
              <a:rPr lang="ar-IQ" sz="2400" dirty="0" smtClean="0"/>
              <a:t>الإطناب</a:t>
            </a:r>
            <a:r>
              <a:rPr lang="ar-IQ" sz="2400" dirty="0" err="1" smtClean="0"/>
              <a:t>)</a:t>
            </a:r>
            <a:r>
              <a:rPr lang="ar-IQ" sz="2400" dirty="0" smtClean="0"/>
              <a:t>    </a:t>
            </a:r>
            <a:r>
              <a:rPr lang="ar-SA" sz="2400" dirty="0" smtClean="0"/>
              <a:t>  </a:t>
            </a:r>
            <a:r>
              <a:rPr lang="ar-IQ" sz="2400" dirty="0" smtClean="0"/>
              <a:t> </a:t>
            </a:r>
            <a:r>
              <a:rPr lang="ar-SA" sz="2400" dirty="0" smtClean="0"/>
              <a:t>1</a:t>
            </a:r>
            <a:r>
              <a:rPr lang="ar-IQ" sz="2400" dirty="0" smtClean="0"/>
              <a:t>ـ الاستعارة      </a:t>
            </a:r>
            <a:r>
              <a:rPr lang="ar-SA" sz="2400" dirty="0" smtClean="0"/>
              <a:t>   </a:t>
            </a:r>
            <a:r>
              <a:rPr lang="ar-IQ" sz="2400" dirty="0" smtClean="0"/>
              <a:t>2ـ المحسنات المعنوية</a:t>
            </a:r>
          </a:p>
          <a:p>
            <a:pPr marL="0" indent="0">
              <a:buNone/>
            </a:pPr>
            <a:r>
              <a:rPr lang="ar-IQ" sz="2400" dirty="0" smtClean="0"/>
              <a:t>.....الخ                     </a:t>
            </a:r>
            <a:r>
              <a:rPr lang="ar-SA" sz="2400" dirty="0" smtClean="0"/>
              <a:t>   2</a:t>
            </a:r>
            <a:r>
              <a:rPr lang="ar-IQ" sz="2400" dirty="0" smtClean="0"/>
              <a:t>ـ المجاز ال</a:t>
            </a:r>
            <a:r>
              <a:rPr lang="ar-SA" sz="2400" dirty="0" smtClean="0"/>
              <a:t>مرسل</a:t>
            </a:r>
            <a:r>
              <a:rPr lang="ar-IQ" sz="2400" dirty="0" smtClean="0"/>
              <a:t>  </a:t>
            </a:r>
            <a:r>
              <a:rPr lang="ar-SA" sz="2400" dirty="0" smtClean="0"/>
              <a:t>   </a:t>
            </a:r>
            <a:r>
              <a:rPr lang="ar-IQ" sz="2400" dirty="0" smtClean="0"/>
              <a:t> أـ الطباق</a:t>
            </a:r>
          </a:p>
          <a:p>
            <a:pPr marL="0" indent="0">
              <a:buNone/>
            </a:pPr>
            <a:r>
              <a:rPr lang="ar-IQ" sz="2400" dirty="0" smtClean="0"/>
              <a:t>                             </a:t>
            </a:r>
            <a:r>
              <a:rPr lang="ar-SA" sz="2400" dirty="0" smtClean="0"/>
              <a:t>    ب </a:t>
            </a:r>
            <a:r>
              <a:rPr lang="ar-IQ" sz="2400" dirty="0" smtClean="0"/>
              <a:t>ـ </a:t>
            </a:r>
            <a:r>
              <a:rPr lang="ar-SA" sz="2400" dirty="0" smtClean="0"/>
              <a:t>المجاز العقلي</a:t>
            </a:r>
            <a:r>
              <a:rPr lang="ar-IQ" sz="2400" dirty="0" smtClean="0"/>
              <a:t> </a:t>
            </a:r>
            <a:r>
              <a:rPr lang="ar-SA" sz="2400" dirty="0" smtClean="0"/>
              <a:t>   </a:t>
            </a:r>
            <a:r>
              <a:rPr lang="ar-IQ" sz="2400" dirty="0" smtClean="0"/>
              <a:t>ب ـ المقابلة...الخ</a:t>
            </a:r>
            <a:endParaRPr lang="ar-SA" sz="2400" dirty="0" smtClean="0"/>
          </a:p>
          <a:p>
            <a:pPr marL="0" indent="0">
              <a:buNone/>
            </a:pPr>
            <a:r>
              <a:rPr lang="ar-SA" sz="2400" dirty="0" smtClean="0"/>
              <a:t>                                 </a:t>
            </a:r>
            <a:r>
              <a:rPr lang="ar-SA" sz="2400" dirty="0" err="1" smtClean="0"/>
              <a:t>3ـ</a:t>
            </a:r>
            <a:r>
              <a:rPr lang="ar-SA" sz="2400" dirty="0" smtClean="0"/>
              <a:t> الكناية</a:t>
            </a:r>
            <a:endParaRPr lang="ar-IQ" sz="2400" dirty="0"/>
          </a:p>
        </p:txBody>
      </p:sp>
      <p:sp>
        <p:nvSpPr>
          <p:cNvPr id="4" name="Down Arrow 3"/>
          <p:cNvSpPr/>
          <p:nvPr/>
        </p:nvSpPr>
        <p:spPr>
          <a:xfrm>
            <a:off x="4572000" y="141277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 name="Straight Connector 5"/>
          <p:cNvCxnSpPr/>
          <p:nvPr/>
        </p:nvCxnSpPr>
        <p:spPr>
          <a:xfrm flipH="1">
            <a:off x="1619672" y="1844824"/>
            <a:ext cx="61926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812360"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594859" y="1844824"/>
            <a:ext cx="2286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19672"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4704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4"/>
          </a:lnRef>
          <a:fillRef idx="2">
            <a:schemeClr val="accent4"/>
          </a:fillRef>
          <a:effectRef idx="1">
            <a:schemeClr val="accent4"/>
          </a:effectRef>
          <a:fontRef idx="minor">
            <a:schemeClr val="dk1"/>
          </a:fontRef>
        </p:style>
        <p:txBody>
          <a:bodyPr>
            <a:normAutofit/>
          </a:bodyPr>
          <a:lstStyle/>
          <a:p>
            <a:pPr algn="r"/>
            <a:r>
              <a:rPr lang="ar-IQ" dirty="0" smtClean="0"/>
              <a:t>متى يبلغ البنيان يوماً تمامه </a:t>
            </a:r>
            <a:br>
              <a:rPr lang="ar-IQ" dirty="0" smtClean="0"/>
            </a:br>
            <a:r>
              <a:rPr lang="ar-IQ" dirty="0"/>
              <a:t> </a:t>
            </a:r>
            <a:r>
              <a:rPr lang="ar-IQ" dirty="0" smtClean="0"/>
              <a:t>                      </a:t>
            </a:r>
            <a:r>
              <a:rPr lang="ar-IQ" dirty="0" err="1" smtClean="0"/>
              <a:t>اذا</a:t>
            </a:r>
            <a:r>
              <a:rPr lang="ar-IQ" dirty="0" smtClean="0"/>
              <a:t> كنت تبنيه وغيرك يهدمُ   </a:t>
            </a:r>
            <a:endParaRPr lang="ar-IQ" dirty="0"/>
          </a:p>
        </p:txBody>
      </p:sp>
      <p:sp>
        <p:nvSpPr>
          <p:cNvPr id="3" name="Content Placeholder 2"/>
          <p:cNvSpPr>
            <a:spLocks noGrp="1"/>
          </p:cNvSpPr>
          <p:nvPr>
            <p:ph idx="1"/>
          </p:nvPr>
        </p:nvSpPr>
        <p:spPr>
          <a:xfrm>
            <a:off x="457200" y="2420888"/>
            <a:ext cx="8229600" cy="3705275"/>
          </a:xfrm>
          <a:effectLst>
            <a:glow rad="228600">
              <a:schemeClr val="accent4">
                <a:satMod val="175000"/>
                <a:alpha val="40000"/>
              </a:schemeClr>
            </a:glow>
            <a:outerShdw blurRad="40000" dist="23000" dir="5400000" rotWithShape="0">
              <a:srgbClr val="000000">
                <a:alpha val="35000"/>
              </a:srgbClr>
            </a:outerShdw>
          </a:effectLst>
          <a:scene3d>
            <a:camera prst="perspectiveBelow"/>
            <a:lightRig rig="threePt" dir="t"/>
          </a:scene3d>
        </p:spPr>
        <p:style>
          <a:lnRef idx="1">
            <a:schemeClr val="accent4"/>
          </a:lnRef>
          <a:fillRef idx="3">
            <a:schemeClr val="accent4"/>
          </a:fillRef>
          <a:effectRef idx="2">
            <a:schemeClr val="accent4"/>
          </a:effectRef>
          <a:fontRef idx="minor">
            <a:schemeClr val="lt1"/>
          </a:fontRef>
        </p:style>
        <p:txBody>
          <a:bodyPr>
            <a:normAutofit lnSpcReduction="10000"/>
          </a:bodyPr>
          <a:lstStyle/>
          <a:p>
            <a:pPr marL="0" indent="0">
              <a:buNone/>
            </a:pPr>
            <a:r>
              <a:rPr lang="ar-IQ" dirty="0" smtClean="0"/>
              <a:t>  </a:t>
            </a:r>
          </a:p>
          <a:p>
            <a:pPr marL="0" indent="0">
              <a:buNone/>
            </a:pPr>
            <a:r>
              <a:rPr lang="ar-IQ" dirty="0" smtClean="0"/>
              <a:t>   يشبه </a:t>
            </a:r>
            <a:r>
              <a:rPr lang="ar-IQ" dirty="0" err="1" smtClean="0"/>
              <a:t>الشاعرالمصلح</a:t>
            </a:r>
            <a:r>
              <a:rPr lang="ar-IQ" dirty="0" smtClean="0"/>
              <a:t> يجهد نفسه في </a:t>
            </a:r>
            <a:r>
              <a:rPr lang="ar-IQ" dirty="0" err="1" smtClean="0"/>
              <a:t>الاصلاح</a:t>
            </a:r>
            <a:r>
              <a:rPr lang="ar-IQ" dirty="0" smtClean="0"/>
              <a:t> ثم يأتي غيره فيفسده </a:t>
            </a:r>
            <a:r>
              <a:rPr lang="ar-SA" dirty="0" smtClean="0"/>
              <a:t>( </a:t>
            </a:r>
            <a:r>
              <a:rPr lang="ar-SA" dirty="0" smtClean="0">
                <a:solidFill>
                  <a:srgbClr val="FF0000"/>
                </a:solidFill>
              </a:rPr>
              <a:t>المشبه</a:t>
            </a:r>
            <a:r>
              <a:rPr lang="ar-SA" dirty="0" smtClean="0"/>
              <a:t> ) </a:t>
            </a:r>
          </a:p>
          <a:p>
            <a:pPr marL="0" indent="0">
              <a:buNone/>
            </a:pPr>
            <a:r>
              <a:rPr lang="ar-IQ" dirty="0" smtClean="0"/>
              <a:t>بحال البنيان ينهض به حتى اذا أوشك أن يتم يجيء من يهدمه</a:t>
            </a:r>
            <a:r>
              <a:rPr lang="ar-SA" dirty="0" smtClean="0"/>
              <a:t> (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 و</a:t>
            </a:r>
            <a:r>
              <a:rPr lang="ar-SA" dirty="0" smtClean="0"/>
              <a:t>( </a:t>
            </a:r>
            <a:r>
              <a:rPr lang="ar-IQ" dirty="0" smtClean="0">
                <a:solidFill>
                  <a:srgbClr val="FF0000"/>
                </a:solidFill>
              </a:rPr>
              <a:t>وجه الشبه</a:t>
            </a:r>
            <a:r>
              <a:rPr lang="ar-SA" dirty="0" smtClean="0"/>
              <a:t>)</a:t>
            </a:r>
            <a:r>
              <a:rPr lang="ar-IQ" dirty="0" smtClean="0"/>
              <a:t> بين الحالتين هو عدم الوصول الى الغاية لوجود من يفسده.</a:t>
            </a:r>
            <a:endParaRPr lang="ar-IQ" dirty="0"/>
          </a:p>
        </p:txBody>
      </p:sp>
    </p:spTree>
    <p:extLst>
      <p:ext uri="{BB962C8B-B14F-4D97-AF65-F5344CB8AC3E}">
        <p14:creationId xmlns:p14="http://schemas.microsoft.com/office/powerpoint/2010/main" xmlns="" val="2808926586"/>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noFill/>
          </a:ln>
          <a:effectLst>
            <a:glow rad="228600">
              <a:schemeClr val="accent6">
                <a:satMod val="175000"/>
                <a:alpha val="40000"/>
              </a:schemeClr>
            </a:glow>
            <a:outerShdw blurRad="190500" dist="228600" dir="2700000" algn="ctr">
              <a:srgbClr val="000000">
                <a:alpha val="30000"/>
              </a:srgbClr>
            </a:outerShdw>
          </a:effectLst>
          <a:scene3d>
            <a:camera prst="perspectiveRelaxed"/>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a:bodyPr>
          <a:lstStyle/>
          <a:p>
            <a:pPr algn="r"/>
            <a:r>
              <a:rPr lang="ar-IQ" dirty="0" smtClean="0"/>
              <a:t>من ملك البلاد بغير حربٍ </a:t>
            </a:r>
            <a:br>
              <a:rPr lang="ar-IQ" dirty="0" smtClean="0"/>
            </a:br>
            <a:r>
              <a:rPr lang="ar-IQ" dirty="0" smtClean="0"/>
              <a:t>                         يهون عليه تسليم البلاد</a:t>
            </a:r>
            <a:endParaRPr lang="ar-IQ" dirty="0"/>
          </a:p>
        </p:txBody>
      </p:sp>
      <p:sp>
        <p:nvSpPr>
          <p:cNvPr id="3" name="Content Placeholder 2"/>
          <p:cNvSpPr>
            <a:spLocks noGrp="1"/>
          </p:cNvSpPr>
          <p:nvPr>
            <p:ph idx="1"/>
          </p:nvPr>
        </p:nvSpPr>
        <p:spPr>
          <a:xfrm>
            <a:off x="457200" y="2564904"/>
            <a:ext cx="8229600" cy="3561259"/>
          </a:xfrm>
          <a:effectLst>
            <a:outerShdw blurRad="40000" dist="23000" dir="5400000" rotWithShape="0">
              <a:srgbClr val="000000">
                <a:alpha val="35000"/>
              </a:srgbClr>
            </a:outerShdw>
            <a:reflection blurRad="6350" stA="50000" endA="275" endPos="40000" dist="101600" dir="5400000" sy="-100000" algn="bl" rotWithShape="0"/>
            <a:softEdge rad="127000"/>
          </a:effectLst>
          <a:scene3d>
            <a:camera prst="obliqueTopLeft"/>
            <a:lightRig rig="threePt" dir="t"/>
          </a:scene3d>
          <a:sp3d>
            <a:bevelT prst="angle"/>
          </a:sp3d>
        </p:spPr>
        <p:style>
          <a:lnRef idx="1">
            <a:schemeClr val="accent3"/>
          </a:lnRef>
          <a:fillRef idx="3">
            <a:schemeClr val="accent3"/>
          </a:fillRef>
          <a:effectRef idx="2">
            <a:schemeClr val="accent3"/>
          </a:effectRef>
          <a:fontRef idx="minor">
            <a:schemeClr val="lt1"/>
          </a:fontRef>
        </p:style>
        <p:txBody>
          <a:bodyPr>
            <a:normAutofit lnSpcReduction="10000"/>
          </a:bodyPr>
          <a:lstStyle/>
          <a:p>
            <a:pPr marL="0" indent="0">
              <a:buNone/>
            </a:pPr>
            <a:endParaRPr lang="ar-IQ" dirty="0" smtClean="0"/>
          </a:p>
          <a:p>
            <a:pPr marL="0" indent="0">
              <a:buNone/>
            </a:pPr>
            <a:r>
              <a:rPr lang="ar-IQ" dirty="0"/>
              <a:t> </a:t>
            </a:r>
            <a:r>
              <a:rPr lang="ar-IQ" dirty="0" smtClean="0"/>
              <a:t>   يشبه الشاعر حال الوارث الذي يبعثر ما ورثه عن والديه بدون تعب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استولى على البلاد بغير تعب وقتال فهان عليه تسليمها </a:t>
            </a:r>
            <a:r>
              <a:rPr lang="ar-IQ" dirty="0" err="1" smtClean="0"/>
              <a:t>لاعدائه</a:t>
            </a:r>
            <a:r>
              <a:rPr lang="ar-IQ" dirty="0" smtClean="0"/>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التفريط فيما لايتعب في تحصيله</a:t>
            </a:r>
            <a:r>
              <a:rPr lang="ar-SA" dirty="0" smtClean="0"/>
              <a:t> ( </a:t>
            </a:r>
            <a:r>
              <a:rPr lang="ar-SA" dirty="0" smtClean="0">
                <a:solidFill>
                  <a:srgbClr val="0000FF"/>
                </a:solidFill>
              </a:rPr>
              <a:t>وجه الشبه</a:t>
            </a:r>
            <a:r>
              <a:rPr lang="ar-SA" dirty="0" smtClean="0"/>
              <a:t> ) </a:t>
            </a:r>
            <a:r>
              <a:rPr lang="ar-IQ" dirty="0" smtClean="0"/>
              <a:t>.</a:t>
            </a:r>
            <a:endParaRPr lang="ar-IQ" dirty="0"/>
          </a:p>
        </p:txBody>
      </p:sp>
    </p:spTree>
    <p:extLst>
      <p:ext uri="{BB962C8B-B14F-4D97-AF65-F5344CB8AC3E}">
        <p14:creationId xmlns:p14="http://schemas.microsoft.com/office/powerpoint/2010/main" xmlns="" val="3301994550"/>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effectLst>
            <a:glow rad="228600">
              <a:schemeClr val="accent4">
                <a:satMod val="175000"/>
                <a:alpha val="40000"/>
              </a:schemeClr>
            </a:glow>
          </a:effectLst>
          <a:scene3d>
            <a:camera prst="perspectiveContrastingRightFacing"/>
            <a:lightRig rig="threePt" dir="t"/>
          </a:scene3d>
          <a:sp3d>
            <a:bevelT prst="angle"/>
          </a:sp3d>
        </p:spPr>
        <p:style>
          <a:lnRef idx="2">
            <a:schemeClr val="accent6"/>
          </a:lnRef>
          <a:fillRef idx="1">
            <a:schemeClr val="lt1"/>
          </a:fillRef>
          <a:effectRef idx="0">
            <a:schemeClr val="accent6"/>
          </a:effectRef>
          <a:fontRef idx="minor">
            <a:schemeClr val="dk1"/>
          </a:fontRef>
        </p:style>
        <p:txBody>
          <a:bodyPr/>
          <a:lstStyle/>
          <a:p>
            <a:r>
              <a:rPr lang="ar-IQ" dirty="0" smtClean="0"/>
              <a:t>قبل الرِّماءِ تُملأُ الكنائنُ</a:t>
            </a:r>
            <a:endParaRPr lang="ar-IQ" dirty="0"/>
          </a:p>
        </p:txBody>
      </p:sp>
      <p:sp>
        <p:nvSpPr>
          <p:cNvPr id="3" name="Content Placeholder 2"/>
          <p:cNvSpPr>
            <a:spLocks noGrp="1"/>
          </p:cNvSpPr>
          <p:nvPr>
            <p:ph idx="1"/>
          </p:nvPr>
        </p:nvSpPr>
        <p:spPr>
          <a:xfrm>
            <a:off x="457200" y="2348880"/>
            <a:ext cx="8229600" cy="3777283"/>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ar-IQ" dirty="0" smtClean="0"/>
          </a:p>
          <a:p>
            <a:pPr marL="0" indent="0">
              <a:buNone/>
            </a:pPr>
            <a:endParaRPr lang="ar-IQ" dirty="0"/>
          </a:p>
          <a:p>
            <a:pPr marL="0" indent="0">
              <a:buNone/>
            </a:pPr>
            <a:r>
              <a:rPr lang="ar-IQ" dirty="0" smtClean="0"/>
              <a:t>  شبه حال من يريد بناء بيت مثلاً قبل اعداد المال له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يريد القتال وليس في كنانته (وعاء السهام) سهام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أن كلاً منهما يتعجل الامر قبل أن يعِدَّ له عدته </a:t>
            </a:r>
            <a:r>
              <a:rPr lang="ar-SA" dirty="0" smtClean="0"/>
              <a:t>(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p14="http://schemas.microsoft.com/office/powerpoint/2010/main" xmlns="" val="3874084139"/>
      </p:ext>
    </p:extLst>
  </p:cSld>
  <p:clrMapOvr>
    <a:masterClrMapping/>
  </p:clrMapOvr>
  <p:transition spd="slow">
    <p:randomBa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r="13500000" sy="23000" kx="1200000" algn="br" rotWithShape="0">
              <a:prstClr val="black">
                <a:alpha val="20000"/>
              </a:prstClr>
            </a:outerShdw>
            <a:reflection blurRad="6350" stA="50000" endA="300" endPos="90000" dist="50800" dir="5400000" sy="-100000" algn="bl" rotWithShape="0"/>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t>ومن خطب الحسناء لم يُغلهِ المهرُ</a:t>
            </a:r>
            <a:endParaRPr lang="ar-IQ" dirty="0"/>
          </a:p>
        </p:txBody>
      </p:sp>
      <p:sp>
        <p:nvSpPr>
          <p:cNvPr id="3" name="Content Placeholder 2"/>
          <p:cNvSpPr>
            <a:spLocks noGrp="1"/>
          </p:cNvSpPr>
          <p:nvPr>
            <p:ph idx="1"/>
          </p:nvPr>
        </p:nvSpPr>
        <p:spPr>
          <a:scene3d>
            <a:camera prst="perspectiveHeroicExtremeRightFacing"/>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marL="0" indent="0">
              <a:buNone/>
            </a:pPr>
            <a:endParaRPr lang="ar-IQ" dirty="0" smtClean="0"/>
          </a:p>
          <a:p>
            <a:pPr marL="0" indent="0">
              <a:buNone/>
            </a:pPr>
            <a:r>
              <a:rPr lang="ar-IQ" dirty="0"/>
              <a:t> </a:t>
            </a:r>
            <a:r>
              <a:rPr lang="ar-IQ" dirty="0" smtClean="0"/>
              <a:t>     </a:t>
            </a:r>
          </a:p>
          <a:p>
            <a:pPr marL="0" indent="0">
              <a:buNone/>
            </a:pPr>
            <a:endParaRPr lang="ar-IQ" dirty="0"/>
          </a:p>
          <a:p>
            <a:pPr marL="0" indent="0">
              <a:buNone/>
            </a:pPr>
            <a:r>
              <a:rPr lang="ar-IQ" dirty="0" smtClean="0"/>
              <a:t>     شبه حال من يجتهد في تحصيل العلم مثلاً فينفق فيه ماله وصحته ووقته للحصول على أعلى المراتب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يخطب الحسناء فلا يهوله عِظمُ مهرِها</a:t>
            </a:r>
            <a:r>
              <a:rPr lang="ar-SA" dirty="0" smtClean="0"/>
              <a:t> ( </a:t>
            </a:r>
            <a:r>
              <a:rPr lang="ar-SA" dirty="0" smtClean="0">
                <a:solidFill>
                  <a:srgbClr val="0000FF"/>
                </a:solidFill>
              </a:rPr>
              <a:t>المشبه </a:t>
            </a:r>
            <a:r>
              <a:rPr lang="ar-SA" dirty="0" err="1" smtClean="0">
                <a:solidFill>
                  <a:srgbClr val="0000FF"/>
                </a:solidFill>
              </a:rPr>
              <a:t>به</a:t>
            </a:r>
            <a:r>
              <a:rPr lang="ar-SA" dirty="0" smtClean="0"/>
              <a:t>) </a:t>
            </a:r>
            <a:r>
              <a:rPr lang="ar-IQ" dirty="0" smtClean="0"/>
              <a:t>.</a:t>
            </a:r>
          </a:p>
          <a:p>
            <a:pPr marL="0" indent="0">
              <a:buNone/>
            </a:pPr>
            <a:r>
              <a:rPr lang="ar-IQ" dirty="0" smtClean="0"/>
              <a:t>و</a:t>
            </a:r>
            <a:r>
              <a:rPr lang="ar-SA" dirty="0" smtClean="0"/>
              <a:t>( </a:t>
            </a:r>
            <a:r>
              <a:rPr lang="ar-IQ" dirty="0" smtClean="0">
                <a:solidFill>
                  <a:srgbClr val="0000FF"/>
                </a:solidFill>
              </a:rPr>
              <a:t>وجه الشبه </a:t>
            </a:r>
            <a:r>
              <a:rPr lang="ar-SA" dirty="0" smtClean="0"/>
              <a:t>) </a:t>
            </a:r>
            <a:r>
              <a:rPr lang="ar-IQ" dirty="0" smtClean="0"/>
              <a:t>بينهما البذل في كلٍ للحصول على الغاية.</a:t>
            </a:r>
            <a:endParaRPr lang="ar-IQ" dirty="0"/>
          </a:p>
        </p:txBody>
      </p:sp>
    </p:spTree>
    <p:extLst>
      <p:ext uri="{BB962C8B-B14F-4D97-AF65-F5344CB8AC3E}">
        <p14:creationId xmlns:p14="http://schemas.microsoft.com/office/powerpoint/2010/main" xmlns="" val="147562436"/>
      </p:ext>
    </p:extLst>
  </p:cSld>
  <p:clrMapOvr>
    <a:masterClrMapping/>
  </p:clrMapOvr>
  <p:transition spd="slow">
    <p:pull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w="165100" prst="coolSlant"/>
          </a:sp3d>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المجاز المرسل</a:t>
            </a:r>
            <a:endParaRPr lang="ar-IQ"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pPr marL="0" indent="0">
              <a:buNone/>
            </a:pPr>
            <a:r>
              <a:rPr lang="ar-IQ" dirty="0" smtClean="0"/>
              <a:t>    </a:t>
            </a:r>
          </a:p>
          <a:p>
            <a:pPr marL="0" indent="0">
              <a:buNone/>
            </a:pPr>
            <a:endParaRPr lang="ar-IQ" dirty="0"/>
          </a:p>
          <a:p>
            <a:pPr marL="0" indent="0">
              <a:buNone/>
            </a:pPr>
            <a:r>
              <a:rPr lang="ar-IQ" dirty="0" smtClean="0"/>
              <a:t>    كلمة استعملت في غير معناها الاصلي لعلاقة </a:t>
            </a:r>
            <a:r>
              <a:rPr lang="ar-IQ" dirty="0" smtClean="0">
                <a:solidFill>
                  <a:srgbClr val="0000FF"/>
                </a:solidFill>
              </a:rPr>
              <a:t>غير</a:t>
            </a:r>
            <a:r>
              <a:rPr lang="ar-IQ" dirty="0" smtClean="0"/>
              <a:t> المشابهة </a:t>
            </a:r>
          </a:p>
          <a:p>
            <a:pPr marL="0" indent="0">
              <a:buNone/>
            </a:pPr>
            <a:r>
              <a:rPr lang="ar-IQ" dirty="0" smtClean="0"/>
              <a:t>مع قرينة مانعة من ارادة المعنى الاصلي.</a:t>
            </a:r>
          </a:p>
          <a:p>
            <a:pPr marL="0" indent="0">
              <a:buNone/>
            </a:pPr>
            <a:r>
              <a:rPr lang="ar-IQ" dirty="0" smtClean="0"/>
              <a:t> </a:t>
            </a:r>
            <a:endParaRPr lang="ar-IQ" dirty="0"/>
          </a:p>
        </p:txBody>
      </p:sp>
    </p:spTree>
    <p:extLst>
      <p:ext uri="{BB962C8B-B14F-4D97-AF65-F5344CB8AC3E}">
        <p14:creationId xmlns:p14="http://schemas.microsoft.com/office/powerpoint/2010/main" xmlns="" val="36247738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91480"/>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ar-IQ" dirty="0"/>
              <a:t> </a:t>
            </a:r>
            <a:r>
              <a:rPr lang="ar-IQ" dirty="0" smtClean="0"/>
              <a:t>         </a:t>
            </a:r>
          </a:p>
          <a:p>
            <a:pPr marL="0" indent="0">
              <a:buNone/>
            </a:pPr>
            <a:r>
              <a:rPr lang="ar-IQ" dirty="0"/>
              <a:t> </a:t>
            </a:r>
            <a:r>
              <a:rPr lang="ar-IQ" dirty="0" smtClean="0"/>
              <a:t>        </a:t>
            </a:r>
            <a:r>
              <a:rPr lang="ar-IQ" b="1" dirty="0" smtClean="0">
                <a:solidFill>
                  <a:srgbClr val="FF0000"/>
                </a:solidFill>
              </a:rPr>
              <a:t>أما العلاقات </a:t>
            </a:r>
            <a:r>
              <a:rPr lang="ar-IQ" b="1" dirty="0">
                <a:solidFill>
                  <a:srgbClr val="FF0000"/>
                </a:solidFill>
              </a:rPr>
              <a:t>الرابطة بين المعنين فهي :</a:t>
            </a:r>
          </a:p>
          <a:p>
            <a:pPr marL="0" indent="0">
              <a:buNone/>
            </a:pPr>
            <a:r>
              <a:rPr lang="ar-IQ" b="1" dirty="0">
                <a:solidFill>
                  <a:srgbClr val="CC3399"/>
                </a:solidFill>
              </a:rPr>
              <a:t>1/ السببية :</a:t>
            </a:r>
          </a:p>
          <a:p>
            <a:pPr marL="0" indent="0">
              <a:buNone/>
            </a:pPr>
            <a:r>
              <a:rPr lang="ar-IQ" b="1" i="1" dirty="0">
                <a:solidFill>
                  <a:srgbClr val="00B0F0"/>
                </a:solidFill>
              </a:rPr>
              <a:t>له </a:t>
            </a:r>
            <a:r>
              <a:rPr lang="ar-IQ" b="1" i="1" dirty="0" smtClean="0">
                <a:solidFill>
                  <a:srgbClr val="00B0F0"/>
                </a:solidFill>
              </a:rPr>
              <a:t>أيــــــادٍ </a:t>
            </a:r>
            <a:r>
              <a:rPr lang="ar-IQ" b="1" i="1" dirty="0">
                <a:solidFill>
                  <a:srgbClr val="00B0F0"/>
                </a:solidFill>
              </a:rPr>
              <a:t>عليَّ </a:t>
            </a:r>
            <a:r>
              <a:rPr lang="ar-IQ" b="1" i="1" dirty="0" smtClean="0">
                <a:solidFill>
                  <a:srgbClr val="00B0F0"/>
                </a:solidFill>
              </a:rPr>
              <a:t>سابــغة             </a:t>
            </a:r>
            <a:endParaRPr lang="ar-SA" b="1" i="1" dirty="0" smtClean="0">
              <a:solidFill>
                <a:srgbClr val="00B0F0"/>
              </a:solidFill>
            </a:endParaRPr>
          </a:p>
          <a:p>
            <a:pPr marL="0" indent="0" algn="l">
              <a:buNone/>
            </a:pPr>
            <a:r>
              <a:rPr lang="ar-IQ" b="1" i="1" dirty="0" smtClean="0">
                <a:solidFill>
                  <a:srgbClr val="00B0F0"/>
                </a:solidFill>
              </a:rPr>
              <a:t> أُعَــــدُّ منــــها </a:t>
            </a:r>
            <a:r>
              <a:rPr lang="ar-IQ" b="1" i="1" dirty="0">
                <a:solidFill>
                  <a:srgbClr val="00B0F0"/>
                </a:solidFill>
              </a:rPr>
              <a:t>ولا </a:t>
            </a:r>
            <a:r>
              <a:rPr lang="ar-IQ" b="1" i="1" dirty="0" smtClean="0">
                <a:solidFill>
                  <a:srgbClr val="00B0F0"/>
                </a:solidFill>
              </a:rPr>
              <a:t>أُعَــدِّدُها</a:t>
            </a:r>
            <a:endParaRPr lang="ar-IQ" b="1" i="1" dirty="0">
              <a:solidFill>
                <a:srgbClr val="00B0F0"/>
              </a:solidFill>
            </a:endParaRPr>
          </a:p>
          <a:p>
            <a:pPr marL="0" indent="0">
              <a:buNone/>
            </a:pPr>
            <a:r>
              <a:rPr lang="ar-IQ" b="1" i="1" dirty="0" smtClean="0">
                <a:solidFill>
                  <a:srgbClr val="00B0F0"/>
                </a:solidFill>
              </a:rPr>
              <a:t>      </a:t>
            </a:r>
            <a:r>
              <a:rPr lang="ar-SA" dirty="0" smtClean="0">
                <a:solidFill>
                  <a:srgbClr val="CC3399"/>
                </a:solidFill>
              </a:rPr>
              <a:t>إن </a:t>
            </a:r>
            <a:r>
              <a:rPr lang="ar-SA" dirty="0" err="1" smtClean="0">
                <a:solidFill>
                  <a:srgbClr val="CC3399"/>
                </a:solidFill>
              </a:rPr>
              <a:t>للمدوح</a:t>
            </a:r>
            <a:r>
              <a:rPr lang="ar-SA" dirty="0" smtClean="0">
                <a:solidFill>
                  <a:srgbClr val="CC3399"/>
                </a:solidFill>
              </a:rPr>
              <a:t> عليه نعمًا شاملة فوجوده يُعّدُ نعمة منها </a:t>
            </a:r>
            <a:r>
              <a:rPr lang="ar-SA" dirty="0" err="1" smtClean="0">
                <a:solidFill>
                  <a:srgbClr val="CC3399"/>
                </a:solidFill>
              </a:rPr>
              <a:t>ولايستطيع</a:t>
            </a:r>
            <a:r>
              <a:rPr lang="ar-SA" dirty="0" smtClean="0">
                <a:solidFill>
                  <a:srgbClr val="CC3399"/>
                </a:solidFill>
              </a:rPr>
              <a:t> أن يحصي هذه النعم </a:t>
            </a:r>
            <a:endParaRPr lang="ar-IQ" dirty="0" smtClean="0">
              <a:solidFill>
                <a:srgbClr val="CC3399"/>
              </a:solidFill>
            </a:endParaRPr>
          </a:p>
          <a:p>
            <a:pPr marL="0" indent="0">
              <a:buNone/>
            </a:pPr>
            <a:r>
              <a:rPr lang="ar-IQ" dirty="0"/>
              <a:t> </a:t>
            </a:r>
            <a:r>
              <a:rPr lang="ar-IQ" dirty="0" smtClean="0"/>
              <a:t>     </a:t>
            </a:r>
            <a:r>
              <a:rPr lang="ar-SA" dirty="0" smtClean="0"/>
              <a:t>ف</a:t>
            </a:r>
            <a:r>
              <a:rPr lang="ar-IQ" dirty="0" smtClean="0"/>
              <a:t>الكلمة </a:t>
            </a:r>
            <a:r>
              <a:rPr lang="ar-IQ" dirty="0"/>
              <a:t>(أيادٍ)هنا مجاز مرسل ولا يراد بها الايدي  الحقيقية بل يراد بها النعم والافضال وإذا تأملنا  اللفظتين (الايدي والنعم) لانجد علاقة مشابهة بينهما ،ولكننا نجد أن اليد الحقيقية هي التي </a:t>
            </a:r>
            <a:r>
              <a:rPr lang="ar-IQ" dirty="0" smtClean="0"/>
              <a:t>تمنح النعم فهي سبب فيها فالعلاقة إذن سببية.</a:t>
            </a:r>
            <a:r>
              <a:rPr lang="ar-SA" dirty="0" err="1" smtClean="0"/>
              <a:t>قذكر</a:t>
            </a:r>
            <a:r>
              <a:rPr lang="ar-SA" dirty="0" smtClean="0"/>
              <a:t> السبب وهو اليد وأراد المسبب وهو العطاء ، فالعلاقة : السببية.</a:t>
            </a:r>
            <a:endParaRPr lang="ar-IQ" dirty="0"/>
          </a:p>
        </p:txBody>
      </p:sp>
      <p:sp>
        <p:nvSpPr>
          <p:cNvPr id="4" name="8-Point Star 3"/>
          <p:cNvSpPr/>
          <p:nvPr/>
        </p:nvSpPr>
        <p:spPr>
          <a:xfrm>
            <a:off x="7596336" y="908720"/>
            <a:ext cx="1008112" cy="288032"/>
          </a:xfrm>
          <a:prstGeom prst="star8">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xmlns="" val="262410432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solidFill>
                  <a:srgbClr val="CC3399"/>
                </a:solidFill>
              </a:rPr>
              <a:t>مازلنا نطأ الغيث حتى أتيناكم </a:t>
            </a:r>
          </a:p>
          <a:p>
            <a:pPr>
              <a:buNone/>
            </a:pPr>
            <a:r>
              <a:rPr lang="ar-SA" dirty="0" smtClean="0"/>
              <a:t>الغيث =المطر =سبب</a:t>
            </a:r>
          </a:p>
          <a:p>
            <a:pPr>
              <a:buNone/>
            </a:pPr>
            <a:r>
              <a:rPr lang="ar-SA" dirty="0" smtClean="0"/>
              <a:t>العشب = النتيجة = المسبب= المراد</a:t>
            </a:r>
            <a:endParaRPr lang="ar-SA"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IQ" dirty="0" smtClean="0"/>
              <a:t>2/ المسببية :</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smtClean="0"/>
              <a:t>قال ـ تعالى ـ : </a:t>
            </a:r>
            <a:r>
              <a:rPr lang="ar-IQ" b="1" dirty="0" smtClean="0">
                <a:solidFill>
                  <a:srgbClr val="00B0F0"/>
                </a:solidFill>
              </a:rPr>
              <a:t>{ ويُنَزِلُ لكم من السماء رِزْقاً }.</a:t>
            </a:r>
          </a:p>
          <a:p>
            <a:pPr marL="0" indent="0">
              <a:buNone/>
            </a:pPr>
            <a:r>
              <a:rPr lang="ar-IQ" b="1" dirty="0">
                <a:solidFill>
                  <a:srgbClr val="00B0F0"/>
                </a:solidFill>
              </a:rPr>
              <a:t> </a:t>
            </a:r>
            <a:r>
              <a:rPr lang="ar-IQ" b="1" dirty="0" smtClean="0">
                <a:solidFill>
                  <a:srgbClr val="00B0F0"/>
                </a:solidFill>
              </a:rPr>
              <a:t> </a:t>
            </a:r>
          </a:p>
          <a:p>
            <a:pPr marL="0" indent="0">
              <a:buNone/>
            </a:pPr>
            <a:r>
              <a:rPr lang="ar-IQ" dirty="0" smtClean="0"/>
              <a:t>    فالرزق لاينزل من السماء ولكن الذي ينزل (مطر) ينشأ عنه النبات الذي منه طعامنا ورزقنا فالرزق مسبب عن المطر فهو مجاز علاقته </a:t>
            </a:r>
            <a:r>
              <a:rPr lang="ar-IQ" dirty="0" smtClean="0">
                <a:solidFill>
                  <a:srgbClr val="0000FF"/>
                </a:solidFill>
              </a:rPr>
              <a:t>المسببية</a:t>
            </a:r>
            <a:r>
              <a:rPr lang="ar-IQ" dirty="0" smtClean="0"/>
              <a:t> .</a:t>
            </a:r>
            <a:endParaRPr lang="ar-IQ" dirty="0"/>
          </a:p>
        </p:txBody>
      </p:sp>
    </p:spTree>
    <p:extLst>
      <p:ext uri="{BB962C8B-B14F-4D97-AF65-F5344CB8AC3E}">
        <p14:creationId xmlns:p14="http://schemas.microsoft.com/office/powerpoint/2010/main" xmlns="" val="20797808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0751"/>
            <a:ext cx="8686800" cy="5508645"/>
          </a:xfrm>
        </p:spPr>
        <p:txBody>
          <a:bodyPr/>
          <a:lstStyle/>
          <a:p>
            <a:pPr>
              <a:buNone/>
            </a:pPr>
            <a:endParaRPr lang="ar-SA" dirty="0" smtClean="0"/>
          </a:p>
          <a:p>
            <a:pPr>
              <a:buNone/>
            </a:pPr>
            <a:r>
              <a:rPr lang="ar-SA" dirty="0" smtClean="0"/>
              <a:t>قال تعالى: { </a:t>
            </a:r>
            <a:r>
              <a:rPr lang="ar-SA" b="1" dirty="0" smtClean="0">
                <a:solidFill>
                  <a:srgbClr val="FF0000"/>
                </a:solidFill>
              </a:rPr>
              <a:t>إنما يأكلون في بطونهم ناراً </a:t>
            </a:r>
            <a:r>
              <a:rPr lang="ar-SA" dirty="0" smtClean="0"/>
              <a:t>}</a:t>
            </a:r>
          </a:p>
          <a:p>
            <a:pPr>
              <a:buNone/>
            </a:pPr>
            <a:r>
              <a:rPr lang="ar-SA" dirty="0" err="1" smtClean="0"/>
              <a:t>الاية</a:t>
            </a:r>
            <a:r>
              <a:rPr lang="ar-SA" dirty="0" smtClean="0"/>
              <a:t> في آكلي </a:t>
            </a:r>
            <a:r>
              <a:rPr lang="ar-SA" dirty="0" err="1" smtClean="0"/>
              <a:t>اموال</a:t>
            </a:r>
            <a:r>
              <a:rPr lang="ar-SA" dirty="0" smtClean="0"/>
              <a:t> اليتامى </a:t>
            </a:r>
          </a:p>
          <a:p>
            <a:pPr>
              <a:buNone/>
            </a:pPr>
            <a:r>
              <a:rPr lang="ar-SA" dirty="0" err="1" smtClean="0"/>
              <a:t>الانسان</a:t>
            </a:r>
            <a:r>
              <a:rPr lang="ar-SA" dirty="0" smtClean="0"/>
              <a:t> </a:t>
            </a:r>
            <a:r>
              <a:rPr lang="ar-SA" dirty="0" err="1" smtClean="0"/>
              <a:t>لايأكل</a:t>
            </a:r>
            <a:r>
              <a:rPr lang="ar-SA" dirty="0" smtClean="0"/>
              <a:t> النار </a:t>
            </a:r>
          </a:p>
          <a:p>
            <a:pPr>
              <a:buNone/>
            </a:pPr>
            <a:r>
              <a:rPr lang="ar-SA" dirty="0" smtClean="0"/>
              <a:t>لكنه يأكل المال الحرام = وهو = يسبب =</a:t>
            </a:r>
            <a:r>
              <a:rPr lang="ar-SA" dirty="0" err="1" smtClean="0"/>
              <a:t>لاكله</a:t>
            </a:r>
            <a:r>
              <a:rPr lang="ar-SA" dirty="0" smtClean="0"/>
              <a:t> النار </a:t>
            </a:r>
          </a:p>
          <a:p>
            <a:pPr>
              <a:buNone/>
            </a:pPr>
            <a:r>
              <a:rPr lang="ar-SA" dirty="0" smtClean="0"/>
              <a:t>النار </a:t>
            </a:r>
            <a:r>
              <a:rPr lang="ar-SA" dirty="0" smtClean="0">
                <a:solidFill>
                  <a:srgbClr val="FF0000"/>
                </a:solidFill>
              </a:rPr>
              <a:t>مسببة</a:t>
            </a:r>
            <a:r>
              <a:rPr lang="ar-SA" dirty="0" smtClean="0"/>
              <a:t>  عن أكل الحرام</a:t>
            </a:r>
          </a:p>
          <a:p>
            <a:pPr>
              <a:buNone/>
            </a:pPr>
            <a:r>
              <a:rPr lang="ar-SA" dirty="0" smtClean="0"/>
              <a:t>فالعلاقة </a:t>
            </a:r>
            <a:r>
              <a:rPr lang="ar-SA" dirty="0" err="1" smtClean="0"/>
              <a:t>مسببية</a:t>
            </a:r>
            <a:r>
              <a:rPr lang="ar-SA" dirty="0" smtClean="0"/>
              <a:t>.</a:t>
            </a:r>
          </a:p>
          <a:p>
            <a:pPr>
              <a:buNone/>
            </a:pPr>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6"/>
          </a:lnRef>
          <a:fillRef idx="3">
            <a:schemeClr val="accent6"/>
          </a:fillRef>
          <a:effectRef idx="3">
            <a:schemeClr val="accent6"/>
          </a:effectRef>
          <a:fontRef idx="minor">
            <a:schemeClr val="lt1"/>
          </a:fontRef>
        </p:style>
        <p:txBody>
          <a:bodyPr/>
          <a:lstStyle/>
          <a:p>
            <a:pPr algn="ctr"/>
            <a:r>
              <a:rPr lang="ar-SA" dirty="0" smtClean="0"/>
              <a:t>أمطرت السماء ذهباً </a:t>
            </a:r>
            <a:endParaRPr lang="ar-SA" dirty="0"/>
          </a:p>
        </p:txBody>
      </p:sp>
      <p:sp>
        <p:nvSpPr>
          <p:cNvPr id="3" name="عنصر نائب للمحتوى 2"/>
          <p:cNvSpPr>
            <a:spLocks noGrp="1"/>
          </p:cNvSpPr>
          <p:nvPr>
            <p:ph idx="1"/>
          </p:nvPr>
        </p:nvSpPr>
        <p:spPr/>
        <p:txBody>
          <a:bodyPr/>
          <a:lstStyle/>
          <a:p>
            <a:pPr>
              <a:buNone/>
            </a:pPr>
            <a:r>
              <a:rPr lang="ar-SA" dirty="0" smtClean="0"/>
              <a:t>ذهباً = نتيجة = مسبب ( غير مراد )</a:t>
            </a:r>
          </a:p>
          <a:p>
            <a:pPr>
              <a:buNone/>
            </a:pPr>
            <a:r>
              <a:rPr lang="ar-SA" dirty="0" smtClean="0"/>
              <a:t>مطراً = السبب = المراد </a:t>
            </a:r>
          </a:p>
          <a:p>
            <a:pPr>
              <a:buNone/>
            </a:pPr>
            <a:r>
              <a:rPr lang="ar-SA" dirty="0" smtClean="0"/>
              <a:t>العلاقة </a:t>
            </a:r>
            <a:r>
              <a:rPr lang="ar-SA" dirty="0" err="1" smtClean="0"/>
              <a:t>مسببية</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علم البيان</a:t>
            </a:r>
            <a:endParaRPr lang="ar-IQ" dirty="0"/>
          </a:p>
        </p:txBody>
      </p:sp>
      <p:sp>
        <p:nvSpPr>
          <p:cNvPr id="3" name="Content Placeholder 2"/>
          <p:cNvSpPr>
            <a:spLocks noGrp="1"/>
          </p:cNvSpPr>
          <p:nvPr>
            <p:ph idx="1"/>
          </p:nvPr>
        </p:nvSpPr>
        <p:spPr/>
        <p:txBody>
          <a:bodyPr/>
          <a:lstStyle/>
          <a:p>
            <a:pPr marL="0" indent="0">
              <a:buNone/>
            </a:pPr>
            <a:r>
              <a:rPr lang="ar-IQ" dirty="0" smtClean="0"/>
              <a:t>لغة:الكشف والايضاح.</a:t>
            </a:r>
          </a:p>
          <a:p>
            <a:pPr marL="0" indent="0">
              <a:buNone/>
            </a:pPr>
            <a:r>
              <a:rPr lang="ar-IQ" dirty="0" smtClean="0"/>
              <a:t>اصطلاحاً :اصول وقواعد يعرف  بها ايراد المعنى الواحد بطرق يختلف بعضها عن بعض في وضوح الدلالة على نفس المعنى(ولابد من اعتبار المطابقة لمقتضى الحال دائماً ).</a:t>
            </a:r>
          </a:p>
          <a:p>
            <a:pPr marL="0" indent="0">
              <a:buNone/>
            </a:pPr>
            <a:r>
              <a:rPr lang="ar-IQ" dirty="0"/>
              <a:t> </a:t>
            </a:r>
            <a:r>
              <a:rPr lang="ar-IQ" dirty="0" smtClean="0"/>
              <a:t>                </a:t>
            </a:r>
            <a:endParaRPr lang="ar-IQ" dirty="0"/>
          </a:p>
        </p:txBody>
      </p:sp>
    </p:spTree>
    <p:extLst>
      <p:ext uri="{BB962C8B-B14F-4D97-AF65-F5344CB8AC3E}">
        <p14:creationId xmlns:p14="http://schemas.microsoft.com/office/powerpoint/2010/main" xmlns="" val="2452628388"/>
      </p:ext>
    </p:extLst>
  </p:cSld>
  <p:clrMapOvr>
    <a:masterClrMapping/>
  </p:clrMapOvr>
  <p:transition>
    <p:cut thruBlk="1"/>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99FF"/>
          </a:solidFill>
        </p:spPr>
        <p:style>
          <a:lnRef idx="0">
            <a:schemeClr val="accent2"/>
          </a:lnRef>
          <a:fillRef idx="3">
            <a:schemeClr val="accent2"/>
          </a:fillRef>
          <a:effectRef idx="3">
            <a:schemeClr val="accent2"/>
          </a:effectRef>
          <a:fontRef idx="minor">
            <a:schemeClr val="lt1"/>
          </a:fontRef>
        </p:style>
        <p:txBody>
          <a:bodyPr/>
          <a:lstStyle/>
          <a:p>
            <a:pPr algn="r"/>
            <a:r>
              <a:rPr lang="ar-IQ" dirty="0" smtClean="0"/>
              <a:t>3/ </a:t>
            </a:r>
            <a:r>
              <a:rPr lang="ar-IQ" b="1" i="1" dirty="0" smtClean="0">
                <a:solidFill>
                  <a:srgbClr val="7030A0"/>
                </a:solidFill>
              </a:rPr>
              <a:t>الجزئية :</a:t>
            </a:r>
            <a:endParaRPr lang="ar-SA" dirty="0"/>
          </a:p>
        </p:txBody>
      </p:sp>
      <p:sp>
        <p:nvSpPr>
          <p:cNvPr id="3" name="عنصر نائب للمحتوى 2"/>
          <p:cNvSpPr>
            <a:spLocks noGrp="1"/>
          </p:cNvSpPr>
          <p:nvPr>
            <p:ph idx="1"/>
          </p:nvPr>
        </p:nvSpPr>
        <p:spPr/>
        <p:txBody>
          <a:bodyPr/>
          <a:lstStyle/>
          <a:p>
            <a:r>
              <a:rPr lang="ar-SA" b="1" dirty="0" smtClean="0"/>
              <a:t> قال الرسول صلى الله عليه وسلم : ( </a:t>
            </a:r>
            <a:r>
              <a:rPr lang="ar-SA" b="1" i="1" dirty="0" smtClean="0">
                <a:solidFill>
                  <a:srgbClr val="FF0000"/>
                </a:solidFill>
              </a:rPr>
              <a:t>أصدق كلمةٍ قالها شاعر كلمة لبيد : ألا كُلُّ شيءٍ ما خلا الله باطلُ </a:t>
            </a:r>
            <a:r>
              <a:rPr lang="ar-SA" b="1" dirty="0" smtClean="0"/>
              <a:t>) </a:t>
            </a:r>
          </a:p>
          <a:p>
            <a:pPr>
              <a:buNone/>
            </a:pPr>
            <a:r>
              <a:rPr lang="ar-SA" b="1" dirty="0" smtClean="0"/>
              <a:t>فــاللفظة ( كلمة) مجاز مرسل علاقته الجزئية ؛ لأنه عبر بالجزء (كلمة) وأراد الكل (الكلام) .</a:t>
            </a:r>
            <a:endParaRPr lang="ar-S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411481"/>
            <a:ext cx="8686800" cy="45719"/>
          </a:xfrm>
          <a:effectLst>
            <a:outerShdw blurRad="40000" dist="20000" dir="5400000" rotWithShape="0">
              <a:srgbClr val="000000">
                <a:alpha val="38000"/>
              </a:srgbClr>
            </a:outerShdw>
            <a:reflection blurRad="6350" stA="50000" endA="300" endPos="90000" dist="50800" dir="5400000" sy="-100000" algn="bl" rotWithShape="0"/>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r"/>
            <a:endParaRPr lang="ar-IQ" b="1" i="1" dirty="0">
              <a:solidFill>
                <a:srgbClr val="7030A0"/>
              </a:solidFill>
            </a:endParaRPr>
          </a:p>
        </p:txBody>
      </p:sp>
      <p:sp>
        <p:nvSpPr>
          <p:cNvPr id="3" name="Content Placeholder 2"/>
          <p:cNvSpPr>
            <a:spLocks noGrp="1"/>
          </p:cNvSpPr>
          <p:nvPr>
            <p:ph idx="1"/>
          </p:nvPr>
        </p:nvSpPr>
        <p:spPr>
          <a:xfrm>
            <a:off x="467544" y="1142984"/>
            <a:ext cx="8229600" cy="5083787"/>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ctr">
              <a:buNone/>
            </a:pPr>
            <a:endParaRPr lang="ar-SA" b="1" i="1" dirty="0" smtClean="0">
              <a:solidFill>
                <a:srgbClr val="92D050"/>
              </a:solidFill>
            </a:endParaRPr>
          </a:p>
          <a:p>
            <a:pPr marL="0" indent="0" algn="ctr">
              <a:buNone/>
            </a:pPr>
            <a:r>
              <a:rPr lang="ar-IQ" b="1" i="1" dirty="0" smtClean="0">
                <a:solidFill>
                  <a:srgbClr val="FFFF00"/>
                </a:solidFill>
              </a:rPr>
              <a:t>كم بعثنا الجيش جرا          راً وأرسلنا العيونا</a:t>
            </a:r>
          </a:p>
          <a:p>
            <a:pPr marL="0" indent="0">
              <a:buNone/>
            </a:pPr>
            <a:r>
              <a:rPr lang="ar-IQ" dirty="0"/>
              <a:t> </a:t>
            </a:r>
            <a:r>
              <a:rPr lang="ar-IQ" dirty="0" smtClean="0"/>
              <a:t>  المجاز هنا (</a:t>
            </a:r>
            <a:r>
              <a:rPr lang="ar-IQ" dirty="0" smtClean="0">
                <a:solidFill>
                  <a:srgbClr val="FFFF00"/>
                </a:solidFill>
              </a:rPr>
              <a:t>العيونا</a:t>
            </a:r>
            <a:r>
              <a:rPr lang="ar-IQ" dirty="0" smtClean="0"/>
              <a:t>) واراد الشاعر بها (</a:t>
            </a:r>
            <a:r>
              <a:rPr lang="ar-IQ" dirty="0" smtClean="0">
                <a:solidFill>
                  <a:srgbClr val="FFFF00"/>
                </a:solidFill>
              </a:rPr>
              <a:t>الجواسيس</a:t>
            </a:r>
            <a:r>
              <a:rPr lang="ar-IQ" dirty="0" smtClean="0"/>
              <a:t>) ولما كان العين جزء من الجاسوس والاعتماد عليه يكون بشكل كبير ، أطلق الجزء وأراد الكل فالعلاقة إذن جزئية .</a:t>
            </a:r>
          </a:p>
        </p:txBody>
      </p:sp>
    </p:spTree>
    <p:extLst>
      <p:ext uri="{BB962C8B-B14F-4D97-AF65-F5344CB8AC3E}">
        <p14:creationId xmlns:p14="http://schemas.microsoft.com/office/powerpoint/2010/main" xmlns="" val="36981692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i="1" dirty="0" smtClean="0">
                <a:solidFill>
                  <a:srgbClr val="92D050"/>
                </a:solidFill>
              </a:rPr>
              <a:t>وكم علمته نظم القوافي           </a:t>
            </a:r>
            <a:endParaRPr lang="ar-SA" b="1" i="1" dirty="0" smtClean="0">
              <a:solidFill>
                <a:srgbClr val="92D050"/>
              </a:solidFill>
            </a:endParaRPr>
          </a:p>
          <a:p>
            <a:pPr marL="0" indent="0" algn="l">
              <a:buNone/>
            </a:pPr>
            <a:r>
              <a:rPr lang="ar-IQ" b="1" i="1" dirty="0" smtClean="0">
                <a:solidFill>
                  <a:srgbClr val="92D050"/>
                </a:solidFill>
              </a:rPr>
              <a:t> فلما قال قافية هجاني</a:t>
            </a:r>
          </a:p>
          <a:p>
            <a:pPr marL="0" indent="0">
              <a:buNone/>
            </a:pPr>
            <a:r>
              <a:rPr lang="ar-IQ" dirty="0" smtClean="0"/>
              <a:t>   المجاز هنا في كلمة (القوافي) فمقصوده القصيدة،ولما كانت  القافية </a:t>
            </a:r>
            <a:r>
              <a:rPr lang="ar-IQ" dirty="0" err="1" smtClean="0"/>
              <a:t>جزءمن</a:t>
            </a:r>
            <a:r>
              <a:rPr lang="ar-IQ" dirty="0" smtClean="0"/>
              <a:t> القصيدة ، كانت العلاقة إذن</a:t>
            </a:r>
            <a:r>
              <a:rPr lang="ar-IQ" b="1" dirty="0" smtClean="0">
                <a:solidFill>
                  <a:srgbClr val="FF0000"/>
                </a:solidFill>
              </a:rPr>
              <a:t> جزئية </a:t>
            </a:r>
            <a:r>
              <a:rPr lang="ar-IQ" dirty="0" smtClean="0"/>
              <a:t>.          </a:t>
            </a:r>
          </a:p>
          <a:p>
            <a:pPr>
              <a:buNone/>
            </a:pPr>
            <a:endParaRPr lang="ar-S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قال تعالى: { </a:t>
            </a:r>
            <a:r>
              <a:rPr lang="ar-SA" b="1" dirty="0" smtClean="0"/>
              <a:t>فَكُّ رَقَبَةٍ }</a:t>
            </a:r>
            <a:endParaRPr lang="ar-SA" dirty="0" smtClean="0"/>
          </a:p>
          <a:p>
            <a:pPr>
              <a:buNone/>
            </a:pPr>
            <a:r>
              <a:rPr lang="ar-SA" dirty="0" smtClean="0"/>
              <a:t>تحرير رقبة = تحرير العبد</a:t>
            </a:r>
          </a:p>
          <a:p>
            <a:pPr>
              <a:buNone/>
            </a:pPr>
            <a:r>
              <a:rPr lang="ar-SA" dirty="0" smtClean="0"/>
              <a:t>الرقبة جزء من العبد</a:t>
            </a:r>
          </a:p>
          <a:p>
            <a:pPr>
              <a:buNone/>
            </a:pPr>
            <a:r>
              <a:rPr lang="ar-SA" dirty="0" smtClean="0"/>
              <a:t>العلاقة جزئية </a:t>
            </a:r>
          </a:p>
          <a:p>
            <a:pPr>
              <a:buNone/>
            </a:pPr>
            <a:endParaRPr lang="ar-SA"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 {واركَعُوا معَ الرَّاكعينَ } </a:t>
            </a:r>
          </a:p>
          <a:p>
            <a:r>
              <a:rPr lang="ar-SA" dirty="0" smtClean="0"/>
              <a:t>عبَّر بالجزءِ الذي هو الركوع عن الكلِّ الذي هو الصلاة.</a:t>
            </a: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4/ الكلية :</a:t>
            </a:r>
            <a:endParaRPr lang="ar-IQ" dirty="0"/>
          </a:p>
        </p:txBody>
      </p:sp>
      <p:sp>
        <p:nvSpPr>
          <p:cNvPr id="3" name="Content Placeholder 2"/>
          <p:cNvSpPr>
            <a:spLocks noGrp="1"/>
          </p:cNvSpPr>
          <p:nvPr>
            <p:ph idx="1"/>
          </p:nvPr>
        </p:nvSpPr>
        <p:spPr/>
        <p:txBody>
          <a:bodyPr>
            <a:normAutofit lnSpcReduction="10000"/>
          </a:bodyPr>
          <a:lstStyle/>
          <a:p>
            <a:pPr marL="0" indent="0">
              <a:buNone/>
            </a:pPr>
            <a:r>
              <a:rPr lang="ar-IQ" b="1" dirty="0"/>
              <a:t> </a:t>
            </a:r>
            <a:r>
              <a:rPr lang="ar-IQ" b="1" dirty="0" smtClean="0"/>
              <a:t>  </a:t>
            </a:r>
            <a:r>
              <a:rPr lang="ar-IQ" b="1" dirty="0" smtClean="0">
                <a:solidFill>
                  <a:srgbClr val="FF0000"/>
                </a:solidFill>
              </a:rPr>
              <a:t>{وإني كلما دَعَوتُهُم لِتَغْفِرَ لهم جعلوا أصابِعَهُمْ في آذَانِهِم}.</a:t>
            </a:r>
          </a:p>
          <a:p>
            <a:pPr marL="0" indent="0">
              <a:buNone/>
            </a:pPr>
            <a:r>
              <a:rPr lang="ar-IQ" dirty="0" smtClean="0"/>
              <a:t>إن الانسان لايستطيع أن يضع إصبعه كلها في أذنه ،وأن الاصابع في الاية الكريمة أُطلقت وأُريد أطرافها فهي إذن مجاز علاقته الكلية .</a:t>
            </a:r>
          </a:p>
          <a:p>
            <a:pPr marL="0" indent="0">
              <a:buNone/>
            </a:pPr>
            <a:r>
              <a:rPr lang="ar-IQ" dirty="0" smtClean="0"/>
              <a:t>   </a:t>
            </a:r>
            <a:r>
              <a:rPr lang="ar-IQ" b="1" dirty="0" smtClean="0">
                <a:solidFill>
                  <a:srgbClr val="FF0000"/>
                </a:solidFill>
              </a:rPr>
              <a:t>{الذين قال لهم الناس}.</a:t>
            </a:r>
          </a:p>
          <a:p>
            <a:pPr marL="0" indent="0">
              <a:buNone/>
            </a:pPr>
            <a:r>
              <a:rPr lang="ar-IQ" dirty="0" smtClean="0"/>
              <a:t>المقصود بالناس في الاية الكريمة ،كما تذكر كتب اسباب النزول شخص واحد هو نعيم بن مسعود الاشجعي .</a:t>
            </a:r>
            <a:endParaRPr lang="ar-IQ" dirty="0"/>
          </a:p>
        </p:txBody>
      </p:sp>
    </p:spTree>
    <p:extLst>
      <p:ext uri="{BB962C8B-B14F-4D97-AF65-F5344CB8AC3E}">
        <p14:creationId xmlns:p14="http://schemas.microsoft.com/office/powerpoint/2010/main" xmlns="" val="23397979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r"/>
            <a:r>
              <a:rPr lang="ar-IQ" dirty="0" smtClean="0"/>
              <a:t>5/ إعتبار ما كان :</a:t>
            </a:r>
            <a:endParaRPr lang="ar-IQ"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ar-IQ" dirty="0" smtClean="0"/>
              <a:t> </a:t>
            </a:r>
          </a:p>
          <a:p>
            <a:pPr marL="0" indent="0">
              <a:buNone/>
            </a:pPr>
            <a:r>
              <a:rPr lang="ar-IQ" b="1" dirty="0" smtClean="0">
                <a:solidFill>
                  <a:srgbClr val="FF0000"/>
                </a:solidFill>
              </a:rPr>
              <a:t>قال ـ تعالى ـ : { وآتوا اليتامى أموالهم } .</a:t>
            </a:r>
          </a:p>
          <a:p>
            <a:pPr marL="0" indent="0">
              <a:buNone/>
            </a:pPr>
            <a:r>
              <a:rPr lang="ar-IQ" dirty="0" smtClean="0"/>
              <a:t>فكلمة اليتامى هنا مجاز ،فمن غير المعقول ان يأمر الله سبحانه بإعطاء اليتامى الصغار أموالهم. بل الواقع أنه سبحانه يأمر بإعطائها لمن وصلوا سن الرشد بعد أن </a:t>
            </a:r>
            <a:r>
              <a:rPr lang="ar-IQ" dirty="0" err="1" smtClean="0"/>
              <a:t>ك</a:t>
            </a:r>
            <a:r>
              <a:rPr lang="ar-SA" dirty="0" smtClean="0"/>
              <a:t>ا</a:t>
            </a:r>
            <a:r>
              <a:rPr lang="ar-IQ" dirty="0" smtClean="0"/>
              <a:t>نوا يتامى </a:t>
            </a:r>
            <a:r>
              <a:rPr lang="ar-SA" dirty="0" smtClean="0"/>
              <a:t>، لكنَّه استخدم كلمة "اليتامى" من أجل استعطاف الأولياء واسترحامهم حتى </a:t>
            </a:r>
            <a:r>
              <a:rPr lang="ar-SA" dirty="0" err="1" smtClean="0"/>
              <a:t>يؤدُّوا</a:t>
            </a:r>
            <a:r>
              <a:rPr lang="ar-SA" dirty="0" smtClean="0"/>
              <a:t> الأموال إلى أهلها.</a:t>
            </a:r>
            <a:br>
              <a:rPr lang="ar-SA" dirty="0" smtClean="0"/>
            </a:br>
            <a:r>
              <a:rPr lang="ar-IQ" dirty="0" smtClean="0"/>
              <a:t>فالعلاقة إذن إعتبار ما كان .</a:t>
            </a:r>
            <a:endParaRPr lang="ar-IQ" dirty="0"/>
          </a:p>
        </p:txBody>
      </p:sp>
    </p:spTree>
    <p:extLst>
      <p:ext uri="{BB962C8B-B14F-4D97-AF65-F5344CB8AC3E}">
        <p14:creationId xmlns:p14="http://schemas.microsoft.com/office/powerpoint/2010/main" xmlns="" val="149736148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dirty="0" smtClean="0"/>
              <a:t>6 ــ اعتبار ما يكون :</a:t>
            </a:r>
            <a:endParaRPr lang="ar-IQ" dirty="0"/>
          </a:p>
        </p:txBody>
      </p:sp>
      <p:sp>
        <p:nvSpPr>
          <p:cNvPr id="3" name="Content Placeholder 2"/>
          <p:cNvSpPr>
            <a:spLocks noGrp="1"/>
          </p:cNvSpPr>
          <p:nvPr>
            <p:ph idx="1"/>
          </p:nvPr>
        </p:nvSpPr>
        <p:spPr>
          <a:ln w="76200">
            <a:solidFill>
              <a:schemeClr val="accent1"/>
            </a:solidFill>
          </a:ln>
        </p:spPr>
        <p:txBody>
          <a:bodyPr/>
          <a:lstStyle/>
          <a:p>
            <a:pPr marL="0" indent="0">
              <a:buNone/>
            </a:pPr>
            <a:r>
              <a:rPr lang="ar-IQ" dirty="0" smtClean="0"/>
              <a:t> </a:t>
            </a:r>
          </a:p>
          <a:p>
            <a:pPr marL="0" indent="0">
              <a:buNone/>
            </a:pPr>
            <a:r>
              <a:rPr lang="ar-IQ" dirty="0"/>
              <a:t> </a:t>
            </a:r>
            <a:r>
              <a:rPr lang="ar-IQ" dirty="0" smtClean="0"/>
              <a:t>  قال تعالى على لسان نوح ( عليه السلام ) : </a:t>
            </a:r>
            <a:r>
              <a:rPr lang="ar-IQ" b="1" dirty="0" smtClean="0">
                <a:solidFill>
                  <a:srgbClr val="0070C0"/>
                </a:solidFill>
              </a:rPr>
              <a:t>{إنك إن تذرهم يُضلوا عبادك ولايلدوا إلا فاجراً كفاراً}.</a:t>
            </a:r>
          </a:p>
          <a:p>
            <a:pPr marL="0" indent="0">
              <a:buNone/>
            </a:pPr>
            <a:endParaRPr lang="ar-IQ" dirty="0" smtClean="0"/>
          </a:p>
          <a:p>
            <a:pPr marL="0" indent="0">
              <a:buNone/>
            </a:pPr>
            <a:r>
              <a:rPr lang="ar-IQ" dirty="0" smtClean="0"/>
              <a:t>المولود حين يولد لايكون فاجراً ولا كافراً ولكنه قد يكون كذلك بعد الطفولة فأطلق المولود الفاجر واريد الرجل الفاجر على اعتبار ما سيكون .</a:t>
            </a:r>
          </a:p>
          <a:p>
            <a:pPr marL="0" indent="0">
              <a:buNone/>
            </a:pPr>
            <a:endParaRPr lang="ar-IQ" dirty="0"/>
          </a:p>
        </p:txBody>
      </p:sp>
    </p:spTree>
    <p:extLst>
      <p:ext uri="{BB962C8B-B14F-4D97-AF65-F5344CB8AC3E}">
        <p14:creationId xmlns:p14="http://schemas.microsoft.com/office/powerpoint/2010/main" xmlns="" val="21234553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endParaRPr lang="ar-IQ" b="1" dirty="0" smtClean="0">
              <a:solidFill>
                <a:srgbClr val="FF99FF"/>
              </a:solidFill>
            </a:endParaRPr>
          </a:p>
          <a:p>
            <a:r>
              <a:rPr lang="ar-SA" b="1" dirty="0" smtClean="0">
                <a:solidFill>
                  <a:srgbClr val="FF99FF"/>
                </a:solidFill>
              </a:rPr>
              <a:t>قال تعالى: </a:t>
            </a:r>
            <a:r>
              <a:rPr lang="ar-IQ" b="1" dirty="0" smtClean="0">
                <a:solidFill>
                  <a:srgbClr val="FF99FF"/>
                </a:solidFill>
              </a:rPr>
              <a:t>{إني اراني اعصر خمراً} </a:t>
            </a:r>
            <a:r>
              <a:rPr lang="ar-IQ" dirty="0" smtClean="0"/>
              <a:t>.</a:t>
            </a:r>
          </a:p>
          <a:p>
            <a:endParaRPr lang="ar-IQ" dirty="0" smtClean="0"/>
          </a:p>
          <a:p>
            <a:r>
              <a:rPr lang="ar-IQ" dirty="0" smtClean="0"/>
              <a:t>الخمر سائل لايعصر فاطلق الخمر واراد العنب على اعتبار ما سيكون </a:t>
            </a:r>
          </a:p>
          <a:p>
            <a:pPr marL="0" indent="0">
              <a:buNone/>
            </a:pPr>
            <a:endParaRPr lang="ar-IQ" dirty="0"/>
          </a:p>
        </p:txBody>
      </p:sp>
    </p:spTree>
    <p:extLst>
      <p:ext uri="{BB962C8B-B14F-4D97-AF65-F5344CB8AC3E}">
        <p14:creationId xmlns:p14="http://schemas.microsoft.com/office/powerpoint/2010/main" xmlns="" val="33169955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t> قال تعالى : </a:t>
            </a:r>
            <a:r>
              <a:rPr lang="ar-SA" b="1" dirty="0" smtClean="0">
                <a:solidFill>
                  <a:srgbClr val="FF0000"/>
                </a:solidFill>
              </a:rPr>
              <a:t>( إنَّكَ ميتٌ وإنهم ميتون ) </a:t>
            </a:r>
          </a:p>
          <a:p>
            <a:pPr>
              <a:buNone/>
            </a:pPr>
            <a:r>
              <a:rPr lang="ar-SA" b="1" dirty="0" smtClean="0"/>
              <a:t>المجاز في كلمة : </a:t>
            </a:r>
            <a:r>
              <a:rPr lang="ar-SA" b="1" dirty="0" smtClean="0">
                <a:solidFill>
                  <a:srgbClr val="FF0000"/>
                </a:solidFill>
              </a:rPr>
              <a:t>ميتٌ</a:t>
            </a:r>
            <a:r>
              <a:rPr lang="ar-SA" b="1" dirty="0" smtClean="0"/>
              <a:t> ، فهي في غير معناها الأصلي ؛ لأن المخاطب بهذا هو النبي - صلى الله عليه وسلم - وقد خوطب بلفظ (ميت) وهو لا يزال حيًا بالنظر إلى ما سيصير إليه أي </a:t>
            </a:r>
            <a:r>
              <a:rPr lang="ar-SA" b="1" dirty="0" smtClean="0">
                <a:solidFill>
                  <a:srgbClr val="FF0000"/>
                </a:solidFill>
              </a:rPr>
              <a:t>باعتبار ما سيكون .</a:t>
            </a:r>
            <a:endParaRPr lang="ar-SA"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p:spPr>
        <p:style>
          <a:lnRef idx="0">
            <a:schemeClr val="accent2"/>
          </a:lnRef>
          <a:fillRef idx="3">
            <a:schemeClr val="accent2"/>
          </a:fillRef>
          <a:effectRef idx="3">
            <a:schemeClr val="accent2"/>
          </a:effectRef>
          <a:fontRef idx="minor">
            <a:schemeClr val="lt1"/>
          </a:fontRef>
        </p:style>
        <p:txBody>
          <a:bodyPr/>
          <a:lstStyle/>
          <a:p>
            <a:pPr algn="ctr"/>
            <a:r>
              <a:rPr lang="ar-IQ" dirty="0" smtClean="0"/>
              <a:t>كرم سعد</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endParaRPr lang="ar-IQ" dirty="0"/>
          </a:p>
          <a:p>
            <a:pPr marL="0" indent="0">
              <a:buNone/>
            </a:pPr>
            <a:r>
              <a:rPr lang="ar-IQ" dirty="0" smtClean="0"/>
              <a:t>     </a:t>
            </a:r>
            <a:r>
              <a:rPr lang="ar-SA" dirty="0" smtClean="0"/>
              <a:t> </a:t>
            </a:r>
            <a:r>
              <a:rPr lang="ar-IQ" sz="2400" dirty="0" smtClean="0"/>
              <a:t>التشبيه                 </a:t>
            </a:r>
            <a:r>
              <a:rPr lang="ar-SA" sz="2400" dirty="0" smtClean="0"/>
              <a:t>     </a:t>
            </a:r>
            <a:r>
              <a:rPr lang="ar-IQ" sz="2400" dirty="0" smtClean="0"/>
              <a:t> المجاز                 </a:t>
            </a:r>
            <a:r>
              <a:rPr lang="ar-SA" sz="2400" dirty="0" smtClean="0"/>
              <a:t>  </a:t>
            </a:r>
            <a:r>
              <a:rPr lang="ar-IQ" sz="2400" dirty="0" smtClean="0"/>
              <a:t>  الكناية</a:t>
            </a:r>
          </a:p>
          <a:p>
            <a:pPr marL="0" indent="0">
              <a:buNone/>
            </a:pPr>
            <a:r>
              <a:rPr lang="ar-IQ" sz="2400" dirty="0" smtClean="0"/>
              <a:t> </a:t>
            </a:r>
            <a:r>
              <a:rPr lang="ar-SA" sz="2400" dirty="0" smtClean="0"/>
              <a:t>     </a:t>
            </a:r>
            <a:r>
              <a:rPr lang="ar-IQ" sz="2400" dirty="0" smtClean="0"/>
              <a:t>سعدٌ كحاتم        رأيت بحراً في دار </a:t>
            </a:r>
            <a:r>
              <a:rPr lang="ar-SA" sz="2400" dirty="0" smtClean="0"/>
              <a:t>سعد</a:t>
            </a:r>
            <a:r>
              <a:rPr lang="ar-IQ" sz="2400" dirty="0" smtClean="0"/>
              <a:t>       سعد كثير الرماد</a:t>
            </a:r>
          </a:p>
          <a:p>
            <a:pPr marL="0" indent="0">
              <a:buNone/>
            </a:pPr>
            <a:r>
              <a:rPr lang="ar-IQ" sz="2400" dirty="0"/>
              <a:t> </a:t>
            </a:r>
            <a:r>
              <a:rPr lang="ar-IQ" sz="2400" dirty="0" smtClean="0"/>
              <a:t>                              </a:t>
            </a:r>
            <a:r>
              <a:rPr lang="ar-SA" sz="2400" dirty="0" smtClean="0"/>
              <a:t> </a:t>
            </a:r>
            <a:r>
              <a:rPr lang="ar-IQ" sz="2400" dirty="0" smtClean="0"/>
              <a:t>      </a:t>
            </a:r>
            <a:endParaRPr lang="ar-IQ" sz="2400" dirty="0"/>
          </a:p>
        </p:txBody>
      </p:sp>
      <p:sp>
        <p:nvSpPr>
          <p:cNvPr id="4" name="Down Arrow 3"/>
          <p:cNvSpPr/>
          <p:nvPr/>
        </p:nvSpPr>
        <p:spPr>
          <a:xfrm>
            <a:off x="4572000" y="1412776"/>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Minus 9"/>
          <p:cNvSpPr/>
          <p:nvPr/>
        </p:nvSpPr>
        <p:spPr>
          <a:xfrm>
            <a:off x="827584" y="1988840"/>
            <a:ext cx="7776864"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Down Arrow 10"/>
          <p:cNvSpPr/>
          <p:nvPr/>
        </p:nvSpPr>
        <p:spPr>
          <a:xfrm>
            <a:off x="7482608" y="2077615"/>
            <a:ext cx="113727" cy="631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Down Arrow 11"/>
          <p:cNvSpPr/>
          <p:nvPr/>
        </p:nvSpPr>
        <p:spPr>
          <a:xfrm>
            <a:off x="4572000" y="2060848"/>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Down Arrow 12"/>
          <p:cNvSpPr/>
          <p:nvPr/>
        </p:nvSpPr>
        <p:spPr>
          <a:xfrm>
            <a:off x="1835696" y="2060848"/>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406380668"/>
      </p:ext>
    </p:extLst>
  </p:cSld>
  <p:clrMapOvr>
    <a:masterClrMapping/>
  </p:clrMapOvr>
  <p:transition>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t>7/ المحلية ـ</a:t>
            </a:r>
          </a:p>
          <a:p>
            <a:pPr marL="0" indent="0">
              <a:buNone/>
            </a:pPr>
            <a:r>
              <a:rPr lang="ar-IQ" dirty="0" smtClean="0"/>
              <a:t>قالى تعالى</a:t>
            </a:r>
            <a:r>
              <a:rPr lang="ar-IQ" dirty="0" smtClean="0">
                <a:solidFill>
                  <a:srgbClr val="FF0000"/>
                </a:solidFill>
              </a:rPr>
              <a:t>:{ فليدع ناديه} </a:t>
            </a:r>
            <a:r>
              <a:rPr lang="ar-IQ" dirty="0" smtClean="0"/>
              <a:t>.</a:t>
            </a:r>
          </a:p>
          <a:p>
            <a:pPr marL="0" indent="0">
              <a:buNone/>
            </a:pPr>
            <a:r>
              <a:rPr lang="ar-IQ" dirty="0" smtClean="0"/>
              <a:t>النادي هو مكان للاجتماع ومقصود الاية الكريمة من في هذا النادي من عشيرته ونصرائه فهو مجاز اطلق المحل واريد الحالين في هذا المكان فالعلاقة </a:t>
            </a:r>
            <a:r>
              <a:rPr lang="ar-IQ" dirty="0" smtClean="0">
                <a:solidFill>
                  <a:srgbClr val="FF0000"/>
                </a:solidFill>
              </a:rPr>
              <a:t>محلية</a:t>
            </a:r>
            <a:r>
              <a:rPr lang="ar-IQ" dirty="0" smtClean="0"/>
              <a:t>. </a:t>
            </a:r>
          </a:p>
          <a:p>
            <a:pPr marL="0" indent="0">
              <a:buNone/>
            </a:pPr>
            <a:r>
              <a:rPr lang="ar-IQ" dirty="0" smtClean="0"/>
              <a:t> </a:t>
            </a:r>
            <a:endParaRPr lang="ar-IQ" dirty="0"/>
          </a:p>
        </p:txBody>
      </p:sp>
    </p:spTree>
    <p:extLst>
      <p:ext uri="{BB962C8B-B14F-4D97-AF65-F5344CB8AC3E}">
        <p14:creationId xmlns:p14="http://schemas.microsoft.com/office/powerpoint/2010/main" xmlns="" val="30036750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قال تعالى: { </a:t>
            </a:r>
            <a:r>
              <a:rPr lang="ar-SA" b="1" i="1" dirty="0" smtClean="0">
                <a:solidFill>
                  <a:srgbClr val="FF0000"/>
                </a:solidFill>
              </a:rPr>
              <a:t>واسأل القرية التي كنا فيها والعِيرَ التي أقبلنا فيها وإنا لصادقون </a:t>
            </a:r>
            <a:r>
              <a:rPr lang="ar-SA" dirty="0" smtClean="0"/>
              <a:t>} </a:t>
            </a:r>
          </a:p>
          <a:p>
            <a:pPr>
              <a:buNone/>
            </a:pPr>
            <a:r>
              <a:rPr lang="ar-SA" dirty="0" smtClean="0"/>
              <a:t>القرية ( المحل ) </a:t>
            </a:r>
            <a:r>
              <a:rPr lang="ar-SA" dirty="0" err="1" smtClean="0"/>
              <a:t>لاتسأل</a:t>
            </a:r>
            <a:r>
              <a:rPr lang="ar-SA" dirty="0" smtClean="0"/>
              <a:t> </a:t>
            </a:r>
          </a:p>
          <a:p>
            <a:pPr>
              <a:buNone/>
            </a:pPr>
            <a:r>
              <a:rPr lang="ar-SA" dirty="0" smtClean="0"/>
              <a:t>المراد أهل القرية ( الحال )</a:t>
            </a:r>
          </a:p>
          <a:p>
            <a:pPr>
              <a:buNone/>
            </a:pPr>
            <a:r>
              <a:rPr lang="ar-SA" dirty="0" smtClean="0"/>
              <a:t>فالعلاقة محلية.</a:t>
            </a:r>
          </a:p>
          <a:p>
            <a:pPr>
              <a:buNone/>
            </a:pPr>
            <a:endParaRPr lang="ar-S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سرق اللص </a:t>
            </a:r>
            <a:r>
              <a:rPr lang="ar-SA" dirty="0" smtClean="0">
                <a:solidFill>
                  <a:srgbClr val="FF0000"/>
                </a:solidFill>
              </a:rPr>
              <a:t>المنزل</a:t>
            </a:r>
            <a:r>
              <a:rPr lang="ar-SA" dirty="0" smtClean="0"/>
              <a:t>.</a:t>
            </a:r>
            <a:endParaRPr lang="en-US" dirty="0" smtClean="0"/>
          </a:p>
          <a:p>
            <a:r>
              <a:rPr lang="ar-SA" dirty="0" smtClean="0"/>
              <a:t>المنزل مجاز مرسل علاقته </a:t>
            </a:r>
            <a:r>
              <a:rPr lang="ar-SA" dirty="0" smtClean="0">
                <a:solidFill>
                  <a:srgbClr val="FF0000"/>
                </a:solidFill>
              </a:rPr>
              <a:t>المحلية</a:t>
            </a:r>
            <a:r>
              <a:rPr lang="ar-SA" dirty="0" smtClean="0"/>
              <a:t> المقصود </a:t>
            </a:r>
            <a:r>
              <a:rPr lang="ar-SA" dirty="0" smtClean="0">
                <a:solidFill>
                  <a:srgbClr val="FF0000"/>
                </a:solidFill>
              </a:rPr>
              <a:t>محتوى</a:t>
            </a:r>
            <a:r>
              <a:rPr lang="ar-SA" dirty="0" smtClean="0"/>
              <a:t> المنزل</a:t>
            </a:r>
          </a:p>
          <a:p>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تعالى: { </a:t>
            </a:r>
            <a:r>
              <a:rPr lang="ar-SA" b="1" i="1" dirty="0" smtClean="0">
                <a:solidFill>
                  <a:srgbClr val="FF0000"/>
                </a:solidFill>
              </a:rPr>
              <a:t>وأرسلنا السماء عليهم مدراراً </a:t>
            </a:r>
            <a:r>
              <a:rPr lang="ar-SA" dirty="0" smtClean="0"/>
              <a:t>} </a:t>
            </a:r>
          </a:p>
          <a:p>
            <a:pPr>
              <a:buNone/>
            </a:pPr>
            <a:r>
              <a:rPr lang="ar-SA" dirty="0" smtClean="0"/>
              <a:t>ذكرت </a:t>
            </a:r>
            <a:r>
              <a:rPr lang="ar-SA" dirty="0" err="1" smtClean="0"/>
              <a:t>الاية</a:t>
            </a:r>
            <a:r>
              <a:rPr lang="ar-SA" dirty="0" smtClean="0"/>
              <a:t> </a:t>
            </a:r>
            <a:r>
              <a:rPr lang="ar-SA" dirty="0" smtClean="0">
                <a:solidFill>
                  <a:srgbClr val="FF0000"/>
                </a:solidFill>
              </a:rPr>
              <a:t>المحل</a:t>
            </a:r>
            <a:r>
              <a:rPr lang="ar-SA" dirty="0" smtClean="0"/>
              <a:t> = </a:t>
            </a:r>
            <a:r>
              <a:rPr lang="ar-SA" dirty="0" smtClean="0">
                <a:solidFill>
                  <a:srgbClr val="FF0000"/>
                </a:solidFill>
              </a:rPr>
              <a:t>السماء</a:t>
            </a:r>
            <a:r>
              <a:rPr lang="ar-SA" dirty="0" smtClean="0"/>
              <a:t> </a:t>
            </a:r>
          </a:p>
          <a:p>
            <a:pPr>
              <a:buNone/>
            </a:pPr>
            <a:r>
              <a:rPr lang="ar-SA" dirty="0" smtClean="0"/>
              <a:t>المراد = </a:t>
            </a:r>
            <a:r>
              <a:rPr lang="ar-SA" dirty="0" smtClean="0">
                <a:solidFill>
                  <a:srgbClr val="FF0000"/>
                </a:solidFill>
              </a:rPr>
              <a:t>المطر</a:t>
            </a:r>
            <a:r>
              <a:rPr lang="ar-SA" dirty="0" smtClean="0"/>
              <a:t> الذي في السماء</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8 ــ الحالية :</a:t>
            </a:r>
            <a:endParaRPr lang="ar-IQ" dirty="0"/>
          </a:p>
        </p:txBody>
      </p:sp>
      <p:sp>
        <p:nvSpPr>
          <p:cNvPr id="3" name="Content Placeholder 2"/>
          <p:cNvSpPr>
            <a:spLocks noGrp="1"/>
          </p:cNvSpPr>
          <p:nvPr>
            <p:ph idx="1"/>
          </p:nvPr>
        </p:nvSpPr>
        <p:spPr/>
        <p:txBody>
          <a:bodyPr>
            <a:normAutofit/>
          </a:bodyPr>
          <a:lstStyle/>
          <a:p>
            <a:pPr marL="0" indent="0">
              <a:buNone/>
            </a:pPr>
            <a:r>
              <a:rPr lang="ar-SA" dirty="0" smtClean="0"/>
              <a:t>قال تعالى: </a:t>
            </a:r>
            <a:r>
              <a:rPr lang="ar-IQ" b="1" i="1" dirty="0" smtClean="0">
                <a:solidFill>
                  <a:srgbClr val="C00000"/>
                </a:solidFill>
              </a:rPr>
              <a:t>{ </a:t>
            </a:r>
            <a:r>
              <a:rPr lang="ar-SA" b="1" i="1" dirty="0" smtClean="0">
                <a:solidFill>
                  <a:srgbClr val="C00000"/>
                </a:solidFill>
              </a:rPr>
              <a:t>ف</a:t>
            </a:r>
            <a:r>
              <a:rPr lang="ar-IQ" b="1" i="1" dirty="0" smtClean="0">
                <a:solidFill>
                  <a:srgbClr val="C00000"/>
                </a:solidFill>
              </a:rPr>
              <a:t>في رحمة الله هم فيها </a:t>
            </a:r>
            <a:r>
              <a:rPr lang="ar-IQ" b="1" i="1" dirty="0" err="1" smtClean="0">
                <a:solidFill>
                  <a:srgbClr val="C00000"/>
                </a:solidFill>
              </a:rPr>
              <a:t>خا</a:t>
            </a:r>
            <a:r>
              <a:rPr lang="ar-SA" b="1" i="1" dirty="0" smtClean="0">
                <a:solidFill>
                  <a:srgbClr val="C00000"/>
                </a:solidFill>
              </a:rPr>
              <a:t>ل</a:t>
            </a:r>
            <a:r>
              <a:rPr lang="ar-IQ" b="1" i="1" dirty="0" smtClean="0">
                <a:solidFill>
                  <a:srgbClr val="C00000"/>
                </a:solidFill>
              </a:rPr>
              <a:t>دون }.</a:t>
            </a:r>
            <a:endParaRPr lang="ar-SA" b="1" i="1" dirty="0" smtClean="0">
              <a:solidFill>
                <a:srgbClr val="C00000"/>
              </a:solidFill>
            </a:endParaRPr>
          </a:p>
          <a:p>
            <a:pPr marL="0" indent="0">
              <a:buNone/>
            </a:pPr>
            <a:endParaRPr lang="ar-SA" dirty="0" smtClean="0"/>
          </a:p>
          <a:p>
            <a:pPr marL="0" indent="0">
              <a:buNone/>
            </a:pPr>
            <a:r>
              <a:rPr lang="ar-IQ" dirty="0" smtClean="0"/>
              <a:t>المراد </a:t>
            </a:r>
            <a:r>
              <a:rPr lang="ar-IQ" dirty="0" smtClean="0">
                <a:solidFill>
                  <a:srgbClr val="C00000"/>
                </a:solidFill>
              </a:rPr>
              <a:t>بـ(الرحمة</a:t>
            </a:r>
            <a:r>
              <a:rPr lang="ar-IQ" dirty="0" smtClean="0"/>
              <a:t> ) هنا (</a:t>
            </a:r>
            <a:r>
              <a:rPr lang="ar-IQ" dirty="0" smtClean="0">
                <a:solidFill>
                  <a:srgbClr val="C00000"/>
                </a:solidFill>
              </a:rPr>
              <a:t>الجنة</a:t>
            </a:r>
            <a:r>
              <a:rPr lang="ar-IQ" dirty="0" smtClean="0"/>
              <a:t>) وبما ان الرحمة </a:t>
            </a:r>
            <a:r>
              <a:rPr lang="ar-IQ" dirty="0" smtClean="0">
                <a:solidFill>
                  <a:srgbClr val="C00000"/>
                </a:solidFill>
              </a:rPr>
              <a:t>حالة</a:t>
            </a:r>
            <a:r>
              <a:rPr lang="ar-IQ" dirty="0" smtClean="0"/>
              <a:t> في الجنة فالعلاقة اذن </a:t>
            </a:r>
            <a:r>
              <a:rPr lang="ar-IQ" dirty="0" smtClean="0">
                <a:solidFill>
                  <a:srgbClr val="C00000"/>
                </a:solidFill>
              </a:rPr>
              <a:t>حالية</a:t>
            </a:r>
            <a:r>
              <a:rPr lang="ar-IQ" dirty="0" smtClean="0"/>
              <a:t>.</a:t>
            </a:r>
          </a:p>
        </p:txBody>
      </p:sp>
    </p:spTree>
    <p:extLst>
      <p:ext uri="{BB962C8B-B14F-4D97-AF65-F5344CB8AC3E}">
        <p14:creationId xmlns:p14="http://schemas.microsoft.com/office/powerpoint/2010/main" xmlns="" val="41416057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dirty="0" err="1" smtClean="0"/>
              <a:t>اني</a:t>
            </a:r>
            <a:r>
              <a:rPr lang="ar-IQ" dirty="0" smtClean="0"/>
              <a:t> نزلت بكذابين ضيفُهُم </a:t>
            </a:r>
            <a:r>
              <a:rPr lang="ar-IQ" dirty="0" err="1" smtClean="0"/>
              <a:t>ُ</a:t>
            </a:r>
            <a:r>
              <a:rPr lang="ar-IQ" dirty="0" smtClean="0"/>
              <a:t>      </a:t>
            </a:r>
            <a:endParaRPr lang="ar-SA" dirty="0" smtClean="0"/>
          </a:p>
          <a:p>
            <a:pPr marL="0" indent="0" algn="l">
              <a:buNone/>
            </a:pPr>
            <a:r>
              <a:rPr lang="ar-IQ" dirty="0" smtClean="0"/>
              <a:t>عن القرى وعن </a:t>
            </a:r>
            <a:r>
              <a:rPr lang="ar-IQ" dirty="0" err="1" smtClean="0"/>
              <a:t>الترحال</a:t>
            </a:r>
            <a:r>
              <a:rPr lang="ar-IQ" dirty="0" smtClean="0"/>
              <a:t> محدودُ</a:t>
            </a:r>
          </a:p>
          <a:p>
            <a:pPr marL="0" indent="0">
              <a:buNone/>
            </a:pPr>
            <a:endParaRPr lang="ar-SA" dirty="0" smtClean="0"/>
          </a:p>
          <a:p>
            <a:pPr marL="0" indent="0">
              <a:buNone/>
            </a:pPr>
            <a:r>
              <a:rPr lang="ar-IQ" dirty="0" smtClean="0"/>
              <a:t>يريد انه نزل ببلد </a:t>
            </a:r>
            <a:r>
              <a:rPr lang="ar-SA" dirty="0" err="1" smtClean="0"/>
              <a:t>ال</a:t>
            </a:r>
            <a:r>
              <a:rPr lang="ar-IQ" dirty="0" smtClean="0"/>
              <a:t>كذابين ، لان الكذابين لا</a:t>
            </a:r>
            <a:r>
              <a:rPr lang="ar-SA" dirty="0" smtClean="0"/>
              <a:t> </a:t>
            </a:r>
            <a:r>
              <a:rPr lang="ar-IQ" dirty="0" smtClean="0"/>
              <a:t>يُنزلُ بهم </a:t>
            </a:r>
            <a:r>
              <a:rPr lang="ar-IQ" dirty="0" err="1" smtClean="0"/>
              <a:t>وانما</a:t>
            </a:r>
            <a:r>
              <a:rPr lang="ar-IQ" dirty="0" smtClean="0"/>
              <a:t> ينزل </a:t>
            </a:r>
            <a:r>
              <a:rPr lang="ar-IQ" dirty="0" smtClean="0">
                <a:solidFill>
                  <a:srgbClr val="C00000"/>
                </a:solidFill>
              </a:rPr>
              <a:t>بمكانهم</a:t>
            </a:r>
            <a:r>
              <a:rPr lang="ar-IQ" dirty="0" smtClean="0"/>
              <a:t> فالعلاقة </a:t>
            </a:r>
            <a:r>
              <a:rPr lang="ar-IQ" dirty="0" smtClean="0">
                <a:solidFill>
                  <a:srgbClr val="C00000"/>
                </a:solidFill>
              </a:rPr>
              <a:t>حالية</a:t>
            </a:r>
            <a:r>
              <a:rPr lang="ar-SA" dirty="0" smtClean="0"/>
              <a:t> </a:t>
            </a:r>
            <a:r>
              <a:rPr lang="ar-IQ" dirty="0" smtClean="0"/>
              <a:t>.    </a:t>
            </a:r>
          </a:p>
          <a:p>
            <a:pPr>
              <a:buNone/>
            </a:pPr>
            <a:endParaRPr lang="ar-SA"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0042"/>
            <a:ext cx="8686800" cy="838200"/>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solidFill>
                  <a:srgbClr val="FFFF00"/>
                </a:solidFill>
              </a:rPr>
              <a:t>الكناية</a:t>
            </a:r>
            <a:endParaRPr lang="ar-IQ" dirty="0">
              <a:solidFill>
                <a:srgbClr val="FFFF00"/>
              </a:solidFill>
            </a:endParaRPr>
          </a:p>
        </p:txBody>
      </p:sp>
      <p:sp>
        <p:nvSpPr>
          <p:cNvPr id="3" name="Content Placeholder 2"/>
          <p:cNvSpPr>
            <a:spLocks noGrp="1"/>
          </p:cNvSpPr>
          <p:nvPr>
            <p:ph idx="1"/>
          </p:nvPr>
        </p:nvSpPr>
        <p:spPr>
          <a:effectLst>
            <a:glow rad="228600">
              <a:schemeClr val="accent6">
                <a:satMod val="175000"/>
                <a:alpha val="40000"/>
              </a:schemeClr>
            </a:glow>
          </a:effectLst>
          <a:scene3d>
            <a:camera prst="perspectiveContrastingRightFacing"/>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ان يريد المتكلم اثبات معنى من المعاني فلا يذكره باللفظ الموضوع له في اللغة ولكن يجيء الى معنى هوتايه ردفه في الوجود فيوميء به اليه ويجعله دليلاً عليه، وقد قسم البلاغيون الكناية على ثلاثة انواع :</a:t>
            </a:r>
            <a:endParaRPr lang="ar-IQ" dirty="0"/>
          </a:p>
        </p:txBody>
      </p:sp>
    </p:spTree>
    <p:extLst>
      <p:ext uri="{BB962C8B-B14F-4D97-AF65-F5344CB8AC3E}">
        <p14:creationId xmlns:p14="http://schemas.microsoft.com/office/powerpoint/2010/main" xmlns="" val="2973955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ويختلف أسلوب المجاز عن أسلوب الكناية في أنَّ </a:t>
            </a:r>
            <a:r>
              <a:rPr lang="ar-SA" b="1" dirty="0" smtClean="0">
                <a:solidFill>
                  <a:srgbClr val="FF0000"/>
                </a:solidFill>
              </a:rPr>
              <a:t>أسلوب المجاز يشتمل على قرينة </a:t>
            </a:r>
            <a:r>
              <a:rPr lang="ar-SA" b="1" u="sng" dirty="0" smtClean="0">
                <a:solidFill>
                  <a:srgbClr val="FF0000"/>
                </a:solidFill>
              </a:rPr>
              <a:t>تمنع</a:t>
            </a:r>
            <a:r>
              <a:rPr lang="ar-SA" b="1" dirty="0" smtClean="0">
                <a:solidFill>
                  <a:srgbClr val="FF0000"/>
                </a:solidFill>
              </a:rPr>
              <a:t> من إرادة المعنى الأصلي</a:t>
            </a:r>
            <a:r>
              <a:rPr lang="ar-SA" b="1" dirty="0" smtClean="0"/>
              <a:t>، أما </a:t>
            </a:r>
            <a:r>
              <a:rPr lang="ar-SA" b="1" dirty="0" smtClean="0">
                <a:solidFill>
                  <a:srgbClr val="00B050"/>
                </a:solidFill>
              </a:rPr>
              <a:t>القرينة في أسلوب الكناية فإنها </a:t>
            </a:r>
            <a:r>
              <a:rPr lang="ar-SA" b="1" u="sng" dirty="0" smtClean="0">
                <a:solidFill>
                  <a:srgbClr val="00B050"/>
                </a:solidFill>
              </a:rPr>
              <a:t>لا تمنع </a:t>
            </a:r>
            <a:r>
              <a:rPr lang="ar-SA" b="1" dirty="0" smtClean="0">
                <a:solidFill>
                  <a:srgbClr val="00B050"/>
                </a:solidFill>
              </a:rPr>
              <a:t>إرادة المعنى الأصلي</a:t>
            </a:r>
            <a:endParaRPr lang="ar-SA" dirty="0">
              <a:solidFill>
                <a:srgbClr val="00B05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1ــ الكناية عن الموصوف : </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buNone/>
            </a:pPr>
            <a:r>
              <a:rPr lang="ar-IQ" dirty="0" smtClean="0"/>
              <a:t>الضاربين بكل ابيض </a:t>
            </a:r>
            <a:r>
              <a:rPr lang="ar-IQ" dirty="0" err="1" smtClean="0"/>
              <a:t>مخذمٍ</a:t>
            </a:r>
            <a:r>
              <a:rPr lang="ar-IQ" dirty="0" smtClean="0"/>
              <a:t>     </a:t>
            </a:r>
            <a:endParaRPr lang="ar-SA" dirty="0" smtClean="0"/>
          </a:p>
          <a:p>
            <a:pPr marL="0" indent="0" algn="l">
              <a:buNone/>
            </a:pPr>
            <a:r>
              <a:rPr lang="ar-IQ" dirty="0" smtClean="0"/>
              <a:t> والطاعنين </a:t>
            </a:r>
            <a:r>
              <a:rPr lang="ar-IQ" dirty="0" smtClean="0">
                <a:solidFill>
                  <a:srgbClr val="FF0000"/>
                </a:solidFill>
              </a:rPr>
              <a:t>مجامع </a:t>
            </a:r>
            <a:r>
              <a:rPr lang="ar-IQ" dirty="0" err="1" smtClean="0">
                <a:solidFill>
                  <a:srgbClr val="FF0000"/>
                </a:solidFill>
              </a:rPr>
              <a:t>الاظغان</a:t>
            </a:r>
            <a:endParaRPr lang="ar-IQ" dirty="0" smtClean="0">
              <a:solidFill>
                <a:srgbClr val="FF0000"/>
              </a:solidFill>
            </a:endParaRPr>
          </a:p>
          <a:p>
            <a:pPr marL="0" indent="0">
              <a:buNone/>
            </a:pPr>
            <a:r>
              <a:rPr lang="ar-SA" dirty="0" smtClean="0">
                <a:solidFill>
                  <a:srgbClr val="FF0000"/>
                </a:solidFill>
              </a:rPr>
              <a:t>ـــ   </a:t>
            </a:r>
            <a:r>
              <a:rPr lang="ar-IQ" dirty="0" smtClean="0">
                <a:solidFill>
                  <a:schemeClr val="accent6">
                    <a:lumMod val="75000"/>
                  </a:schemeClr>
                </a:solidFill>
              </a:rPr>
              <a:t>كناية عن القلب </a:t>
            </a:r>
            <a:r>
              <a:rPr lang="ar-IQ" dirty="0" smtClean="0">
                <a:solidFill>
                  <a:srgbClr val="FF0000"/>
                </a:solidFill>
              </a:rPr>
              <a:t>.</a:t>
            </a:r>
          </a:p>
          <a:p>
            <a:pPr marL="0" indent="0">
              <a:buNone/>
            </a:pPr>
            <a:r>
              <a:rPr lang="ar-IQ" dirty="0" smtClean="0"/>
              <a:t>{ وحملناه على ذات </a:t>
            </a:r>
            <a:r>
              <a:rPr lang="ar-IQ" dirty="0" err="1" smtClean="0">
                <a:solidFill>
                  <a:srgbClr val="FF0000"/>
                </a:solidFill>
              </a:rPr>
              <a:t>الواح</a:t>
            </a:r>
            <a:r>
              <a:rPr lang="ar-IQ" dirty="0" smtClean="0">
                <a:solidFill>
                  <a:srgbClr val="FF0000"/>
                </a:solidFill>
              </a:rPr>
              <a:t> ودُسُر </a:t>
            </a:r>
            <a:r>
              <a:rPr lang="ar-IQ" dirty="0" smtClean="0"/>
              <a:t>}</a:t>
            </a:r>
          </a:p>
          <a:p>
            <a:pPr marL="0" indent="0">
              <a:buNone/>
            </a:pPr>
            <a:r>
              <a:rPr lang="ar-SA" dirty="0" smtClean="0"/>
              <a:t>ـــــــ </a:t>
            </a:r>
            <a:r>
              <a:rPr lang="ar-IQ" dirty="0" smtClean="0"/>
              <a:t>وهي السفينة .</a:t>
            </a:r>
          </a:p>
          <a:p>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FF"/>
          </a:solidFill>
        </p:spPr>
        <p:txBody>
          <a:bodyPr/>
          <a:lstStyle/>
          <a:p>
            <a:r>
              <a:rPr lang="ar-IQ" dirty="0" smtClean="0"/>
              <a:t>2 ـ كناية عن الصفة : </a:t>
            </a:r>
            <a:endParaRPr lang="ar-IQ"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buNone/>
            </a:pPr>
            <a:r>
              <a:rPr lang="ar-IQ" dirty="0" smtClean="0">
                <a:solidFill>
                  <a:srgbClr val="FF0000"/>
                </a:solidFill>
              </a:rPr>
              <a:t>{ولا تجعل يدك مغلولة الى عنقك ولا تبسطها كل البسط ..}</a:t>
            </a:r>
          </a:p>
          <a:p>
            <a:pPr marL="0" indent="0">
              <a:buNone/>
            </a:pPr>
            <a:r>
              <a:rPr lang="ar-IQ" dirty="0" smtClean="0"/>
              <a:t>اليد المغلولة الى العنق = كناية عن البخل .</a:t>
            </a:r>
          </a:p>
          <a:p>
            <a:pPr marL="0" indent="0">
              <a:buNone/>
            </a:pPr>
            <a:r>
              <a:rPr lang="ar-IQ" dirty="0" smtClean="0"/>
              <a:t>وجعلها مبسوطة = كناية عن الاسراف.</a:t>
            </a:r>
          </a:p>
          <a:p>
            <a:pPr marL="0" indent="0">
              <a:buNone/>
            </a:pPr>
            <a:r>
              <a:rPr lang="ar-IQ" dirty="0" smtClean="0"/>
              <a:t>وهما صفتان.</a:t>
            </a:r>
            <a:endParaRPr lang="ar-IQ" dirty="0"/>
          </a:p>
        </p:txBody>
      </p:sp>
    </p:spTree>
    <p:extLst>
      <p:ext uri="{BB962C8B-B14F-4D97-AF65-F5344CB8AC3E}">
        <p14:creationId xmlns:p14="http://schemas.microsoft.com/office/powerpoint/2010/main" xmlns="" val="3454609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t>التشبيه</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1/ تعريفه :</a:t>
            </a:r>
          </a:p>
          <a:p>
            <a:pPr marL="0" indent="0">
              <a:buNone/>
            </a:pPr>
            <a:r>
              <a:rPr lang="ar-IQ" dirty="0" smtClean="0"/>
              <a:t>لغة :التمثيل وأشبه الشيء الشيء ماثله.</a:t>
            </a:r>
          </a:p>
          <a:p>
            <a:pPr marL="0" indent="0">
              <a:buNone/>
            </a:pPr>
            <a:r>
              <a:rPr lang="ar-IQ" dirty="0" smtClean="0"/>
              <a:t>اصطلاحاً :عقد مماثلة بين أمرين أو أكثر قصد إشتراكهما في صفة أو أكثر،بأداة لغرض يقصده المتكلم).</a:t>
            </a:r>
          </a:p>
          <a:p>
            <a:pPr marL="0" indent="0">
              <a:buNone/>
            </a:pPr>
            <a:r>
              <a:rPr lang="ar-IQ" dirty="0" smtClean="0"/>
              <a:t>2/ أركانه :</a:t>
            </a:r>
          </a:p>
          <a:p>
            <a:pPr marL="0" indent="0">
              <a:buNone/>
            </a:pPr>
            <a:r>
              <a:rPr lang="ar-IQ" dirty="0" smtClean="0"/>
              <a:t>أـ المشبه.</a:t>
            </a:r>
          </a:p>
          <a:p>
            <a:pPr marL="0" indent="0">
              <a:buNone/>
            </a:pPr>
            <a:r>
              <a:rPr lang="ar-IQ" dirty="0" smtClean="0"/>
              <a:t>ب ـ اداة التشبيه.</a:t>
            </a:r>
          </a:p>
          <a:p>
            <a:pPr marL="0" indent="0">
              <a:buNone/>
            </a:pPr>
            <a:r>
              <a:rPr lang="ar-IQ" dirty="0" smtClean="0"/>
              <a:t>ج ـ </a:t>
            </a:r>
            <a:r>
              <a:rPr lang="ar-IQ" dirty="0"/>
              <a:t>المشبه به</a:t>
            </a:r>
            <a:r>
              <a:rPr lang="ar-IQ" dirty="0" smtClean="0"/>
              <a:t>.</a:t>
            </a:r>
          </a:p>
          <a:p>
            <a:pPr marL="0" indent="0">
              <a:buNone/>
            </a:pPr>
            <a:r>
              <a:rPr lang="ar-IQ" dirty="0" smtClean="0"/>
              <a:t>د ـ وجه الشبه.</a:t>
            </a:r>
            <a:endParaRPr lang="ar-IQ" dirty="0"/>
          </a:p>
          <a:p>
            <a:pPr marL="0" indent="0">
              <a:buNone/>
            </a:pPr>
            <a:endParaRPr lang="ar-IQ" dirty="0"/>
          </a:p>
        </p:txBody>
      </p:sp>
    </p:spTree>
    <p:extLst>
      <p:ext uri="{BB962C8B-B14F-4D97-AF65-F5344CB8AC3E}">
        <p14:creationId xmlns:p14="http://schemas.microsoft.com/office/powerpoint/2010/main" xmlns="" val="7613997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blipFill>
            <a:blip r:embed="rId2" cstate="print"/>
            <a:tile tx="0" ty="0" sx="100000" sy="100000" flip="none" algn="tl"/>
          </a:blipFill>
          <a:ln>
            <a:noFill/>
          </a:ln>
          <a:effectLst>
            <a:glow rad="228600">
              <a:schemeClr val="accent4">
                <a:satMod val="175000"/>
                <a:alpha val="40000"/>
              </a:schemeClr>
            </a:glow>
            <a:reflection blurRad="6350" stA="50000" endA="300" endPos="55500" dist="101600" dir="5400000" sy="-100000" algn="bl" rotWithShape="0"/>
          </a:effectLst>
          <a:scene3d>
            <a:camera prst="orthographicFront">
              <a:rot lat="0" lon="0" rev="0"/>
            </a:camera>
            <a:lightRig rig="glow" dir="t">
              <a:rot lat="0" lon="0" rev="14100000"/>
            </a:lightRig>
          </a:scene3d>
          <a:sp3d prstMaterial="softEdge">
            <a:bevelT w="127000" prst="relaxedInset"/>
          </a:sp3d>
        </p:spPr>
        <p:txBody>
          <a:bodyPr/>
          <a:lstStyle/>
          <a:p>
            <a:r>
              <a:rPr lang="ar-IQ" dirty="0" smtClean="0"/>
              <a:t>{السمَوات مطويات بيمينه}</a:t>
            </a:r>
          </a:p>
          <a:p>
            <a:r>
              <a:rPr lang="ar-IQ" dirty="0" smtClean="0"/>
              <a:t>{الرحمن على العرش </a:t>
            </a:r>
            <a:r>
              <a:rPr lang="ar-IQ" dirty="0" err="1" smtClean="0"/>
              <a:t>استوى</a:t>
            </a:r>
            <a:r>
              <a:rPr lang="ar-IQ" dirty="0" smtClean="0"/>
              <a:t> }</a:t>
            </a:r>
          </a:p>
          <a:p>
            <a:r>
              <a:rPr lang="ar-IQ" dirty="0" smtClean="0"/>
              <a:t>=كناية عن تمام القدرة وقوة التمكن والسيطرة.</a:t>
            </a:r>
          </a:p>
          <a:p>
            <a:pPr marL="0" indent="0">
              <a:buNone/>
            </a:pPr>
            <a:endParaRPr lang="ar-IQ" dirty="0"/>
          </a:p>
        </p:txBody>
      </p:sp>
    </p:spTree>
    <p:extLst>
      <p:ext uri="{BB962C8B-B14F-4D97-AF65-F5344CB8AC3E}">
        <p14:creationId xmlns:p14="http://schemas.microsoft.com/office/powerpoint/2010/main" xmlns="" val="4110771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04800" y="428604"/>
            <a:ext cx="8686800" cy="5651521"/>
          </a:xfrm>
        </p:spPr>
        <p:style>
          <a:lnRef idx="0">
            <a:schemeClr val="accent1"/>
          </a:lnRef>
          <a:fillRef idx="3">
            <a:schemeClr val="accent1"/>
          </a:fillRef>
          <a:effectRef idx="3">
            <a:schemeClr val="accent1"/>
          </a:effectRef>
          <a:fontRef idx="minor">
            <a:schemeClr val="lt1"/>
          </a:fontRef>
        </p:style>
        <p:txBody>
          <a:bodyPr>
            <a:normAutofit fontScale="92500"/>
          </a:bodyPr>
          <a:lstStyle/>
          <a:p>
            <a:r>
              <a:rPr lang="ar-IQ" dirty="0"/>
              <a:t>قالت اعرابية لاحد الولاة: </a:t>
            </a:r>
            <a:r>
              <a:rPr lang="ar-IQ" dirty="0">
                <a:solidFill>
                  <a:srgbClr val="FF0000"/>
                </a:solidFill>
              </a:rPr>
              <a:t>أشكو اليك قلت الجرذان </a:t>
            </a:r>
            <a:r>
              <a:rPr lang="ar-IQ" dirty="0"/>
              <a:t>.</a:t>
            </a:r>
          </a:p>
          <a:p>
            <a:pPr marL="0" indent="0">
              <a:buNone/>
            </a:pPr>
            <a:r>
              <a:rPr lang="ar-IQ" dirty="0">
                <a:solidFill>
                  <a:srgbClr val="C00000"/>
                </a:solidFill>
              </a:rPr>
              <a:t>بيض المطابخ لاتشكو </a:t>
            </a:r>
            <a:r>
              <a:rPr lang="ar-IQ" dirty="0" err="1">
                <a:solidFill>
                  <a:srgbClr val="C00000"/>
                </a:solidFill>
              </a:rPr>
              <a:t>اماؤهمُ</a:t>
            </a:r>
            <a:r>
              <a:rPr lang="ar-IQ" dirty="0">
                <a:solidFill>
                  <a:srgbClr val="C00000"/>
                </a:solidFill>
              </a:rPr>
              <a:t>    </a:t>
            </a:r>
            <a:endParaRPr lang="ar-SA" dirty="0" smtClean="0">
              <a:solidFill>
                <a:srgbClr val="C00000"/>
              </a:solidFill>
            </a:endParaRPr>
          </a:p>
          <a:p>
            <a:pPr marL="0" indent="0" algn="l">
              <a:buNone/>
            </a:pPr>
            <a:r>
              <a:rPr lang="ar-IQ" dirty="0" smtClean="0">
                <a:solidFill>
                  <a:srgbClr val="C00000"/>
                </a:solidFill>
              </a:rPr>
              <a:t>طبخ </a:t>
            </a:r>
            <a:r>
              <a:rPr lang="ar-IQ" dirty="0">
                <a:solidFill>
                  <a:srgbClr val="C00000"/>
                </a:solidFill>
              </a:rPr>
              <a:t>القدورولا غسل الصحون </a:t>
            </a:r>
          </a:p>
          <a:p>
            <a:pPr marL="0" indent="0">
              <a:buNone/>
            </a:pPr>
            <a:r>
              <a:rPr lang="ar-SA" dirty="0" smtClean="0"/>
              <a:t>=الفقر</a:t>
            </a:r>
          </a:p>
          <a:p>
            <a:pPr marL="0" indent="0">
              <a:buNone/>
            </a:pPr>
            <a:r>
              <a:rPr lang="ar-IQ" dirty="0" smtClean="0"/>
              <a:t>فلان </a:t>
            </a:r>
            <a:r>
              <a:rPr lang="ar-IQ" dirty="0">
                <a:solidFill>
                  <a:srgbClr val="00B050"/>
                </a:solidFill>
              </a:rPr>
              <a:t>غليظ الكبد</a:t>
            </a:r>
            <a:r>
              <a:rPr lang="ar-IQ" dirty="0"/>
              <a:t>=القسوة.</a:t>
            </a:r>
          </a:p>
          <a:p>
            <a:pPr marL="0" indent="0">
              <a:buNone/>
            </a:pPr>
            <a:r>
              <a:rPr lang="ar-IQ" dirty="0"/>
              <a:t>فلان </a:t>
            </a:r>
            <a:r>
              <a:rPr lang="ar-IQ" dirty="0">
                <a:solidFill>
                  <a:srgbClr val="0070C0"/>
                </a:solidFill>
              </a:rPr>
              <a:t>طويل النجاد </a:t>
            </a:r>
            <a:r>
              <a:rPr lang="ar-IQ" dirty="0"/>
              <a:t>=طويل القامة = الشجاعة.</a:t>
            </a:r>
          </a:p>
          <a:p>
            <a:pPr marL="0" indent="0">
              <a:buNone/>
            </a:pPr>
            <a:r>
              <a:rPr lang="ar-IQ" dirty="0"/>
              <a:t>فلانة </a:t>
            </a:r>
            <a:r>
              <a:rPr lang="ar-IQ" dirty="0">
                <a:solidFill>
                  <a:srgbClr val="CC3399"/>
                </a:solidFill>
              </a:rPr>
              <a:t>بعيدة مهوى القرط </a:t>
            </a:r>
            <a:r>
              <a:rPr lang="ar-IQ" dirty="0"/>
              <a:t>= طويلة الرقبة.</a:t>
            </a:r>
          </a:p>
          <a:p>
            <a:pPr marL="0" indent="0">
              <a:buNone/>
            </a:pPr>
            <a:r>
              <a:rPr lang="ar-IQ" dirty="0"/>
              <a:t> </a:t>
            </a:r>
            <a:r>
              <a:rPr lang="ar-IQ" dirty="0">
                <a:solidFill>
                  <a:srgbClr val="002060"/>
                </a:solidFill>
              </a:rPr>
              <a:t>فلسناعلى الاعقاب تدمى كُلُومُنا  </a:t>
            </a:r>
            <a:endParaRPr lang="ar-SA" dirty="0" smtClean="0">
              <a:solidFill>
                <a:srgbClr val="002060"/>
              </a:solidFill>
            </a:endParaRPr>
          </a:p>
          <a:p>
            <a:pPr marL="0" indent="0" algn="l">
              <a:buNone/>
            </a:pPr>
            <a:r>
              <a:rPr lang="ar-IQ" dirty="0" smtClean="0">
                <a:solidFill>
                  <a:srgbClr val="002060"/>
                </a:solidFill>
              </a:rPr>
              <a:t> </a:t>
            </a:r>
            <a:r>
              <a:rPr lang="ar-IQ" dirty="0">
                <a:solidFill>
                  <a:srgbClr val="002060"/>
                </a:solidFill>
              </a:rPr>
              <a:t>ولكن على أقدامن تقطر الدّما</a:t>
            </a:r>
          </a:p>
          <a:p>
            <a:r>
              <a:rPr lang="ar-IQ" dirty="0"/>
              <a:t>=الشجاعة</a:t>
            </a:r>
          </a:p>
          <a:p>
            <a:endParaRPr lang="ar-IQ" dirty="0"/>
          </a:p>
        </p:txBody>
      </p:sp>
    </p:spTree>
    <p:extLst>
      <p:ext uri="{BB962C8B-B14F-4D97-AF65-F5344CB8AC3E}">
        <p14:creationId xmlns:p14="http://schemas.microsoft.com/office/powerpoint/2010/main" xmlns="" val="13337075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cene3d>
            <a:camera prst="perspectiveContrastingLeftFacing"/>
            <a:lightRig rig="balanced" dir="t">
              <a:rot lat="0" lon="0" rev="19200000"/>
            </a:lightRig>
          </a:scene3d>
          <a:sp3d contourW="12700" prstMaterial="matte">
            <a:bevelT w="60000" h="50800"/>
            <a:contourClr>
              <a:schemeClr val="accent5">
                <a:shade val="60000"/>
                <a:satMod val="110000"/>
              </a:schemeClr>
            </a:contourClr>
          </a:sp3d>
        </p:spPr>
        <p:style>
          <a:lnRef idx="0">
            <a:schemeClr val="accent5"/>
          </a:lnRef>
          <a:fillRef idx="3">
            <a:schemeClr val="accent5"/>
          </a:fillRef>
          <a:effectRef idx="3">
            <a:schemeClr val="accent5"/>
          </a:effectRef>
          <a:fontRef idx="minor">
            <a:schemeClr val="lt1"/>
          </a:fontRef>
        </p:style>
        <p:txBody>
          <a:bodyPr/>
          <a:lstStyle/>
          <a:p>
            <a:pPr algn="ctr"/>
            <a:r>
              <a:rPr lang="ar-IQ" dirty="0" smtClean="0"/>
              <a:t>كناية عن النسبة :</a:t>
            </a:r>
            <a:endParaRPr lang="ar-IQ" dirty="0"/>
          </a:p>
        </p:txBody>
      </p:sp>
      <p:sp>
        <p:nvSpPr>
          <p:cNvPr id="3" name="Content Placeholder 2"/>
          <p:cNvSpPr>
            <a:spLocks noGrp="1"/>
          </p:cNvSpPr>
          <p:nvPr>
            <p:ph idx="1"/>
          </p:nvPr>
        </p:nvSpPr>
        <p:spPr>
          <a:ln/>
        </p:spPr>
        <p:style>
          <a:lnRef idx="1">
            <a:schemeClr val="accent5"/>
          </a:lnRef>
          <a:fillRef idx="3">
            <a:schemeClr val="accent5"/>
          </a:fillRef>
          <a:effectRef idx="2">
            <a:schemeClr val="accent5"/>
          </a:effectRef>
          <a:fontRef idx="minor">
            <a:schemeClr val="lt1"/>
          </a:fontRef>
        </p:style>
        <p:txBody>
          <a:bodyPr/>
          <a:lstStyle/>
          <a:p>
            <a:pPr marL="0" indent="0">
              <a:buNone/>
            </a:pPr>
            <a:r>
              <a:rPr lang="ar-IQ" dirty="0" smtClean="0">
                <a:solidFill>
                  <a:srgbClr val="FFC000"/>
                </a:solidFill>
              </a:rPr>
              <a:t>يبيت بمنجاة عن اللوم بيتها  </a:t>
            </a:r>
            <a:endParaRPr lang="ar-SA" dirty="0" smtClean="0">
              <a:solidFill>
                <a:srgbClr val="FFC000"/>
              </a:solidFill>
            </a:endParaRPr>
          </a:p>
          <a:p>
            <a:pPr marL="0" indent="0" algn="l">
              <a:buNone/>
            </a:pPr>
            <a:r>
              <a:rPr lang="ar-IQ" dirty="0" smtClean="0">
                <a:solidFill>
                  <a:srgbClr val="FFC000"/>
                </a:solidFill>
              </a:rPr>
              <a:t>   اذاما بيوت بالملامة حلت</a:t>
            </a:r>
          </a:p>
          <a:p>
            <a:pPr marL="0" indent="0">
              <a:buNone/>
            </a:pPr>
            <a:r>
              <a:rPr lang="ar-IQ" dirty="0" smtClean="0">
                <a:solidFill>
                  <a:srgbClr val="FF0000"/>
                </a:solidFill>
              </a:rPr>
              <a:t>إن السماحة والمروءة والندى    </a:t>
            </a:r>
          </a:p>
          <a:p>
            <a:pPr marL="0" indent="0">
              <a:buNone/>
            </a:pPr>
            <a:r>
              <a:rPr lang="ar-IQ" dirty="0">
                <a:solidFill>
                  <a:srgbClr val="FF0000"/>
                </a:solidFill>
              </a:rPr>
              <a:t> </a:t>
            </a:r>
            <a:r>
              <a:rPr lang="ar-IQ" dirty="0" smtClean="0">
                <a:solidFill>
                  <a:srgbClr val="FF0000"/>
                </a:solidFill>
              </a:rPr>
              <a:t>                       في قبةٍ ضربت على ابن الحَشْرَجِ </a:t>
            </a:r>
          </a:p>
          <a:p>
            <a:pPr marL="0" indent="0">
              <a:buNone/>
            </a:pPr>
            <a:r>
              <a:rPr lang="ar-IQ" dirty="0" err="1" smtClean="0">
                <a:solidFill>
                  <a:srgbClr val="FF99FF"/>
                </a:solidFill>
              </a:rPr>
              <a:t>او</a:t>
            </a:r>
            <a:r>
              <a:rPr lang="ar-SA" dirty="0" smtClean="0">
                <a:solidFill>
                  <a:srgbClr val="FF99FF"/>
                </a:solidFill>
              </a:rPr>
              <a:t> </a:t>
            </a:r>
            <a:r>
              <a:rPr lang="ar-IQ" dirty="0" smtClean="0">
                <a:solidFill>
                  <a:srgbClr val="FF99FF"/>
                </a:solidFill>
              </a:rPr>
              <a:t>ما</a:t>
            </a:r>
            <a:r>
              <a:rPr lang="ar-SA" dirty="0" smtClean="0">
                <a:solidFill>
                  <a:srgbClr val="FF99FF"/>
                </a:solidFill>
              </a:rPr>
              <a:t> </a:t>
            </a:r>
            <a:r>
              <a:rPr lang="ar-IQ" dirty="0" smtClean="0">
                <a:solidFill>
                  <a:srgbClr val="FF99FF"/>
                </a:solidFill>
              </a:rPr>
              <a:t>رأيت المجد القى رحلَهُ  </a:t>
            </a:r>
            <a:endParaRPr lang="ar-SA" dirty="0" smtClean="0">
              <a:solidFill>
                <a:srgbClr val="FF99FF"/>
              </a:solidFill>
            </a:endParaRPr>
          </a:p>
          <a:p>
            <a:pPr marL="0" indent="0" algn="l">
              <a:buNone/>
            </a:pPr>
            <a:r>
              <a:rPr lang="ar-IQ" dirty="0" smtClean="0">
                <a:solidFill>
                  <a:srgbClr val="FF99FF"/>
                </a:solidFill>
              </a:rPr>
              <a:t>       في آل طلحة ولم يتحول</a:t>
            </a:r>
            <a:endParaRPr lang="ar-SA" dirty="0" smtClean="0">
              <a:solidFill>
                <a:srgbClr val="FF99FF"/>
              </a:solidFill>
            </a:endParaRPr>
          </a:p>
          <a:p>
            <a:pPr marL="0" indent="0" algn="l">
              <a:buNone/>
            </a:pPr>
            <a:endParaRPr lang="ar-IQ" dirty="0">
              <a:solidFill>
                <a:srgbClr val="FF99FF"/>
              </a:solidFill>
            </a:endParaRPr>
          </a:p>
        </p:txBody>
      </p:sp>
    </p:spTree>
    <p:extLst>
      <p:ext uri="{BB962C8B-B14F-4D97-AF65-F5344CB8AC3E}">
        <p14:creationId xmlns:p14="http://schemas.microsoft.com/office/powerpoint/2010/main" xmlns="" val="139681912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perspectiveHeroicExtremeRightFacing"/>
            <a:lightRig rig="balanced" dir="t">
              <a:rot lat="0" lon="0" rev="19200000"/>
            </a:lightRig>
          </a:scene3d>
          <a:sp3d contourW="12700" prstMaterial="matte">
            <a:bevelT w="60000" h="50800"/>
            <a:contourClr>
              <a:schemeClr val="accent1">
                <a:shade val="60000"/>
                <a:satMod val="110000"/>
              </a:schemeClr>
            </a:contourClr>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علم المعاني</a:t>
            </a:r>
            <a:endParaRPr lang="ar-IQ" dirty="0"/>
          </a:p>
        </p:txBody>
      </p:sp>
      <p:pic>
        <p:nvPicPr>
          <p:cNvPr id="4" name="عنصر نائب للمحتوى 3" descr="Chrysanthemum.jpg"/>
          <p:cNvPicPr>
            <a:picLocks noGrp="1" noChangeAspect="1"/>
          </p:cNvPicPr>
          <p:nvPr>
            <p:ph idx="1"/>
          </p:nvPr>
        </p:nvPicPr>
        <p:blipFill>
          <a:blip r:embed="rId2" cstate="print"/>
          <a:stretch>
            <a:fillRect/>
          </a:stretch>
        </p:blipFill>
        <p:spPr>
          <a:xfrm>
            <a:off x="0" y="1285860"/>
            <a:ext cx="9144000" cy="5572139"/>
          </a:xfrm>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xmlns="" val="1860945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6000" dirty="0" smtClean="0">
                <a:solidFill>
                  <a:srgbClr val="CC3399"/>
                </a:solidFill>
              </a:rPr>
              <a:t>علم المعاني </a:t>
            </a:r>
            <a:endParaRPr lang="ar-IQ" sz="6000" dirty="0">
              <a:solidFill>
                <a:srgbClr val="CC3399"/>
              </a:solidFill>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smtClean="0"/>
              <a:t>اصول وقواعد يُعرف بها كيفية مطابقة الكلام لمقتضى الحال بحيث يكون وفق الغرض الذي سيق له . </a:t>
            </a:r>
          </a:p>
          <a:p>
            <a:pPr marL="0" indent="0">
              <a:buNone/>
            </a:pPr>
            <a:r>
              <a:rPr lang="ar-IQ" dirty="0" smtClean="0"/>
              <a:t>1ـ الخبر والانشاء .</a:t>
            </a:r>
          </a:p>
          <a:p>
            <a:pPr marL="0" indent="0">
              <a:buNone/>
            </a:pPr>
            <a:r>
              <a:rPr lang="ar-IQ" dirty="0" smtClean="0"/>
              <a:t>2ـ الايجاز والمساواة  والاطناب .</a:t>
            </a:r>
          </a:p>
          <a:p>
            <a:pPr marL="0" indent="0">
              <a:buNone/>
            </a:pPr>
            <a:r>
              <a:rPr lang="ar-IQ" dirty="0" smtClean="0"/>
              <a:t>3ـ الفصل والوصل .</a:t>
            </a:r>
          </a:p>
          <a:p>
            <a:pPr marL="0" indent="0">
              <a:buNone/>
            </a:pPr>
            <a:r>
              <a:rPr lang="ar-IQ" dirty="0" smtClean="0"/>
              <a:t>4ـ القصر....الخ .</a:t>
            </a:r>
            <a:endParaRPr lang="ar-IQ" dirty="0"/>
          </a:p>
        </p:txBody>
      </p:sp>
    </p:spTree>
    <p:extLst>
      <p:ext uri="{BB962C8B-B14F-4D97-AF65-F5344CB8AC3E}">
        <p14:creationId xmlns:p14="http://schemas.microsoft.com/office/powerpoint/2010/main" xmlns="" val="257751674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ln/>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dirty="0" smtClean="0"/>
              <a:t>أولاً ــ الخبر </a:t>
            </a:r>
            <a:r>
              <a:rPr lang="ar-IQ" dirty="0" err="1" smtClean="0"/>
              <a:t>والانشاء</a:t>
            </a:r>
            <a:r>
              <a:rPr lang="ar-SA" dirty="0" smtClean="0"/>
              <a:t> </a:t>
            </a:r>
            <a:r>
              <a:rPr lang="ar-SA" dirty="0" smtClean="0">
                <a:solidFill>
                  <a:srgbClr val="FF0000"/>
                </a:solidFill>
              </a:rPr>
              <a:t>س</a:t>
            </a:r>
            <a:endParaRPr lang="ar-IQ" dirty="0">
              <a:solidFill>
                <a:srgbClr val="FF0000"/>
              </a:solidFill>
            </a:endParaRPr>
          </a:p>
        </p:txBody>
      </p:sp>
      <p:sp>
        <p:nvSpPr>
          <p:cNvPr id="3" name="Content Placeholder 2"/>
          <p:cNvSpPr>
            <a:spLocks noGrp="1"/>
          </p:cNvSpPr>
          <p:nvPr>
            <p:ph idx="1"/>
          </p:nvPr>
        </p:nvSpPr>
        <p:spPr>
          <a:xfrm>
            <a:off x="0" y="764704"/>
            <a:ext cx="9144000" cy="6093296"/>
          </a:xfrm>
        </p:spPr>
        <p:style>
          <a:lnRef idx="0">
            <a:schemeClr val="accent3"/>
          </a:lnRef>
          <a:fillRef idx="3">
            <a:schemeClr val="accent3"/>
          </a:fillRef>
          <a:effectRef idx="3">
            <a:schemeClr val="accent3"/>
          </a:effectRef>
          <a:fontRef idx="minor">
            <a:schemeClr val="lt1"/>
          </a:fontRef>
        </p:style>
        <p:txBody>
          <a:bodyPr>
            <a:normAutofit/>
          </a:bodyPr>
          <a:lstStyle/>
          <a:p>
            <a:pPr marL="0" indent="0" algn="ctr">
              <a:buNone/>
            </a:pPr>
            <a:r>
              <a:rPr lang="ar-IQ" dirty="0" smtClean="0"/>
              <a:t>الجمل</a:t>
            </a:r>
            <a:endParaRPr lang="ar-SA" dirty="0" smtClean="0"/>
          </a:p>
          <a:p>
            <a:pPr marL="0" indent="0" algn="ctr">
              <a:buNone/>
            </a:pPr>
            <a:r>
              <a:rPr lang="ar-SA" dirty="0" smtClean="0"/>
              <a:t> </a:t>
            </a:r>
            <a:r>
              <a:rPr lang="ar-IQ" dirty="0" smtClean="0"/>
              <a:t>خبرية                            </a:t>
            </a:r>
            <a:r>
              <a:rPr lang="ar-IQ" dirty="0" err="1" smtClean="0"/>
              <a:t>انشائية</a:t>
            </a:r>
            <a:r>
              <a:rPr lang="ar-IQ" dirty="0" smtClean="0"/>
              <a:t> </a:t>
            </a:r>
          </a:p>
          <a:p>
            <a:pPr marL="0" indent="0">
              <a:buNone/>
            </a:pPr>
            <a:r>
              <a:rPr lang="ar-IQ" dirty="0" smtClean="0">
                <a:solidFill>
                  <a:srgbClr val="FF0000"/>
                </a:solidFill>
              </a:rPr>
              <a:t>(</a:t>
            </a:r>
            <a:r>
              <a:rPr lang="ar-IQ" sz="2800" dirty="0" smtClean="0">
                <a:solidFill>
                  <a:srgbClr val="FF0000"/>
                </a:solidFill>
              </a:rPr>
              <a:t>1)ــ حقيقي  </a:t>
            </a:r>
            <a:r>
              <a:rPr lang="ar-SA" sz="2800" dirty="0" smtClean="0">
                <a:solidFill>
                  <a:srgbClr val="FF0000"/>
                </a:solidFill>
              </a:rPr>
              <a:t>    </a:t>
            </a:r>
            <a:r>
              <a:rPr lang="ar-IQ" sz="2800" dirty="0" smtClean="0">
                <a:solidFill>
                  <a:srgbClr val="FFFF00"/>
                </a:solidFill>
              </a:rPr>
              <a:t>(2)ــ بلاغي       </a:t>
            </a:r>
          </a:p>
          <a:p>
            <a:pPr marL="0" indent="0">
              <a:buNone/>
            </a:pPr>
            <a:r>
              <a:rPr lang="ar-IQ" sz="2800" dirty="0" smtClean="0"/>
              <a:t>                 </a:t>
            </a:r>
            <a:r>
              <a:rPr lang="ar-SA" sz="2800" dirty="0" smtClean="0"/>
              <a:t>   </a:t>
            </a:r>
            <a:r>
              <a:rPr lang="ar-IQ" sz="2800" dirty="0" smtClean="0"/>
              <a:t> </a:t>
            </a:r>
            <a:r>
              <a:rPr lang="ar-IQ" sz="2800" dirty="0" smtClean="0">
                <a:solidFill>
                  <a:srgbClr val="FFFF00"/>
                </a:solidFill>
              </a:rPr>
              <a:t>أ/الضعف</a:t>
            </a:r>
            <a:r>
              <a:rPr lang="ar-IQ" sz="2800" dirty="0" smtClean="0"/>
              <a:t>    </a:t>
            </a:r>
            <a:r>
              <a:rPr lang="ar-SA" sz="2800" dirty="0" smtClean="0"/>
              <a:t> </a:t>
            </a:r>
            <a:r>
              <a:rPr lang="ar-IQ" sz="2800" dirty="0" smtClean="0">
                <a:solidFill>
                  <a:srgbClr val="92D050"/>
                </a:solidFill>
              </a:rPr>
              <a:t>( 1)ــ غير طلبي        2ــ طلبي   </a:t>
            </a:r>
            <a:r>
              <a:rPr lang="ar-IQ" sz="2800" dirty="0" smtClean="0">
                <a:solidFill>
                  <a:srgbClr val="FF0000"/>
                </a:solidFill>
              </a:rPr>
              <a:t>فائدة    لازم   </a:t>
            </a:r>
            <a:r>
              <a:rPr lang="ar-SA" sz="2800" dirty="0" smtClean="0">
                <a:solidFill>
                  <a:srgbClr val="FF0000"/>
                </a:solidFill>
              </a:rPr>
              <a:t>  </a:t>
            </a:r>
            <a:r>
              <a:rPr lang="ar-IQ" sz="2800" dirty="0" smtClean="0">
                <a:solidFill>
                  <a:srgbClr val="FFFF00"/>
                </a:solidFill>
              </a:rPr>
              <a:t>ب/التوبيخ</a:t>
            </a:r>
            <a:r>
              <a:rPr lang="ar-IQ" sz="2800" dirty="0" smtClean="0"/>
              <a:t>    </a:t>
            </a:r>
            <a:r>
              <a:rPr lang="ar-IQ" sz="2800" dirty="0" smtClean="0">
                <a:solidFill>
                  <a:schemeClr val="accent6">
                    <a:lumMod val="75000"/>
                  </a:schemeClr>
                </a:solidFill>
              </a:rPr>
              <a:t>1/القسم(و/</a:t>
            </a:r>
            <a:r>
              <a:rPr lang="ar-IQ" sz="2800" dirty="0" err="1" smtClean="0">
                <a:solidFill>
                  <a:schemeClr val="accent6">
                    <a:lumMod val="75000"/>
                  </a:schemeClr>
                </a:solidFill>
              </a:rPr>
              <a:t>تـ</a:t>
            </a:r>
            <a:r>
              <a:rPr lang="ar-IQ" sz="2800" dirty="0" smtClean="0">
                <a:solidFill>
                  <a:schemeClr val="accent6">
                    <a:lumMod val="75000"/>
                  </a:schemeClr>
                </a:solidFill>
              </a:rPr>
              <a:t>/</a:t>
            </a:r>
            <a:r>
              <a:rPr lang="ar-IQ" sz="2800" dirty="0" err="1" smtClean="0">
                <a:solidFill>
                  <a:schemeClr val="accent6">
                    <a:lumMod val="75000"/>
                  </a:schemeClr>
                </a:solidFill>
              </a:rPr>
              <a:t>بـ</a:t>
            </a:r>
            <a:r>
              <a:rPr lang="ar-IQ" sz="2800" dirty="0" smtClean="0">
                <a:solidFill>
                  <a:schemeClr val="accent6">
                    <a:lumMod val="75000"/>
                  </a:schemeClr>
                </a:solidFill>
              </a:rPr>
              <a:t>)      </a:t>
            </a:r>
            <a:r>
              <a:rPr lang="ar-SA" sz="2800" dirty="0" smtClean="0">
                <a:solidFill>
                  <a:schemeClr val="accent6">
                    <a:lumMod val="20000"/>
                    <a:lumOff val="80000"/>
                  </a:schemeClr>
                </a:solidFill>
              </a:rPr>
              <a:t>1</a:t>
            </a:r>
            <a:r>
              <a:rPr lang="ar-IQ" sz="2800" dirty="0" smtClean="0">
                <a:solidFill>
                  <a:schemeClr val="accent6">
                    <a:lumMod val="20000"/>
                    <a:lumOff val="80000"/>
                  </a:schemeClr>
                </a:solidFill>
              </a:rPr>
              <a:t>ـ الامر</a:t>
            </a:r>
          </a:p>
          <a:p>
            <a:pPr marL="0" indent="0">
              <a:buNone/>
            </a:pPr>
            <a:r>
              <a:rPr lang="ar-IQ" sz="2800" dirty="0" smtClean="0">
                <a:solidFill>
                  <a:srgbClr val="FF0000"/>
                </a:solidFill>
              </a:rPr>
              <a:t>الخبر   فائدة   </a:t>
            </a:r>
            <a:r>
              <a:rPr lang="ar-SA" sz="2800" dirty="0" smtClean="0">
                <a:solidFill>
                  <a:srgbClr val="FF0000"/>
                </a:solidFill>
              </a:rPr>
              <a:t> </a:t>
            </a:r>
            <a:r>
              <a:rPr lang="ar-IQ" sz="2800" dirty="0" smtClean="0">
                <a:solidFill>
                  <a:srgbClr val="FFFF00"/>
                </a:solidFill>
              </a:rPr>
              <a:t>ج/الفخر..الخ</a:t>
            </a:r>
            <a:r>
              <a:rPr lang="ar-IQ" sz="2800" dirty="0" smtClean="0">
                <a:solidFill>
                  <a:schemeClr val="accent1">
                    <a:lumMod val="50000"/>
                  </a:schemeClr>
                </a:solidFill>
              </a:rPr>
              <a:t> </a:t>
            </a:r>
            <a:r>
              <a:rPr lang="ar-SA" sz="2800" dirty="0" smtClean="0">
                <a:solidFill>
                  <a:schemeClr val="accent1">
                    <a:lumMod val="50000"/>
                  </a:schemeClr>
                </a:solidFill>
              </a:rPr>
              <a:t>2</a:t>
            </a:r>
            <a:r>
              <a:rPr lang="ar-IQ" sz="2800" dirty="0" smtClean="0">
                <a:solidFill>
                  <a:schemeClr val="accent1">
                    <a:lumMod val="50000"/>
                  </a:schemeClr>
                </a:solidFill>
              </a:rPr>
              <a:t>/صيغ </a:t>
            </a:r>
            <a:r>
              <a:rPr lang="ar-IQ" sz="2800" dirty="0" smtClean="0">
                <a:solidFill>
                  <a:schemeClr val="accent6">
                    <a:lumMod val="75000"/>
                  </a:schemeClr>
                </a:solidFill>
              </a:rPr>
              <a:t>المدح والذم  </a:t>
            </a:r>
            <a:r>
              <a:rPr lang="ar-SA" sz="2800" dirty="0" smtClean="0">
                <a:solidFill>
                  <a:schemeClr val="accent6">
                    <a:lumMod val="75000"/>
                  </a:schemeClr>
                </a:solidFill>
              </a:rPr>
              <a:t>  </a:t>
            </a:r>
            <a:r>
              <a:rPr lang="ar-SA" sz="2800" dirty="0" smtClean="0">
                <a:solidFill>
                  <a:schemeClr val="accent6">
                    <a:lumMod val="20000"/>
                    <a:lumOff val="80000"/>
                  </a:schemeClr>
                </a:solidFill>
              </a:rPr>
              <a:t>2 </a:t>
            </a:r>
            <a:r>
              <a:rPr lang="ar-IQ" sz="2800" dirty="0" smtClean="0">
                <a:solidFill>
                  <a:schemeClr val="accent6">
                    <a:lumMod val="20000"/>
                    <a:lumOff val="80000"/>
                  </a:schemeClr>
                </a:solidFill>
              </a:rPr>
              <a:t>ـ النهي </a:t>
            </a:r>
          </a:p>
          <a:p>
            <a:pPr marL="0" indent="0">
              <a:buNone/>
            </a:pPr>
            <a:r>
              <a:rPr lang="ar-IQ" sz="2800" dirty="0"/>
              <a:t> </a:t>
            </a:r>
            <a:r>
              <a:rPr lang="ar-IQ" sz="2800" dirty="0" smtClean="0"/>
              <a:t>        </a:t>
            </a:r>
            <a:r>
              <a:rPr lang="ar-IQ" sz="2800" dirty="0" smtClean="0">
                <a:solidFill>
                  <a:srgbClr val="FF0000"/>
                </a:solidFill>
              </a:rPr>
              <a:t>الخبر</a:t>
            </a:r>
            <a:r>
              <a:rPr lang="ar-IQ" sz="2800" dirty="0" smtClean="0"/>
              <a:t>                    </a:t>
            </a:r>
            <a:r>
              <a:rPr lang="ar-SA" sz="2800" dirty="0" smtClean="0"/>
              <a:t>  </a:t>
            </a:r>
            <a:r>
              <a:rPr lang="ar-IQ" sz="2800" dirty="0" smtClean="0">
                <a:solidFill>
                  <a:schemeClr val="accent6">
                    <a:lumMod val="75000"/>
                  </a:schemeClr>
                </a:solidFill>
              </a:rPr>
              <a:t>(نعم/بئس/حبذا)      </a:t>
            </a:r>
            <a:r>
              <a:rPr lang="ar-IQ" sz="2800" dirty="0" smtClean="0">
                <a:solidFill>
                  <a:schemeClr val="accent6">
                    <a:lumMod val="20000"/>
                    <a:lumOff val="80000"/>
                  </a:schemeClr>
                </a:solidFill>
              </a:rPr>
              <a:t>3ـ استفهام</a:t>
            </a:r>
          </a:p>
          <a:p>
            <a:pPr marL="0" indent="0" algn="l">
              <a:buNone/>
            </a:pPr>
            <a:r>
              <a:rPr lang="ar-IQ" sz="2800" dirty="0"/>
              <a:t> </a:t>
            </a:r>
            <a:r>
              <a:rPr lang="ar-IQ" sz="2800" dirty="0" smtClean="0"/>
              <a:t>                        </a:t>
            </a:r>
            <a:r>
              <a:rPr lang="ar-IQ" sz="2800" dirty="0" smtClean="0">
                <a:solidFill>
                  <a:schemeClr val="accent6">
                    <a:lumMod val="75000"/>
                  </a:schemeClr>
                </a:solidFill>
              </a:rPr>
              <a:t>3</a:t>
            </a:r>
            <a:r>
              <a:rPr lang="ar-SA" sz="2800" dirty="0" smtClean="0">
                <a:solidFill>
                  <a:schemeClr val="accent6">
                    <a:lumMod val="75000"/>
                  </a:schemeClr>
                </a:solidFill>
              </a:rPr>
              <a:t>/ </a:t>
            </a:r>
            <a:r>
              <a:rPr lang="ar-IQ" sz="2800" dirty="0" smtClean="0">
                <a:solidFill>
                  <a:schemeClr val="accent6">
                    <a:lumMod val="75000"/>
                  </a:schemeClr>
                </a:solidFill>
              </a:rPr>
              <a:t>الرجاء(عسى/..</a:t>
            </a:r>
            <a:r>
              <a:rPr lang="ar-SA" sz="2800" dirty="0" smtClean="0">
                <a:solidFill>
                  <a:schemeClr val="accent6">
                    <a:lumMod val="75000"/>
                  </a:schemeClr>
                </a:solidFill>
              </a:rPr>
              <a:t>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IQ" sz="2800" dirty="0" smtClean="0">
                <a:solidFill>
                  <a:schemeClr val="accent6">
                    <a:lumMod val="20000"/>
                    <a:lumOff val="80000"/>
                  </a:schemeClr>
                </a:solidFill>
              </a:rPr>
              <a:t>4 </a:t>
            </a:r>
            <a:r>
              <a:rPr lang="ar-IQ" sz="2800" dirty="0" err="1" smtClean="0">
                <a:solidFill>
                  <a:schemeClr val="accent6">
                    <a:lumMod val="20000"/>
                    <a:lumOff val="80000"/>
                  </a:schemeClr>
                </a:solidFill>
              </a:rPr>
              <a:t>ـ</a:t>
            </a:r>
            <a:r>
              <a:rPr lang="ar-IQ" sz="2800" dirty="0" smtClean="0">
                <a:solidFill>
                  <a:schemeClr val="accent6">
                    <a:lumMod val="20000"/>
                    <a:lumOff val="80000"/>
                  </a:schemeClr>
                </a:solidFill>
              </a:rPr>
              <a:t> تمن</a:t>
            </a:r>
            <a:r>
              <a:rPr lang="ar-SA" sz="2800" dirty="0" smtClean="0">
                <a:solidFill>
                  <a:schemeClr val="accent6">
                    <a:lumMod val="20000"/>
                    <a:lumOff val="80000"/>
                  </a:schemeClr>
                </a:solidFill>
              </a:rPr>
              <a:t>ي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SA" sz="2800" dirty="0" smtClean="0">
                <a:solidFill>
                  <a:schemeClr val="accent2">
                    <a:lumMod val="75000"/>
                  </a:schemeClr>
                </a:solidFill>
              </a:rPr>
              <a:t>4</a:t>
            </a:r>
            <a:r>
              <a:rPr lang="ar-IQ" sz="2800" dirty="0" smtClean="0">
                <a:solidFill>
                  <a:schemeClr val="accent6">
                    <a:lumMod val="75000"/>
                  </a:schemeClr>
                </a:solidFill>
              </a:rPr>
              <a:t>/صيغ العقود(بعت/</a:t>
            </a:r>
            <a:r>
              <a:rPr lang="ar-SA" sz="2800" dirty="0" smtClean="0">
                <a:solidFill>
                  <a:schemeClr val="accent6">
                    <a:lumMod val="75000"/>
                  </a:schemeClr>
                </a:solidFill>
              </a:rPr>
              <a:t>           </a:t>
            </a:r>
            <a:r>
              <a:rPr lang="ar-IQ" sz="2800" dirty="0" smtClean="0">
                <a:solidFill>
                  <a:schemeClr val="accent6">
                    <a:lumMod val="20000"/>
                    <a:lumOff val="80000"/>
                  </a:schemeClr>
                </a:solidFill>
              </a:rPr>
              <a:t>5ـ نداء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a:t>
            </a:r>
            <a:r>
              <a:rPr lang="ar-IQ" sz="2800" dirty="0" smtClean="0">
                <a:solidFill>
                  <a:schemeClr val="accent6">
                    <a:lumMod val="75000"/>
                  </a:schemeClr>
                </a:solidFill>
              </a:rPr>
              <a:t>اشتريت)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5</a:t>
            </a:r>
            <a:r>
              <a:rPr lang="ar-IQ" sz="2800" dirty="0" smtClean="0">
                <a:solidFill>
                  <a:schemeClr val="accent6">
                    <a:lumMod val="75000"/>
                  </a:schemeClr>
                </a:solidFill>
              </a:rPr>
              <a:t>/التعجب </a:t>
            </a:r>
            <a:r>
              <a:rPr lang="ar-SA" sz="2800" dirty="0" smtClean="0">
                <a:solidFill>
                  <a:schemeClr val="accent6">
                    <a:lumMod val="75000"/>
                  </a:schemeClr>
                </a:solidFill>
              </a:rPr>
              <a:t>   </a:t>
            </a:r>
            <a:endParaRPr lang="ar-IQ" sz="2800" dirty="0" smtClean="0">
              <a:solidFill>
                <a:schemeClr val="accent6">
                  <a:lumMod val="20000"/>
                  <a:lumOff val="80000"/>
                </a:schemeClr>
              </a:solidFill>
            </a:endParaRPr>
          </a:p>
          <a:p>
            <a:pPr marL="0" indent="0">
              <a:buNone/>
            </a:pPr>
            <a:endParaRPr lang="ar-IQ" sz="2800" dirty="0"/>
          </a:p>
        </p:txBody>
      </p:sp>
      <p:cxnSp>
        <p:nvCxnSpPr>
          <p:cNvPr id="5" name="Straight Connector 4"/>
          <p:cNvCxnSpPr/>
          <p:nvPr/>
        </p:nvCxnSpPr>
        <p:spPr>
          <a:xfrm>
            <a:off x="4509871" y="121207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051720" y="1340768"/>
            <a:ext cx="52565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302434" y="13407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44968" y="131610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000892" y="185736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6286512" y="200024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928662" y="2071678"/>
            <a:ext cx="264320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20773" y="1988840"/>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294850" y="1987359"/>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3357554" y="228599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42910" y="228599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726809" y="234888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7500926" y="2571744"/>
            <a:ext cx="1285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786842" y="25717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500958" y="2571744"/>
            <a:ext cx="0" cy="33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rot="5400000">
            <a:off x="2107389" y="203595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423844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أولاً ــ الخبر</a:t>
            </a:r>
            <a:r>
              <a:rPr lang="ar-SA" dirty="0" smtClean="0"/>
              <a:t> </a:t>
            </a:r>
            <a:endParaRPr lang="ar-IQ" dirty="0"/>
          </a:p>
        </p:txBody>
      </p:sp>
      <p:sp>
        <p:nvSpPr>
          <p:cNvPr id="3" name="Content Placeholder 2"/>
          <p:cNvSpPr>
            <a:spLocks noGrp="1"/>
          </p:cNvSpPr>
          <p:nvPr>
            <p:ph idx="1"/>
          </p:nvPr>
        </p:nvSpPr>
        <p:spPr/>
        <p:txBody>
          <a:bodyPr/>
          <a:lstStyle/>
          <a:p>
            <a:r>
              <a:rPr lang="ar-IQ" dirty="0"/>
              <a:t>هو الكلام الذي يحتمل الصدق </a:t>
            </a:r>
            <a:r>
              <a:rPr lang="ar-IQ" dirty="0" smtClean="0"/>
              <a:t>والكذب لذاته ،</a:t>
            </a:r>
            <a:r>
              <a:rPr lang="ar-SA" dirty="0" smtClean="0"/>
              <a:t> </a:t>
            </a:r>
            <a:r>
              <a:rPr lang="ar-IQ" dirty="0" smtClean="0"/>
              <a:t>فيقاس على حسب مطابقته للواقع.</a:t>
            </a:r>
          </a:p>
          <a:p>
            <a:r>
              <a:rPr lang="ar-IQ" dirty="0" smtClean="0"/>
              <a:t>وللخبر غرضان اصليان : </a:t>
            </a:r>
          </a:p>
          <a:p>
            <a:r>
              <a:rPr lang="ar-IQ" dirty="0" smtClean="0"/>
              <a:t>1/فائدة الخبر: وهو افادة المخاطب مضمون الجملة حيث يكون جاهلاً هذا المضمون (الدين المعاملة).</a:t>
            </a:r>
          </a:p>
          <a:p>
            <a:r>
              <a:rPr lang="ar-IQ" dirty="0" smtClean="0"/>
              <a:t>2/لازم فائدة الخبر: هو ان يريد المتكلم اعلام المخاطب انه عالم بمضمون الخبرمثلما المخاطَب عال به(كان نجاح ابنك باهراً).</a:t>
            </a:r>
            <a:endParaRPr lang="ar-IQ" dirty="0"/>
          </a:p>
        </p:txBody>
      </p:sp>
    </p:spTree>
    <p:extLst>
      <p:ext uri="{BB962C8B-B14F-4D97-AF65-F5344CB8AC3E}">
        <p14:creationId xmlns:p14="http://schemas.microsoft.com/office/powerpoint/2010/main" xmlns="" val="3158829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6632"/>
            <a:ext cx="8229600" cy="158006"/>
          </a:xfrm>
        </p:spPr>
        <p:txBody>
          <a:bodyPr>
            <a:normAutofit fontScale="90000"/>
          </a:bodyPr>
          <a:lstStyle/>
          <a:p>
            <a:endParaRPr lang="ar-IQ" dirty="0"/>
          </a:p>
        </p:txBody>
      </p:sp>
      <p:sp>
        <p:nvSpPr>
          <p:cNvPr id="3" name="Content Placeholder 2"/>
          <p:cNvSpPr>
            <a:spLocks noGrp="1"/>
          </p:cNvSpPr>
          <p:nvPr>
            <p:ph idx="1"/>
          </p:nvPr>
        </p:nvSpPr>
        <p:spPr>
          <a:xfrm>
            <a:off x="457200" y="428604"/>
            <a:ext cx="8329642" cy="5697559"/>
          </a:xfrm>
        </p:spPr>
        <p:style>
          <a:lnRef idx="0">
            <a:schemeClr val="accent6"/>
          </a:lnRef>
          <a:fillRef idx="3">
            <a:schemeClr val="accent6"/>
          </a:fillRef>
          <a:effectRef idx="3">
            <a:schemeClr val="accent6"/>
          </a:effectRef>
          <a:fontRef idx="minor">
            <a:schemeClr val="lt1"/>
          </a:fontRef>
        </p:style>
        <p:txBody>
          <a:bodyPr/>
          <a:lstStyle/>
          <a:p>
            <a:r>
              <a:rPr lang="ar-IQ" dirty="0" smtClean="0">
                <a:solidFill>
                  <a:srgbClr val="FFFF00"/>
                </a:solidFill>
              </a:rPr>
              <a:t>وقد يلقى الخبر خلاف الاصل لاغراض اخرى تستفادمن سياق الكلام ونعدها اغراضاً بلاغية ومنها :</a:t>
            </a:r>
          </a:p>
          <a:p>
            <a:r>
              <a:rPr lang="ar-IQ" dirty="0" smtClean="0"/>
              <a:t>1/ اظهار الضعف والخشوع :{ربِ اني وهن العظم مني ..}.</a:t>
            </a:r>
          </a:p>
          <a:p>
            <a:r>
              <a:rPr lang="ar-IQ" dirty="0" smtClean="0"/>
              <a:t>2/ التوبيخ:{وتأكلون التراث أكلاً لما وتحبون المال حباًجماً}.</a:t>
            </a:r>
          </a:p>
          <a:p>
            <a:r>
              <a:rPr lang="ar-IQ" dirty="0" smtClean="0"/>
              <a:t>3/ الفخر:  أنا الذي نظر الاعمى الى ادبي</a:t>
            </a:r>
          </a:p>
          <a:p>
            <a:r>
              <a:rPr lang="ar-IQ" dirty="0"/>
              <a:t> </a:t>
            </a:r>
            <a:r>
              <a:rPr lang="ar-IQ" dirty="0" smtClean="0"/>
              <a:t>                    واسمعت كلماتي من به صممُ</a:t>
            </a:r>
            <a:endParaRPr lang="ar-IQ" dirty="0"/>
          </a:p>
        </p:txBody>
      </p:sp>
    </p:spTree>
    <p:extLst>
      <p:ext uri="{BB962C8B-B14F-4D97-AF65-F5344CB8AC3E}">
        <p14:creationId xmlns:p14="http://schemas.microsoft.com/office/powerpoint/2010/main" xmlns="" val="14407879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style>
          <a:lnRef idx="1">
            <a:schemeClr val="accent2"/>
          </a:lnRef>
          <a:fillRef idx="2">
            <a:schemeClr val="accent2"/>
          </a:fillRef>
          <a:effectRef idx="1">
            <a:schemeClr val="accent2"/>
          </a:effectRef>
          <a:fontRef idx="minor">
            <a:schemeClr val="dk1"/>
          </a:fontRef>
        </p:style>
        <p:txBody>
          <a:bodyPr/>
          <a:lstStyle/>
          <a:p>
            <a:pPr algn="ctr"/>
            <a:r>
              <a:rPr lang="ar-IQ" dirty="0" smtClean="0"/>
              <a:t>الانشاء الطلبي</a:t>
            </a:r>
            <a:endParaRPr lang="ar-IQ" dirty="0"/>
          </a:p>
        </p:txBody>
      </p:sp>
      <p:sp>
        <p:nvSpPr>
          <p:cNvPr id="3" name="Content Placeholder 2"/>
          <p:cNvSpPr>
            <a:spLocks noGrp="1"/>
          </p:cNvSpPr>
          <p:nvPr>
            <p:ph idx="1"/>
          </p:nvPr>
        </p:nvSpPr>
        <p:spPr/>
        <p:txBody>
          <a:bodyPr/>
          <a:lstStyle/>
          <a:p>
            <a:pPr marL="0" indent="0">
              <a:buNone/>
            </a:pPr>
            <a:r>
              <a:rPr lang="ar-IQ" dirty="0" smtClean="0">
                <a:solidFill>
                  <a:schemeClr val="accent1">
                    <a:lumMod val="75000"/>
                  </a:schemeClr>
                </a:solidFill>
              </a:rPr>
              <a:t>هو الذي يستدعي مطلوباً غير حاصل وقت الطلب،وهي انواع:</a:t>
            </a:r>
          </a:p>
          <a:p>
            <a:pPr marL="0" indent="0">
              <a:buNone/>
            </a:pPr>
            <a:r>
              <a:rPr lang="ar-IQ" dirty="0" smtClean="0"/>
              <a:t>1ــ الامر هو طلب حصول الفعل .وصيغه:</a:t>
            </a:r>
          </a:p>
          <a:p>
            <a:pPr>
              <a:buFont typeface="Wingdings" pitchFamily="2" charset="2"/>
              <a:buChar char="q"/>
            </a:pPr>
            <a:r>
              <a:rPr lang="ar-IQ" dirty="0" smtClean="0"/>
              <a:t>المضارع المقرون بلام الامر=ليكتب.</a:t>
            </a:r>
          </a:p>
          <a:p>
            <a:pPr>
              <a:buFont typeface="Wingdings" pitchFamily="2" charset="2"/>
              <a:buChar char="q"/>
            </a:pPr>
            <a:r>
              <a:rPr lang="ar-IQ" dirty="0" smtClean="0"/>
              <a:t>فعل الامر=اكتب.</a:t>
            </a:r>
          </a:p>
          <a:p>
            <a:pPr>
              <a:buFont typeface="Wingdings" pitchFamily="2" charset="2"/>
              <a:buChar char="q"/>
            </a:pPr>
            <a:r>
              <a:rPr lang="ar-IQ" dirty="0" smtClean="0"/>
              <a:t>اسم فعل الامر=صه</a:t>
            </a:r>
          </a:p>
          <a:p>
            <a:pPr>
              <a:buFont typeface="Wingdings" pitchFamily="2" charset="2"/>
              <a:buChar char="q"/>
            </a:pPr>
            <a:r>
              <a:rPr lang="ar-IQ" dirty="0" smtClean="0"/>
              <a:t>المصدر النائب عن فعل الامر{وبالوالدين احساناً}.</a:t>
            </a:r>
          </a:p>
          <a:p>
            <a:pPr>
              <a:buFont typeface="Wingdings" pitchFamily="2" charset="2"/>
              <a:buChar char="q"/>
            </a:pPr>
            <a:endParaRPr lang="ar-IQ" dirty="0"/>
          </a:p>
        </p:txBody>
      </p:sp>
    </p:spTree>
    <p:extLst>
      <p:ext uri="{BB962C8B-B14F-4D97-AF65-F5344CB8AC3E}">
        <p14:creationId xmlns:p14="http://schemas.microsoft.com/office/powerpoint/2010/main" xmlns="" val="148335890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ويخرج فعل الامر الى</a:t>
            </a:r>
            <a:endParaRPr lang="ar-IQ" dirty="0"/>
          </a:p>
        </p:txBody>
      </p:sp>
      <p:sp>
        <p:nvSpPr>
          <p:cNvPr id="3" name="Content Placeholder 2"/>
          <p:cNvSpPr>
            <a:spLocks noGrp="1"/>
          </p:cNvSpPr>
          <p:nvPr>
            <p:ph idx="1"/>
          </p:nvPr>
        </p:nvSpPr>
        <p:spPr/>
        <p:txBody>
          <a:bodyPr/>
          <a:lstStyle/>
          <a:p>
            <a:r>
              <a:rPr lang="ar-IQ" dirty="0" smtClean="0"/>
              <a:t>معناه الاولي الحقيقي=</a:t>
            </a:r>
            <a:r>
              <a:rPr lang="ar-SA" dirty="0" smtClean="0"/>
              <a:t> </a:t>
            </a:r>
            <a:r>
              <a:rPr lang="ar-IQ" dirty="0" smtClean="0"/>
              <a:t>الذي يتبادر الى الذهن عند سماعه فيسمى عندها </a:t>
            </a:r>
            <a:r>
              <a:rPr lang="ar-IQ" dirty="0" err="1" smtClean="0"/>
              <a:t>الامر</a:t>
            </a:r>
            <a:r>
              <a:rPr lang="ar-IQ" dirty="0" smtClean="0"/>
              <a:t> حقيقياً</a:t>
            </a:r>
            <a:r>
              <a:rPr lang="ar-SA" dirty="0" smtClean="0"/>
              <a:t> </a:t>
            </a:r>
          </a:p>
          <a:p>
            <a:r>
              <a:rPr lang="ar-IQ" dirty="0" smtClean="0"/>
              <a:t>=</a:t>
            </a:r>
            <a:r>
              <a:rPr lang="ar-SA" dirty="0" smtClean="0"/>
              <a:t> </a:t>
            </a:r>
            <a:r>
              <a:rPr lang="ar-IQ" dirty="0" smtClean="0">
                <a:solidFill>
                  <a:srgbClr val="FF0000"/>
                </a:solidFill>
              </a:rPr>
              <a:t>{</a:t>
            </a:r>
            <a:r>
              <a:rPr lang="ar-IQ" dirty="0" err="1" smtClean="0">
                <a:solidFill>
                  <a:srgbClr val="FF0000"/>
                </a:solidFill>
              </a:rPr>
              <a:t>اقيموا</a:t>
            </a:r>
            <a:r>
              <a:rPr lang="ar-IQ" dirty="0" smtClean="0">
                <a:solidFill>
                  <a:srgbClr val="FF0000"/>
                </a:solidFill>
              </a:rPr>
              <a:t> الصلاة واتوا الزكاة}.</a:t>
            </a:r>
          </a:p>
          <a:p>
            <a:r>
              <a:rPr lang="ar-IQ" dirty="0" smtClean="0"/>
              <a:t>وقد يخرج فعل الامر عن معناه الحقيقي الاصلي الى معان </a:t>
            </a:r>
            <a:r>
              <a:rPr lang="ar-IQ" dirty="0" err="1" smtClean="0"/>
              <a:t>اخرى</a:t>
            </a:r>
            <a:r>
              <a:rPr lang="ar-IQ" dirty="0" smtClean="0"/>
              <a:t> </a:t>
            </a:r>
            <a:r>
              <a:rPr lang="ar-IQ" dirty="0" err="1" smtClean="0"/>
              <a:t>تستفاد</a:t>
            </a:r>
            <a:r>
              <a:rPr lang="ar-SA" dirty="0" smtClean="0"/>
              <a:t> </a:t>
            </a:r>
            <a:r>
              <a:rPr lang="ar-IQ" dirty="0" smtClean="0"/>
              <a:t>من سياق الكلام وقرائن الاحوال وتسمى </a:t>
            </a:r>
            <a:r>
              <a:rPr lang="ar-IQ" dirty="0" err="1" smtClean="0"/>
              <a:t>بالاغراض</a:t>
            </a:r>
            <a:r>
              <a:rPr lang="ar-IQ" dirty="0" smtClean="0"/>
              <a:t> البلاغية</a:t>
            </a:r>
            <a:r>
              <a:rPr lang="ar-SA" dirty="0" smtClean="0"/>
              <a:t> </a:t>
            </a:r>
            <a:r>
              <a:rPr lang="ar-IQ" dirty="0" err="1" smtClean="0"/>
              <a:t>او</a:t>
            </a:r>
            <a:r>
              <a:rPr lang="ar-IQ" dirty="0" smtClean="0"/>
              <a:t> المعاني الثواني ومنها :</a:t>
            </a:r>
            <a:endParaRPr lang="ar-IQ" dirty="0"/>
          </a:p>
        </p:txBody>
      </p:sp>
    </p:spTree>
    <p:extLst>
      <p:ext uri="{BB962C8B-B14F-4D97-AF65-F5344CB8AC3E}">
        <p14:creationId xmlns:p14="http://schemas.microsoft.com/office/powerpoint/2010/main" xmlns="" val="1973294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6237312"/>
          </a:xfrm>
        </p:spPr>
        <p:txBody>
          <a:bodyPr>
            <a:normAutofit lnSpcReduction="10000"/>
          </a:bodyPr>
          <a:lstStyle/>
          <a:p>
            <a:pPr marL="0" indent="0">
              <a:buNone/>
            </a:pPr>
            <a:r>
              <a:rPr lang="ar-IQ" dirty="0" smtClean="0"/>
              <a:t>    يطلق على المشبه والمشبه به طرفي التشبيه.</a:t>
            </a:r>
            <a:r>
              <a:rPr lang="ar-SA" dirty="0" smtClean="0"/>
              <a:t>  </a:t>
            </a:r>
            <a:endParaRPr lang="ar-IQ" dirty="0" smtClean="0"/>
          </a:p>
          <a:p>
            <a:pPr marL="0" indent="0">
              <a:buNone/>
            </a:pPr>
            <a:r>
              <a:rPr lang="ar-IQ" dirty="0" smtClean="0"/>
              <a:t>    يجب ان يكون وجه الشبه في المشبه به اقوى واظهرمنه في المشبه.</a:t>
            </a:r>
            <a:r>
              <a:rPr lang="ar-IQ" dirty="0"/>
              <a:t> </a:t>
            </a:r>
          </a:p>
          <a:p>
            <a:pPr marL="0" indent="0">
              <a:buNone/>
            </a:pPr>
            <a:r>
              <a:rPr lang="ar-IQ" dirty="0" smtClean="0"/>
              <a:t>={{والق </a:t>
            </a:r>
            <a:r>
              <a:rPr lang="ar-IQ" dirty="0" smtClean="0">
                <a:solidFill>
                  <a:srgbClr val="7030A0"/>
                </a:solidFill>
              </a:rPr>
              <a:t>عصاك</a:t>
            </a:r>
            <a:r>
              <a:rPr lang="ar-IQ" dirty="0" smtClean="0"/>
              <a:t> فلمارآها </a:t>
            </a:r>
            <a:r>
              <a:rPr lang="ar-IQ" u="sng" dirty="0" smtClean="0">
                <a:solidFill>
                  <a:srgbClr val="FF0000"/>
                </a:solidFill>
              </a:rPr>
              <a:t>تهتز</a:t>
            </a:r>
            <a:r>
              <a:rPr lang="ar-IQ" dirty="0" smtClean="0"/>
              <a:t>   </a:t>
            </a:r>
            <a:r>
              <a:rPr lang="ar-IQ" dirty="0" smtClean="0">
                <a:solidFill>
                  <a:srgbClr val="7030A0"/>
                </a:solidFill>
              </a:rPr>
              <a:t>كأن</a:t>
            </a:r>
            <a:r>
              <a:rPr lang="ar-IQ" u="sng" dirty="0" smtClean="0">
                <a:solidFill>
                  <a:srgbClr val="7030A0"/>
                </a:solidFill>
              </a:rPr>
              <a:t>ها</a:t>
            </a:r>
            <a:r>
              <a:rPr lang="ar-IQ" dirty="0" smtClean="0"/>
              <a:t>       </a:t>
            </a:r>
            <a:r>
              <a:rPr lang="ar-IQ" u="sng" dirty="0" smtClean="0">
                <a:solidFill>
                  <a:schemeClr val="accent6">
                    <a:lumMod val="50000"/>
                  </a:schemeClr>
                </a:solidFill>
              </a:rPr>
              <a:t>جانٌ</a:t>
            </a:r>
            <a:r>
              <a:rPr lang="ar-IQ" dirty="0" smtClean="0">
                <a:solidFill>
                  <a:schemeClr val="accent6">
                    <a:lumMod val="50000"/>
                  </a:schemeClr>
                </a:solidFill>
              </a:rPr>
              <a:t> </a:t>
            </a:r>
            <a:r>
              <a:rPr lang="ar-IQ" dirty="0" smtClean="0"/>
              <a:t>ولى مدبراً</a:t>
            </a:r>
            <a:r>
              <a:rPr lang="ar-SA" dirty="0" smtClean="0"/>
              <a:t> </a:t>
            </a:r>
            <a:r>
              <a:rPr lang="ar-IQ" dirty="0" err="1" smtClean="0"/>
              <a:t>}}.</a:t>
            </a:r>
            <a:r>
              <a:rPr lang="ar-SA" dirty="0" smtClean="0"/>
              <a:t>                      </a:t>
            </a:r>
            <a:r>
              <a:rPr lang="ar-SA" dirty="0" smtClean="0">
                <a:solidFill>
                  <a:srgbClr val="7030A0"/>
                </a:solidFill>
              </a:rPr>
              <a:t>الأداة</a:t>
            </a:r>
            <a:endParaRPr lang="ar-IQ" dirty="0" smtClean="0">
              <a:solidFill>
                <a:srgbClr val="7030A0"/>
              </a:solidFill>
            </a:endParaRPr>
          </a:p>
          <a:p>
            <a:pPr marL="0" indent="0">
              <a:buNone/>
            </a:pPr>
            <a:r>
              <a:rPr lang="ar-IQ" dirty="0"/>
              <a:t> </a:t>
            </a:r>
            <a:r>
              <a:rPr lang="ar-IQ" dirty="0" smtClean="0"/>
              <a:t>                          </a:t>
            </a:r>
            <a:endParaRPr lang="ar-SA" dirty="0" smtClean="0"/>
          </a:p>
          <a:p>
            <a:pPr marL="0" indent="0">
              <a:buNone/>
            </a:pPr>
            <a:r>
              <a:rPr lang="ar-SA" dirty="0" smtClean="0">
                <a:solidFill>
                  <a:srgbClr val="7030A0"/>
                </a:solidFill>
              </a:rPr>
              <a:t>         </a:t>
            </a:r>
            <a:r>
              <a:rPr lang="ar-IQ" dirty="0" smtClean="0">
                <a:solidFill>
                  <a:srgbClr val="7030A0"/>
                </a:solidFill>
              </a:rPr>
              <a:t>(المشبه )</a:t>
            </a:r>
            <a:r>
              <a:rPr lang="ar-SA" dirty="0" smtClean="0">
                <a:solidFill>
                  <a:srgbClr val="7030A0"/>
                </a:solidFill>
              </a:rPr>
              <a:t>                       </a:t>
            </a:r>
            <a:r>
              <a:rPr lang="ar-IQ" dirty="0" smtClean="0">
                <a:solidFill>
                  <a:schemeClr val="accent6">
                    <a:lumMod val="50000"/>
                  </a:schemeClr>
                </a:solidFill>
              </a:rPr>
              <a:t>(المشبه</a:t>
            </a:r>
            <a:r>
              <a:rPr lang="ar-SA" dirty="0" smtClean="0">
                <a:solidFill>
                  <a:schemeClr val="accent6">
                    <a:lumMod val="50000"/>
                  </a:schemeClr>
                </a:solidFill>
              </a:rPr>
              <a:t> </a:t>
            </a:r>
            <a:r>
              <a:rPr lang="ar-SA" dirty="0" err="1" smtClean="0">
                <a:solidFill>
                  <a:schemeClr val="accent6">
                    <a:lumMod val="50000"/>
                  </a:schemeClr>
                </a:solidFill>
              </a:rPr>
              <a:t>به</a:t>
            </a:r>
            <a:r>
              <a:rPr lang="ar-SA" dirty="0" smtClean="0">
                <a:solidFill>
                  <a:schemeClr val="accent6">
                    <a:lumMod val="50000"/>
                  </a:schemeClr>
                </a:solidFill>
              </a:rPr>
              <a:t> )</a:t>
            </a:r>
            <a:endParaRPr lang="ar-IQ" dirty="0" smtClean="0">
              <a:solidFill>
                <a:schemeClr val="accent6">
                  <a:lumMod val="50000"/>
                </a:schemeClr>
              </a:solidFill>
            </a:endParaRPr>
          </a:p>
          <a:p>
            <a:pPr marL="0" indent="0">
              <a:buNone/>
            </a:pPr>
            <a:r>
              <a:rPr lang="ar-IQ" dirty="0"/>
              <a:t> </a:t>
            </a:r>
            <a:r>
              <a:rPr lang="ar-IQ" dirty="0" smtClean="0"/>
              <a:t>                       </a:t>
            </a:r>
            <a:endParaRPr lang="ar-SA" dirty="0" smtClean="0"/>
          </a:p>
          <a:p>
            <a:pPr marL="0" indent="0">
              <a:buNone/>
            </a:pPr>
            <a:r>
              <a:rPr lang="ar-SA" dirty="0" smtClean="0">
                <a:solidFill>
                  <a:srgbClr val="FF0000"/>
                </a:solidFill>
              </a:rPr>
              <a:t>((</a:t>
            </a:r>
            <a:r>
              <a:rPr lang="ar-SA" dirty="0" smtClean="0"/>
              <a:t> </a:t>
            </a:r>
            <a:r>
              <a:rPr lang="ar-SA" dirty="0" smtClean="0">
                <a:solidFill>
                  <a:srgbClr val="FF0000"/>
                </a:solidFill>
              </a:rPr>
              <a:t>وجه</a:t>
            </a:r>
            <a:r>
              <a:rPr lang="ar-SA" dirty="0" smtClean="0"/>
              <a:t> </a:t>
            </a:r>
            <a:r>
              <a:rPr lang="ar-IQ" dirty="0" smtClean="0"/>
              <a:t> </a:t>
            </a:r>
            <a:r>
              <a:rPr lang="ar-IQ" dirty="0" smtClean="0">
                <a:solidFill>
                  <a:srgbClr val="FF0000"/>
                </a:solidFill>
              </a:rPr>
              <a:t> الشبه شدة الاضطراب والحركة))</a:t>
            </a:r>
            <a:endParaRPr lang="ar-SA" dirty="0" smtClean="0">
              <a:solidFill>
                <a:srgbClr val="FF0000"/>
              </a:solidFill>
            </a:endParaRPr>
          </a:p>
          <a:p>
            <a:pPr marL="0" indent="0">
              <a:buNone/>
            </a:pPr>
            <a:r>
              <a:rPr lang="ar-SA" i="1" dirty="0" smtClean="0">
                <a:solidFill>
                  <a:schemeClr val="tx1"/>
                </a:solidFill>
              </a:rPr>
              <a:t>جان: نوع من الحيات ، </a:t>
            </a:r>
            <a:r>
              <a:rPr lang="ar-SA" i="1" dirty="0" err="1" smtClean="0">
                <a:solidFill>
                  <a:schemeClr val="tx1"/>
                </a:solidFill>
              </a:rPr>
              <a:t>لاتؤذي</a:t>
            </a:r>
            <a:r>
              <a:rPr lang="ar-SA" i="1" dirty="0" smtClean="0">
                <a:solidFill>
                  <a:schemeClr val="tx1"/>
                </a:solidFill>
              </a:rPr>
              <a:t> شديدة الحركة والاضطراب.</a:t>
            </a:r>
            <a:endParaRPr lang="ar-SA" dirty="0" smtClean="0">
              <a:solidFill>
                <a:srgbClr val="FF0000"/>
              </a:solidFill>
            </a:endParaRPr>
          </a:p>
        </p:txBody>
      </p:sp>
      <p:sp>
        <p:nvSpPr>
          <p:cNvPr id="4" name="Sun 3"/>
          <p:cNvSpPr/>
          <p:nvPr/>
        </p:nvSpPr>
        <p:spPr>
          <a:xfrm>
            <a:off x="8215338" y="642918"/>
            <a:ext cx="642942" cy="43204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Smiley Face 4"/>
          <p:cNvSpPr/>
          <p:nvPr/>
        </p:nvSpPr>
        <p:spPr>
          <a:xfrm>
            <a:off x="8286776" y="1714488"/>
            <a:ext cx="714380" cy="36004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7" name="رابط كسهم مستقيم 6"/>
          <p:cNvCxnSpPr/>
          <p:nvPr/>
        </p:nvCxnSpPr>
        <p:spPr>
          <a:xfrm rot="5400000">
            <a:off x="5894397" y="3678239"/>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رابط كسهم مستقيم 8"/>
          <p:cNvCxnSpPr/>
          <p:nvPr/>
        </p:nvCxnSpPr>
        <p:spPr>
          <a:xfrm rot="5400000">
            <a:off x="1107257" y="3679033"/>
            <a:ext cx="92869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رابط كسهم مستقيم 10"/>
          <p:cNvCxnSpPr/>
          <p:nvPr/>
        </p:nvCxnSpPr>
        <p:spPr>
          <a:xfrm rot="5400000">
            <a:off x="3500430" y="3786190"/>
            <a:ext cx="128588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70950424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15416"/>
            <a:ext cx="8229600" cy="590054"/>
          </a:xfrm>
        </p:spPr>
        <p:txBody>
          <a:bodyPr>
            <a:normAutofit fontScale="90000"/>
          </a:bodyPr>
          <a:lstStyle/>
          <a:p>
            <a:endParaRPr lang="ar-IQ" dirty="0"/>
          </a:p>
        </p:txBody>
      </p:sp>
      <p:sp>
        <p:nvSpPr>
          <p:cNvPr id="3" name="Content Placeholder 2"/>
          <p:cNvSpPr>
            <a:spLocks noGrp="1"/>
          </p:cNvSpPr>
          <p:nvPr>
            <p:ph idx="1"/>
          </p:nvPr>
        </p:nvSpPr>
        <p:spPr>
          <a:xfrm>
            <a:off x="539552" y="332656"/>
            <a:ext cx="8229600" cy="6239616"/>
          </a:xfrm>
        </p:spPr>
        <p:style>
          <a:lnRef idx="1">
            <a:schemeClr val="accent1"/>
          </a:lnRef>
          <a:fillRef idx="2">
            <a:schemeClr val="accent1"/>
          </a:fillRef>
          <a:effectRef idx="1">
            <a:schemeClr val="accent1"/>
          </a:effectRef>
          <a:fontRef idx="minor">
            <a:schemeClr val="dk1"/>
          </a:fontRef>
        </p:style>
        <p:txBody>
          <a:bodyPr/>
          <a:lstStyle/>
          <a:p>
            <a:pPr marL="514350" indent="-514350">
              <a:buFont typeface="+mj-lt"/>
              <a:buAutoNum type="arabicParenR"/>
            </a:pPr>
            <a:r>
              <a:rPr lang="ar-IQ" dirty="0" smtClean="0">
                <a:solidFill>
                  <a:srgbClr val="FF0000"/>
                </a:solidFill>
              </a:rPr>
              <a:t>الاهانة</a:t>
            </a:r>
            <a:r>
              <a:rPr lang="ar-IQ" dirty="0" smtClean="0"/>
              <a:t>={ذق انك انت العزيز الكريم}.</a:t>
            </a:r>
          </a:p>
          <a:p>
            <a:pPr marL="514350" indent="-514350">
              <a:buFont typeface="+mj-lt"/>
              <a:buAutoNum type="arabicParenR"/>
            </a:pPr>
            <a:r>
              <a:rPr lang="ar-IQ" dirty="0" smtClean="0">
                <a:solidFill>
                  <a:srgbClr val="FF0000"/>
                </a:solidFill>
              </a:rPr>
              <a:t>التسويه</a:t>
            </a:r>
            <a:r>
              <a:rPr lang="ar-IQ" dirty="0" smtClean="0"/>
              <a:t>={اصلوها فاصبروا أو لا تصبروا سواء عليكم انماتجزون ما كنتم تعملون }.</a:t>
            </a:r>
          </a:p>
          <a:p>
            <a:pPr marL="514350" indent="-514350">
              <a:buFont typeface="+mj-lt"/>
              <a:buAutoNum type="arabicParenR"/>
            </a:pPr>
            <a:r>
              <a:rPr lang="ar-IQ" dirty="0" smtClean="0">
                <a:solidFill>
                  <a:srgbClr val="FF0000"/>
                </a:solidFill>
              </a:rPr>
              <a:t>الدعاء</a:t>
            </a:r>
            <a:r>
              <a:rPr lang="ar-IQ" dirty="0" smtClean="0"/>
              <a:t>=ربِّ اغفر لي ولوالدي}.</a:t>
            </a:r>
          </a:p>
          <a:p>
            <a:pPr marL="514350" indent="-514350">
              <a:buFont typeface="+mj-lt"/>
              <a:buAutoNum type="arabicParenR"/>
            </a:pPr>
            <a:r>
              <a:rPr lang="ar-IQ" dirty="0" smtClean="0">
                <a:solidFill>
                  <a:srgbClr val="FF0000"/>
                </a:solidFill>
              </a:rPr>
              <a:t>النصح والارشاد</a:t>
            </a:r>
            <a:r>
              <a:rPr lang="ar-IQ" dirty="0" smtClean="0"/>
              <a:t>={ياأيها الذين امنوا اذا تداينتم بدين الى اجل مسمىً فاكتبوه}.</a:t>
            </a:r>
          </a:p>
          <a:p>
            <a:pPr marL="514350" indent="-514350">
              <a:buFont typeface="+mj-lt"/>
              <a:buAutoNum type="arabicParenR"/>
            </a:pPr>
            <a:r>
              <a:rPr lang="ar-IQ" dirty="0" smtClean="0"/>
              <a:t>ا</a:t>
            </a:r>
            <a:r>
              <a:rPr lang="ar-IQ" dirty="0" smtClean="0">
                <a:solidFill>
                  <a:srgbClr val="FF0000"/>
                </a:solidFill>
              </a:rPr>
              <a:t>لالتماس</a:t>
            </a:r>
            <a:r>
              <a:rPr lang="ar-IQ" dirty="0" smtClean="0"/>
              <a:t> =</a:t>
            </a:r>
          </a:p>
          <a:p>
            <a:pPr marL="0" indent="0">
              <a:buNone/>
            </a:pPr>
            <a:r>
              <a:rPr lang="ar-IQ" dirty="0" smtClean="0"/>
              <a:t>قفا نبكِ من ذكرى حبيب ومنزل    </a:t>
            </a:r>
          </a:p>
          <a:p>
            <a:pPr marL="0" indent="0">
              <a:buNone/>
            </a:pPr>
            <a:r>
              <a:rPr lang="ar-IQ" dirty="0"/>
              <a:t> </a:t>
            </a:r>
            <a:r>
              <a:rPr lang="ar-IQ" dirty="0" smtClean="0"/>
              <a:t>                   بسقط  اللوى بين الدخول فحومل                                              </a:t>
            </a:r>
            <a:endParaRPr lang="ar-IQ" dirty="0"/>
          </a:p>
        </p:txBody>
      </p:sp>
    </p:spTree>
    <p:extLst>
      <p:ext uri="{BB962C8B-B14F-4D97-AF65-F5344CB8AC3E}">
        <p14:creationId xmlns:p14="http://schemas.microsoft.com/office/powerpoint/2010/main" xmlns="" val="175972252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950094"/>
          </a:xfrm>
        </p:spPr>
        <p:txBody>
          <a:bodyPr/>
          <a:lstStyle/>
          <a:p>
            <a:endParaRPr lang="ar-IQ" dirty="0"/>
          </a:p>
        </p:txBody>
      </p:sp>
      <p:sp>
        <p:nvSpPr>
          <p:cNvPr id="3" name="Content Placeholder 2"/>
          <p:cNvSpPr>
            <a:spLocks noGrp="1"/>
          </p:cNvSpPr>
          <p:nvPr>
            <p:ph idx="1"/>
          </p:nvPr>
        </p:nvSpPr>
        <p:spPr>
          <a:xfrm>
            <a:off x="457200" y="332656"/>
            <a:ext cx="8229600" cy="5793507"/>
          </a:xfrm>
        </p:spPr>
        <p:txBody>
          <a:bodyPr/>
          <a:lstStyle/>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r>
              <a:rPr lang="ar-IQ" dirty="0" smtClean="0">
                <a:solidFill>
                  <a:srgbClr val="FF0000"/>
                </a:solidFill>
              </a:rPr>
              <a:t>التعجيز</a:t>
            </a:r>
            <a:r>
              <a:rPr lang="ar-IQ" dirty="0" smtClean="0"/>
              <a:t>=اروني بخيلا طال عمراً ببخله                 </a:t>
            </a:r>
          </a:p>
          <a:p>
            <a:pPr marL="0" indent="0">
              <a:buNone/>
            </a:pPr>
            <a:r>
              <a:rPr lang="ar-IQ" dirty="0" smtClean="0"/>
              <a:t>                     وهاتوا كريماً مات من كثرتِ البذل</a:t>
            </a:r>
          </a:p>
          <a:p>
            <a:pPr marL="0" indent="0">
              <a:buNone/>
            </a:pPr>
            <a:r>
              <a:rPr lang="ar-IQ" dirty="0" smtClean="0"/>
              <a:t>7)  </a:t>
            </a:r>
            <a:r>
              <a:rPr lang="ar-IQ" dirty="0" smtClean="0">
                <a:solidFill>
                  <a:srgbClr val="FF0000"/>
                </a:solidFill>
              </a:rPr>
              <a:t>الاباحة</a:t>
            </a:r>
            <a:r>
              <a:rPr lang="ar-IQ" dirty="0" smtClean="0"/>
              <a:t>={وكلواواشربوا حتى يتبين لكم الخيط الابيض من الخيط الاسود من الفجر}</a:t>
            </a:r>
          </a:p>
          <a:p>
            <a:pPr marL="0" indent="0">
              <a:buNone/>
            </a:pPr>
            <a:r>
              <a:rPr lang="ar-IQ" dirty="0" smtClean="0"/>
              <a:t>8)  </a:t>
            </a:r>
            <a:r>
              <a:rPr lang="ar-IQ" dirty="0" smtClean="0">
                <a:solidFill>
                  <a:srgbClr val="FF0000"/>
                </a:solidFill>
              </a:rPr>
              <a:t>التهديد</a:t>
            </a:r>
            <a:r>
              <a:rPr lang="ar-IQ" dirty="0" smtClean="0"/>
              <a:t>={قل تمتعوا فان مصيركم الى النار}.</a:t>
            </a:r>
          </a:p>
          <a:p>
            <a:pPr marL="514350" indent="-514350">
              <a:buNone/>
            </a:pPr>
            <a:endParaRPr lang="ar-IQ" dirty="0" smtClean="0">
              <a:solidFill>
                <a:srgbClr val="FF0000"/>
              </a:solidFill>
            </a:endParaRPr>
          </a:p>
        </p:txBody>
      </p:sp>
    </p:spTree>
    <p:extLst>
      <p:ext uri="{BB962C8B-B14F-4D97-AF65-F5344CB8AC3E}">
        <p14:creationId xmlns:p14="http://schemas.microsoft.com/office/powerpoint/2010/main" xmlns="" val="25648310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ar-IQ" dirty="0" smtClean="0"/>
              <a:t>2ــ النهي </a:t>
            </a:r>
            <a:endParaRPr lang="ar-IQ" dirty="0"/>
          </a:p>
        </p:txBody>
      </p:sp>
      <p:sp>
        <p:nvSpPr>
          <p:cNvPr id="3" name="Content Placeholder 2"/>
          <p:cNvSpPr>
            <a:spLocks noGrp="1"/>
          </p:cNvSpPr>
          <p:nvPr>
            <p:ph idx="1"/>
          </p:nvPr>
        </p:nvSpPr>
        <p:spPr/>
        <p:txBody>
          <a:bodyPr/>
          <a:lstStyle/>
          <a:p>
            <a:pPr marL="0" indent="0">
              <a:buNone/>
            </a:pPr>
            <a:r>
              <a:rPr lang="ar-IQ" dirty="0" smtClean="0"/>
              <a:t>هو طلب الكف عن الفعل ،ولها صيغة صريحة واحدة وهي الفعل المضارع المقرون </a:t>
            </a:r>
            <a:r>
              <a:rPr lang="ar-IQ" dirty="0" smtClean="0">
                <a:solidFill>
                  <a:srgbClr val="FF0000"/>
                </a:solidFill>
              </a:rPr>
              <a:t>بـ(لا)الناهية</a:t>
            </a:r>
            <a:r>
              <a:rPr lang="ar-IQ" dirty="0" smtClean="0"/>
              <a:t>،ومن </a:t>
            </a:r>
            <a:r>
              <a:rPr lang="ar-IQ" dirty="0" smtClean="0">
                <a:solidFill>
                  <a:srgbClr val="00B050"/>
                </a:solidFill>
              </a:rPr>
              <a:t>النهي الحقيقي </a:t>
            </a:r>
            <a:r>
              <a:rPr lang="ar-IQ" dirty="0" smtClean="0"/>
              <a:t>{</a:t>
            </a:r>
            <a:r>
              <a:rPr lang="ar-IQ" dirty="0" smtClean="0">
                <a:solidFill>
                  <a:srgbClr val="92D050"/>
                </a:solidFill>
              </a:rPr>
              <a:t>ولا تفسدوا الارض بعد اصلاحها </a:t>
            </a:r>
            <a:r>
              <a:rPr lang="ar-IQ" dirty="0" smtClean="0"/>
              <a:t>}.</a:t>
            </a:r>
          </a:p>
          <a:p>
            <a:pPr marL="0" indent="0">
              <a:buNone/>
            </a:pPr>
            <a:r>
              <a:rPr lang="ar-IQ" dirty="0" smtClean="0"/>
              <a:t>وقدتخرج الى معان بلاغية منها:</a:t>
            </a:r>
          </a:p>
          <a:p>
            <a:pPr marL="514350" indent="-514350">
              <a:buAutoNum type="arabicParenR"/>
            </a:pPr>
            <a:r>
              <a:rPr lang="ar-IQ" dirty="0" smtClean="0">
                <a:solidFill>
                  <a:srgbClr val="CC3399"/>
                </a:solidFill>
              </a:rPr>
              <a:t>الدعاء</a:t>
            </a:r>
            <a:r>
              <a:rPr lang="ar-IQ" dirty="0" smtClean="0"/>
              <a:t>={ربنا لاتؤاخذنا ان نسينا او أخطأنا}.</a:t>
            </a:r>
          </a:p>
          <a:p>
            <a:pPr marL="514350" indent="-514350">
              <a:buAutoNum type="arabicParenR"/>
            </a:pPr>
            <a:r>
              <a:rPr lang="ar-IQ" dirty="0" smtClean="0">
                <a:solidFill>
                  <a:srgbClr val="CC3399"/>
                </a:solidFill>
              </a:rPr>
              <a:t>الترغيب</a:t>
            </a:r>
            <a:r>
              <a:rPr lang="ar-IQ" dirty="0" smtClean="0"/>
              <a:t>={ولا تحسبنَّ الذين قتلوا في سبيل الله امواتاً بل احياءٌ عند ربهم يرزقون}.</a:t>
            </a:r>
          </a:p>
        </p:txBody>
      </p:sp>
    </p:spTree>
    <p:extLst>
      <p:ext uri="{BB962C8B-B14F-4D97-AF65-F5344CB8AC3E}">
        <p14:creationId xmlns:p14="http://schemas.microsoft.com/office/powerpoint/2010/main" xmlns="" val="175402278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1440"/>
            <a:ext cx="8229600" cy="806078"/>
          </a:xfrm>
        </p:spPr>
        <p:txBody>
          <a:bodyPr/>
          <a:lstStyle/>
          <a:p>
            <a:endParaRPr lang="ar-IQ" dirty="0"/>
          </a:p>
        </p:txBody>
      </p:sp>
      <p:sp>
        <p:nvSpPr>
          <p:cNvPr id="3" name="Content Placeholder 2"/>
          <p:cNvSpPr>
            <a:spLocks noGrp="1"/>
          </p:cNvSpPr>
          <p:nvPr>
            <p:ph idx="1"/>
          </p:nvPr>
        </p:nvSpPr>
        <p:spPr>
          <a:xfrm>
            <a:off x="457200" y="404664"/>
            <a:ext cx="8229600" cy="5721499"/>
          </a:xfrm>
        </p:spPr>
        <p:txBody>
          <a:bodyPr>
            <a:normAutofit fontScale="92500" lnSpcReduction="10000"/>
          </a:bodyPr>
          <a:lstStyle/>
          <a:p>
            <a:pPr marL="0" indent="0">
              <a:buNone/>
            </a:pPr>
            <a:r>
              <a:rPr lang="ar-IQ" dirty="0" smtClean="0"/>
              <a:t>3) </a:t>
            </a:r>
            <a:r>
              <a:rPr lang="ar-IQ" dirty="0" smtClean="0">
                <a:solidFill>
                  <a:srgbClr val="CC3399"/>
                </a:solidFill>
              </a:rPr>
              <a:t>التيئيس</a:t>
            </a:r>
            <a:r>
              <a:rPr lang="ar-IQ" dirty="0" smtClean="0"/>
              <a:t>:{لاتعتذروا قد كفرتم بعد ايمانكم إن نعفوا عن طائفة منكم نعذب طائفة بأنهم كانوا مجرمين}.</a:t>
            </a:r>
          </a:p>
          <a:p>
            <a:pPr marL="0" indent="0">
              <a:buNone/>
            </a:pPr>
            <a:r>
              <a:rPr lang="ar-IQ" dirty="0" smtClean="0"/>
              <a:t>4) </a:t>
            </a:r>
            <a:r>
              <a:rPr lang="ar-IQ" dirty="0" smtClean="0">
                <a:solidFill>
                  <a:srgbClr val="CC3399"/>
                </a:solidFill>
              </a:rPr>
              <a:t>الالتماس</a:t>
            </a:r>
            <a:r>
              <a:rPr lang="ar-IQ" dirty="0" smtClean="0"/>
              <a:t>={ولما رجع </a:t>
            </a:r>
            <a:r>
              <a:rPr lang="ar-SA" dirty="0" smtClean="0"/>
              <a:t>موسى </a:t>
            </a:r>
            <a:r>
              <a:rPr lang="ar-SA" dirty="0" err="1" smtClean="0"/>
              <a:t>الى</a:t>
            </a:r>
            <a:r>
              <a:rPr lang="ar-SA" dirty="0" smtClean="0"/>
              <a:t> </a:t>
            </a:r>
            <a:r>
              <a:rPr lang="ar-IQ" dirty="0" smtClean="0"/>
              <a:t>قومه غضبان اسفا قال بئسما خلفتموني من بعدي أعجلتم أمر ربكم والقى الالواح وأخذ برأس أخيه يجره اليه قال أبن ام ان القوم استضعفوني وكادوا يقتلون</a:t>
            </a:r>
            <a:r>
              <a:rPr lang="ar-SA" dirty="0" smtClean="0"/>
              <a:t>ن</a:t>
            </a:r>
            <a:r>
              <a:rPr lang="ar-IQ" dirty="0" smtClean="0"/>
              <a:t>ي فلا تشمت بي الاعداء ولاتجعلني مع القوم الظالمين}.</a:t>
            </a:r>
          </a:p>
          <a:p>
            <a:pPr marL="0" indent="0">
              <a:buNone/>
            </a:pPr>
            <a:r>
              <a:rPr lang="ar-IQ" dirty="0" smtClean="0"/>
              <a:t>5) </a:t>
            </a:r>
            <a:r>
              <a:rPr lang="ar-IQ" dirty="0" smtClean="0">
                <a:solidFill>
                  <a:srgbClr val="CC3399"/>
                </a:solidFill>
              </a:rPr>
              <a:t>التنبيه</a:t>
            </a:r>
            <a:r>
              <a:rPr lang="ar-IQ" dirty="0" smtClean="0"/>
              <a:t>={ياأيها الذين أمنوا لا تقولوا راعنا وقولوا انظرنا واسمعوا وللكافرين عذاب اليم}.</a:t>
            </a:r>
          </a:p>
          <a:p>
            <a:pPr marL="0" indent="0">
              <a:buNone/>
            </a:pPr>
            <a:r>
              <a:rPr lang="ar-IQ" dirty="0" smtClean="0"/>
              <a:t>6) </a:t>
            </a:r>
            <a:r>
              <a:rPr lang="ar-IQ" dirty="0" smtClean="0">
                <a:solidFill>
                  <a:srgbClr val="CC3399"/>
                </a:solidFill>
              </a:rPr>
              <a:t>التحذير</a:t>
            </a:r>
            <a:r>
              <a:rPr lang="ar-IQ" dirty="0" smtClean="0"/>
              <a:t>={ولا تسبوا الذين يدعون من دون الله فيسبوا الله عدواً بغير علمٍ كذلك زينا لكل أمة عملهم ثم الى ربهم مرج</a:t>
            </a:r>
            <a:r>
              <a:rPr lang="ar-SA" dirty="0" smtClean="0"/>
              <a:t>ع</a:t>
            </a:r>
            <a:r>
              <a:rPr lang="ar-IQ" dirty="0" smtClean="0"/>
              <a:t>هم فينبئهم بما كانوا يعملون).</a:t>
            </a:r>
            <a:endParaRPr lang="ar-IQ" dirty="0"/>
          </a:p>
        </p:txBody>
      </p:sp>
    </p:spTree>
    <p:extLst>
      <p:ext uri="{BB962C8B-B14F-4D97-AF65-F5344CB8AC3E}">
        <p14:creationId xmlns:p14="http://schemas.microsoft.com/office/powerpoint/2010/main" xmlns="" val="216742975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323528"/>
            <a:ext cx="8229600" cy="1598166"/>
          </a:xfrm>
        </p:spPr>
        <p:txBody>
          <a:bodyPr/>
          <a:lstStyle/>
          <a:p>
            <a:endParaRPr lang="ar-IQ" dirty="0"/>
          </a:p>
        </p:txBody>
      </p:sp>
      <p:sp>
        <p:nvSpPr>
          <p:cNvPr id="3" name="Content Placeholder 2"/>
          <p:cNvSpPr>
            <a:spLocks noGrp="1"/>
          </p:cNvSpPr>
          <p:nvPr>
            <p:ph idx="1"/>
          </p:nvPr>
        </p:nvSpPr>
        <p:spPr>
          <a:xfrm>
            <a:off x="457200" y="476672"/>
            <a:ext cx="8229600" cy="5649491"/>
          </a:xfrm>
        </p:spPr>
        <p:txBody>
          <a:bodyPr>
            <a:normAutofit lnSpcReduction="10000"/>
          </a:bodyPr>
          <a:lstStyle/>
          <a:p>
            <a:pPr marL="0" indent="0">
              <a:buNone/>
            </a:pPr>
            <a:r>
              <a:rPr lang="ar-IQ" dirty="0" smtClean="0"/>
              <a:t>7) </a:t>
            </a:r>
            <a:r>
              <a:rPr lang="ar-IQ" dirty="0" smtClean="0">
                <a:solidFill>
                  <a:srgbClr val="CC3399"/>
                </a:solidFill>
              </a:rPr>
              <a:t>التحقير</a:t>
            </a:r>
            <a:r>
              <a:rPr lang="ar-IQ" dirty="0" smtClean="0"/>
              <a:t>=</a:t>
            </a:r>
          </a:p>
          <a:p>
            <a:pPr marL="0" indent="0">
              <a:buNone/>
            </a:pPr>
            <a:r>
              <a:rPr lang="ar-IQ" dirty="0"/>
              <a:t>ل</a:t>
            </a:r>
            <a:r>
              <a:rPr lang="ar-IQ" dirty="0" smtClean="0"/>
              <a:t>اتشتري العبد الا والعصا معه </a:t>
            </a:r>
          </a:p>
          <a:p>
            <a:pPr marL="0" indent="0">
              <a:buNone/>
            </a:pPr>
            <a:r>
              <a:rPr lang="ar-IQ" dirty="0"/>
              <a:t> </a:t>
            </a:r>
            <a:r>
              <a:rPr lang="ar-IQ" dirty="0" smtClean="0"/>
              <a:t>                              ان العبيد </a:t>
            </a:r>
            <a:r>
              <a:rPr lang="ar-IQ" dirty="0" err="1" smtClean="0"/>
              <a:t>ل</a:t>
            </a:r>
            <a:r>
              <a:rPr lang="ar-SA" dirty="0" smtClean="0"/>
              <a:t>أ</a:t>
            </a:r>
            <a:r>
              <a:rPr lang="ar-IQ" dirty="0" err="1" smtClean="0"/>
              <a:t>نجاسٌ</a:t>
            </a:r>
            <a:r>
              <a:rPr lang="ar-IQ" dirty="0" smtClean="0"/>
              <a:t> مناكيد</a:t>
            </a:r>
          </a:p>
          <a:p>
            <a:pPr marL="0" indent="0">
              <a:buNone/>
            </a:pPr>
            <a:r>
              <a:rPr lang="ar-IQ" dirty="0" smtClean="0"/>
              <a:t>8) </a:t>
            </a:r>
            <a:r>
              <a:rPr lang="ar-IQ" dirty="0" smtClean="0">
                <a:solidFill>
                  <a:srgbClr val="CC3399"/>
                </a:solidFill>
              </a:rPr>
              <a:t>التوبيخ</a:t>
            </a:r>
            <a:r>
              <a:rPr lang="ar-IQ" dirty="0" smtClean="0"/>
              <a:t>=</a:t>
            </a:r>
          </a:p>
          <a:p>
            <a:pPr marL="0" indent="0">
              <a:buNone/>
            </a:pPr>
            <a:r>
              <a:rPr lang="ar-IQ" dirty="0" smtClean="0"/>
              <a:t>لاتنه عن خلق وتأتيَ مثله   </a:t>
            </a:r>
            <a:endParaRPr lang="ar-SA" dirty="0" smtClean="0"/>
          </a:p>
          <a:p>
            <a:pPr marL="0" indent="0" algn="l">
              <a:buNone/>
            </a:pPr>
            <a:r>
              <a:rPr lang="ar-IQ" dirty="0" smtClean="0"/>
              <a:t> عار عليك اذا فعلت عظيم</a:t>
            </a:r>
          </a:p>
          <a:p>
            <a:pPr marL="0" indent="0">
              <a:buNone/>
            </a:pPr>
            <a:r>
              <a:rPr lang="ar-IQ" dirty="0" smtClean="0"/>
              <a:t>9) </a:t>
            </a:r>
            <a:r>
              <a:rPr lang="ar-IQ" dirty="0" smtClean="0">
                <a:solidFill>
                  <a:srgbClr val="CC3399"/>
                </a:solidFill>
              </a:rPr>
              <a:t>التطمين</a:t>
            </a:r>
            <a:r>
              <a:rPr lang="ar-IQ" dirty="0" smtClean="0"/>
              <a:t> {وان القِ عصاك فلما رآها تهتز كأنها جانٌ ولى مدبراً ولم يعقب يا موسى أقبل ولا تخف انك من الامنين}.</a:t>
            </a:r>
          </a:p>
          <a:p>
            <a:pPr marL="0" indent="0">
              <a:buNone/>
            </a:pPr>
            <a:r>
              <a:rPr lang="ar-IQ" dirty="0" smtClean="0"/>
              <a:t>10) </a:t>
            </a:r>
            <a:r>
              <a:rPr lang="ar-IQ" dirty="0" smtClean="0">
                <a:solidFill>
                  <a:srgbClr val="CC3399"/>
                </a:solidFill>
              </a:rPr>
              <a:t>التوسط</a:t>
            </a:r>
            <a:r>
              <a:rPr lang="ar-IQ" dirty="0" smtClean="0"/>
              <a:t>={ولا تجعل يدك مغلولة الى عنقك ولاتبسطها كل البسط فتقعد ملوماً محسوراً}.</a:t>
            </a:r>
            <a:endParaRPr lang="ar-IQ" dirty="0"/>
          </a:p>
        </p:txBody>
      </p:sp>
    </p:spTree>
    <p:extLst>
      <p:ext uri="{BB962C8B-B14F-4D97-AF65-F5344CB8AC3E}">
        <p14:creationId xmlns:p14="http://schemas.microsoft.com/office/powerpoint/2010/main" xmlns="" val="411031133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152400" dist="317500" dir="5400000" sx="90000" sy="-19000" rotWithShape="0">
              <a:prstClr val="black">
                <a:alpha val="15000"/>
              </a:prstClr>
            </a:outerShdw>
            <a:reflection blurRad="6350" stA="50000" endA="300" endPos="90000" dist="50800" dir="5400000" sy="-100000" algn="bl" rotWithShape="0"/>
          </a:effectLst>
          <a:scene3d>
            <a:camera prst="perspectiveContrastingLeftFacing"/>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IQ" dirty="0" smtClean="0"/>
              <a:t>ثالثاً : الاستفهام</a:t>
            </a:r>
            <a:endParaRPr lang="ar-IQ" dirty="0"/>
          </a:p>
        </p:txBody>
      </p:sp>
      <p:sp>
        <p:nvSpPr>
          <p:cNvPr id="3" name="Content Placeholder 2"/>
          <p:cNvSpPr>
            <a:spLocks noGrp="1"/>
          </p:cNvSpPr>
          <p:nvPr>
            <p:ph idx="1"/>
          </p:nvPr>
        </p:nvSpPr>
        <p:spPr/>
        <p:txBody>
          <a:bodyPr/>
          <a:lstStyle/>
          <a:p>
            <a:pPr marL="0" indent="0">
              <a:buNone/>
            </a:pPr>
            <a:endParaRPr lang="ar-SA" dirty="0" smtClean="0"/>
          </a:p>
          <a:p>
            <a:pPr marL="0" indent="0">
              <a:buNone/>
            </a:pPr>
            <a:r>
              <a:rPr lang="ar-IQ" dirty="0" smtClean="0"/>
              <a:t>هو طلب العلم بالشيء وادواته هي: (الهمزة /هل/ ما/من /متى/ ايان/ كيف/ اين/أنى/ كم/ أي).</a:t>
            </a:r>
          </a:p>
          <a:p>
            <a:pPr marL="0" indent="0">
              <a:buNone/>
            </a:pPr>
            <a:r>
              <a:rPr lang="ar-IQ" dirty="0" smtClean="0"/>
              <a:t>وتخرج الفاظ الاستفهام الى اصل معناه </a:t>
            </a:r>
            <a:r>
              <a:rPr lang="ar-IQ" dirty="0" smtClean="0">
                <a:solidFill>
                  <a:srgbClr val="CC3399"/>
                </a:solidFill>
              </a:rPr>
              <a:t>الحقيقي</a:t>
            </a:r>
            <a:r>
              <a:rPr lang="ar-IQ" dirty="0" smtClean="0"/>
              <a:t> كما في قوله ـ :{يا مريم أنى لك هذا}.</a:t>
            </a:r>
          </a:p>
          <a:p>
            <a:pPr marL="0" indent="0">
              <a:buNone/>
            </a:pPr>
            <a:r>
              <a:rPr lang="ar-IQ" dirty="0" smtClean="0"/>
              <a:t>وقد تخرج الفاظ الاستفهام عن معناه الاصلي فيستفهم بها عن الشيءمع العلم به لاغراض تفهم من سياق الكلام ودلالته:</a:t>
            </a:r>
            <a:endParaRPr lang="ar-IQ" dirty="0"/>
          </a:p>
        </p:txBody>
      </p:sp>
    </p:spTree>
    <p:extLst>
      <p:ext uri="{BB962C8B-B14F-4D97-AF65-F5344CB8AC3E}">
        <p14:creationId xmlns:p14="http://schemas.microsoft.com/office/powerpoint/2010/main" xmlns="" val="119149376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67544"/>
            <a:ext cx="8229600" cy="1296144"/>
          </a:xfrm>
        </p:spPr>
        <p:txBody>
          <a:bodyPr/>
          <a:lstStyle/>
          <a:p>
            <a:endParaRPr lang="ar-IQ" dirty="0"/>
          </a:p>
        </p:txBody>
      </p:sp>
      <p:sp>
        <p:nvSpPr>
          <p:cNvPr id="3" name="Content Placeholder 2"/>
          <p:cNvSpPr>
            <a:spLocks noGrp="1"/>
          </p:cNvSpPr>
          <p:nvPr>
            <p:ph idx="1"/>
          </p:nvPr>
        </p:nvSpPr>
        <p:spPr>
          <a:xfrm>
            <a:off x="457200" y="260648"/>
            <a:ext cx="8229600" cy="6480720"/>
          </a:xfrm>
        </p:spPr>
        <p:txBody>
          <a:bodyPr>
            <a:normAutofit/>
          </a:bodyPr>
          <a:lstStyle/>
          <a:p>
            <a:pPr marL="514350" indent="-514350">
              <a:buAutoNum type="arabicParenR"/>
            </a:pPr>
            <a:r>
              <a:rPr lang="ar-IQ" dirty="0" smtClean="0">
                <a:solidFill>
                  <a:srgbClr val="FF0000"/>
                </a:solidFill>
              </a:rPr>
              <a:t>الامر</a:t>
            </a:r>
            <a:r>
              <a:rPr lang="ar-IQ" dirty="0" smtClean="0"/>
              <a:t>= {فهل انتم منتهون}=اي انتهوا.</a:t>
            </a:r>
          </a:p>
          <a:p>
            <a:pPr marL="514350" indent="-514350">
              <a:buAutoNum type="arabicParenR"/>
            </a:pPr>
            <a:r>
              <a:rPr lang="ar-IQ" dirty="0" smtClean="0">
                <a:solidFill>
                  <a:srgbClr val="FF0000"/>
                </a:solidFill>
              </a:rPr>
              <a:t>النهي</a:t>
            </a:r>
            <a:r>
              <a:rPr lang="ar-IQ" dirty="0" smtClean="0"/>
              <a:t>= {أتخشونهم فالله أحق ان تخشوه}=لاتخشونهم.</a:t>
            </a:r>
          </a:p>
          <a:p>
            <a:pPr marL="514350" indent="-514350">
              <a:buAutoNum type="arabicParenR"/>
            </a:pPr>
            <a:r>
              <a:rPr lang="ar-IQ" dirty="0" smtClean="0">
                <a:solidFill>
                  <a:srgbClr val="FF0000"/>
                </a:solidFill>
              </a:rPr>
              <a:t>النفي</a:t>
            </a:r>
            <a:r>
              <a:rPr lang="ar-IQ" dirty="0" smtClean="0"/>
              <a:t>=هل جزاء الاحسان الا الاحسان}=ما جزاء الاحسان الا الاحسان.</a:t>
            </a:r>
          </a:p>
          <a:p>
            <a:pPr marL="514350" indent="-514350">
              <a:buAutoNum type="arabicParenR"/>
            </a:pPr>
            <a:r>
              <a:rPr lang="ar-IQ" dirty="0" smtClean="0">
                <a:solidFill>
                  <a:srgbClr val="FF0000"/>
                </a:solidFill>
              </a:rPr>
              <a:t>التعجب</a:t>
            </a:r>
            <a:r>
              <a:rPr lang="ar-IQ" dirty="0" smtClean="0"/>
              <a:t> ={مالهذا الرسول يأكل الطعام ويمشي في الاسواق}</a:t>
            </a:r>
            <a:r>
              <a:rPr lang="ar-IQ" dirty="0"/>
              <a:t> </a:t>
            </a:r>
            <a:r>
              <a:rPr lang="ar-IQ" dirty="0" smtClean="0"/>
              <a:t>=</a:t>
            </a:r>
            <a:endParaRPr lang="ar-SA" dirty="0" smtClean="0"/>
          </a:p>
          <a:p>
            <a:pPr marL="514350" indent="-514350">
              <a:buNone/>
            </a:pPr>
            <a:r>
              <a:rPr lang="ar-IQ" dirty="0" err="1" smtClean="0"/>
              <a:t>ابنت</a:t>
            </a:r>
            <a:r>
              <a:rPr lang="ar-IQ" dirty="0" smtClean="0"/>
              <a:t> الدهرعندي كل بنت   </a:t>
            </a:r>
            <a:endParaRPr lang="ar-SA" dirty="0" smtClean="0"/>
          </a:p>
          <a:p>
            <a:pPr marL="514350" indent="-514350" algn="l">
              <a:buNone/>
            </a:pPr>
            <a:r>
              <a:rPr lang="ar-IQ" dirty="0" smtClean="0"/>
              <a:t>فكيف وصلت انت من الزحام</a:t>
            </a:r>
          </a:p>
        </p:txBody>
      </p:sp>
    </p:spTree>
    <p:extLst>
      <p:ext uri="{BB962C8B-B14F-4D97-AF65-F5344CB8AC3E}">
        <p14:creationId xmlns:p14="http://schemas.microsoft.com/office/powerpoint/2010/main" xmlns="" val="23062230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328594"/>
          </a:xfrm>
        </p:spPr>
        <p:txBody>
          <a:bodyPr>
            <a:normAutofit fontScale="90000"/>
          </a:bodyPr>
          <a:lstStyle/>
          <a:p>
            <a:endParaRPr lang="ar-SA" dirty="0"/>
          </a:p>
        </p:txBody>
      </p:sp>
      <p:sp>
        <p:nvSpPr>
          <p:cNvPr id="3" name="عنصر نائب للمحتوى 2"/>
          <p:cNvSpPr>
            <a:spLocks noGrp="1"/>
          </p:cNvSpPr>
          <p:nvPr>
            <p:ph idx="1"/>
          </p:nvPr>
        </p:nvSpPr>
        <p:spPr>
          <a:xfrm>
            <a:off x="304800" y="857232"/>
            <a:ext cx="8686800" cy="5222893"/>
          </a:xfrm>
        </p:spPr>
        <p:txBody>
          <a:bodyPr/>
          <a:lstStyle/>
          <a:p>
            <a:pPr marL="514350" indent="-514350">
              <a:buNone/>
            </a:pPr>
            <a:r>
              <a:rPr lang="ar-SA" dirty="0" smtClean="0">
                <a:solidFill>
                  <a:srgbClr val="FF0000"/>
                </a:solidFill>
              </a:rPr>
              <a:t>5ـ </a:t>
            </a:r>
            <a:r>
              <a:rPr lang="ar-IQ" dirty="0" smtClean="0">
                <a:solidFill>
                  <a:srgbClr val="FF0000"/>
                </a:solidFill>
              </a:rPr>
              <a:t>التمني</a:t>
            </a:r>
            <a:r>
              <a:rPr lang="ar-IQ" dirty="0" smtClean="0"/>
              <a:t>= {فهل لنا من شفعاء فيشفعوا لنا}.</a:t>
            </a:r>
          </a:p>
          <a:p>
            <a:pPr marL="514350" indent="-514350">
              <a:buNone/>
            </a:pPr>
            <a:r>
              <a:rPr lang="ar-SA" dirty="0" smtClean="0">
                <a:solidFill>
                  <a:srgbClr val="FF0000"/>
                </a:solidFill>
              </a:rPr>
              <a:t>6 </a:t>
            </a:r>
            <a:r>
              <a:rPr lang="ar-SA" dirty="0" err="1" smtClean="0">
                <a:solidFill>
                  <a:srgbClr val="FF0000"/>
                </a:solidFill>
              </a:rPr>
              <a:t>ـ</a:t>
            </a:r>
            <a:r>
              <a:rPr lang="ar-SA" dirty="0" smtClean="0">
                <a:solidFill>
                  <a:srgbClr val="FF0000"/>
                </a:solidFill>
              </a:rPr>
              <a:t> </a:t>
            </a:r>
            <a:r>
              <a:rPr lang="ar-IQ" dirty="0" smtClean="0">
                <a:solidFill>
                  <a:srgbClr val="FF0000"/>
                </a:solidFill>
              </a:rPr>
              <a:t>التشويق</a:t>
            </a:r>
            <a:r>
              <a:rPr lang="ar-IQ" dirty="0" smtClean="0"/>
              <a:t>= {هل </a:t>
            </a:r>
            <a:r>
              <a:rPr lang="ar-IQ" dirty="0" err="1" smtClean="0"/>
              <a:t>ادلكم</a:t>
            </a:r>
            <a:r>
              <a:rPr lang="ar-IQ" dirty="0" smtClean="0"/>
              <a:t> على تجارة تنجيكم من عذاب اليم}.</a:t>
            </a:r>
            <a:endParaRPr lang="ar-SA" dirty="0" smtClean="0">
              <a:solidFill>
                <a:srgbClr val="FF0000"/>
              </a:solidFill>
            </a:endParaRPr>
          </a:p>
          <a:p>
            <a:pPr marL="514350" indent="-514350">
              <a:buNone/>
            </a:pPr>
            <a:r>
              <a:rPr lang="ar-SA" dirty="0" smtClean="0">
                <a:solidFill>
                  <a:srgbClr val="FF0000"/>
                </a:solidFill>
              </a:rPr>
              <a:t>7ـ </a:t>
            </a:r>
            <a:r>
              <a:rPr lang="ar-IQ" dirty="0" smtClean="0">
                <a:solidFill>
                  <a:srgbClr val="FF0000"/>
                </a:solidFill>
              </a:rPr>
              <a:t>التحقير</a:t>
            </a:r>
            <a:r>
              <a:rPr lang="ar-IQ" dirty="0" smtClean="0"/>
              <a:t>=  فدع الوعيد فما وعيدك </a:t>
            </a:r>
            <a:r>
              <a:rPr lang="ar-IQ" dirty="0" err="1" smtClean="0"/>
              <a:t>ضائري</a:t>
            </a:r>
            <a:r>
              <a:rPr lang="ar-IQ" dirty="0" smtClean="0"/>
              <a:t> </a:t>
            </a:r>
          </a:p>
          <a:p>
            <a:pPr marL="0" indent="0">
              <a:buNone/>
            </a:pPr>
            <a:r>
              <a:rPr lang="ar-IQ" dirty="0" smtClean="0"/>
              <a:t>                                  أطنين أجنحة الذباب يضير</a:t>
            </a:r>
          </a:p>
          <a:p>
            <a:pPr marL="0" indent="0">
              <a:buNone/>
            </a:pPr>
            <a:r>
              <a:rPr lang="ar-IQ" dirty="0" smtClean="0"/>
              <a:t>8) </a:t>
            </a:r>
            <a:r>
              <a:rPr lang="ar-IQ" dirty="0" smtClean="0">
                <a:solidFill>
                  <a:srgbClr val="FF0000"/>
                </a:solidFill>
              </a:rPr>
              <a:t>التعظيم</a:t>
            </a:r>
            <a:r>
              <a:rPr lang="ar-IQ" dirty="0" smtClean="0"/>
              <a:t>= أضاعوني وأيّ فتىً أضاعوا</a:t>
            </a:r>
          </a:p>
          <a:p>
            <a:pPr marL="0" indent="0">
              <a:buNone/>
            </a:pPr>
            <a:r>
              <a:rPr lang="ar-IQ" dirty="0" smtClean="0"/>
              <a:t>                                    ليومٍ كريهة وسداد ثغر       </a:t>
            </a:r>
          </a:p>
          <a:p>
            <a:endParaRPr lang="ar-SA"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رابعاً :التمني</a:t>
            </a:r>
            <a:endParaRPr lang="ar-SA" dirty="0"/>
          </a:p>
        </p:txBody>
      </p:sp>
      <p:sp>
        <p:nvSpPr>
          <p:cNvPr id="3" name="عنصر نائب للمحتوى 2"/>
          <p:cNvSpPr>
            <a:spLocks noGrp="1"/>
          </p:cNvSpPr>
          <p:nvPr>
            <p:ph idx="1"/>
          </p:nvPr>
        </p:nvSpPr>
        <p:spPr/>
        <p:txBody>
          <a:bodyPr>
            <a:normAutofit/>
          </a:bodyPr>
          <a:lstStyle/>
          <a:p>
            <a:r>
              <a:rPr lang="ar-IQ" dirty="0" smtClean="0"/>
              <a:t>هو طلب أمر محبوب </a:t>
            </a:r>
            <a:r>
              <a:rPr lang="ar-IQ" dirty="0" err="1" smtClean="0"/>
              <a:t>لايرجى</a:t>
            </a:r>
            <a:r>
              <a:rPr lang="ar-IQ" dirty="0" smtClean="0"/>
              <a:t> حصوله</a:t>
            </a:r>
            <a:r>
              <a:rPr lang="ar-SA" dirty="0" smtClean="0"/>
              <a:t> ؛ </a:t>
            </a:r>
            <a:r>
              <a:rPr lang="ar-SA" dirty="0" err="1" smtClean="0"/>
              <a:t>اما</a:t>
            </a:r>
            <a:r>
              <a:rPr lang="ar-SA" dirty="0" smtClean="0"/>
              <a:t>:</a:t>
            </a:r>
          </a:p>
          <a:p>
            <a:r>
              <a:rPr lang="ar-SA" dirty="0" smtClean="0"/>
              <a:t>(أ) لكونه </a:t>
            </a:r>
            <a:r>
              <a:rPr lang="ar-SA" dirty="0" err="1" smtClean="0"/>
              <a:t>مستحيلآ</a:t>
            </a:r>
            <a:r>
              <a:rPr lang="ar-SA" dirty="0" smtClean="0"/>
              <a:t> ، </a:t>
            </a:r>
            <a:r>
              <a:rPr lang="ar-SA" dirty="0" err="1" smtClean="0"/>
              <a:t>والاداة</a:t>
            </a:r>
            <a:r>
              <a:rPr lang="ar-SA" dirty="0" smtClean="0"/>
              <a:t> </a:t>
            </a:r>
            <a:r>
              <a:rPr lang="ar-SA" dirty="0" err="1" smtClean="0"/>
              <a:t>الموضوعه</a:t>
            </a:r>
            <a:r>
              <a:rPr lang="ar-SA" dirty="0" smtClean="0"/>
              <a:t> لهُ هي (لـَيـْتَ) , ومن </a:t>
            </a:r>
            <a:r>
              <a:rPr lang="ar-SA" dirty="0" err="1" smtClean="0"/>
              <a:t>الامر</a:t>
            </a:r>
            <a:r>
              <a:rPr lang="ar-SA" dirty="0" smtClean="0"/>
              <a:t> المحبوب الذي </a:t>
            </a:r>
            <a:r>
              <a:rPr lang="ar-SA" dirty="0" err="1" smtClean="0"/>
              <a:t>لاطمع</a:t>
            </a:r>
            <a:r>
              <a:rPr lang="ar-SA" dirty="0" smtClean="0"/>
              <a:t> فيه لكونه </a:t>
            </a:r>
            <a:r>
              <a:rPr lang="ar-SA" dirty="0" err="1" smtClean="0"/>
              <a:t>مُسْتحيلآ</a:t>
            </a:r>
            <a:r>
              <a:rPr lang="ar-SA" dirty="0" smtClean="0"/>
              <a:t> </a:t>
            </a:r>
            <a:r>
              <a:rPr lang="ar-SA" dirty="0" err="1" smtClean="0"/>
              <a:t>لايمكن</a:t>
            </a:r>
            <a:r>
              <a:rPr lang="ar-SA" dirty="0" smtClean="0"/>
              <a:t> حصوله :</a:t>
            </a:r>
          </a:p>
          <a:p>
            <a:r>
              <a:rPr lang="ar-SA" dirty="0" smtClean="0"/>
              <a:t> قوله تعالى:{</a:t>
            </a:r>
            <a:r>
              <a:rPr lang="ar-SA" b="1" dirty="0" smtClean="0"/>
              <a:t>فَأَجَاءَهَا الْمَخَاضُ إِلَى جِذْعِ النَّخْلَةِ قَالَتْ يَا </a:t>
            </a:r>
            <a:r>
              <a:rPr lang="ar-SA" b="1" dirty="0" err="1" smtClean="0"/>
              <a:t>لَيْتَنِي</a:t>
            </a:r>
            <a:r>
              <a:rPr lang="ar-SA" b="1" dirty="0" smtClean="0"/>
              <a:t> مِتُّ قَبْلَ هَذَا وَكُنْتُ نَسْيًا مَنْسِيًّا (23</a:t>
            </a:r>
            <a:r>
              <a:rPr lang="ar-SA" b="1" dirty="0" err="1" smtClean="0"/>
              <a:t>)}</a:t>
            </a:r>
            <a:endParaRPr lang="ar-SA" dirty="0" smtClean="0"/>
          </a:p>
          <a:p>
            <a:r>
              <a:rPr lang="ar-SA" dirty="0" smtClean="0"/>
              <a:t>فمريم تتمنى أن تكون قد ماتت قبل ذلك ...</a:t>
            </a:r>
            <a:endParaRPr lang="ar-SA"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929354"/>
          </a:xfrm>
        </p:spPr>
        <p:txBody>
          <a:bodyPr>
            <a:normAutofit/>
          </a:bodyPr>
          <a:lstStyle/>
          <a:p>
            <a:pPr marL="0" indent="0">
              <a:buNone/>
            </a:pPr>
            <a:endParaRPr lang="ar-SA" dirty="0" smtClean="0"/>
          </a:p>
          <a:p>
            <a:pPr marL="0" indent="0">
              <a:buNone/>
            </a:pPr>
            <a:endParaRPr lang="ar-SA" dirty="0" smtClean="0"/>
          </a:p>
          <a:p>
            <a:pPr marL="0" indent="0">
              <a:buNone/>
            </a:pPr>
            <a:r>
              <a:rPr lang="ar-SA" dirty="0" smtClean="0"/>
              <a:t>وأيضا قول الشاعر: </a:t>
            </a:r>
            <a:r>
              <a:rPr lang="ar-IQ" dirty="0" err="1" smtClean="0"/>
              <a:t>الا</a:t>
            </a:r>
            <a:r>
              <a:rPr lang="ar-SA" dirty="0" smtClean="0"/>
              <a:t> </a:t>
            </a:r>
            <a:r>
              <a:rPr lang="ar-IQ" dirty="0" smtClean="0"/>
              <a:t>ليت الشباب يعود يوماً    </a:t>
            </a:r>
            <a:endParaRPr lang="ar-SA" dirty="0" smtClean="0"/>
          </a:p>
          <a:p>
            <a:pPr marL="0" indent="0" algn="l">
              <a:buNone/>
            </a:pPr>
            <a:r>
              <a:rPr lang="ar-IQ" dirty="0" smtClean="0"/>
              <a:t>فأخبره بما فعل المشيب</a:t>
            </a:r>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3/ ادواته :</a:t>
            </a:r>
            <a:endParaRPr lang="ar-IQ" dirty="0"/>
          </a:p>
        </p:txBody>
      </p:sp>
      <p:sp>
        <p:nvSpPr>
          <p:cNvPr id="3" name="Content Placeholder 2"/>
          <p:cNvSpPr>
            <a:spLocks noGrp="1"/>
          </p:cNvSpPr>
          <p:nvPr>
            <p:ph idx="1"/>
          </p:nvPr>
        </p:nvSpPr>
        <p:spPr/>
        <p:txBody>
          <a:bodyPr/>
          <a:lstStyle/>
          <a:p>
            <a:pPr>
              <a:buFont typeface="Wingdings" pitchFamily="2" charset="2"/>
              <a:buChar char="q"/>
            </a:pPr>
            <a:endParaRPr lang="ar-IQ" dirty="0" smtClean="0"/>
          </a:p>
          <a:p>
            <a:pPr>
              <a:buFont typeface="Wingdings" pitchFamily="2" charset="2"/>
              <a:buChar char="q"/>
            </a:pPr>
            <a:r>
              <a:rPr lang="ar-IQ" dirty="0" smtClean="0"/>
              <a:t>اسماء=مثل/مثيل/مماثل/شبه/شبيه/.....الخ.</a:t>
            </a:r>
          </a:p>
          <a:p>
            <a:pPr>
              <a:buFont typeface="Wingdings" pitchFamily="2" charset="2"/>
              <a:buChar char="q"/>
            </a:pPr>
            <a:r>
              <a:rPr lang="ar-IQ" dirty="0" smtClean="0"/>
              <a:t>افعال =يماثل/يحاكي/يشابه.....الخ.</a:t>
            </a:r>
          </a:p>
          <a:p>
            <a:pPr>
              <a:buFont typeface="Wingdings" pitchFamily="2" charset="2"/>
              <a:buChar char="q"/>
            </a:pPr>
            <a:r>
              <a:rPr lang="ar-IQ" dirty="0" smtClean="0"/>
              <a:t>حروف =الكاف/كأن....الخ.</a:t>
            </a:r>
            <a:endParaRPr lang="ar-SA" dirty="0" smtClean="0"/>
          </a:p>
          <a:p>
            <a:pPr>
              <a:buNone/>
            </a:pPr>
            <a:endParaRPr lang="ar-IQ" dirty="0" smtClean="0"/>
          </a:p>
          <a:p>
            <a:pPr marL="0" indent="0">
              <a:buNone/>
            </a:pPr>
            <a:endParaRPr lang="ar-IQ" dirty="0"/>
          </a:p>
        </p:txBody>
      </p:sp>
    </p:spTree>
    <p:extLst>
      <p:ext uri="{BB962C8B-B14F-4D97-AF65-F5344CB8AC3E}">
        <p14:creationId xmlns:p14="http://schemas.microsoft.com/office/powerpoint/2010/main" xmlns="" val="111469021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pPr>
              <a:buNone/>
            </a:pPr>
            <a:endParaRPr lang="ar-SA" dirty="0" smtClean="0"/>
          </a:p>
          <a:p>
            <a:pPr>
              <a:buNone/>
            </a:pPr>
            <a:r>
              <a:rPr lang="ar-SA" dirty="0" smtClean="0"/>
              <a:t>ب ــ أو الذي يمكن حصوله لكنه غير </a:t>
            </a:r>
            <a:r>
              <a:rPr lang="ar-SA" dirty="0" err="1" smtClean="0"/>
              <a:t>مطموع</a:t>
            </a:r>
            <a:r>
              <a:rPr lang="ar-SA" dirty="0" smtClean="0"/>
              <a:t> فيه لبعد مناله :</a:t>
            </a:r>
          </a:p>
          <a:p>
            <a:pPr>
              <a:buNone/>
            </a:pPr>
            <a:r>
              <a:rPr lang="ar-SA" dirty="0" smtClean="0"/>
              <a:t>كقولنا (ليت لي مالاً فأساعد </a:t>
            </a:r>
            <a:r>
              <a:rPr lang="ar-SA" dirty="0" err="1" smtClean="0"/>
              <a:t>به</a:t>
            </a:r>
            <a:r>
              <a:rPr lang="ar-SA" dirty="0" smtClean="0"/>
              <a:t> الفقراء ) </a:t>
            </a:r>
          </a:p>
          <a:p>
            <a:pPr>
              <a:buNone/>
            </a:pPr>
            <a:r>
              <a:rPr lang="ar-SA" dirty="0" smtClean="0"/>
              <a:t>وقولنا (</a:t>
            </a:r>
            <a:r>
              <a:rPr lang="ar-SA" dirty="0" err="1" smtClean="0"/>
              <a:t>ليتني</a:t>
            </a:r>
            <a:r>
              <a:rPr lang="ar-SA" dirty="0" smtClean="0"/>
              <a:t> </a:t>
            </a:r>
            <a:r>
              <a:rPr lang="ar-SA" dirty="0" err="1" smtClean="0"/>
              <a:t>القى</a:t>
            </a:r>
            <a:r>
              <a:rPr lang="ar-SA" dirty="0" smtClean="0"/>
              <a:t> فلانًا فأنتفع بعلمه) </a:t>
            </a:r>
          </a:p>
          <a:p>
            <a:pPr>
              <a:buNone/>
            </a:pPr>
            <a:r>
              <a:rPr lang="ar-SA" dirty="0" smtClean="0"/>
              <a:t>والبعد هنا بعد نفسي مرده </a:t>
            </a:r>
            <a:r>
              <a:rPr lang="ar-SA" dirty="0" err="1" smtClean="0"/>
              <a:t>الى</a:t>
            </a:r>
            <a:r>
              <a:rPr lang="ar-SA" dirty="0" smtClean="0"/>
              <a:t> شعور النفس </a:t>
            </a:r>
            <a:r>
              <a:rPr lang="ar-SA" dirty="0" err="1" smtClean="0"/>
              <a:t>واحساسها</a:t>
            </a:r>
            <a:r>
              <a:rPr lang="ar-SA" dirty="0" smtClean="0"/>
              <a:t> وبذلك الشيء وقد </a:t>
            </a:r>
            <a:r>
              <a:rPr lang="ar-SA" dirty="0" err="1" smtClean="0"/>
              <a:t>لايكون</a:t>
            </a:r>
            <a:r>
              <a:rPr lang="ar-SA" dirty="0" smtClean="0"/>
              <a:t> بعيدا بالنسبة للواقع أو العرف أو العقل .</a:t>
            </a:r>
            <a:endParaRPr lang="ar-SA"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14356"/>
            <a:ext cx="8686800" cy="5365769"/>
          </a:xfrm>
        </p:spPr>
        <p:txBody>
          <a:bodyPr/>
          <a:lstStyle/>
          <a:p>
            <a:pPr>
              <a:buNone/>
            </a:pPr>
            <a:endParaRPr lang="ar-SA" dirty="0"/>
          </a:p>
        </p:txBody>
      </p:sp>
      <p:sp>
        <p:nvSpPr>
          <p:cNvPr id="4" name="مستطيل 3"/>
          <p:cNvSpPr/>
          <p:nvPr/>
        </p:nvSpPr>
        <p:spPr>
          <a:xfrm>
            <a:off x="357158" y="1298564"/>
            <a:ext cx="8572560" cy="5078313"/>
          </a:xfrm>
          <a:prstGeom prst="rect">
            <a:avLst/>
          </a:prstGeom>
        </p:spPr>
        <p:txBody>
          <a:bodyPr wrap="square">
            <a:spAutoFit/>
          </a:bodyPr>
          <a:lstStyle/>
          <a:p>
            <a:r>
              <a:rPr lang="ar-SA" sz="3600" dirty="0" smtClean="0"/>
              <a:t>ومن ذلك قوله تعالى </a:t>
            </a:r>
            <a:r>
              <a:rPr lang="ar-IQ" sz="3600" dirty="0" smtClean="0"/>
              <a:t>{</a:t>
            </a:r>
            <a:r>
              <a:rPr lang="ar-SA" sz="3600" b="1" dirty="0" smtClean="0"/>
              <a:t>فَخَرَجَ عَلَى قَوْمِهِ فِي زِينَتِهِ قَالَ الَّذِينَ يُرِيدُونَ الْحَيَاةَ الدُّنْيَا يَا لَيْتَ لَنَا مِثْلَ مَا أُوتِيَ قَارُونُ إِنَّهُ لَذُو حَظٍّ عَظِيمٍ} </a:t>
            </a:r>
            <a:r>
              <a:rPr lang="ar-SA" sz="3600" dirty="0" smtClean="0"/>
              <a:t>فقد تمنوا </a:t>
            </a:r>
            <a:r>
              <a:rPr lang="ar-SA" sz="3600" dirty="0" err="1" smtClean="0"/>
              <a:t>ان</a:t>
            </a:r>
            <a:r>
              <a:rPr lang="ar-SA" sz="3600" dirty="0" smtClean="0"/>
              <a:t> يكون لهم مثل تلك الكنوز وهي </a:t>
            </a:r>
            <a:r>
              <a:rPr lang="ar-SA" sz="3600" dirty="0" err="1" smtClean="0"/>
              <a:t>امنية</a:t>
            </a:r>
            <a:r>
              <a:rPr lang="ar-SA" sz="3600" dirty="0" smtClean="0"/>
              <a:t> محببة لنفوسهم , وليست مستحيلة , بل  هي ممكنة الوقوع , ولكنهم </a:t>
            </a:r>
            <a:r>
              <a:rPr lang="ar-SA" sz="3600" dirty="0" err="1" smtClean="0"/>
              <a:t>لايطمعون</a:t>
            </a:r>
            <a:r>
              <a:rPr lang="ar-SA" sz="3600" dirty="0" smtClean="0"/>
              <a:t> فيها لبعد منالها , و</a:t>
            </a:r>
            <a:r>
              <a:rPr lang="ar-IQ" sz="3600" dirty="0" smtClean="0"/>
              <a:t>استبعاده</a:t>
            </a:r>
            <a:r>
              <a:rPr lang="ar-SA" sz="3600" dirty="0" smtClean="0"/>
              <a:t>ا</a:t>
            </a:r>
            <a:r>
              <a:rPr lang="ar-IQ" sz="3600" dirty="0" smtClean="0"/>
              <a:t> في نظر المتمني.</a:t>
            </a:r>
          </a:p>
          <a:p>
            <a:endParaRPr lang="ar-SA" sz="3600"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علم البديع </a:t>
            </a:r>
            <a:endParaRPr lang="ar-IQ" dirty="0"/>
          </a:p>
        </p:txBody>
      </p:sp>
      <p:sp>
        <p:nvSpPr>
          <p:cNvPr id="3" name="Content Placeholder 2"/>
          <p:cNvSpPr>
            <a:spLocks noGrp="1"/>
          </p:cNvSpPr>
          <p:nvPr>
            <p:ph idx="1"/>
          </p:nvPr>
        </p:nvSpPr>
        <p:spPr/>
        <p:txBody>
          <a:bodyPr>
            <a:normAutofit lnSpcReduction="10000"/>
          </a:bodyPr>
          <a:lstStyle/>
          <a:p>
            <a:r>
              <a:rPr lang="ar-IQ" dirty="0" smtClean="0"/>
              <a:t>البديع لغة : المخترع الموجَد على غير مثال سابق ، وهو مأخوذ من بدع الشيء ، وأبدعه اخترعه لاعلى مثال.</a:t>
            </a:r>
          </a:p>
          <a:p>
            <a:r>
              <a:rPr lang="ar-IQ" dirty="0" smtClean="0"/>
              <a:t>واصطلاحاً هو علم يُعرف به الوجوه والمزايا التي تزيد الكلام حسناً وطلاوة وتكسوه بهاء ورونقاً بعد مطابقته لمقتضى الحال ووضوح دلالته على المراد . </a:t>
            </a:r>
          </a:p>
          <a:p>
            <a:r>
              <a:rPr lang="ar-IQ" dirty="0" smtClean="0">
                <a:solidFill>
                  <a:srgbClr val="FF0000"/>
                </a:solidFill>
              </a:rPr>
              <a:t>دراسة تزيين الالفاظ أو المعاني بألوان بديعية من الجمال اللفظي أو المعنوي .</a:t>
            </a:r>
          </a:p>
          <a:p>
            <a:endParaRPr lang="ar-IQ" dirty="0"/>
          </a:p>
        </p:txBody>
      </p:sp>
    </p:spTree>
    <p:extLst>
      <p:ext uri="{BB962C8B-B14F-4D97-AF65-F5344CB8AC3E}">
        <p14:creationId xmlns:p14="http://schemas.microsoft.com/office/powerpoint/2010/main" xmlns="" val="322653977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t>علم البديع</a:t>
            </a:r>
            <a:r>
              <a:rPr lang="ar-SA" dirty="0" smtClean="0"/>
              <a:t> س</a:t>
            </a:r>
            <a:endParaRPr lang="ar-IQ" dirty="0"/>
          </a:p>
        </p:txBody>
      </p:sp>
      <p:sp>
        <p:nvSpPr>
          <p:cNvPr id="3" name="Content Placeholder 2"/>
          <p:cNvSpPr>
            <a:spLocks noGrp="1"/>
          </p:cNvSpPr>
          <p:nvPr>
            <p:ph idx="1"/>
          </p:nvPr>
        </p:nvSpPr>
        <p:spPr>
          <a:xfrm>
            <a:off x="457200" y="1124744"/>
            <a:ext cx="8229600" cy="5001419"/>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endParaRPr lang="ar-SA" dirty="0" smtClean="0"/>
          </a:p>
          <a:p>
            <a:pPr marL="0" indent="0">
              <a:buNone/>
            </a:pPr>
            <a:r>
              <a:rPr lang="ar-IQ" dirty="0" smtClean="0"/>
              <a:t> </a:t>
            </a:r>
            <a:r>
              <a:rPr lang="ar-IQ" dirty="0" smtClean="0">
                <a:solidFill>
                  <a:srgbClr val="FF0000"/>
                </a:solidFill>
              </a:rPr>
              <a:t>المحسنات اللفظية         </a:t>
            </a:r>
            <a:r>
              <a:rPr lang="ar-IQ" dirty="0" smtClean="0"/>
              <a:t>المحسنات</a:t>
            </a:r>
            <a:r>
              <a:rPr lang="ar-SA" dirty="0" smtClean="0"/>
              <a:t> المعنوية</a:t>
            </a:r>
            <a:endParaRPr lang="ar-IQ" dirty="0" smtClean="0"/>
          </a:p>
          <a:p>
            <a:pPr marL="514350" indent="-514350">
              <a:buFont typeface="+mj-lt"/>
              <a:buAutoNum type="arabicParenR"/>
            </a:pPr>
            <a:r>
              <a:rPr lang="ar-IQ" dirty="0" smtClean="0">
                <a:solidFill>
                  <a:srgbClr val="FF0000"/>
                </a:solidFill>
              </a:rPr>
              <a:t>الجناس</a:t>
            </a:r>
            <a:r>
              <a:rPr lang="ar-IQ" dirty="0" smtClean="0"/>
              <a:t>           </a:t>
            </a:r>
            <a:r>
              <a:rPr lang="ar-SA" dirty="0" smtClean="0"/>
              <a:t>      </a:t>
            </a:r>
            <a:r>
              <a:rPr lang="ar-IQ" dirty="0" smtClean="0"/>
              <a:t> 1)  التورية</a:t>
            </a:r>
            <a:endParaRPr lang="ar-IQ" dirty="0"/>
          </a:p>
          <a:p>
            <a:pPr marL="514350" indent="-514350">
              <a:buAutoNum type="arabicParenR" startAt="2"/>
            </a:pPr>
            <a:r>
              <a:rPr lang="ar-IQ" dirty="0" smtClean="0">
                <a:solidFill>
                  <a:srgbClr val="FF0000"/>
                </a:solidFill>
              </a:rPr>
              <a:t>الاقتباس</a:t>
            </a:r>
            <a:r>
              <a:rPr lang="ar-IQ" dirty="0" smtClean="0"/>
              <a:t>          </a:t>
            </a:r>
            <a:r>
              <a:rPr lang="ar-SA" dirty="0" smtClean="0"/>
              <a:t>    </a:t>
            </a:r>
            <a:r>
              <a:rPr lang="ar-IQ" dirty="0" smtClean="0"/>
              <a:t>  2)  الطباق</a:t>
            </a:r>
          </a:p>
          <a:p>
            <a:pPr marL="514350" indent="-514350">
              <a:buAutoNum type="arabicParenR" startAt="2"/>
            </a:pPr>
            <a:r>
              <a:rPr lang="ar-IQ" dirty="0" smtClean="0">
                <a:solidFill>
                  <a:srgbClr val="FF0000"/>
                </a:solidFill>
              </a:rPr>
              <a:t>السجع</a:t>
            </a:r>
            <a:r>
              <a:rPr lang="ar-IQ" dirty="0" smtClean="0"/>
              <a:t>           </a:t>
            </a:r>
            <a:r>
              <a:rPr lang="ar-SA" dirty="0" smtClean="0"/>
              <a:t>    </a:t>
            </a:r>
            <a:r>
              <a:rPr lang="ar-IQ" dirty="0" smtClean="0"/>
              <a:t>   3)  المقابلة    </a:t>
            </a:r>
          </a:p>
          <a:p>
            <a:pPr marL="0" indent="0">
              <a:buNone/>
            </a:pPr>
            <a:r>
              <a:rPr lang="ar-IQ" dirty="0"/>
              <a:t> </a:t>
            </a:r>
            <a:r>
              <a:rPr lang="ar-IQ" dirty="0" smtClean="0"/>
              <a:t>                          </a:t>
            </a:r>
            <a:r>
              <a:rPr lang="ar-SA" dirty="0" smtClean="0"/>
              <a:t>    4</a:t>
            </a:r>
            <a:r>
              <a:rPr lang="ar-IQ" dirty="0" smtClean="0"/>
              <a:t>)  حسن التعليل</a:t>
            </a:r>
          </a:p>
          <a:p>
            <a:pPr marL="0" indent="0" algn="l">
              <a:buNone/>
            </a:pPr>
            <a:r>
              <a:rPr lang="ar-IQ" dirty="0"/>
              <a:t> </a:t>
            </a:r>
            <a:r>
              <a:rPr lang="ar-IQ" dirty="0" smtClean="0"/>
              <a:t>                          5) </a:t>
            </a:r>
            <a:r>
              <a:rPr lang="ar-IQ" dirty="0" err="1" smtClean="0"/>
              <a:t>تأكيدالمدح</a:t>
            </a:r>
            <a:r>
              <a:rPr lang="ar-IQ" dirty="0" smtClean="0"/>
              <a:t> بمايشبه الذم </a:t>
            </a:r>
            <a:r>
              <a:rPr lang="ar-SA" dirty="0" smtClean="0"/>
              <a:t>                      </a:t>
            </a:r>
            <a:r>
              <a:rPr lang="ar-IQ" dirty="0" smtClean="0"/>
              <a:t>وبالعكس</a:t>
            </a:r>
          </a:p>
          <a:p>
            <a:pPr marL="0" indent="0">
              <a:buNone/>
            </a:pPr>
            <a:r>
              <a:rPr lang="ar-IQ" dirty="0"/>
              <a:t> </a:t>
            </a:r>
            <a:r>
              <a:rPr lang="ar-IQ" dirty="0" smtClean="0"/>
              <a:t>              </a:t>
            </a:r>
          </a:p>
        </p:txBody>
      </p:sp>
      <p:sp>
        <p:nvSpPr>
          <p:cNvPr id="4" name="Down Arrow 3"/>
          <p:cNvSpPr/>
          <p:nvPr/>
        </p:nvSpPr>
        <p:spPr>
          <a:xfrm>
            <a:off x="4499992" y="1124744"/>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835696" y="1412776"/>
            <a:ext cx="5832648"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flipH="1">
            <a:off x="6851401" y="1484784"/>
            <a:ext cx="12115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555776" y="1484784"/>
            <a:ext cx="1080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53041897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المحسنات اللفظية</a:t>
            </a:r>
            <a:endParaRPr lang="ar-IQ" dirty="0"/>
          </a:p>
        </p:txBody>
      </p:sp>
      <p:sp>
        <p:nvSpPr>
          <p:cNvPr id="3" name="Content Placeholder 2"/>
          <p:cNvSpPr>
            <a:spLocks noGrp="1"/>
          </p:cNvSpPr>
          <p:nvPr>
            <p:ph idx="1"/>
          </p:nvPr>
        </p:nvSpPr>
        <p:spPr/>
        <p:txBody>
          <a:bodyPr/>
          <a:lstStyle/>
          <a:p>
            <a:pPr marL="0" indent="0">
              <a:buNone/>
            </a:pPr>
            <a:r>
              <a:rPr lang="ar-IQ" dirty="0" smtClean="0"/>
              <a:t>أولاً  :ــــ  </a:t>
            </a:r>
            <a:r>
              <a:rPr lang="ar-IQ" dirty="0" smtClean="0">
                <a:solidFill>
                  <a:srgbClr val="FF0000"/>
                </a:solidFill>
              </a:rPr>
              <a:t> الجناس </a:t>
            </a:r>
            <a:r>
              <a:rPr lang="ar-IQ" dirty="0" smtClean="0"/>
              <a:t>: هو أن يتشابه اللفظان في النطق ويختلفان في المعنى، وهو نوعان .</a:t>
            </a:r>
            <a:endParaRPr lang="ar-IQ" dirty="0"/>
          </a:p>
        </p:txBody>
      </p:sp>
    </p:spTree>
    <p:extLst>
      <p:ext uri="{BB962C8B-B14F-4D97-AF65-F5344CB8AC3E}">
        <p14:creationId xmlns:p14="http://schemas.microsoft.com/office/powerpoint/2010/main" xmlns="" val="144178409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a:t>
            </a:r>
            <a:endParaRPr lang="ar-IQ" dirty="0"/>
          </a:p>
        </p:txBody>
      </p:sp>
      <p:sp>
        <p:nvSpPr>
          <p:cNvPr id="3" name="Content Placeholder 2"/>
          <p:cNvSpPr>
            <a:spLocks noGrp="1"/>
          </p:cNvSpPr>
          <p:nvPr>
            <p:ph idx="1"/>
          </p:nvPr>
        </p:nvSpPr>
        <p:spPr>
          <a:xfrm>
            <a:off x="304800" y="1554162"/>
            <a:ext cx="8686800" cy="5303838"/>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ar-IQ" dirty="0" smtClean="0"/>
          </a:p>
          <a:p>
            <a:pPr marL="0" indent="0">
              <a:buNone/>
            </a:pPr>
            <a:r>
              <a:rPr lang="ar-IQ" dirty="0" smtClean="0"/>
              <a:t>               التام                                </a:t>
            </a:r>
            <a:r>
              <a:rPr lang="ar-IQ" dirty="0" smtClean="0">
                <a:solidFill>
                  <a:srgbClr val="FF0000"/>
                </a:solidFill>
              </a:rPr>
              <a:t>الناقص</a:t>
            </a:r>
          </a:p>
          <a:p>
            <a:pPr marL="0" indent="0">
              <a:buNone/>
            </a:pPr>
            <a:r>
              <a:rPr lang="ar-IQ" dirty="0" smtClean="0"/>
              <a:t>(</a:t>
            </a:r>
            <a:r>
              <a:rPr lang="ar-SA" dirty="0" smtClean="0"/>
              <a:t>وهو ما </a:t>
            </a:r>
            <a:r>
              <a:rPr lang="ar-SA" dirty="0" err="1" smtClean="0"/>
              <a:t>ا</a:t>
            </a:r>
            <a:r>
              <a:rPr lang="ar-IQ" dirty="0" smtClean="0"/>
              <a:t>تفق فيه اللفظان         </a:t>
            </a:r>
            <a:r>
              <a:rPr lang="ar-IQ" dirty="0" smtClean="0">
                <a:solidFill>
                  <a:srgbClr val="FF0000"/>
                </a:solidFill>
              </a:rPr>
              <a:t>(وهوما اختلف فيه </a:t>
            </a:r>
            <a:r>
              <a:rPr lang="ar-IQ" dirty="0" smtClean="0"/>
              <a:t>في </a:t>
            </a:r>
            <a:r>
              <a:rPr lang="ar-IQ" dirty="0" err="1" smtClean="0"/>
              <a:t>امور</a:t>
            </a:r>
            <a:r>
              <a:rPr lang="ar-IQ" dirty="0" smtClean="0"/>
              <a:t> </a:t>
            </a:r>
            <a:r>
              <a:rPr lang="ar-IQ" dirty="0"/>
              <a:t>أ</a:t>
            </a:r>
            <a:r>
              <a:rPr lang="ar-IQ" dirty="0" smtClean="0"/>
              <a:t>ربعة) </a:t>
            </a:r>
            <a:r>
              <a:rPr lang="ar-SA" dirty="0" smtClean="0"/>
              <a:t>                   </a:t>
            </a:r>
            <a:r>
              <a:rPr lang="ar-SA" dirty="0" smtClean="0">
                <a:solidFill>
                  <a:srgbClr val="FF0000"/>
                </a:solidFill>
              </a:rPr>
              <a:t>اللفظان في واحد من           </a:t>
            </a:r>
          </a:p>
          <a:p>
            <a:pPr marL="0" indent="0" algn="l">
              <a:buNone/>
            </a:pPr>
            <a:r>
              <a:rPr lang="ar-IQ" dirty="0" err="1" smtClean="0">
                <a:solidFill>
                  <a:srgbClr val="FF0000"/>
                </a:solidFill>
              </a:rPr>
              <a:t>الامور</a:t>
            </a:r>
            <a:r>
              <a:rPr lang="ar-IQ" dirty="0" smtClean="0">
                <a:solidFill>
                  <a:srgbClr val="FF0000"/>
                </a:solidFill>
              </a:rPr>
              <a:t> المتقدمة)</a:t>
            </a:r>
          </a:p>
          <a:p>
            <a:pPr marL="0" indent="0">
              <a:buNone/>
            </a:pPr>
            <a:r>
              <a:rPr lang="ar-IQ" dirty="0" smtClean="0"/>
              <a:t>      </a:t>
            </a:r>
          </a:p>
          <a:p>
            <a:pPr marL="0" indent="0" algn="l">
              <a:buNone/>
            </a:pPr>
            <a:endParaRPr lang="ar-SA" dirty="0" smtClean="0"/>
          </a:p>
          <a:p>
            <a:pPr marL="0" indent="0">
              <a:buNone/>
            </a:pPr>
            <a:r>
              <a:rPr lang="ar-IQ" sz="2800" dirty="0" smtClean="0"/>
              <a:t>نوع الحروف      شكلها     عددها    ترتيبها</a:t>
            </a:r>
            <a:endParaRPr lang="ar-IQ" sz="2800" dirty="0"/>
          </a:p>
        </p:txBody>
      </p:sp>
      <p:sp>
        <p:nvSpPr>
          <p:cNvPr id="4" name="Down Arrow 3"/>
          <p:cNvSpPr/>
          <p:nvPr/>
        </p:nvSpPr>
        <p:spPr>
          <a:xfrm>
            <a:off x="4572000" y="1052736"/>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475656" y="1628800"/>
            <a:ext cx="5904656" cy="2160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a:off x="6579640" y="1736812"/>
            <a:ext cx="72008"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219804" y="1736812"/>
            <a:ext cx="45719"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9" name="Straight Arrow Connector 8"/>
          <p:cNvCxnSpPr/>
          <p:nvPr/>
        </p:nvCxnSpPr>
        <p:spPr>
          <a:xfrm>
            <a:off x="7362108" y="3861048"/>
            <a:ext cx="0"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3643306" y="4286256"/>
            <a:ext cx="511256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073256" y="4929198"/>
            <a:ext cx="1285090" cy="79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536413"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179091"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034373" y="4895189"/>
            <a:ext cx="12178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876256" y="3861048"/>
            <a:ext cx="7920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9466048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التام</a:t>
            </a:r>
            <a:endParaRPr lang="ar-IQ" dirty="0"/>
          </a:p>
        </p:txBody>
      </p:sp>
      <p:sp>
        <p:nvSpPr>
          <p:cNvPr id="3" name="Content Placeholder 2"/>
          <p:cNvSpPr>
            <a:spLocks noGrp="1"/>
          </p:cNvSpPr>
          <p:nvPr>
            <p:ph idx="1"/>
          </p:nvPr>
        </p:nvSpPr>
        <p:spPr/>
        <p:txBody>
          <a:bodyPr/>
          <a:lstStyle/>
          <a:p>
            <a:r>
              <a:rPr lang="ar-IQ" dirty="0" smtClean="0"/>
              <a:t>قال تعالى : {ويوم تقوم </a:t>
            </a:r>
            <a:r>
              <a:rPr lang="ar-IQ" dirty="0" smtClean="0">
                <a:solidFill>
                  <a:srgbClr val="FF0000"/>
                </a:solidFill>
              </a:rPr>
              <a:t>الساعة</a:t>
            </a:r>
            <a:r>
              <a:rPr lang="ar-IQ" dirty="0" smtClean="0"/>
              <a:t> يقسم المجرمون ما لبثوا غير </a:t>
            </a:r>
            <a:r>
              <a:rPr lang="ar-IQ" dirty="0" err="1" smtClean="0">
                <a:solidFill>
                  <a:srgbClr val="CC3399"/>
                </a:solidFill>
              </a:rPr>
              <a:t>ساعة</a:t>
            </a:r>
            <a:r>
              <a:rPr lang="ar-IQ" dirty="0" err="1" smtClean="0"/>
              <a:t> }.</a:t>
            </a:r>
            <a:endParaRPr lang="ar-IQ" dirty="0" smtClean="0"/>
          </a:p>
          <a:p>
            <a:r>
              <a:rPr lang="ar-IQ" dirty="0" smtClean="0">
                <a:solidFill>
                  <a:srgbClr val="FF0000"/>
                </a:solidFill>
              </a:rPr>
              <a:t>الساعة الاولى = يوم القيامة .</a:t>
            </a:r>
          </a:p>
          <a:p>
            <a:r>
              <a:rPr lang="ar-IQ" dirty="0" smtClean="0">
                <a:solidFill>
                  <a:srgbClr val="CC3399"/>
                </a:solidFill>
              </a:rPr>
              <a:t>الساعة الثانية = واحدة من الساعات الزمنية .</a:t>
            </a:r>
            <a:endParaRPr lang="ar-IQ" dirty="0">
              <a:solidFill>
                <a:srgbClr val="CC3399"/>
              </a:solidFill>
            </a:endParaRPr>
          </a:p>
        </p:txBody>
      </p:sp>
    </p:spTree>
    <p:extLst>
      <p:ext uri="{BB962C8B-B14F-4D97-AF65-F5344CB8AC3E}">
        <p14:creationId xmlns:p14="http://schemas.microsoft.com/office/powerpoint/2010/main" xmlns="" val="386844045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الجناس التام</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إذا رماك الدهــرُ في مــعشرٍ    </a:t>
            </a:r>
            <a:endParaRPr lang="ar-SA" sz="2800" dirty="0" smtClean="0"/>
          </a:p>
          <a:p>
            <a:pPr marL="0" indent="0" algn="l">
              <a:buNone/>
            </a:pPr>
            <a:r>
              <a:rPr lang="ar-IQ" sz="2800" dirty="0" smtClean="0"/>
              <a:t> قد أجمـع الناس على بُغضــهم </a:t>
            </a:r>
          </a:p>
          <a:p>
            <a:pPr marL="0" indent="0">
              <a:buNone/>
            </a:pPr>
            <a:r>
              <a:rPr lang="ar-IQ" sz="2800" dirty="0" smtClean="0"/>
              <a:t>فَ</a:t>
            </a:r>
            <a:r>
              <a:rPr lang="ar-IQ" sz="2800" u="sng" dirty="0" smtClean="0">
                <a:solidFill>
                  <a:srgbClr val="CC3399"/>
                </a:solidFill>
              </a:rPr>
              <a:t>دارِهِم</a:t>
            </a:r>
            <a:r>
              <a:rPr lang="ar-IQ" sz="2800" u="sng" dirty="0" smtClean="0"/>
              <a:t> </a:t>
            </a:r>
            <a:r>
              <a:rPr lang="ar-IQ" sz="2800" dirty="0" smtClean="0"/>
              <a:t>ما دمـــتَ في </a:t>
            </a:r>
            <a:r>
              <a:rPr lang="ar-IQ" sz="2800" u="sng" dirty="0" smtClean="0">
                <a:solidFill>
                  <a:srgbClr val="CC3399"/>
                </a:solidFill>
              </a:rPr>
              <a:t>دَارِهِم</a:t>
            </a:r>
            <a:r>
              <a:rPr lang="ar-IQ" sz="2800" dirty="0" smtClean="0"/>
              <a:t>   </a:t>
            </a:r>
            <a:endParaRPr lang="ar-SA" sz="2800" dirty="0" smtClean="0"/>
          </a:p>
          <a:p>
            <a:pPr marL="0" indent="0" algn="l">
              <a:buNone/>
            </a:pPr>
            <a:r>
              <a:rPr lang="ar-IQ" sz="2800" dirty="0" smtClean="0"/>
              <a:t>  </a:t>
            </a:r>
            <a:r>
              <a:rPr lang="ar-IQ" sz="2800" u="sng" dirty="0" smtClean="0">
                <a:solidFill>
                  <a:srgbClr val="FF0000"/>
                </a:solidFill>
              </a:rPr>
              <a:t>وأرضِهِم</a:t>
            </a:r>
            <a:r>
              <a:rPr lang="ar-IQ" sz="2800" dirty="0" smtClean="0"/>
              <a:t> ما دمت في </a:t>
            </a:r>
            <a:r>
              <a:rPr lang="ar-IQ" sz="2800" u="sng" dirty="0" smtClean="0">
                <a:solidFill>
                  <a:srgbClr val="FF0000"/>
                </a:solidFill>
              </a:rPr>
              <a:t>أرضِهِم</a:t>
            </a:r>
          </a:p>
          <a:p>
            <a:pPr marL="0" indent="0">
              <a:buNone/>
            </a:pPr>
            <a:r>
              <a:rPr lang="ar-IQ" sz="2800" dirty="0" smtClean="0">
                <a:solidFill>
                  <a:srgbClr val="CC3399"/>
                </a:solidFill>
              </a:rPr>
              <a:t>المداراة                المنزل      </a:t>
            </a:r>
            <a:r>
              <a:rPr lang="ar-IQ" sz="2800" dirty="0" smtClean="0">
                <a:solidFill>
                  <a:srgbClr val="FF0000"/>
                </a:solidFill>
              </a:rPr>
              <a:t>مراضاتهم             </a:t>
            </a:r>
            <a:r>
              <a:rPr lang="ar-SA" sz="2800" dirty="0" smtClean="0">
                <a:solidFill>
                  <a:srgbClr val="FF0000"/>
                </a:solidFill>
              </a:rPr>
              <a:t>    </a:t>
            </a:r>
            <a:r>
              <a:rPr lang="ar-IQ" sz="2800" dirty="0" err="1" smtClean="0">
                <a:solidFill>
                  <a:srgbClr val="FF0000"/>
                </a:solidFill>
              </a:rPr>
              <a:t>الارض</a:t>
            </a:r>
            <a:endParaRPr lang="ar-IQ" sz="2800" dirty="0">
              <a:solidFill>
                <a:srgbClr val="FF0000"/>
              </a:solidFill>
            </a:endParaRPr>
          </a:p>
        </p:txBody>
      </p:sp>
    </p:spTree>
    <p:extLst>
      <p:ext uri="{BB962C8B-B14F-4D97-AF65-F5344CB8AC3E}">
        <p14:creationId xmlns:p14="http://schemas.microsoft.com/office/powerpoint/2010/main" xmlns="" val="426954297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الناقص</a:t>
            </a:r>
            <a:endParaRPr lang="ar-IQ"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ar-IQ" dirty="0" smtClean="0"/>
              <a:t>نوع الحروف :</a:t>
            </a:r>
          </a:p>
          <a:p>
            <a:pPr marL="0" indent="0">
              <a:buNone/>
            </a:pPr>
            <a:r>
              <a:rPr lang="ar-IQ" dirty="0" smtClean="0"/>
              <a:t>{ فأما اليتيمَ فلاتَـ</a:t>
            </a:r>
            <a:r>
              <a:rPr lang="ar-IQ" u="sng" dirty="0" smtClean="0">
                <a:solidFill>
                  <a:srgbClr val="FF0000"/>
                </a:solidFill>
              </a:rPr>
              <a:t>ـقْ</a:t>
            </a:r>
            <a:r>
              <a:rPr lang="ar-IQ" dirty="0" smtClean="0">
                <a:solidFill>
                  <a:srgbClr val="FF0000"/>
                </a:solidFill>
              </a:rPr>
              <a:t>ــ</a:t>
            </a:r>
            <a:r>
              <a:rPr lang="ar-IQ" dirty="0" smtClean="0"/>
              <a:t>هَـــرْ وأما السائل فلا تَــ</a:t>
            </a:r>
            <a:r>
              <a:rPr lang="ar-IQ" u="sng" dirty="0" smtClean="0">
                <a:solidFill>
                  <a:srgbClr val="FF0000"/>
                </a:solidFill>
              </a:rPr>
              <a:t>ـنْـ</a:t>
            </a:r>
            <a:r>
              <a:rPr lang="ar-IQ" dirty="0" smtClean="0"/>
              <a:t>ـهَــرْ} </a:t>
            </a:r>
            <a:endParaRPr lang="ar-SA" dirty="0" smtClean="0"/>
          </a:p>
          <a:p>
            <a:pPr marL="0" indent="0">
              <a:buNone/>
            </a:pPr>
            <a:endParaRPr lang="ar-SA" dirty="0" smtClean="0"/>
          </a:p>
          <a:p>
            <a:pPr marL="0" indent="0">
              <a:buNone/>
            </a:pPr>
            <a:endParaRPr lang="ar-SA" dirty="0" smtClean="0"/>
          </a:p>
          <a:p>
            <a:pPr marL="0" indent="0">
              <a:buNone/>
            </a:pPr>
            <a:r>
              <a:rPr lang="ar-SA" dirty="0" smtClean="0"/>
              <a:t>{ وهم يَنْ</a:t>
            </a:r>
            <a:r>
              <a:rPr lang="ar-SA" dirty="0" smtClean="0">
                <a:solidFill>
                  <a:srgbClr val="FF0000"/>
                </a:solidFill>
              </a:rPr>
              <a:t>هَ</a:t>
            </a:r>
            <a:r>
              <a:rPr lang="ar-SA" dirty="0" smtClean="0"/>
              <a:t>وْنَ عنه وَيَنْ</a:t>
            </a:r>
            <a:r>
              <a:rPr lang="ar-SA" dirty="0" smtClean="0">
                <a:solidFill>
                  <a:srgbClr val="FF0000"/>
                </a:solidFill>
              </a:rPr>
              <a:t>أَ</a:t>
            </a:r>
            <a:r>
              <a:rPr lang="ar-SA" dirty="0" smtClean="0"/>
              <a:t>وْنَ عنه وإن يُهْلِكون إلا </a:t>
            </a:r>
          </a:p>
          <a:p>
            <a:pPr marL="0" indent="0">
              <a:buNone/>
            </a:pPr>
            <a:endParaRPr lang="ar-SA" dirty="0" smtClean="0"/>
          </a:p>
          <a:p>
            <a:pPr marL="0" indent="0">
              <a:buNone/>
            </a:pPr>
            <a:r>
              <a:rPr lang="ar-SA" dirty="0" smtClean="0"/>
              <a:t>أنفُسَهُم  وما </a:t>
            </a:r>
            <a:r>
              <a:rPr lang="ar-SA" dirty="0" err="1" smtClean="0"/>
              <a:t>يشعرون }</a:t>
            </a:r>
            <a:endParaRPr lang="ar-IQ" dirty="0" smtClean="0"/>
          </a:p>
          <a:p>
            <a:pPr marL="0" indent="0">
              <a:buNone/>
            </a:pPr>
            <a:endParaRPr lang="ar-IQ" dirty="0"/>
          </a:p>
        </p:txBody>
      </p:sp>
      <p:cxnSp>
        <p:nvCxnSpPr>
          <p:cNvPr id="9" name="Straight Connector 8"/>
          <p:cNvCxnSpPr/>
          <p:nvPr/>
        </p:nvCxnSpPr>
        <p:spPr>
          <a:xfrm>
            <a:off x="6433025"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59832"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59832" y="2924944"/>
            <a:ext cx="337319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9520"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500694" y="4714884"/>
            <a:ext cx="192882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00694"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8143745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a:t>
            </a:r>
          </a:p>
          <a:p>
            <a:pPr>
              <a:buNone/>
            </a:pPr>
            <a:r>
              <a:rPr lang="ar-SA" dirty="0" smtClean="0"/>
              <a:t>(الخَيْ</a:t>
            </a:r>
            <a:r>
              <a:rPr lang="ar-SA" dirty="0" smtClean="0">
                <a:solidFill>
                  <a:srgbClr val="FF0000"/>
                </a:solidFill>
              </a:rPr>
              <a:t>لُ</a:t>
            </a:r>
            <a:r>
              <a:rPr lang="ar-SA" dirty="0" smtClean="0"/>
              <a:t> معقود في نواصيها الخَيْ</a:t>
            </a:r>
            <a:r>
              <a:rPr lang="ar-SA" dirty="0" smtClean="0">
                <a:solidFill>
                  <a:srgbClr val="FF0000"/>
                </a:solidFill>
              </a:rPr>
              <a:t>رُ</a:t>
            </a:r>
            <a:r>
              <a:rPr lang="ar-SA" dirty="0" smtClean="0"/>
              <a:t> إلى يوم القيامة ))</a:t>
            </a:r>
          </a:p>
          <a:p>
            <a:pPr>
              <a:buNone/>
            </a:pPr>
            <a:endParaRPr lang="ar-SA" dirty="0" smtClean="0"/>
          </a:p>
          <a:p>
            <a:pPr>
              <a:buNone/>
            </a:pPr>
            <a:r>
              <a:rPr lang="ar-SA" dirty="0" smtClean="0"/>
              <a:t>{ ذلكم بما كنتم تَ</a:t>
            </a:r>
            <a:r>
              <a:rPr lang="ar-SA" dirty="0" smtClean="0">
                <a:solidFill>
                  <a:srgbClr val="FF0000"/>
                </a:solidFill>
              </a:rPr>
              <a:t>فْ</a:t>
            </a:r>
            <a:r>
              <a:rPr lang="ar-SA" dirty="0" smtClean="0"/>
              <a:t>رَحُوْنَ في الأرض بغير الحق وبما كنتم تَ</a:t>
            </a:r>
            <a:r>
              <a:rPr lang="ar-SA" dirty="0" smtClean="0">
                <a:solidFill>
                  <a:srgbClr val="FF0000"/>
                </a:solidFill>
              </a:rPr>
              <a:t>مْ</a:t>
            </a:r>
            <a:r>
              <a:rPr lang="ar-SA" dirty="0" smtClean="0"/>
              <a:t>رَحُوْنَ } </a:t>
            </a:r>
          </a:p>
          <a:p>
            <a:pPr>
              <a:buNone/>
            </a:pPr>
            <a:endParaRPr lang="ar-SA" dirty="0"/>
          </a:p>
        </p:txBody>
      </p:sp>
      <p:cxnSp>
        <p:nvCxnSpPr>
          <p:cNvPr id="5" name="رابط مستقيم 4"/>
          <p:cNvCxnSpPr/>
          <p:nvPr/>
        </p:nvCxnSpPr>
        <p:spPr>
          <a:xfrm rot="5400000">
            <a:off x="8001024" y="2928934"/>
            <a:ext cx="428628" cy="1588"/>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8" name="رابط مستقيم 7"/>
          <p:cNvCxnSpPr/>
          <p:nvPr/>
        </p:nvCxnSpPr>
        <p:spPr>
          <a:xfrm rot="10800000">
            <a:off x="4214810" y="3143248"/>
            <a:ext cx="40005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5400000">
            <a:off x="4000496" y="2928934"/>
            <a:ext cx="4286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5400000">
            <a:off x="4964909" y="4321975"/>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5429256" y="4786322"/>
            <a:ext cx="18573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5400000" flipH="1" flipV="1">
            <a:off x="7036611" y="4536289"/>
            <a:ext cx="50006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9437</TotalTime>
  <Words>4836</Words>
  <Application>Microsoft Office PowerPoint</Application>
  <PresentationFormat>عرض على الشاشة (3:4)‏</PresentationFormat>
  <Paragraphs>646</Paragraphs>
  <Slides>127</Slides>
  <Notes>2</Notes>
  <HiddenSlides>0</HiddenSlides>
  <MMClips>0</MMClips>
  <ScaleCrop>false</ScaleCrop>
  <HeadingPairs>
    <vt:vector size="4" baseType="variant">
      <vt:variant>
        <vt:lpstr>سمة</vt:lpstr>
      </vt:variant>
      <vt:variant>
        <vt:i4>1</vt:i4>
      </vt:variant>
      <vt:variant>
        <vt:lpstr>عناوين الشرائح</vt:lpstr>
      </vt:variant>
      <vt:variant>
        <vt:i4>127</vt:i4>
      </vt:variant>
    </vt:vector>
  </HeadingPairs>
  <TitlesOfParts>
    <vt:vector size="128" baseType="lpstr">
      <vt:lpstr>رحلة</vt:lpstr>
      <vt:lpstr>المرحلة الثالثة </vt:lpstr>
      <vt:lpstr>2022 ــ 2023</vt:lpstr>
      <vt:lpstr>البلاغة</vt:lpstr>
      <vt:lpstr>البلاغة  </vt:lpstr>
      <vt:lpstr>علم البيان</vt:lpstr>
      <vt:lpstr>كرم سعد</vt:lpstr>
      <vt:lpstr>التشبيه</vt:lpstr>
      <vt:lpstr>الشريحة 8</vt:lpstr>
      <vt:lpstr>3/ ادواته :</vt:lpstr>
      <vt:lpstr>التشبيه التمثيلي</vt:lpstr>
      <vt:lpstr>الشريحة 11</vt:lpstr>
      <vt:lpstr>غير التمثيلي</vt:lpstr>
      <vt:lpstr>الشريحة 13</vt:lpstr>
      <vt:lpstr>التشبيه الضمني</vt:lpstr>
      <vt:lpstr>الشريحة 15</vt:lpstr>
      <vt:lpstr>الشريحة 16</vt:lpstr>
      <vt:lpstr>الشريحة 17</vt:lpstr>
      <vt:lpstr>الشريحة 18</vt:lpstr>
      <vt:lpstr>التشبيه المقلوب</vt:lpstr>
      <vt:lpstr>الشريحة 20</vt:lpstr>
      <vt:lpstr>الشريحة 21</vt:lpstr>
      <vt:lpstr>المجاز </vt:lpstr>
      <vt:lpstr>المجاز</vt:lpstr>
      <vt:lpstr>المجاز اللغوي</vt:lpstr>
      <vt:lpstr>الاستعارة</vt:lpstr>
      <vt:lpstr>الشريحة 26</vt:lpstr>
      <vt:lpstr>الشريحة 27</vt:lpstr>
      <vt:lpstr>الفتاة كالشمس جمالاً</vt:lpstr>
      <vt:lpstr>اقسام الاستعارة باعتبار طرفيه</vt:lpstr>
      <vt:lpstr>الشريحة 30</vt:lpstr>
      <vt:lpstr>الشريحة 31</vt:lpstr>
      <vt:lpstr>الشريحة 32</vt:lpstr>
      <vt:lpstr>الشريحة 33</vt:lpstr>
      <vt:lpstr>الشريحة 34</vt:lpstr>
      <vt:lpstr>الشريحة 35</vt:lpstr>
      <vt:lpstr>الاستعارة التمثيلية (المجاز المركب)</vt:lpstr>
      <vt:lpstr>الشريحة 37</vt:lpstr>
      <vt:lpstr>الشريحة 38</vt:lpstr>
      <vt:lpstr>الشريحة 39</vt:lpstr>
      <vt:lpstr>متى يبلغ البنيان يوماً تمامه                         اذا كنت تبنيه وغيرك يهدمُ   </vt:lpstr>
      <vt:lpstr>من ملك البلاد بغير حربٍ                           يهون عليه تسليم البلاد</vt:lpstr>
      <vt:lpstr>قبل الرِّماءِ تُملأُ الكنائنُ</vt:lpstr>
      <vt:lpstr>ومن خطب الحسناء لم يُغلهِ المهرُ</vt:lpstr>
      <vt:lpstr>المجاز المرسل</vt:lpstr>
      <vt:lpstr>الشريحة 45</vt:lpstr>
      <vt:lpstr>الشريحة 46</vt:lpstr>
      <vt:lpstr>2/ المسببية :</vt:lpstr>
      <vt:lpstr>الشريحة 48</vt:lpstr>
      <vt:lpstr>أمطرت السماء ذهباً </vt:lpstr>
      <vt:lpstr>3/ الجزئية :</vt:lpstr>
      <vt:lpstr>الشريحة 51</vt:lpstr>
      <vt:lpstr>الشريحة 52</vt:lpstr>
      <vt:lpstr>الشريحة 53</vt:lpstr>
      <vt:lpstr>الشريحة 54</vt:lpstr>
      <vt:lpstr>4/ الكلية :</vt:lpstr>
      <vt:lpstr>5/ إعتبار ما كان :</vt:lpstr>
      <vt:lpstr>6 ــ اعتبار ما يكون :</vt:lpstr>
      <vt:lpstr>الشريحة 58</vt:lpstr>
      <vt:lpstr>الشريحة 59</vt:lpstr>
      <vt:lpstr>الشريحة 60</vt:lpstr>
      <vt:lpstr>الشريحة 61</vt:lpstr>
      <vt:lpstr>الشريحة 62</vt:lpstr>
      <vt:lpstr>الشريحة 63</vt:lpstr>
      <vt:lpstr>8 ــ الحالية :</vt:lpstr>
      <vt:lpstr>الشريحة 65</vt:lpstr>
      <vt:lpstr>الكناية</vt:lpstr>
      <vt:lpstr>الشريحة 67</vt:lpstr>
      <vt:lpstr>1ــ الكناية عن الموصوف : </vt:lpstr>
      <vt:lpstr>2 ـ كناية عن الصفة : </vt:lpstr>
      <vt:lpstr>الشريحة 70</vt:lpstr>
      <vt:lpstr>الشريحة 71</vt:lpstr>
      <vt:lpstr>كناية عن النسبة :</vt:lpstr>
      <vt:lpstr>علم المعاني</vt:lpstr>
      <vt:lpstr>علم المعاني </vt:lpstr>
      <vt:lpstr>أولاً ــ الخبر والانشاء س</vt:lpstr>
      <vt:lpstr>أولاً ــ الخبر </vt:lpstr>
      <vt:lpstr>الشريحة 77</vt:lpstr>
      <vt:lpstr>الانشاء الطلبي</vt:lpstr>
      <vt:lpstr>ويخرج فعل الامر الى</vt:lpstr>
      <vt:lpstr>الشريحة 80</vt:lpstr>
      <vt:lpstr>الشريحة 81</vt:lpstr>
      <vt:lpstr>2ــ النهي </vt:lpstr>
      <vt:lpstr>الشريحة 83</vt:lpstr>
      <vt:lpstr>الشريحة 84</vt:lpstr>
      <vt:lpstr>ثالثاً : الاستفهام</vt:lpstr>
      <vt:lpstr>الشريحة 86</vt:lpstr>
      <vt:lpstr>الشريحة 87</vt:lpstr>
      <vt:lpstr>رابعاً :التمني</vt:lpstr>
      <vt:lpstr>الشريحة 89</vt:lpstr>
      <vt:lpstr>الشريحة 90</vt:lpstr>
      <vt:lpstr>الشريحة 91</vt:lpstr>
      <vt:lpstr>علم البديع </vt:lpstr>
      <vt:lpstr>علم البديع س</vt:lpstr>
      <vt:lpstr>المحسنات اللفظية</vt:lpstr>
      <vt:lpstr>الجناس</vt:lpstr>
      <vt:lpstr>الجناس التام</vt:lpstr>
      <vt:lpstr>الجناس التام</vt:lpstr>
      <vt:lpstr>الجناس الناقص</vt:lpstr>
      <vt:lpstr>الشريحة 99</vt:lpstr>
      <vt:lpstr>الشريحة 100</vt:lpstr>
      <vt:lpstr>الشريحة 101</vt:lpstr>
      <vt:lpstr>الشريحة 102</vt:lpstr>
      <vt:lpstr>الشريحة 103</vt:lpstr>
      <vt:lpstr>ثانياً :ــ الاقتباس </vt:lpstr>
      <vt:lpstr>الشريحة 105</vt:lpstr>
      <vt:lpstr>ثالثاً : ــــ السجع </vt:lpstr>
      <vt:lpstr>وهو ثلاثة أقسام </vt:lpstr>
      <vt:lpstr>الموازنة </vt:lpstr>
      <vt:lpstr>الشريحة 109</vt:lpstr>
      <vt:lpstr>المحسنات المعنوية</vt:lpstr>
      <vt:lpstr>الشريحة 111</vt:lpstr>
      <vt:lpstr>الطباق</vt:lpstr>
      <vt:lpstr>التقسيم على أساس النفي والاثبات </vt:lpstr>
      <vt:lpstr>طباق السلب </vt:lpstr>
      <vt:lpstr>ثالثا :ــ المقابلة</vt:lpstr>
      <vt:lpstr>الشريحة 116</vt:lpstr>
      <vt:lpstr>رابعاً : ــ حسن التعليل</vt:lpstr>
      <vt:lpstr>الشريحة 118</vt:lpstr>
      <vt:lpstr>الشريحة 119</vt:lpstr>
      <vt:lpstr>الشريحة 120</vt:lpstr>
      <vt:lpstr>خامساً : ــ تأكيد المدح بما يشبه الذم وعكسه</vt:lpstr>
      <vt:lpstr>الشريحة 122</vt:lpstr>
      <vt:lpstr>الشريحة 123</vt:lpstr>
      <vt:lpstr>الشريحة 124</vt:lpstr>
      <vt:lpstr>2 ـــ تأكيد الذم بما يشبه المدح وهي على ضربين:</vt:lpstr>
      <vt:lpstr>الشريحة 126</vt:lpstr>
      <vt:lpstr>الشريحة 127</vt:lpstr>
    </vt:vector>
  </TitlesOfParts>
  <Company>فراس الصعيو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البلاغة</dc:title>
  <dc:creator>RAM FOR COMPUTER</dc:creator>
  <cp:lastModifiedBy>سلو ى</cp:lastModifiedBy>
  <cp:revision>903</cp:revision>
  <dcterms:created xsi:type="dcterms:W3CDTF">2014-10-21T18:03:03Z</dcterms:created>
  <dcterms:modified xsi:type="dcterms:W3CDTF">2023-05-20T08:50:03Z</dcterms:modified>
</cp:coreProperties>
</file>