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s/slide2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20" r:id="rId1"/>
  </p:sldMasterIdLst>
  <p:notesMasterIdLst>
    <p:notesMasterId r:id="rId240"/>
  </p:notesMasterIdLst>
  <p:sldIdLst>
    <p:sldId id="363" r:id="rId2"/>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486" r:id="rId17"/>
    <p:sldId id="355" r:id="rId18"/>
    <p:sldId id="485" r:id="rId19"/>
    <p:sldId id="271" r:id="rId20"/>
    <p:sldId id="354" r:id="rId21"/>
    <p:sldId id="272" r:id="rId22"/>
    <p:sldId id="273" r:id="rId23"/>
    <p:sldId id="378" r:id="rId24"/>
    <p:sldId id="487" r:id="rId25"/>
    <p:sldId id="488" r:id="rId26"/>
    <p:sldId id="492" r:id="rId27"/>
    <p:sldId id="274" r:id="rId28"/>
    <p:sldId id="502" r:id="rId29"/>
    <p:sldId id="503" r:id="rId30"/>
    <p:sldId id="500" r:id="rId31"/>
    <p:sldId id="482" r:id="rId32"/>
    <p:sldId id="483" r:id="rId33"/>
    <p:sldId id="275" r:id="rId34"/>
    <p:sldId id="276" r:id="rId35"/>
    <p:sldId id="277" r:id="rId36"/>
    <p:sldId id="278" r:id="rId37"/>
    <p:sldId id="279" r:id="rId38"/>
    <p:sldId id="504" r:id="rId39"/>
    <p:sldId id="280" r:id="rId40"/>
    <p:sldId id="281" r:id="rId41"/>
    <p:sldId id="505" r:id="rId42"/>
    <p:sldId id="506" r:id="rId43"/>
    <p:sldId id="507" r:id="rId44"/>
    <p:sldId id="511" r:id="rId45"/>
    <p:sldId id="510" r:id="rId46"/>
    <p:sldId id="512" r:id="rId47"/>
    <p:sldId id="508" r:id="rId48"/>
    <p:sldId id="282" r:id="rId49"/>
    <p:sldId id="283" r:id="rId50"/>
    <p:sldId id="361" r:id="rId51"/>
    <p:sldId id="362" r:id="rId52"/>
    <p:sldId id="284" r:id="rId53"/>
    <p:sldId id="513" r:id="rId54"/>
    <p:sldId id="496" r:id="rId55"/>
    <p:sldId id="360" r:id="rId56"/>
    <p:sldId id="288" r:id="rId57"/>
    <p:sldId id="289" r:id="rId58"/>
    <p:sldId id="290" r:id="rId59"/>
    <p:sldId id="291" r:id="rId60"/>
    <p:sldId id="292" r:id="rId61"/>
    <p:sldId id="358" r:id="rId62"/>
    <p:sldId id="359" r:id="rId63"/>
    <p:sldId id="285" r:id="rId64"/>
    <p:sldId id="293" r:id="rId65"/>
    <p:sldId id="368" r:id="rId66"/>
    <p:sldId id="294" r:id="rId67"/>
    <p:sldId id="518" r:id="rId68"/>
    <p:sldId id="534" r:id="rId69"/>
    <p:sldId id="369" r:id="rId70"/>
    <p:sldId id="514" r:id="rId71"/>
    <p:sldId id="295" r:id="rId72"/>
    <p:sldId id="535" r:id="rId73"/>
    <p:sldId id="372" r:id="rId74"/>
    <p:sldId id="522" r:id="rId75"/>
    <p:sldId id="546" r:id="rId76"/>
    <p:sldId id="296" r:id="rId77"/>
    <p:sldId id="297" r:id="rId78"/>
    <p:sldId id="373" r:id="rId79"/>
    <p:sldId id="374" r:id="rId80"/>
    <p:sldId id="301" r:id="rId81"/>
    <p:sldId id="302" r:id="rId82"/>
    <p:sldId id="516" r:id="rId83"/>
    <p:sldId id="523" r:id="rId84"/>
    <p:sldId id="300" r:id="rId85"/>
    <p:sldId id="377" r:id="rId86"/>
    <p:sldId id="303" r:id="rId87"/>
    <p:sldId id="520" r:id="rId88"/>
    <p:sldId id="375" r:id="rId89"/>
    <p:sldId id="376" r:id="rId90"/>
    <p:sldId id="521" r:id="rId91"/>
    <p:sldId id="304" r:id="rId92"/>
    <p:sldId id="545" r:id="rId93"/>
    <p:sldId id="515" r:id="rId94"/>
    <p:sldId id="525" r:id="rId95"/>
    <p:sldId id="541" r:id="rId96"/>
    <p:sldId id="530" r:id="rId97"/>
    <p:sldId id="539" r:id="rId98"/>
    <p:sldId id="526" r:id="rId99"/>
    <p:sldId id="540" r:id="rId100"/>
    <p:sldId id="528" r:id="rId101"/>
    <p:sldId id="542" r:id="rId102"/>
    <p:sldId id="527" r:id="rId103"/>
    <p:sldId id="529" r:id="rId104"/>
    <p:sldId id="543" r:id="rId105"/>
    <p:sldId id="305" r:id="rId106"/>
    <p:sldId id="544" r:id="rId107"/>
    <p:sldId id="547" r:id="rId108"/>
    <p:sldId id="307" r:id="rId109"/>
    <p:sldId id="310" r:id="rId110"/>
    <p:sldId id="312" r:id="rId111"/>
    <p:sldId id="308" r:id="rId112"/>
    <p:sldId id="311" r:id="rId113"/>
    <p:sldId id="298" r:id="rId114"/>
    <p:sldId id="313" r:id="rId115"/>
    <p:sldId id="314" r:id="rId116"/>
    <p:sldId id="315" r:id="rId117"/>
    <p:sldId id="316" r:id="rId118"/>
    <p:sldId id="548" r:id="rId119"/>
    <p:sldId id="317" r:id="rId120"/>
    <p:sldId id="318" r:id="rId121"/>
    <p:sldId id="319" r:id="rId122"/>
    <p:sldId id="320" r:id="rId123"/>
    <p:sldId id="321" r:id="rId124"/>
    <p:sldId id="322" r:id="rId125"/>
    <p:sldId id="323" r:id="rId126"/>
    <p:sldId id="324" r:id="rId127"/>
    <p:sldId id="325" r:id="rId128"/>
    <p:sldId id="326" r:id="rId129"/>
    <p:sldId id="549" r:id="rId130"/>
    <p:sldId id="550" r:id="rId131"/>
    <p:sldId id="570" r:id="rId132"/>
    <p:sldId id="551" r:id="rId133"/>
    <p:sldId id="571" r:id="rId134"/>
    <p:sldId id="552" r:id="rId135"/>
    <p:sldId id="572" r:id="rId136"/>
    <p:sldId id="573" r:id="rId137"/>
    <p:sldId id="553" r:id="rId138"/>
    <p:sldId id="555" r:id="rId139"/>
    <p:sldId id="556" r:id="rId140"/>
    <p:sldId id="577" r:id="rId141"/>
    <p:sldId id="329" r:id="rId142"/>
    <p:sldId id="559" r:id="rId143"/>
    <p:sldId id="574" r:id="rId144"/>
    <p:sldId id="560" r:id="rId145"/>
    <p:sldId id="561" r:id="rId146"/>
    <p:sldId id="562" r:id="rId147"/>
    <p:sldId id="563" r:id="rId148"/>
    <p:sldId id="575" r:id="rId149"/>
    <p:sldId id="330" r:id="rId150"/>
    <p:sldId id="331" r:id="rId151"/>
    <p:sldId id="332" r:id="rId152"/>
    <p:sldId id="576" r:id="rId153"/>
    <p:sldId id="333" r:id="rId154"/>
    <p:sldId id="334" r:id="rId155"/>
    <p:sldId id="335" r:id="rId156"/>
    <p:sldId id="337" r:id="rId157"/>
    <p:sldId id="338" r:id="rId158"/>
    <p:sldId id="339" r:id="rId159"/>
    <p:sldId id="340" r:id="rId160"/>
    <p:sldId id="380" r:id="rId161"/>
    <p:sldId id="379" r:id="rId162"/>
    <p:sldId id="381" r:id="rId163"/>
    <p:sldId id="341" r:id="rId164"/>
    <p:sldId id="382" r:id="rId165"/>
    <p:sldId id="342" r:id="rId166"/>
    <p:sldId id="364" r:id="rId167"/>
    <p:sldId id="383" r:id="rId168"/>
    <p:sldId id="384" r:id="rId169"/>
    <p:sldId id="343" r:id="rId170"/>
    <p:sldId id="385" r:id="rId171"/>
    <p:sldId id="386" r:id="rId172"/>
    <p:sldId id="387" r:id="rId173"/>
    <p:sldId id="388" r:id="rId174"/>
    <p:sldId id="391" r:id="rId175"/>
    <p:sldId id="389" r:id="rId176"/>
    <p:sldId id="390" r:id="rId177"/>
    <p:sldId id="393" r:id="rId178"/>
    <p:sldId id="394" r:id="rId179"/>
    <p:sldId id="395" r:id="rId180"/>
    <p:sldId id="396" r:id="rId181"/>
    <p:sldId id="392" r:id="rId182"/>
    <p:sldId id="399" r:id="rId183"/>
    <p:sldId id="400" r:id="rId184"/>
    <p:sldId id="344" r:id="rId185"/>
    <p:sldId id="346" r:id="rId186"/>
    <p:sldId id="407" r:id="rId187"/>
    <p:sldId id="408" r:id="rId188"/>
    <p:sldId id="409" r:id="rId189"/>
    <p:sldId id="410" r:id="rId190"/>
    <p:sldId id="411" r:id="rId191"/>
    <p:sldId id="412" r:id="rId192"/>
    <p:sldId id="348" r:id="rId193"/>
    <p:sldId id="413" r:id="rId194"/>
    <p:sldId id="414" r:id="rId195"/>
    <p:sldId id="415" r:id="rId196"/>
    <p:sldId id="416" r:id="rId197"/>
    <p:sldId id="417" r:id="rId198"/>
    <p:sldId id="418" r:id="rId199"/>
    <p:sldId id="349" r:id="rId200"/>
    <p:sldId id="420" r:id="rId201"/>
    <p:sldId id="356" r:id="rId202"/>
    <p:sldId id="421" r:id="rId203"/>
    <p:sldId id="422" r:id="rId204"/>
    <p:sldId id="350" r:id="rId205"/>
    <p:sldId id="423" r:id="rId206"/>
    <p:sldId id="429" r:id="rId207"/>
    <p:sldId id="430" r:id="rId208"/>
    <p:sldId id="431" r:id="rId209"/>
    <p:sldId id="351" r:id="rId210"/>
    <p:sldId id="426" r:id="rId211"/>
    <p:sldId id="427" r:id="rId212"/>
    <p:sldId id="428" r:id="rId213"/>
    <p:sldId id="352" r:id="rId214"/>
    <p:sldId id="424" r:id="rId215"/>
    <p:sldId id="432" r:id="rId216"/>
    <p:sldId id="353" r:id="rId217"/>
    <p:sldId id="425" r:id="rId218"/>
    <p:sldId id="357" r:id="rId219"/>
    <p:sldId id="365" r:id="rId220"/>
    <p:sldId id="578" r:id="rId221"/>
    <p:sldId id="584" r:id="rId222"/>
    <p:sldId id="579" r:id="rId223"/>
    <p:sldId id="585" r:id="rId224"/>
    <p:sldId id="580" r:id="rId225"/>
    <p:sldId id="581" r:id="rId226"/>
    <p:sldId id="582" r:id="rId227"/>
    <p:sldId id="583" r:id="rId228"/>
    <p:sldId id="586" r:id="rId229"/>
    <p:sldId id="587" r:id="rId230"/>
    <p:sldId id="588" r:id="rId231"/>
    <p:sldId id="589" r:id="rId232"/>
    <p:sldId id="590" r:id="rId233"/>
    <p:sldId id="591" r:id="rId234"/>
    <p:sldId id="592" r:id="rId235"/>
    <p:sldId id="593" r:id="rId236"/>
    <p:sldId id="594" r:id="rId237"/>
    <p:sldId id="595" r:id="rId238"/>
    <p:sldId id="596" r:id="rId23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3399"/>
    <a:srgbClr val="FF99FF"/>
    <a:srgbClr val="0099FF"/>
    <a:srgbClr val="66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 d="1"/>
        <a:sy n="1" d="1"/>
      </p:scale>
      <p:origin x="0" y="0"/>
    </p:cViewPr>
  </p:notesTextViewPr>
  <p:sorterViewPr>
    <p:cViewPr>
      <p:scale>
        <a:sx n="100" d="100"/>
        <a:sy n="100" d="100"/>
      </p:scale>
      <p:origin x="0" y="5106"/>
    </p:cViewPr>
  </p:sorter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notesMaster" Target="notesMasters/notesMaster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AB4CC1B-E3AF-4242-9EA8-36F393159C11}" type="datetimeFigureOut">
              <a:rPr lang="ar-IQ" smtClean="0"/>
              <a:pPr/>
              <a:t>01/11/1444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ECA9E8-5BF2-4DB5-A2CA-B48ABFEF1190}" type="slidenum">
              <a:rPr lang="ar-IQ" smtClean="0"/>
              <a:pPr/>
              <a:t>‹#›</a:t>
            </a:fld>
            <a:endParaRPr lang="ar-IQ"/>
          </a:p>
        </p:txBody>
      </p:sp>
    </p:spTree>
    <p:extLst>
      <p:ext uri="{BB962C8B-B14F-4D97-AF65-F5344CB8AC3E}">
        <p14:creationId xmlns="" xmlns:p14="http://schemas.microsoft.com/office/powerpoint/2010/main" val="4699278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BCECA9E8-5BF2-4DB5-A2CA-B48ABFEF1190}" type="slidenum">
              <a:rPr lang="ar-IQ" smtClean="0"/>
              <a:pPr/>
              <a:t>59</a:t>
            </a:fld>
            <a:endParaRPr lang="ar-IQ"/>
          </a:p>
        </p:txBody>
      </p:sp>
    </p:spTree>
    <p:extLst>
      <p:ext uri="{BB962C8B-B14F-4D97-AF65-F5344CB8AC3E}">
        <p14:creationId xmlns="" xmlns:p14="http://schemas.microsoft.com/office/powerpoint/2010/main" val="1266694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BCECA9E8-5BF2-4DB5-A2CA-B48ABFEF1190}" type="slidenum">
              <a:rPr lang="ar-IQ" smtClean="0"/>
              <a:pPr/>
              <a:t>107</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EF82EDF7-35F1-4D66-8F90-65756E1D51A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EF82EDF7-35F1-4D66-8F90-65756E1D51A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EF82EDF7-35F1-4D66-8F90-65756E1D51AD}"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EF82EDF7-35F1-4D66-8F90-65756E1D51AD}"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EF82EDF7-35F1-4D66-8F90-65756E1D51AD}"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D9759A5-F617-4687-87FB-EFE736764B16}" type="datetimeFigureOut">
              <a:rPr lang="ar-IQ" smtClean="0"/>
              <a:pPr/>
              <a:t>01/11/1444</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F82EDF7-35F1-4D66-8F90-65756E1D51AD}"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4925">
            <a:solidFill>
              <a:srgbClr val="FFFFFF"/>
            </a:solidFill>
          </a:ln>
          <a:effectLst>
            <a:outerShdw blurRad="317500" dir="2700000" algn="ctr">
              <a:srgbClr val="000000">
                <a:alpha val="43000"/>
              </a:srgbClr>
            </a:outerShdw>
            <a:reflection blurRad="6350" stA="50000" endA="300" endPos="90000" dist="50800" dir="5400000" sy="-100000" algn="bl" rotWithShape="0"/>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0">
            <a:schemeClr val="accent1"/>
          </a:lnRef>
          <a:fillRef idx="3">
            <a:schemeClr val="accent1"/>
          </a:fillRef>
          <a:effectRef idx="3">
            <a:schemeClr val="accent1"/>
          </a:effectRef>
          <a:fontRef idx="minor">
            <a:schemeClr val="lt1"/>
          </a:fontRef>
        </p:style>
        <p:txBody>
          <a:bodyPr/>
          <a:lstStyle/>
          <a:p>
            <a:pPr algn="ctr"/>
            <a:r>
              <a:rPr lang="ar-SA" dirty="0" smtClean="0"/>
              <a:t>2022 </a:t>
            </a:r>
            <a:r>
              <a:rPr lang="ar-SA" dirty="0" smtClean="0"/>
              <a:t>ــ </a:t>
            </a:r>
            <a:r>
              <a:rPr lang="ar-SA" dirty="0" smtClean="0"/>
              <a:t>2023</a:t>
            </a:r>
            <a:endParaRPr lang="ar-SA"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endParaRPr lang="ar-SA" dirty="0" smtClean="0"/>
          </a:p>
          <a:p>
            <a:pPr>
              <a:buNone/>
            </a:pPr>
            <a:r>
              <a:rPr lang="ar-SA" b="1" dirty="0" smtClean="0">
                <a:solidFill>
                  <a:srgbClr val="FF0000"/>
                </a:solidFill>
              </a:rPr>
              <a:t>الكورس الثاني علم البديع</a:t>
            </a:r>
            <a:endParaRPr lang="ar-SA"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6">
                <a:satMod val="175000"/>
                <a:alpha val="40000"/>
              </a:schemeClr>
            </a:glow>
            <a:outerShdw blurRad="76200" dist="50800" dir="5400000" rotWithShape="0">
              <a:srgbClr val="4E3B30">
                <a:alpha val="60000"/>
              </a:srgbClr>
            </a:outerShdw>
          </a:effectLst>
        </p:spPr>
        <p:style>
          <a:lnRef idx="0">
            <a:schemeClr val="accent2"/>
          </a:lnRef>
          <a:fillRef idx="3">
            <a:schemeClr val="accent2"/>
          </a:fillRef>
          <a:effectRef idx="3">
            <a:schemeClr val="accent2"/>
          </a:effectRef>
          <a:fontRef idx="minor">
            <a:schemeClr val="lt1"/>
          </a:fontRef>
        </p:style>
        <p:txBody>
          <a:bodyPr/>
          <a:lstStyle/>
          <a:p>
            <a:pPr algn="ctr"/>
            <a:r>
              <a:rPr lang="ar-IQ" dirty="0" smtClean="0"/>
              <a:t>كرم سعد</a:t>
            </a:r>
            <a:r>
              <a:rPr lang="ar-SA" dirty="0" smtClean="0"/>
              <a:t> س</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buNone/>
            </a:pPr>
            <a:endParaRPr lang="ar-IQ" dirty="0"/>
          </a:p>
          <a:p>
            <a:pPr marL="0" indent="0">
              <a:buNone/>
            </a:pPr>
            <a:r>
              <a:rPr lang="ar-IQ" dirty="0" smtClean="0"/>
              <a:t>     </a:t>
            </a:r>
            <a:r>
              <a:rPr lang="ar-SA" dirty="0" smtClean="0"/>
              <a:t> </a:t>
            </a:r>
            <a:r>
              <a:rPr lang="ar-IQ" sz="2400" dirty="0" smtClean="0"/>
              <a:t>التشبيه                 </a:t>
            </a:r>
            <a:r>
              <a:rPr lang="ar-SA" sz="2400" dirty="0" smtClean="0"/>
              <a:t>     </a:t>
            </a:r>
            <a:r>
              <a:rPr lang="ar-IQ" sz="2400" dirty="0" smtClean="0"/>
              <a:t> المجاز                 </a:t>
            </a:r>
            <a:r>
              <a:rPr lang="ar-SA" sz="2400" dirty="0" smtClean="0"/>
              <a:t>  </a:t>
            </a:r>
            <a:r>
              <a:rPr lang="ar-IQ" sz="2400" dirty="0" smtClean="0"/>
              <a:t>  الكناية</a:t>
            </a:r>
          </a:p>
          <a:p>
            <a:pPr marL="0" indent="0">
              <a:buNone/>
            </a:pPr>
            <a:r>
              <a:rPr lang="ar-IQ" sz="2400" dirty="0" smtClean="0"/>
              <a:t> </a:t>
            </a:r>
            <a:r>
              <a:rPr lang="ar-SA" sz="2400" dirty="0" smtClean="0"/>
              <a:t>     </a:t>
            </a:r>
            <a:r>
              <a:rPr lang="ar-IQ" sz="2400" dirty="0" smtClean="0"/>
              <a:t>سعدٌ كحاتم        رأيت بحراً في دار </a:t>
            </a:r>
            <a:r>
              <a:rPr lang="ar-SA" sz="2400" dirty="0" smtClean="0"/>
              <a:t>سعد</a:t>
            </a:r>
            <a:r>
              <a:rPr lang="ar-IQ" sz="2400" dirty="0" smtClean="0"/>
              <a:t>       سعد كثير الرماد</a:t>
            </a:r>
          </a:p>
          <a:p>
            <a:pPr marL="0" indent="0">
              <a:buNone/>
            </a:pPr>
            <a:r>
              <a:rPr lang="ar-IQ" sz="2400" dirty="0"/>
              <a:t> </a:t>
            </a:r>
            <a:r>
              <a:rPr lang="ar-IQ" sz="2400" dirty="0" smtClean="0"/>
              <a:t>                              </a:t>
            </a:r>
            <a:r>
              <a:rPr lang="ar-SA" sz="2400" dirty="0" smtClean="0"/>
              <a:t> </a:t>
            </a:r>
            <a:r>
              <a:rPr lang="ar-IQ" sz="2400" dirty="0" smtClean="0"/>
              <a:t>      </a:t>
            </a:r>
            <a:endParaRPr lang="ar-IQ" sz="2400" dirty="0"/>
          </a:p>
        </p:txBody>
      </p:sp>
      <p:sp>
        <p:nvSpPr>
          <p:cNvPr id="4" name="Down Arrow 3"/>
          <p:cNvSpPr/>
          <p:nvPr/>
        </p:nvSpPr>
        <p:spPr>
          <a:xfrm>
            <a:off x="4572000" y="1412776"/>
            <a:ext cx="14401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Minus 9"/>
          <p:cNvSpPr/>
          <p:nvPr/>
        </p:nvSpPr>
        <p:spPr>
          <a:xfrm>
            <a:off x="827584" y="1988840"/>
            <a:ext cx="7776864"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Down Arrow 10"/>
          <p:cNvSpPr/>
          <p:nvPr/>
        </p:nvSpPr>
        <p:spPr>
          <a:xfrm>
            <a:off x="7482608" y="2077615"/>
            <a:ext cx="113727" cy="631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2" name="Down Arrow 11"/>
          <p:cNvSpPr/>
          <p:nvPr/>
        </p:nvSpPr>
        <p:spPr>
          <a:xfrm>
            <a:off x="4572000" y="2060848"/>
            <a:ext cx="14401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Down Arrow 12"/>
          <p:cNvSpPr/>
          <p:nvPr/>
        </p:nvSpPr>
        <p:spPr>
          <a:xfrm>
            <a:off x="1835696" y="2060848"/>
            <a:ext cx="720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 xmlns:p14="http://schemas.microsoft.com/office/powerpoint/2010/main" val="2406380668"/>
      </p:ext>
    </p:extLst>
  </p:cSld>
  <p:clrMapOvr>
    <a:masterClrMapping/>
  </p:clrMapOvr>
  <p:transition>
    <p:pull dir="d"/>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68591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dirty="0" smtClean="0"/>
              <a:t>4-</a:t>
            </a:r>
            <a:r>
              <a:rPr lang="ar-SA" u="sng" dirty="0" smtClean="0"/>
              <a:t>المصدريّة</a:t>
            </a:r>
            <a:r>
              <a:rPr lang="ar-SA" dirty="0" smtClean="0"/>
              <a:t>: إذا أسند الفعل أو ما يقوم مقامه إلى مصدره وهو ليس الفاعل الحقيقي.</a:t>
            </a:r>
            <a:br>
              <a:rPr lang="ar-SA" dirty="0" smtClean="0"/>
            </a:br>
            <a:endParaRPr lang="ar-SA" dirty="0"/>
          </a:p>
        </p:txBody>
      </p:sp>
      <p:sp>
        <p:nvSpPr>
          <p:cNvPr id="3" name="عنصر نائب للمحتوى 2"/>
          <p:cNvSpPr>
            <a:spLocks noGrp="1"/>
          </p:cNvSpPr>
          <p:nvPr>
            <p:ph idx="1"/>
          </p:nvPr>
        </p:nvSpPr>
        <p:spPr>
          <a:xfrm>
            <a:off x="304800" y="2357430"/>
            <a:ext cx="8686800" cy="4286280"/>
          </a:xfrm>
        </p:spPr>
        <p:txBody>
          <a:bodyPr/>
          <a:lstStyle/>
          <a:p>
            <a:r>
              <a:rPr lang="ar-SA" u="sng" dirty="0" smtClean="0"/>
              <a:t>كقولنا :  </a:t>
            </a:r>
            <a:r>
              <a:rPr lang="ar-SA" b="1" dirty="0" smtClean="0">
                <a:solidFill>
                  <a:srgbClr val="FF0000"/>
                </a:solidFill>
              </a:rPr>
              <a:t>الله جلَّ جلاله</a:t>
            </a:r>
            <a:r>
              <a:rPr lang="ar-SA" dirty="0" smtClean="0"/>
              <a:t>.</a:t>
            </a:r>
          </a:p>
          <a:p>
            <a:pPr>
              <a:buNone/>
            </a:pPr>
            <a:r>
              <a:rPr lang="ar-SA" dirty="0" smtClean="0"/>
              <a:t>أسندنا الفعل (جل) إلى </a:t>
            </a:r>
            <a:r>
              <a:rPr lang="ar-SA" dirty="0" smtClean="0">
                <a:solidFill>
                  <a:srgbClr val="FF0000"/>
                </a:solidFill>
              </a:rPr>
              <a:t>مصدره</a:t>
            </a:r>
            <a:r>
              <a:rPr lang="ar-SA" dirty="0" smtClean="0"/>
              <a:t> والتقدير:جلَّ </a:t>
            </a:r>
            <a:r>
              <a:rPr lang="ar-SA" dirty="0" smtClean="0">
                <a:solidFill>
                  <a:srgbClr val="FF0000"/>
                </a:solidFill>
              </a:rPr>
              <a:t>اللهُ    ،</a:t>
            </a:r>
            <a:r>
              <a:rPr lang="ar-SA" dirty="0" smtClean="0">
                <a:solidFill>
                  <a:schemeClr val="tx1"/>
                </a:solidFill>
              </a:rPr>
              <a:t>حيث</a:t>
            </a:r>
            <a:r>
              <a:rPr lang="ar-SA" dirty="0" smtClean="0"/>
              <a:t> أسندنا الفعل إلى مصدره بدل إسناده إلى الفاعل الحقيقي وهو الله،فالعلاقة مصدرية، </a:t>
            </a:r>
            <a:r>
              <a:rPr lang="ar-SA" dirty="0" smtClean="0">
                <a:solidFill>
                  <a:srgbClr val="FF0000"/>
                </a:solidFill>
              </a:rPr>
              <a:t>فالمجاز</a:t>
            </a:r>
            <a:r>
              <a:rPr lang="ar-SA" dirty="0" smtClean="0"/>
              <a:t> </a:t>
            </a:r>
            <a:r>
              <a:rPr lang="ar-SA" dirty="0" smtClean="0">
                <a:solidFill>
                  <a:srgbClr val="FF0000"/>
                </a:solidFill>
              </a:rPr>
              <a:t>عقلي</a:t>
            </a:r>
            <a:r>
              <a:rPr lang="ar-SA" dirty="0" smtClean="0"/>
              <a:t> علاقته </a:t>
            </a:r>
            <a:r>
              <a:rPr lang="ar-SA" dirty="0" smtClean="0">
                <a:solidFill>
                  <a:srgbClr val="FF0000"/>
                </a:solidFill>
              </a:rPr>
              <a:t>المصدرية</a:t>
            </a:r>
            <a:r>
              <a:rPr lang="ar-SA" dirty="0" smtClean="0"/>
              <a:t>.</a:t>
            </a:r>
          </a:p>
          <a:p>
            <a:endParaRPr lang="ar-SA"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كقول أبي فراس الحمداني:</a:t>
            </a:r>
            <a:br>
              <a:rPr lang="ar-SA" dirty="0" smtClean="0"/>
            </a:br>
            <a:r>
              <a:rPr lang="ar-SA" dirty="0" smtClean="0"/>
              <a:t>سَيَذْكُرُني قَوْمي إذا جَدّ جدّهُمْ </a:t>
            </a:r>
          </a:p>
          <a:p>
            <a:r>
              <a:rPr lang="ar-SA" dirty="0" smtClean="0"/>
              <a:t>                  وفي الليلة </a:t>
            </a:r>
            <a:r>
              <a:rPr lang="ar-SA" dirty="0" err="1" smtClean="0"/>
              <a:t>ِ</a:t>
            </a:r>
            <a:r>
              <a:rPr lang="ar-SA" dirty="0" smtClean="0"/>
              <a:t> الظلماءِ ، يفتقدُ البدرُ</a:t>
            </a:r>
            <a:br>
              <a:rPr lang="ar-SA" dirty="0" smtClean="0"/>
            </a:br>
            <a:endParaRPr lang="ar-SA" dirty="0" smtClean="0"/>
          </a:p>
          <a:p>
            <a:r>
              <a:rPr lang="ar-SA" dirty="0" smtClean="0"/>
              <a:t>فقد أسندَ الجدَّ إلى الجدِّ، أي الاجتهادِ، وهو ليسَ بفاعلِ له، بل فاعلُه الجادُّ - فأصله جدَّ الجادُّ جدًّا، أي اجتهدَ اجتهاداً، </a:t>
            </a:r>
            <a:r>
              <a:rPr lang="ar-SA" dirty="0" smtClean="0">
                <a:solidFill>
                  <a:srgbClr val="FF0000"/>
                </a:solidFill>
              </a:rPr>
              <a:t>فحذفَ</a:t>
            </a:r>
            <a:r>
              <a:rPr lang="ar-SA" dirty="0" smtClean="0"/>
              <a:t> الفاعلَ الأصليَّ وهو </a:t>
            </a:r>
            <a:r>
              <a:rPr lang="ar-SA" dirty="0" smtClean="0">
                <a:solidFill>
                  <a:srgbClr val="FF0000"/>
                </a:solidFill>
              </a:rPr>
              <a:t>الجادُّ</a:t>
            </a:r>
            <a:r>
              <a:rPr lang="ar-SA" dirty="0" smtClean="0"/>
              <a:t>، وأسندَ الفعلَ إلى </a:t>
            </a:r>
            <a:r>
              <a:rPr lang="ar-SA" dirty="0" smtClean="0">
                <a:solidFill>
                  <a:srgbClr val="FF0000"/>
                </a:solidFill>
              </a:rPr>
              <a:t>الجدِّ  (المصدر)</a:t>
            </a:r>
            <a:r>
              <a:rPr lang="ar-SA" dirty="0" smtClean="0"/>
              <a:t>.</a:t>
            </a:r>
            <a:endParaRPr lang="ar-SA"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614478"/>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r"/>
            <a:r>
              <a:rPr lang="ar-SA" dirty="0" smtClean="0"/>
              <a:t>5- </a:t>
            </a:r>
            <a:r>
              <a:rPr lang="ar-SA" u="sng" dirty="0" err="1" smtClean="0"/>
              <a:t>المفعولية</a:t>
            </a:r>
            <a:r>
              <a:rPr lang="ar-SA" dirty="0" smtClean="0"/>
              <a:t>:إذا أسند الفعل إلى اسم المفعول وقصدت اسم الفاعل.</a:t>
            </a:r>
            <a:br>
              <a:rPr lang="ar-SA" dirty="0" smtClean="0"/>
            </a:br>
            <a:endParaRPr lang="ar-SA" dirty="0"/>
          </a:p>
        </p:txBody>
      </p:sp>
      <p:sp>
        <p:nvSpPr>
          <p:cNvPr id="3" name="عنصر نائب للمحتوى 2"/>
          <p:cNvSpPr>
            <a:spLocks noGrp="1"/>
          </p:cNvSpPr>
          <p:nvPr>
            <p:ph idx="1"/>
          </p:nvPr>
        </p:nvSpPr>
        <p:spPr>
          <a:xfrm>
            <a:off x="304800" y="2428868"/>
            <a:ext cx="8686800" cy="3651257"/>
          </a:xfrm>
        </p:spPr>
        <p:txBody>
          <a:bodyPr>
            <a:normAutofit/>
          </a:bodyPr>
          <a:lstStyle/>
          <a:p>
            <a:pPr>
              <a:buNone/>
            </a:pPr>
            <a:r>
              <a:rPr lang="ar-SA" dirty="0" smtClean="0"/>
              <a:t>قال تعالى:" </a:t>
            </a:r>
            <a:r>
              <a:rPr lang="ar-SA" b="1" dirty="0" smtClean="0">
                <a:solidFill>
                  <a:srgbClr val="00B0F0"/>
                </a:solidFill>
              </a:rPr>
              <a:t>وَإِذَا قَرَأْتَ الْقُرآنَ جَعَلْنَا بَيْنَكَ وَبَيْنَ الَّذِينَ لاَ يُؤْمِنُونَ بِالآخِرَةِ حِجَاباً مَّسْتُوراً</a:t>
            </a:r>
            <a:r>
              <a:rPr lang="ar-SA" dirty="0" smtClean="0"/>
              <a:t>". الإسراء:45</a:t>
            </a:r>
          </a:p>
          <a:p>
            <a:pPr>
              <a:buNone/>
            </a:pPr>
            <a:r>
              <a:rPr lang="ar-SA" dirty="0" smtClean="0"/>
              <a:t>المقصود :حجابا ساترا ، </a:t>
            </a:r>
            <a:r>
              <a:rPr lang="ar-SA" dirty="0" smtClean="0">
                <a:solidFill>
                  <a:srgbClr val="00B0F0"/>
                </a:solidFill>
              </a:rPr>
              <a:t>فالحجاب</a:t>
            </a:r>
            <a:r>
              <a:rPr lang="ar-SA" dirty="0" smtClean="0"/>
              <a:t> في أصله </a:t>
            </a:r>
            <a:r>
              <a:rPr lang="ar-SA" dirty="0" smtClean="0">
                <a:solidFill>
                  <a:srgbClr val="00B0F0"/>
                </a:solidFill>
              </a:rPr>
              <a:t>ساترٌ</a:t>
            </a:r>
            <a:r>
              <a:rPr lang="ar-SA" dirty="0" smtClean="0"/>
              <a:t> لا مستور،وهنا أسندنا الفعل إلى اسم </a:t>
            </a:r>
            <a:r>
              <a:rPr lang="ar-SA" dirty="0" smtClean="0">
                <a:solidFill>
                  <a:srgbClr val="00B0F0"/>
                </a:solidFill>
              </a:rPr>
              <a:t>المفعول</a:t>
            </a:r>
            <a:r>
              <a:rPr lang="ar-SA" dirty="0" smtClean="0"/>
              <a:t> بدل اسم </a:t>
            </a:r>
            <a:r>
              <a:rPr lang="ar-SA" dirty="0" smtClean="0">
                <a:solidFill>
                  <a:srgbClr val="00B0F0"/>
                </a:solidFill>
              </a:rPr>
              <a:t>الفاعل</a:t>
            </a:r>
            <a:r>
              <a:rPr lang="ar-SA" dirty="0" smtClean="0"/>
              <a:t> ، فالعبارة مجازٌ </a:t>
            </a:r>
            <a:r>
              <a:rPr lang="ar-SA" dirty="0" smtClean="0">
                <a:solidFill>
                  <a:srgbClr val="00B0F0"/>
                </a:solidFill>
              </a:rPr>
              <a:t>عقليّ</a:t>
            </a:r>
            <a:r>
              <a:rPr lang="ar-SA" dirty="0" smtClean="0"/>
              <a:t>، علاقته </a:t>
            </a:r>
            <a:r>
              <a:rPr lang="ar-SA" dirty="0" err="1" smtClean="0">
                <a:solidFill>
                  <a:srgbClr val="00B0F0"/>
                </a:solidFill>
              </a:rPr>
              <a:t>المفعولية</a:t>
            </a:r>
            <a:r>
              <a:rPr lang="ar-SA" dirty="0" smtClean="0"/>
              <a:t>.</a:t>
            </a:r>
          </a:p>
          <a:p>
            <a:endParaRPr lang="ar-SA"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757354"/>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dirty="0" smtClean="0"/>
              <a:t>6-</a:t>
            </a:r>
            <a:r>
              <a:rPr lang="ar-SA" u="sng" dirty="0" smtClean="0"/>
              <a:t>الفاعليّة:</a:t>
            </a:r>
            <a:r>
              <a:rPr lang="ar-SA" dirty="0" smtClean="0"/>
              <a:t> إذا أسند الفعل إلى اسم الفاعل وقصدت اسم المفعول.</a:t>
            </a:r>
            <a:br>
              <a:rPr lang="ar-SA" dirty="0" smtClean="0"/>
            </a:br>
            <a:endParaRPr lang="ar-SA" dirty="0"/>
          </a:p>
        </p:txBody>
      </p:sp>
      <p:sp>
        <p:nvSpPr>
          <p:cNvPr id="3" name="عنصر نائب للمحتوى 2"/>
          <p:cNvSpPr>
            <a:spLocks noGrp="1"/>
          </p:cNvSpPr>
          <p:nvPr>
            <p:ph idx="1"/>
          </p:nvPr>
        </p:nvSpPr>
        <p:spPr>
          <a:xfrm>
            <a:off x="304800" y="2500306"/>
            <a:ext cx="8686800" cy="3579819"/>
          </a:xfrm>
        </p:spPr>
        <p:txBody>
          <a:bodyPr/>
          <a:lstStyle/>
          <a:p>
            <a:pPr>
              <a:buNone/>
            </a:pPr>
            <a:r>
              <a:rPr lang="ar-SA" u="sng" dirty="0" smtClean="0"/>
              <a:t>كقولنا:   </a:t>
            </a:r>
            <a:r>
              <a:rPr lang="ar-SA" b="1" dirty="0" smtClean="0">
                <a:solidFill>
                  <a:srgbClr val="0000FF"/>
                </a:solidFill>
              </a:rPr>
              <a:t>هذا مكانٌ آمنٌ</a:t>
            </a:r>
            <a:r>
              <a:rPr lang="ar-SA" dirty="0" smtClean="0"/>
              <a:t>.</a:t>
            </a:r>
          </a:p>
          <a:p>
            <a:pPr>
              <a:buNone/>
            </a:pPr>
            <a:r>
              <a:rPr lang="ar-SA" b="1" dirty="0" smtClean="0"/>
              <a:t>    </a:t>
            </a:r>
            <a:r>
              <a:rPr lang="ar-SA" dirty="0" smtClean="0"/>
              <a:t>ليس المقصود هو أمن المكان بل أمن الجالس فيه،لأن المقصود:مكان </a:t>
            </a:r>
            <a:r>
              <a:rPr lang="ar-SA" dirty="0" smtClean="0">
                <a:solidFill>
                  <a:srgbClr val="0000FF"/>
                </a:solidFill>
              </a:rPr>
              <a:t>مأمون</a:t>
            </a:r>
            <a:r>
              <a:rPr lang="ar-SA" dirty="0" smtClean="0"/>
              <a:t> ،وهنا أسندنا الفعل إلى اسم الفاعل بدل اسم المفعول ،فالعبارة مجازٌ عقليّ، علاقته </a:t>
            </a:r>
            <a:r>
              <a:rPr lang="ar-SA" dirty="0" smtClean="0">
                <a:solidFill>
                  <a:srgbClr val="0000FF"/>
                </a:solidFill>
              </a:rPr>
              <a:t>الفاعلية</a:t>
            </a:r>
          </a:p>
          <a:p>
            <a:endParaRPr lang="ar-SA"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 قال </a:t>
            </a:r>
            <a:r>
              <a:rPr lang="ar-SA" dirty="0" err="1" smtClean="0"/>
              <a:t>الحطيئةُ</a:t>
            </a:r>
            <a:r>
              <a:rPr lang="ar-SA" dirty="0" smtClean="0"/>
              <a:t> يهجو </a:t>
            </a:r>
            <a:r>
              <a:rPr lang="ar-SA" dirty="0" err="1" smtClean="0"/>
              <a:t>الزبرقانَ</a:t>
            </a:r>
            <a:r>
              <a:rPr lang="ar-SA" dirty="0" smtClean="0"/>
              <a:t> بنَ بدرٍ:</a:t>
            </a:r>
            <a:br>
              <a:rPr lang="ar-SA" dirty="0" smtClean="0"/>
            </a:br>
            <a:r>
              <a:rPr lang="ar-SA" dirty="0" smtClean="0"/>
              <a:t>دَع المَكارِمَ لا تَرحَل لبغْيَتِها </a:t>
            </a:r>
          </a:p>
          <a:p>
            <a:pPr>
              <a:buNone/>
            </a:pPr>
            <a:r>
              <a:rPr lang="ar-SA" dirty="0" smtClean="0"/>
              <a:t>                    واقعُدْ فإنك أَنْتَ </a:t>
            </a:r>
            <a:r>
              <a:rPr lang="ar-SA" dirty="0" err="1" smtClean="0"/>
              <a:t>الطّاعِمُ</a:t>
            </a:r>
            <a:r>
              <a:rPr lang="ar-SA" dirty="0" smtClean="0"/>
              <a:t> الكاسِي</a:t>
            </a:r>
            <a:br>
              <a:rPr lang="ar-SA" dirty="0" smtClean="0"/>
            </a:br>
            <a:r>
              <a:rPr lang="ar-SA" dirty="0" smtClean="0"/>
              <a:t> </a:t>
            </a:r>
          </a:p>
          <a:p>
            <a:pPr>
              <a:buNone/>
            </a:pPr>
            <a:r>
              <a:rPr lang="ar-SA" dirty="0" smtClean="0"/>
              <a:t>وهو يقصدُ المطعَم </a:t>
            </a:r>
            <a:r>
              <a:rPr lang="ar-SA" dirty="0" err="1" smtClean="0"/>
              <a:t>المكسي</a:t>
            </a:r>
            <a:endParaRPr lang="ar-SA"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0042"/>
            <a:ext cx="8686800" cy="838200"/>
          </a:xfrm>
        </p:spPr>
        <p:style>
          <a:lnRef idx="1">
            <a:schemeClr val="accent3"/>
          </a:lnRef>
          <a:fillRef idx="2">
            <a:schemeClr val="accent3"/>
          </a:fillRef>
          <a:effectRef idx="1">
            <a:schemeClr val="accent3"/>
          </a:effectRef>
          <a:fontRef idx="minor">
            <a:schemeClr val="dk1"/>
          </a:fontRef>
        </p:style>
        <p:txBody>
          <a:bodyPr/>
          <a:lstStyle/>
          <a:p>
            <a:pPr algn="ctr"/>
            <a:r>
              <a:rPr lang="ar-IQ" dirty="0" smtClean="0">
                <a:solidFill>
                  <a:srgbClr val="FFFF00"/>
                </a:solidFill>
              </a:rPr>
              <a:t>الكناية</a:t>
            </a:r>
            <a:endParaRPr lang="ar-IQ" dirty="0">
              <a:solidFill>
                <a:srgbClr val="FFFF00"/>
              </a:solidFill>
            </a:endParaRPr>
          </a:p>
        </p:txBody>
      </p:sp>
      <p:sp>
        <p:nvSpPr>
          <p:cNvPr id="3" name="Content Placeholder 2"/>
          <p:cNvSpPr>
            <a:spLocks noGrp="1"/>
          </p:cNvSpPr>
          <p:nvPr>
            <p:ph idx="1"/>
          </p:nvPr>
        </p:nvSpPr>
        <p:spPr>
          <a:effectLst>
            <a:glow rad="228600">
              <a:schemeClr val="accent6">
                <a:satMod val="175000"/>
                <a:alpha val="40000"/>
              </a:schemeClr>
            </a:glow>
          </a:effectLst>
          <a:scene3d>
            <a:camera prst="perspectiveContrastingRightFacing"/>
            <a:lightRig rig="threePt" dir="t"/>
          </a:scene3d>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smtClean="0"/>
              <a:t>هو ان يريد المتكلم اثبات معنى من المعاني فلا يذكره باللفظ الموضوع له في اللغة ولكن يجيء الى معنى هوتايه ردفه في الوجود فيوميء به اليه ويجعله دليلاً عليه، وقد قسم البلاغيون الكناية على ثلاثة انواع :</a:t>
            </a:r>
            <a:endParaRPr lang="ar-IQ" dirty="0"/>
          </a:p>
        </p:txBody>
      </p:sp>
    </p:spTree>
    <p:extLst>
      <p:ext uri="{BB962C8B-B14F-4D97-AF65-F5344CB8AC3E}">
        <p14:creationId xmlns="" xmlns:p14="http://schemas.microsoft.com/office/powerpoint/2010/main" val="29739557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ويختلف أسلوب المجاز عن أسلوب الكناية في أنَّ أسلوب المجاز يشتمل على قرينة تمنع من إرادة المعنى الأصلي، أما القرينة في أسلوب الكناية فإنها لا تمنع إرادة المعنى الأصلي</a:t>
            </a:r>
            <a:endParaRPr lang="ar-SA"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1ــ الكناية عن الموصوف : </a:t>
            </a:r>
            <a:endParaRPr lang="ar-SA" dirty="0"/>
          </a:p>
        </p:txBody>
      </p:sp>
      <p:sp>
        <p:nvSpPr>
          <p:cNvPr id="3" name="عنصر نائب للمحتوى 2"/>
          <p:cNvSpPr>
            <a:spLocks noGrp="1"/>
          </p:cNvSpPr>
          <p:nvPr>
            <p:ph idx="1"/>
          </p:nvPr>
        </p:nvSpPr>
        <p:spPr/>
        <p:txBody>
          <a:bodyPr/>
          <a:lstStyle/>
          <a:p>
            <a:pPr marL="0" indent="0">
              <a:buNone/>
            </a:pPr>
            <a:r>
              <a:rPr lang="ar-IQ" dirty="0" smtClean="0"/>
              <a:t>الضاربين بكل ابيض </a:t>
            </a:r>
            <a:r>
              <a:rPr lang="ar-IQ" dirty="0" err="1" smtClean="0"/>
              <a:t>مخذمٍ</a:t>
            </a:r>
            <a:r>
              <a:rPr lang="ar-IQ" dirty="0" smtClean="0"/>
              <a:t>     </a:t>
            </a:r>
            <a:endParaRPr lang="ar-SA" dirty="0" smtClean="0"/>
          </a:p>
          <a:p>
            <a:pPr marL="0" indent="0" algn="l">
              <a:buNone/>
            </a:pPr>
            <a:r>
              <a:rPr lang="ar-IQ" dirty="0" smtClean="0"/>
              <a:t> والطاعنين </a:t>
            </a:r>
            <a:r>
              <a:rPr lang="ar-IQ" dirty="0" smtClean="0">
                <a:solidFill>
                  <a:srgbClr val="FF0000"/>
                </a:solidFill>
              </a:rPr>
              <a:t>مجامع </a:t>
            </a:r>
            <a:r>
              <a:rPr lang="ar-IQ" dirty="0" err="1" smtClean="0">
                <a:solidFill>
                  <a:srgbClr val="FF0000"/>
                </a:solidFill>
              </a:rPr>
              <a:t>الاظغان</a:t>
            </a:r>
            <a:endParaRPr lang="ar-IQ" dirty="0" smtClean="0">
              <a:solidFill>
                <a:srgbClr val="FF0000"/>
              </a:solidFill>
            </a:endParaRPr>
          </a:p>
          <a:p>
            <a:pPr marL="0" indent="0">
              <a:buNone/>
            </a:pPr>
            <a:r>
              <a:rPr lang="ar-SA" dirty="0" smtClean="0">
                <a:solidFill>
                  <a:srgbClr val="FF0000"/>
                </a:solidFill>
              </a:rPr>
              <a:t>ـــ   </a:t>
            </a:r>
            <a:r>
              <a:rPr lang="ar-IQ" dirty="0" smtClean="0">
                <a:solidFill>
                  <a:schemeClr val="accent6">
                    <a:lumMod val="75000"/>
                  </a:schemeClr>
                </a:solidFill>
              </a:rPr>
              <a:t>كناية عن القلب </a:t>
            </a:r>
            <a:r>
              <a:rPr lang="ar-IQ" dirty="0" smtClean="0">
                <a:solidFill>
                  <a:srgbClr val="FF0000"/>
                </a:solidFill>
              </a:rPr>
              <a:t>.</a:t>
            </a:r>
          </a:p>
          <a:p>
            <a:pPr marL="0" indent="0">
              <a:buNone/>
            </a:pPr>
            <a:r>
              <a:rPr lang="ar-IQ" dirty="0" smtClean="0"/>
              <a:t>{ وحملناه على ذات </a:t>
            </a:r>
            <a:r>
              <a:rPr lang="ar-IQ" dirty="0" err="1" smtClean="0">
                <a:solidFill>
                  <a:srgbClr val="FF0000"/>
                </a:solidFill>
              </a:rPr>
              <a:t>الواح</a:t>
            </a:r>
            <a:r>
              <a:rPr lang="ar-IQ" dirty="0" smtClean="0">
                <a:solidFill>
                  <a:srgbClr val="FF0000"/>
                </a:solidFill>
              </a:rPr>
              <a:t> ودُسُر </a:t>
            </a:r>
            <a:r>
              <a:rPr lang="ar-IQ" dirty="0" smtClean="0"/>
              <a:t>}</a:t>
            </a:r>
          </a:p>
          <a:p>
            <a:pPr marL="0" indent="0">
              <a:buNone/>
            </a:pPr>
            <a:r>
              <a:rPr lang="ar-SA" dirty="0" smtClean="0"/>
              <a:t>ـــــــ </a:t>
            </a:r>
            <a:r>
              <a:rPr lang="ar-IQ" dirty="0" smtClean="0"/>
              <a:t>وهي السفينة .</a:t>
            </a:r>
          </a:p>
          <a:p>
            <a:endParaRPr lang="ar-SA"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FF"/>
          </a:solidFill>
        </p:spPr>
        <p:txBody>
          <a:bodyPr/>
          <a:lstStyle/>
          <a:p>
            <a:r>
              <a:rPr lang="ar-IQ" dirty="0" smtClean="0"/>
              <a:t>2 ـ كناية عن الصفة : </a:t>
            </a:r>
            <a:endParaRPr lang="ar-IQ"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marL="0" indent="0">
              <a:buNone/>
            </a:pPr>
            <a:r>
              <a:rPr lang="ar-IQ" dirty="0" smtClean="0">
                <a:solidFill>
                  <a:srgbClr val="FFFF00"/>
                </a:solidFill>
              </a:rPr>
              <a:t>{ولا تجعل يدك مغلولة الى عنقك ولا تبسطها كل البسط ..}</a:t>
            </a:r>
          </a:p>
          <a:p>
            <a:pPr marL="0" indent="0">
              <a:buNone/>
            </a:pPr>
            <a:r>
              <a:rPr lang="ar-IQ" dirty="0" smtClean="0"/>
              <a:t>اليد المغلولة الى العنق = كناية عن البخل .</a:t>
            </a:r>
          </a:p>
          <a:p>
            <a:pPr marL="0" indent="0">
              <a:buNone/>
            </a:pPr>
            <a:r>
              <a:rPr lang="ar-IQ" dirty="0" smtClean="0"/>
              <a:t>وجعلها مبسوطة = كناية عن الاسراف.</a:t>
            </a:r>
          </a:p>
          <a:p>
            <a:pPr marL="0" indent="0">
              <a:buNone/>
            </a:pPr>
            <a:r>
              <a:rPr lang="ar-IQ" dirty="0" smtClean="0"/>
              <a:t>وهما صفتان.</a:t>
            </a:r>
            <a:endParaRPr lang="ar-IQ" dirty="0"/>
          </a:p>
        </p:txBody>
      </p:sp>
    </p:spTree>
    <p:extLst>
      <p:ext uri="{BB962C8B-B14F-4D97-AF65-F5344CB8AC3E}">
        <p14:creationId xmlns="" xmlns:p14="http://schemas.microsoft.com/office/powerpoint/2010/main" val="345460964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blipFill>
            <a:blip r:embed="rId2" cstate="print"/>
            <a:tile tx="0" ty="0" sx="100000" sy="100000" flip="none" algn="tl"/>
          </a:blipFill>
          <a:ln>
            <a:noFill/>
          </a:ln>
          <a:effectLst>
            <a:glow rad="228600">
              <a:schemeClr val="accent4">
                <a:satMod val="175000"/>
                <a:alpha val="40000"/>
              </a:schemeClr>
            </a:glow>
            <a:reflection blurRad="6350" stA="50000" endA="300" endPos="55500" dist="101600" dir="5400000" sy="-100000" algn="bl" rotWithShape="0"/>
          </a:effectLst>
          <a:scene3d>
            <a:camera prst="orthographicFront">
              <a:rot lat="0" lon="0" rev="0"/>
            </a:camera>
            <a:lightRig rig="glow" dir="t">
              <a:rot lat="0" lon="0" rev="14100000"/>
            </a:lightRig>
          </a:scene3d>
          <a:sp3d prstMaterial="softEdge">
            <a:bevelT w="127000" prst="relaxedInset"/>
          </a:sp3d>
        </p:spPr>
        <p:txBody>
          <a:bodyPr/>
          <a:lstStyle/>
          <a:p>
            <a:r>
              <a:rPr lang="ar-IQ" dirty="0" smtClean="0"/>
              <a:t>{السمَوات مطويات بيمينه}</a:t>
            </a:r>
          </a:p>
          <a:p>
            <a:r>
              <a:rPr lang="ar-IQ" dirty="0" smtClean="0"/>
              <a:t>{الرحمن على العرش </a:t>
            </a:r>
            <a:r>
              <a:rPr lang="ar-IQ" dirty="0" err="1" smtClean="0"/>
              <a:t>استوى</a:t>
            </a:r>
            <a:r>
              <a:rPr lang="ar-IQ" dirty="0" smtClean="0"/>
              <a:t> }</a:t>
            </a:r>
          </a:p>
          <a:p>
            <a:r>
              <a:rPr lang="ar-IQ" dirty="0" smtClean="0"/>
              <a:t>=كناية عن تمام القدرة وقوة التمكن والسيطرة.</a:t>
            </a:r>
          </a:p>
          <a:p>
            <a:pPr marL="0" indent="0">
              <a:buNone/>
            </a:pPr>
            <a:endParaRPr lang="ar-IQ" dirty="0"/>
          </a:p>
        </p:txBody>
      </p:sp>
    </p:spTree>
    <p:extLst>
      <p:ext uri="{BB962C8B-B14F-4D97-AF65-F5344CB8AC3E}">
        <p14:creationId xmlns="" xmlns:p14="http://schemas.microsoft.com/office/powerpoint/2010/main" val="411077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التشبيه</a:t>
            </a:r>
            <a:r>
              <a:rPr lang="ar-SA" dirty="0" smtClean="0"/>
              <a:t> س</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t>1/ تعريفه :</a:t>
            </a:r>
          </a:p>
          <a:p>
            <a:pPr marL="0" indent="0">
              <a:buNone/>
            </a:pPr>
            <a:r>
              <a:rPr lang="ar-IQ" dirty="0" smtClean="0"/>
              <a:t>لغة :التمثيل وأشبه الشيء الشيء ماثله.</a:t>
            </a:r>
          </a:p>
          <a:p>
            <a:pPr marL="0" indent="0">
              <a:buNone/>
            </a:pPr>
            <a:r>
              <a:rPr lang="ar-IQ" dirty="0" smtClean="0"/>
              <a:t>اصطلاحاً :عقد مماثلة بين أمرين أو أكثر قصد إشتراكهما في صفة أو أكثر،بأداة لغرض يقصده المتكلم).</a:t>
            </a:r>
          </a:p>
          <a:p>
            <a:pPr marL="0" indent="0">
              <a:buNone/>
            </a:pPr>
            <a:r>
              <a:rPr lang="ar-IQ" dirty="0" smtClean="0"/>
              <a:t>2/ أركانه :</a:t>
            </a:r>
          </a:p>
          <a:p>
            <a:pPr marL="0" indent="0">
              <a:buNone/>
            </a:pPr>
            <a:r>
              <a:rPr lang="ar-IQ" dirty="0" smtClean="0"/>
              <a:t>أـ المشبه.</a:t>
            </a:r>
          </a:p>
          <a:p>
            <a:pPr marL="0" indent="0">
              <a:buNone/>
            </a:pPr>
            <a:r>
              <a:rPr lang="ar-IQ" dirty="0" smtClean="0"/>
              <a:t>ب ـ اداة التشبيه.</a:t>
            </a:r>
          </a:p>
          <a:p>
            <a:pPr marL="0" indent="0">
              <a:buNone/>
            </a:pPr>
            <a:r>
              <a:rPr lang="ar-IQ" dirty="0" smtClean="0"/>
              <a:t>ج ـ </a:t>
            </a:r>
            <a:r>
              <a:rPr lang="ar-IQ" dirty="0"/>
              <a:t>المشبه به</a:t>
            </a:r>
            <a:r>
              <a:rPr lang="ar-IQ" dirty="0" smtClean="0"/>
              <a:t>.</a:t>
            </a:r>
          </a:p>
          <a:p>
            <a:pPr marL="0" indent="0">
              <a:buNone/>
            </a:pPr>
            <a:r>
              <a:rPr lang="ar-IQ" dirty="0" smtClean="0"/>
              <a:t>د ـ وجه الشبه.</a:t>
            </a:r>
            <a:endParaRPr lang="ar-IQ" dirty="0"/>
          </a:p>
          <a:p>
            <a:pPr marL="0" indent="0">
              <a:buNone/>
            </a:pPr>
            <a:endParaRPr lang="ar-IQ" dirty="0"/>
          </a:p>
        </p:txBody>
      </p:sp>
    </p:spTree>
    <p:extLst>
      <p:ext uri="{BB962C8B-B14F-4D97-AF65-F5344CB8AC3E}">
        <p14:creationId xmlns="" xmlns:p14="http://schemas.microsoft.com/office/powerpoint/2010/main" val="76139973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304800" y="428604"/>
            <a:ext cx="8686800" cy="5651521"/>
          </a:xfrm>
        </p:spPr>
        <p:style>
          <a:lnRef idx="0">
            <a:schemeClr val="accent1"/>
          </a:lnRef>
          <a:fillRef idx="3">
            <a:schemeClr val="accent1"/>
          </a:fillRef>
          <a:effectRef idx="3">
            <a:schemeClr val="accent1"/>
          </a:effectRef>
          <a:fontRef idx="minor">
            <a:schemeClr val="lt1"/>
          </a:fontRef>
        </p:style>
        <p:txBody>
          <a:bodyPr>
            <a:normAutofit fontScale="92500"/>
          </a:bodyPr>
          <a:lstStyle/>
          <a:p>
            <a:r>
              <a:rPr lang="ar-IQ" dirty="0"/>
              <a:t>قالت اعرابية لاحد الولاة: </a:t>
            </a:r>
            <a:r>
              <a:rPr lang="ar-IQ" dirty="0">
                <a:solidFill>
                  <a:srgbClr val="FF0000"/>
                </a:solidFill>
              </a:rPr>
              <a:t>أشكو اليك قلت الجرذان </a:t>
            </a:r>
            <a:r>
              <a:rPr lang="ar-IQ" dirty="0"/>
              <a:t>.</a:t>
            </a:r>
          </a:p>
          <a:p>
            <a:pPr marL="0" indent="0">
              <a:buNone/>
            </a:pPr>
            <a:r>
              <a:rPr lang="ar-IQ" dirty="0">
                <a:solidFill>
                  <a:srgbClr val="C00000"/>
                </a:solidFill>
              </a:rPr>
              <a:t>بيض المطابخ لاتشكو </a:t>
            </a:r>
            <a:r>
              <a:rPr lang="ar-IQ" dirty="0" err="1">
                <a:solidFill>
                  <a:srgbClr val="C00000"/>
                </a:solidFill>
              </a:rPr>
              <a:t>اماؤهمُ</a:t>
            </a:r>
            <a:r>
              <a:rPr lang="ar-IQ" dirty="0">
                <a:solidFill>
                  <a:srgbClr val="C00000"/>
                </a:solidFill>
              </a:rPr>
              <a:t>    </a:t>
            </a:r>
            <a:endParaRPr lang="ar-SA" dirty="0" smtClean="0">
              <a:solidFill>
                <a:srgbClr val="C00000"/>
              </a:solidFill>
            </a:endParaRPr>
          </a:p>
          <a:p>
            <a:pPr marL="0" indent="0" algn="l">
              <a:buNone/>
            </a:pPr>
            <a:r>
              <a:rPr lang="ar-IQ" dirty="0" smtClean="0">
                <a:solidFill>
                  <a:srgbClr val="C00000"/>
                </a:solidFill>
              </a:rPr>
              <a:t>طبخ </a:t>
            </a:r>
            <a:r>
              <a:rPr lang="ar-IQ" dirty="0">
                <a:solidFill>
                  <a:srgbClr val="C00000"/>
                </a:solidFill>
              </a:rPr>
              <a:t>القدورولا غسل الصحون </a:t>
            </a:r>
          </a:p>
          <a:p>
            <a:pPr marL="0" indent="0">
              <a:buNone/>
            </a:pPr>
            <a:r>
              <a:rPr lang="ar-SA" dirty="0" smtClean="0"/>
              <a:t>=الفقر</a:t>
            </a:r>
          </a:p>
          <a:p>
            <a:pPr marL="0" indent="0">
              <a:buNone/>
            </a:pPr>
            <a:r>
              <a:rPr lang="ar-IQ" dirty="0" smtClean="0"/>
              <a:t>فلان </a:t>
            </a:r>
            <a:r>
              <a:rPr lang="ar-IQ" dirty="0">
                <a:solidFill>
                  <a:srgbClr val="00B050"/>
                </a:solidFill>
              </a:rPr>
              <a:t>غليظ الكبد</a:t>
            </a:r>
            <a:r>
              <a:rPr lang="ar-IQ" dirty="0"/>
              <a:t>=القسوة.</a:t>
            </a:r>
          </a:p>
          <a:p>
            <a:pPr marL="0" indent="0">
              <a:buNone/>
            </a:pPr>
            <a:r>
              <a:rPr lang="ar-IQ" dirty="0"/>
              <a:t>فلان </a:t>
            </a:r>
            <a:r>
              <a:rPr lang="ar-IQ" dirty="0">
                <a:solidFill>
                  <a:srgbClr val="0070C0"/>
                </a:solidFill>
              </a:rPr>
              <a:t>طويل النجاد </a:t>
            </a:r>
            <a:r>
              <a:rPr lang="ar-IQ" dirty="0"/>
              <a:t>=طويل القامة = الشجاعة.</a:t>
            </a:r>
          </a:p>
          <a:p>
            <a:pPr marL="0" indent="0">
              <a:buNone/>
            </a:pPr>
            <a:r>
              <a:rPr lang="ar-IQ" dirty="0"/>
              <a:t>فلانة </a:t>
            </a:r>
            <a:r>
              <a:rPr lang="ar-IQ" dirty="0">
                <a:solidFill>
                  <a:srgbClr val="CC3399"/>
                </a:solidFill>
              </a:rPr>
              <a:t>بعيدة مهوى القرط </a:t>
            </a:r>
            <a:r>
              <a:rPr lang="ar-IQ" dirty="0"/>
              <a:t>= طويلة الرقبة.</a:t>
            </a:r>
          </a:p>
          <a:p>
            <a:pPr marL="0" indent="0">
              <a:buNone/>
            </a:pPr>
            <a:r>
              <a:rPr lang="ar-IQ" dirty="0"/>
              <a:t> </a:t>
            </a:r>
            <a:r>
              <a:rPr lang="ar-IQ" dirty="0">
                <a:solidFill>
                  <a:srgbClr val="002060"/>
                </a:solidFill>
              </a:rPr>
              <a:t>فلسناعلى الاعقاب تدمى كُلُومُنا  </a:t>
            </a:r>
            <a:endParaRPr lang="ar-SA" dirty="0" smtClean="0">
              <a:solidFill>
                <a:srgbClr val="002060"/>
              </a:solidFill>
            </a:endParaRPr>
          </a:p>
          <a:p>
            <a:pPr marL="0" indent="0" algn="l">
              <a:buNone/>
            </a:pPr>
            <a:r>
              <a:rPr lang="ar-IQ" dirty="0" smtClean="0">
                <a:solidFill>
                  <a:srgbClr val="002060"/>
                </a:solidFill>
              </a:rPr>
              <a:t> </a:t>
            </a:r>
            <a:r>
              <a:rPr lang="ar-IQ" dirty="0">
                <a:solidFill>
                  <a:srgbClr val="002060"/>
                </a:solidFill>
              </a:rPr>
              <a:t>ولكن على أقدامن تقطر الدّما</a:t>
            </a:r>
          </a:p>
          <a:p>
            <a:r>
              <a:rPr lang="ar-IQ" dirty="0"/>
              <a:t>=الشجاعة</a:t>
            </a:r>
          </a:p>
          <a:p>
            <a:endParaRPr lang="ar-IQ" dirty="0"/>
          </a:p>
        </p:txBody>
      </p:sp>
    </p:spTree>
    <p:extLst>
      <p:ext uri="{BB962C8B-B14F-4D97-AF65-F5344CB8AC3E}">
        <p14:creationId xmlns="" xmlns:p14="http://schemas.microsoft.com/office/powerpoint/2010/main" val="133370754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cene3d>
            <a:camera prst="perspectiveContrastingLeftFacing"/>
            <a:lightRig rig="balanced" dir="t">
              <a:rot lat="0" lon="0" rev="19200000"/>
            </a:lightRig>
          </a:scene3d>
          <a:sp3d contourW="12700" prstMaterial="matte">
            <a:bevelT w="60000" h="50800"/>
            <a:contourClr>
              <a:schemeClr val="accent5">
                <a:shade val="60000"/>
                <a:satMod val="110000"/>
              </a:schemeClr>
            </a:contourClr>
          </a:sp3d>
        </p:spPr>
        <p:style>
          <a:lnRef idx="0">
            <a:schemeClr val="accent5"/>
          </a:lnRef>
          <a:fillRef idx="3">
            <a:schemeClr val="accent5"/>
          </a:fillRef>
          <a:effectRef idx="3">
            <a:schemeClr val="accent5"/>
          </a:effectRef>
          <a:fontRef idx="minor">
            <a:schemeClr val="lt1"/>
          </a:fontRef>
        </p:style>
        <p:txBody>
          <a:bodyPr/>
          <a:lstStyle/>
          <a:p>
            <a:pPr algn="ctr"/>
            <a:r>
              <a:rPr lang="ar-IQ" dirty="0" smtClean="0"/>
              <a:t>كناية عن النسبة :</a:t>
            </a:r>
            <a:endParaRPr lang="ar-IQ" dirty="0"/>
          </a:p>
        </p:txBody>
      </p:sp>
      <p:sp>
        <p:nvSpPr>
          <p:cNvPr id="3" name="Content Placeholder 2"/>
          <p:cNvSpPr>
            <a:spLocks noGrp="1"/>
          </p:cNvSpPr>
          <p:nvPr>
            <p:ph idx="1"/>
          </p:nvPr>
        </p:nvSpPr>
        <p:spPr>
          <a:ln/>
        </p:spPr>
        <p:style>
          <a:lnRef idx="1">
            <a:schemeClr val="accent5"/>
          </a:lnRef>
          <a:fillRef idx="3">
            <a:schemeClr val="accent5"/>
          </a:fillRef>
          <a:effectRef idx="2">
            <a:schemeClr val="accent5"/>
          </a:effectRef>
          <a:fontRef idx="minor">
            <a:schemeClr val="lt1"/>
          </a:fontRef>
        </p:style>
        <p:txBody>
          <a:bodyPr/>
          <a:lstStyle/>
          <a:p>
            <a:pPr marL="0" indent="0">
              <a:buNone/>
            </a:pPr>
            <a:r>
              <a:rPr lang="ar-IQ" dirty="0" smtClean="0">
                <a:solidFill>
                  <a:srgbClr val="FFC000"/>
                </a:solidFill>
              </a:rPr>
              <a:t>يبيت بمنجاة عن اللوم بيتها  </a:t>
            </a:r>
            <a:endParaRPr lang="ar-SA" dirty="0" smtClean="0">
              <a:solidFill>
                <a:srgbClr val="FFC000"/>
              </a:solidFill>
            </a:endParaRPr>
          </a:p>
          <a:p>
            <a:pPr marL="0" indent="0" algn="l">
              <a:buNone/>
            </a:pPr>
            <a:r>
              <a:rPr lang="ar-IQ" dirty="0" smtClean="0">
                <a:solidFill>
                  <a:srgbClr val="FFC000"/>
                </a:solidFill>
              </a:rPr>
              <a:t>   اذاما بيوت بالملامة حلت</a:t>
            </a:r>
          </a:p>
          <a:p>
            <a:pPr marL="0" indent="0">
              <a:buNone/>
            </a:pPr>
            <a:r>
              <a:rPr lang="ar-IQ" dirty="0" smtClean="0">
                <a:solidFill>
                  <a:srgbClr val="FF0000"/>
                </a:solidFill>
              </a:rPr>
              <a:t>إن السماحة والمروءة والندى    </a:t>
            </a:r>
          </a:p>
          <a:p>
            <a:pPr marL="0" indent="0">
              <a:buNone/>
            </a:pPr>
            <a:r>
              <a:rPr lang="ar-IQ" dirty="0">
                <a:solidFill>
                  <a:srgbClr val="FF0000"/>
                </a:solidFill>
              </a:rPr>
              <a:t> </a:t>
            </a:r>
            <a:r>
              <a:rPr lang="ar-IQ" dirty="0" smtClean="0">
                <a:solidFill>
                  <a:srgbClr val="FF0000"/>
                </a:solidFill>
              </a:rPr>
              <a:t>                       في قبةٍ ضربت على ابن الحَشْرَجِ </a:t>
            </a:r>
          </a:p>
          <a:p>
            <a:pPr marL="0" indent="0">
              <a:buNone/>
            </a:pPr>
            <a:r>
              <a:rPr lang="ar-IQ" dirty="0" err="1" smtClean="0">
                <a:solidFill>
                  <a:srgbClr val="FF99FF"/>
                </a:solidFill>
              </a:rPr>
              <a:t>او</a:t>
            </a:r>
            <a:r>
              <a:rPr lang="ar-SA" dirty="0" smtClean="0">
                <a:solidFill>
                  <a:srgbClr val="FF99FF"/>
                </a:solidFill>
              </a:rPr>
              <a:t> </a:t>
            </a:r>
            <a:r>
              <a:rPr lang="ar-IQ" dirty="0" smtClean="0">
                <a:solidFill>
                  <a:srgbClr val="FF99FF"/>
                </a:solidFill>
              </a:rPr>
              <a:t>ما</a:t>
            </a:r>
            <a:r>
              <a:rPr lang="ar-SA" dirty="0" smtClean="0">
                <a:solidFill>
                  <a:srgbClr val="FF99FF"/>
                </a:solidFill>
              </a:rPr>
              <a:t> </a:t>
            </a:r>
            <a:r>
              <a:rPr lang="ar-IQ" dirty="0" smtClean="0">
                <a:solidFill>
                  <a:srgbClr val="FF99FF"/>
                </a:solidFill>
              </a:rPr>
              <a:t>رأيت المجد القى رحلَهُ  </a:t>
            </a:r>
            <a:endParaRPr lang="ar-SA" dirty="0" smtClean="0">
              <a:solidFill>
                <a:srgbClr val="FF99FF"/>
              </a:solidFill>
            </a:endParaRPr>
          </a:p>
          <a:p>
            <a:pPr marL="0" indent="0" algn="l">
              <a:buNone/>
            </a:pPr>
            <a:r>
              <a:rPr lang="ar-IQ" dirty="0" smtClean="0">
                <a:solidFill>
                  <a:srgbClr val="FF99FF"/>
                </a:solidFill>
              </a:rPr>
              <a:t>       في آل طلحة ولم يتحول</a:t>
            </a:r>
            <a:endParaRPr lang="ar-SA" dirty="0" smtClean="0">
              <a:solidFill>
                <a:srgbClr val="FF99FF"/>
              </a:solidFill>
            </a:endParaRPr>
          </a:p>
          <a:p>
            <a:pPr marL="0" indent="0" algn="l">
              <a:buNone/>
            </a:pPr>
            <a:endParaRPr lang="ar-IQ" dirty="0">
              <a:solidFill>
                <a:srgbClr val="FF99FF"/>
              </a:solidFill>
            </a:endParaRPr>
          </a:p>
        </p:txBody>
      </p:sp>
    </p:spTree>
    <p:extLst>
      <p:ext uri="{BB962C8B-B14F-4D97-AF65-F5344CB8AC3E}">
        <p14:creationId xmlns="" xmlns:p14="http://schemas.microsoft.com/office/powerpoint/2010/main" val="139681912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ar-IQ" dirty="0"/>
          </a:p>
        </p:txBody>
      </p:sp>
      <p:sp>
        <p:nvSpPr>
          <p:cNvPr id="3" name="Content Placeholder 2"/>
          <p:cNvSpPr>
            <a:spLocks noGrp="1"/>
          </p:cNvSpPr>
          <p:nvPr>
            <p:ph idx="1"/>
          </p:nvPr>
        </p:nvSpPr>
        <p:spPr>
          <a:xfrm>
            <a:off x="539552" y="548680"/>
            <a:ext cx="8390166" cy="5976664"/>
          </a:xfrm>
          <a:solidFill>
            <a:srgbClr val="66FF66"/>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fontScale="92500"/>
          </a:bodyPr>
          <a:lstStyle/>
          <a:p>
            <a:pPr marL="0" indent="0">
              <a:buNone/>
            </a:pPr>
            <a:endParaRPr lang="ar-IQ" dirty="0" smtClean="0"/>
          </a:p>
          <a:p>
            <a:pPr marL="0" indent="0">
              <a:buNone/>
            </a:pPr>
            <a:r>
              <a:rPr lang="ar-IQ" dirty="0" smtClean="0"/>
              <a:t>سالت الندى والجودَ مالي اراكما   </a:t>
            </a:r>
          </a:p>
          <a:p>
            <a:pPr marL="0" indent="0">
              <a:buNone/>
            </a:pPr>
            <a:r>
              <a:rPr lang="ar-IQ" dirty="0" smtClean="0"/>
              <a:t>                            تبـــدلتما </a:t>
            </a:r>
            <a:r>
              <a:rPr lang="ar-SA" dirty="0" smtClean="0"/>
              <a:t>عزاً </a:t>
            </a:r>
            <a:r>
              <a:rPr lang="ar-SA" dirty="0" err="1" smtClean="0"/>
              <a:t>ب</a:t>
            </a:r>
            <a:r>
              <a:rPr lang="ar-IQ" dirty="0" smtClean="0"/>
              <a:t>ذل</a:t>
            </a:r>
            <a:r>
              <a:rPr lang="ar-SA" dirty="0" smtClean="0"/>
              <a:t>ٍ</a:t>
            </a:r>
            <a:r>
              <a:rPr lang="ar-IQ" dirty="0" smtClean="0"/>
              <a:t> مــــــــــؤبـدِّ</a:t>
            </a:r>
          </a:p>
          <a:p>
            <a:pPr marL="0" indent="0">
              <a:buNone/>
            </a:pPr>
            <a:r>
              <a:rPr lang="ar-IQ" dirty="0" smtClean="0"/>
              <a:t>ومابال رُكن المجد أمسى مُهدَّمــا    </a:t>
            </a:r>
          </a:p>
          <a:p>
            <a:pPr marL="0" indent="0">
              <a:buNone/>
            </a:pPr>
            <a:r>
              <a:rPr lang="ar-IQ" dirty="0" smtClean="0"/>
              <a:t>                         فقالا أُصبنـــا بابن يحيـــى محـمد</a:t>
            </a:r>
          </a:p>
          <a:p>
            <a:pPr marL="0" indent="0">
              <a:buNone/>
            </a:pPr>
            <a:r>
              <a:rPr lang="ar-IQ" dirty="0" smtClean="0"/>
              <a:t>فقلتُ فهـــلا مُتُــــما عند مـــــوتهِ  </a:t>
            </a:r>
          </a:p>
          <a:p>
            <a:pPr marL="0" indent="0">
              <a:buNone/>
            </a:pPr>
            <a:r>
              <a:rPr lang="ar-IQ" dirty="0" smtClean="0"/>
              <a:t>                    فقـــــد كنتما عبديهِ في كل مشـــهدِ</a:t>
            </a:r>
          </a:p>
          <a:p>
            <a:pPr marL="0" indent="0">
              <a:buNone/>
            </a:pPr>
            <a:r>
              <a:rPr lang="ar-IQ" dirty="0" smtClean="0"/>
              <a:t>فقالا أقمنا كي نُعزَّ بفقــــــــــــــدهِ    </a:t>
            </a:r>
          </a:p>
          <a:p>
            <a:pPr marL="0" indent="0">
              <a:buNone/>
            </a:pPr>
            <a:r>
              <a:rPr lang="ar-IQ" dirty="0" smtClean="0"/>
              <a:t>                      </a:t>
            </a:r>
            <a:r>
              <a:rPr lang="ar-SA" dirty="0" smtClean="0"/>
              <a:t> </a:t>
            </a:r>
            <a:r>
              <a:rPr lang="ar-IQ" dirty="0" smtClean="0"/>
              <a:t>مسافـــة يومٍ ثم نتلــوه في غــــــدِ</a:t>
            </a:r>
            <a:endParaRPr lang="ar-IQ" dirty="0"/>
          </a:p>
        </p:txBody>
      </p:sp>
    </p:spTree>
    <p:extLst>
      <p:ext uri="{BB962C8B-B14F-4D97-AF65-F5344CB8AC3E}">
        <p14:creationId xmlns="" xmlns:p14="http://schemas.microsoft.com/office/powerpoint/2010/main" val="230982910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perspectiveHeroicExtremeRightFacing"/>
            <a:lightRig rig="balanced" dir="t">
              <a:rot lat="0" lon="0" rev="19200000"/>
            </a:lightRig>
          </a:scene3d>
          <a:sp3d contourW="12700" prstMaterial="matte">
            <a:bevelT w="60000" h="50800"/>
            <a:contourClr>
              <a:schemeClr val="accent1">
                <a:shade val="60000"/>
                <a:satMod val="110000"/>
              </a:schemeClr>
            </a:contourClr>
          </a:sp3d>
        </p:spPr>
        <p:style>
          <a:lnRef idx="0">
            <a:schemeClr val="accent1"/>
          </a:lnRef>
          <a:fillRef idx="3">
            <a:schemeClr val="accent1"/>
          </a:fillRef>
          <a:effectRef idx="3">
            <a:schemeClr val="accent1"/>
          </a:effectRef>
          <a:fontRef idx="minor">
            <a:schemeClr val="lt1"/>
          </a:fontRef>
        </p:style>
        <p:txBody>
          <a:bodyPr/>
          <a:lstStyle/>
          <a:p>
            <a:pPr algn="ctr"/>
            <a:r>
              <a:rPr lang="ar-SA" dirty="0" smtClean="0"/>
              <a:t>علم المعاني</a:t>
            </a:r>
            <a:endParaRPr lang="ar-IQ" dirty="0"/>
          </a:p>
        </p:txBody>
      </p:sp>
      <p:pic>
        <p:nvPicPr>
          <p:cNvPr id="4" name="عنصر نائب للمحتوى 3" descr="Chrysanthemum.jpg"/>
          <p:cNvPicPr>
            <a:picLocks noGrp="1" noChangeAspect="1"/>
          </p:cNvPicPr>
          <p:nvPr>
            <p:ph idx="1"/>
          </p:nvPr>
        </p:nvPicPr>
        <p:blipFill>
          <a:blip r:embed="rId2" cstate="print"/>
          <a:stretch>
            <a:fillRect/>
          </a:stretch>
        </p:blipFill>
        <p:spPr>
          <a:xfrm>
            <a:off x="0" y="1285860"/>
            <a:ext cx="9144000" cy="5572139"/>
          </a:xfrm>
        </p:spPr>
        <p:style>
          <a:lnRef idx="2">
            <a:schemeClr val="accent2">
              <a:shade val="50000"/>
            </a:schemeClr>
          </a:lnRef>
          <a:fillRef idx="1">
            <a:schemeClr val="accent2"/>
          </a:fillRef>
          <a:effectRef idx="0">
            <a:schemeClr val="accent2"/>
          </a:effectRef>
          <a:fontRef idx="minor">
            <a:schemeClr val="lt1"/>
          </a:fontRef>
        </p:style>
      </p:pic>
    </p:spTree>
    <p:extLst>
      <p:ext uri="{BB962C8B-B14F-4D97-AF65-F5344CB8AC3E}">
        <p14:creationId xmlns="" xmlns:p14="http://schemas.microsoft.com/office/powerpoint/2010/main" val="18609457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Autofit/>
          </a:bodyPr>
          <a:lstStyle/>
          <a:p>
            <a:pPr algn="ctr"/>
            <a:r>
              <a:rPr lang="ar-IQ" sz="6000" dirty="0" smtClean="0">
                <a:solidFill>
                  <a:srgbClr val="CC3399"/>
                </a:solidFill>
              </a:rPr>
              <a:t>علم المعاني </a:t>
            </a:r>
            <a:endParaRPr lang="ar-IQ" sz="6000" dirty="0">
              <a:solidFill>
                <a:srgbClr val="CC3399"/>
              </a:solidFill>
            </a:endParaRP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marL="0" indent="0">
              <a:buNone/>
            </a:pPr>
            <a:r>
              <a:rPr lang="ar-IQ" dirty="0" smtClean="0"/>
              <a:t>اصول وقواعد يُعرف بها كيفية مطابقة الكلام لمقتضى الحال بحيث يكون وفق الغرض الذي سيق له . </a:t>
            </a:r>
          </a:p>
          <a:p>
            <a:pPr marL="0" indent="0">
              <a:buNone/>
            </a:pPr>
            <a:r>
              <a:rPr lang="ar-IQ" dirty="0" smtClean="0"/>
              <a:t>1ـ الخبر والانشاء .</a:t>
            </a:r>
          </a:p>
          <a:p>
            <a:pPr marL="0" indent="0">
              <a:buNone/>
            </a:pPr>
            <a:r>
              <a:rPr lang="ar-IQ" dirty="0" smtClean="0"/>
              <a:t>2ـ الايجاز والمساواة  والاطناب .</a:t>
            </a:r>
          </a:p>
          <a:p>
            <a:pPr marL="0" indent="0">
              <a:buNone/>
            </a:pPr>
            <a:r>
              <a:rPr lang="ar-IQ" dirty="0" smtClean="0"/>
              <a:t>3ـ الفصل والوصل .</a:t>
            </a:r>
          </a:p>
          <a:p>
            <a:pPr marL="0" indent="0">
              <a:buNone/>
            </a:pPr>
            <a:r>
              <a:rPr lang="ar-IQ" dirty="0" smtClean="0"/>
              <a:t>4ـ القصر....الخ .</a:t>
            </a:r>
            <a:endParaRPr lang="ar-IQ" dirty="0"/>
          </a:p>
        </p:txBody>
      </p:sp>
    </p:spTree>
    <p:extLst>
      <p:ext uri="{BB962C8B-B14F-4D97-AF65-F5344CB8AC3E}">
        <p14:creationId xmlns="" xmlns:p14="http://schemas.microsoft.com/office/powerpoint/2010/main" val="257751674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ln/>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dirty="0" smtClean="0"/>
              <a:t>أولاً ــ الخبر </a:t>
            </a:r>
            <a:r>
              <a:rPr lang="ar-IQ" dirty="0" err="1" smtClean="0"/>
              <a:t>والانشاء</a:t>
            </a:r>
            <a:r>
              <a:rPr lang="ar-SA" dirty="0" smtClean="0"/>
              <a:t> </a:t>
            </a:r>
            <a:r>
              <a:rPr lang="ar-SA" dirty="0" smtClean="0">
                <a:solidFill>
                  <a:srgbClr val="FF0000"/>
                </a:solidFill>
              </a:rPr>
              <a:t>س</a:t>
            </a:r>
            <a:endParaRPr lang="ar-IQ" dirty="0">
              <a:solidFill>
                <a:srgbClr val="FF0000"/>
              </a:solidFill>
            </a:endParaRPr>
          </a:p>
        </p:txBody>
      </p:sp>
      <p:sp>
        <p:nvSpPr>
          <p:cNvPr id="3" name="Content Placeholder 2"/>
          <p:cNvSpPr>
            <a:spLocks noGrp="1"/>
          </p:cNvSpPr>
          <p:nvPr>
            <p:ph idx="1"/>
          </p:nvPr>
        </p:nvSpPr>
        <p:spPr>
          <a:xfrm>
            <a:off x="0" y="764704"/>
            <a:ext cx="9144000" cy="6093296"/>
          </a:xfrm>
        </p:spPr>
        <p:style>
          <a:lnRef idx="0">
            <a:schemeClr val="accent3"/>
          </a:lnRef>
          <a:fillRef idx="3">
            <a:schemeClr val="accent3"/>
          </a:fillRef>
          <a:effectRef idx="3">
            <a:schemeClr val="accent3"/>
          </a:effectRef>
          <a:fontRef idx="minor">
            <a:schemeClr val="lt1"/>
          </a:fontRef>
        </p:style>
        <p:txBody>
          <a:bodyPr>
            <a:normAutofit/>
          </a:bodyPr>
          <a:lstStyle/>
          <a:p>
            <a:pPr marL="0" indent="0" algn="ctr">
              <a:buNone/>
            </a:pPr>
            <a:r>
              <a:rPr lang="ar-IQ" dirty="0" smtClean="0"/>
              <a:t>الجمل</a:t>
            </a:r>
            <a:endParaRPr lang="ar-SA" dirty="0" smtClean="0"/>
          </a:p>
          <a:p>
            <a:pPr marL="0" indent="0" algn="ctr">
              <a:buNone/>
            </a:pPr>
            <a:r>
              <a:rPr lang="ar-SA" dirty="0" smtClean="0"/>
              <a:t> </a:t>
            </a:r>
            <a:r>
              <a:rPr lang="ar-IQ" dirty="0" smtClean="0"/>
              <a:t>خبرية                            </a:t>
            </a:r>
            <a:r>
              <a:rPr lang="ar-IQ" dirty="0" err="1" smtClean="0"/>
              <a:t>انشائية</a:t>
            </a:r>
            <a:r>
              <a:rPr lang="ar-IQ" dirty="0" smtClean="0"/>
              <a:t> </a:t>
            </a:r>
          </a:p>
          <a:p>
            <a:pPr marL="0" indent="0">
              <a:buNone/>
            </a:pPr>
            <a:r>
              <a:rPr lang="ar-IQ" dirty="0" smtClean="0">
                <a:solidFill>
                  <a:srgbClr val="FF0000"/>
                </a:solidFill>
              </a:rPr>
              <a:t>(</a:t>
            </a:r>
            <a:r>
              <a:rPr lang="ar-IQ" sz="2800" dirty="0" smtClean="0">
                <a:solidFill>
                  <a:srgbClr val="FF0000"/>
                </a:solidFill>
              </a:rPr>
              <a:t>1)ــ حقيقي  </a:t>
            </a:r>
            <a:r>
              <a:rPr lang="ar-SA" sz="2800" dirty="0" smtClean="0">
                <a:solidFill>
                  <a:srgbClr val="FF0000"/>
                </a:solidFill>
              </a:rPr>
              <a:t>    </a:t>
            </a:r>
            <a:r>
              <a:rPr lang="ar-IQ" sz="2800" dirty="0" smtClean="0">
                <a:solidFill>
                  <a:srgbClr val="FFFF00"/>
                </a:solidFill>
              </a:rPr>
              <a:t>(2)ــ بلاغي       </a:t>
            </a:r>
          </a:p>
          <a:p>
            <a:pPr marL="0" indent="0">
              <a:buNone/>
            </a:pPr>
            <a:r>
              <a:rPr lang="ar-IQ" sz="2800" dirty="0" smtClean="0"/>
              <a:t>                 </a:t>
            </a:r>
            <a:r>
              <a:rPr lang="ar-SA" sz="2800" dirty="0" smtClean="0"/>
              <a:t>   </a:t>
            </a:r>
            <a:r>
              <a:rPr lang="ar-IQ" sz="2800" dirty="0" smtClean="0"/>
              <a:t> </a:t>
            </a:r>
            <a:r>
              <a:rPr lang="ar-IQ" sz="2800" dirty="0" smtClean="0">
                <a:solidFill>
                  <a:srgbClr val="FFFF00"/>
                </a:solidFill>
              </a:rPr>
              <a:t>أ/الضعف</a:t>
            </a:r>
            <a:r>
              <a:rPr lang="ar-IQ" sz="2800" dirty="0" smtClean="0"/>
              <a:t>    </a:t>
            </a:r>
            <a:r>
              <a:rPr lang="ar-SA" sz="2800" dirty="0" smtClean="0"/>
              <a:t> </a:t>
            </a:r>
            <a:r>
              <a:rPr lang="ar-IQ" sz="2800" dirty="0" smtClean="0">
                <a:solidFill>
                  <a:srgbClr val="92D050"/>
                </a:solidFill>
              </a:rPr>
              <a:t>( 1)ــ غير طلبي        2ــ طلبي   </a:t>
            </a:r>
            <a:r>
              <a:rPr lang="ar-IQ" sz="2800" dirty="0" smtClean="0">
                <a:solidFill>
                  <a:srgbClr val="FF0000"/>
                </a:solidFill>
              </a:rPr>
              <a:t>فائدة    لازم   </a:t>
            </a:r>
            <a:r>
              <a:rPr lang="ar-SA" sz="2800" dirty="0" smtClean="0">
                <a:solidFill>
                  <a:srgbClr val="FF0000"/>
                </a:solidFill>
              </a:rPr>
              <a:t>  </a:t>
            </a:r>
            <a:r>
              <a:rPr lang="ar-IQ" sz="2800" dirty="0" smtClean="0">
                <a:solidFill>
                  <a:srgbClr val="FFFF00"/>
                </a:solidFill>
              </a:rPr>
              <a:t>ب/التوبيخ</a:t>
            </a:r>
            <a:r>
              <a:rPr lang="ar-IQ" sz="2800" dirty="0" smtClean="0"/>
              <a:t>    </a:t>
            </a:r>
            <a:r>
              <a:rPr lang="ar-IQ" sz="2800" dirty="0" smtClean="0">
                <a:solidFill>
                  <a:schemeClr val="accent6">
                    <a:lumMod val="75000"/>
                  </a:schemeClr>
                </a:solidFill>
              </a:rPr>
              <a:t>1/القسم(و/</a:t>
            </a:r>
            <a:r>
              <a:rPr lang="ar-IQ" sz="2800" dirty="0" err="1" smtClean="0">
                <a:solidFill>
                  <a:schemeClr val="accent6">
                    <a:lumMod val="75000"/>
                  </a:schemeClr>
                </a:solidFill>
              </a:rPr>
              <a:t>تـ</a:t>
            </a:r>
            <a:r>
              <a:rPr lang="ar-IQ" sz="2800" dirty="0" smtClean="0">
                <a:solidFill>
                  <a:schemeClr val="accent6">
                    <a:lumMod val="75000"/>
                  </a:schemeClr>
                </a:solidFill>
              </a:rPr>
              <a:t>/</a:t>
            </a:r>
            <a:r>
              <a:rPr lang="ar-IQ" sz="2800" dirty="0" err="1" smtClean="0">
                <a:solidFill>
                  <a:schemeClr val="accent6">
                    <a:lumMod val="75000"/>
                  </a:schemeClr>
                </a:solidFill>
              </a:rPr>
              <a:t>بـ</a:t>
            </a:r>
            <a:r>
              <a:rPr lang="ar-IQ" sz="2800" dirty="0" smtClean="0">
                <a:solidFill>
                  <a:schemeClr val="accent6">
                    <a:lumMod val="75000"/>
                  </a:schemeClr>
                </a:solidFill>
              </a:rPr>
              <a:t>)      </a:t>
            </a:r>
            <a:r>
              <a:rPr lang="ar-SA" sz="2800" dirty="0" smtClean="0">
                <a:solidFill>
                  <a:schemeClr val="accent6">
                    <a:lumMod val="20000"/>
                    <a:lumOff val="80000"/>
                  </a:schemeClr>
                </a:solidFill>
              </a:rPr>
              <a:t>1</a:t>
            </a:r>
            <a:r>
              <a:rPr lang="ar-IQ" sz="2800" dirty="0" smtClean="0">
                <a:solidFill>
                  <a:schemeClr val="accent6">
                    <a:lumMod val="20000"/>
                    <a:lumOff val="80000"/>
                  </a:schemeClr>
                </a:solidFill>
              </a:rPr>
              <a:t>ـ الامر</a:t>
            </a:r>
          </a:p>
          <a:p>
            <a:pPr marL="0" indent="0">
              <a:buNone/>
            </a:pPr>
            <a:r>
              <a:rPr lang="ar-IQ" sz="2800" dirty="0" smtClean="0">
                <a:solidFill>
                  <a:srgbClr val="FF0000"/>
                </a:solidFill>
              </a:rPr>
              <a:t>الخبر   فائدة   </a:t>
            </a:r>
            <a:r>
              <a:rPr lang="ar-SA" sz="2800" dirty="0" smtClean="0">
                <a:solidFill>
                  <a:srgbClr val="FF0000"/>
                </a:solidFill>
              </a:rPr>
              <a:t> </a:t>
            </a:r>
            <a:r>
              <a:rPr lang="ar-IQ" sz="2800" dirty="0" smtClean="0">
                <a:solidFill>
                  <a:srgbClr val="FFFF00"/>
                </a:solidFill>
              </a:rPr>
              <a:t>ج/الفخر..الخ</a:t>
            </a:r>
            <a:r>
              <a:rPr lang="ar-IQ" sz="2800" dirty="0" smtClean="0">
                <a:solidFill>
                  <a:schemeClr val="accent1">
                    <a:lumMod val="50000"/>
                  </a:schemeClr>
                </a:solidFill>
              </a:rPr>
              <a:t> </a:t>
            </a:r>
            <a:r>
              <a:rPr lang="ar-SA" sz="2800" dirty="0" smtClean="0">
                <a:solidFill>
                  <a:schemeClr val="accent1">
                    <a:lumMod val="50000"/>
                  </a:schemeClr>
                </a:solidFill>
              </a:rPr>
              <a:t>2</a:t>
            </a:r>
            <a:r>
              <a:rPr lang="ar-IQ" sz="2800" dirty="0" smtClean="0">
                <a:solidFill>
                  <a:schemeClr val="accent1">
                    <a:lumMod val="50000"/>
                  </a:schemeClr>
                </a:solidFill>
              </a:rPr>
              <a:t>/صيغ </a:t>
            </a:r>
            <a:r>
              <a:rPr lang="ar-IQ" sz="2800" dirty="0" smtClean="0">
                <a:solidFill>
                  <a:schemeClr val="accent6">
                    <a:lumMod val="75000"/>
                  </a:schemeClr>
                </a:solidFill>
              </a:rPr>
              <a:t>المدح والذم  </a:t>
            </a:r>
            <a:r>
              <a:rPr lang="ar-SA" sz="2800" dirty="0" smtClean="0">
                <a:solidFill>
                  <a:schemeClr val="accent6">
                    <a:lumMod val="75000"/>
                  </a:schemeClr>
                </a:solidFill>
              </a:rPr>
              <a:t>  </a:t>
            </a:r>
            <a:r>
              <a:rPr lang="ar-SA" sz="2800" dirty="0" smtClean="0">
                <a:solidFill>
                  <a:schemeClr val="accent6">
                    <a:lumMod val="20000"/>
                    <a:lumOff val="80000"/>
                  </a:schemeClr>
                </a:solidFill>
              </a:rPr>
              <a:t>2 </a:t>
            </a:r>
            <a:r>
              <a:rPr lang="ar-IQ" sz="2800" dirty="0" smtClean="0">
                <a:solidFill>
                  <a:schemeClr val="accent6">
                    <a:lumMod val="20000"/>
                    <a:lumOff val="80000"/>
                  </a:schemeClr>
                </a:solidFill>
              </a:rPr>
              <a:t>ـ النهي </a:t>
            </a:r>
          </a:p>
          <a:p>
            <a:pPr marL="0" indent="0">
              <a:buNone/>
            </a:pPr>
            <a:r>
              <a:rPr lang="ar-IQ" sz="2800" dirty="0"/>
              <a:t> </a:t>
            </a:r>
            <a:r>
              <a:rPr lang="ar-IQ" sz="2800" dirty="0" smtClean="0"/>
              <a:t>        </a:t>
            </a:r>
            <a:r>
              <a:rPr lang="ar-IQ" sz="2800" dirty="0" smtClean="0">
                <a:solidFill>
                  <a:srgbClr val="FF0000"/>
                </a:solidFill>
              </a:rPr>
              <a:t>الخبر</a:t>
            </a:r>
            <a:r>
              <a:rPr lang="ar-IQ" sz="2800" dirty="0" smtClean="0"/>
              <a:t>                    </a:t>
            </a:r>
            <a:r>
              <a:rPr lang="ar-SA" sz="2800" dirty="0" smtClean="0"/>
              <a:t>  </a:t>
            </a:r>
            <a:r>
              <a:rPr lang="ar-IQ" sz="2800" dirty="0" smtClean="0">
                <a:solidFill>
                  <a:schemeClr val="accent6">
                    <a:lumMod val="75000"/>
                  </a:schemeClr>
                </a:solidFill>
              </a:rPr>
              <a:t>(نعم/بئس/حبذا)      </a:t>
            </a:r>
            <a:r>
              <a:rPr lang="ar-IQ" sz="2800" dirty="0" smtClean="0">
                <a:solidFill>
                  <a:schemeClr val="accent6">
                    <a:lumMod val="20000"/>
                    <a:lumOff val="80000"/>
                  </a:schemeClr>
                </a:solidFill>
              </a:rPr>
              <a:t>3ـ استفهام</a:t>
            </a:r>
          </a:p>
          <a:p>
            <a:pPr marL="0" indent="0" algn="l">
              <a:buNone/>
            </a:pPr>
            <a:r>
              <a:rPr lang="ar-IQ" sz="2800" dirty="0"/>
              <a:t> </a:t>
            </a:r>
            <a:r>
              <a:rPr lang="ar-IQ" sz="2800" dirty="0" smtClean="0"/>
              <a:t>                        </a:t>
            </a:r>
            <a:r>
              <a:rPr lang="ar-IQ" sz="2800" dirty="0" smtClean="0">
                <a:solidFill>
                  <a:schemeClr val="accent6">
                    <a:lumMod val="75000"/>
                  </a:schemeClr>
                </a:solidFill>
              </a:rPr>
              <a:t>3</a:t>
            </a:r>
            <a:r>
              <a:rPr lang="ar-SA" sz="2800" dirty="0" smtClean="0">
                <a:solidFill>
                  <a:schemeClr val="accent6">
                    <a:lumMod val="75000"/>
                  </a:schemeClr>
                </a:solidFill>
              </a:rPr>
              <a:t>/ </a:t>
            </a:r>
            <a:r>
              <a:rPr lang="ar-IQ" sz="2800" dirty="0" smtClean="0">
                <a:solidFill>
                  <a:schemeClr val="accent6">
                    <a:lumMod val="75000"/>
                  </a:schemeClr>
                </a:solidFill>
              </a:rPr>
              <a:t>الرجاء(عسى/..</a:t>
            </a:r>
            <a:r>
              <a:rPr lang="ar-SA" sz="2800" dirty="0" smtClean="0">
                <a:solidFill>
                  <a:schemeClr val="accent6">
                    <a:lumMod val="75000"/>
                  </a:schemeClr>
                </a:solidFill>
              </a:rPr>
              <a:t>    </a:t>
            </a:r>
            <a:r>
              <a:rPr lang="ar-IQ" sz="2800" dirty="0" smtClean="0">
                <a:solidFill>
                  <a:schemeClr val="accent6">
                    <a:lumMod val="20000"/>
                    <a:lumOff val="80000"/>
                  </a:schemeClr>
                </a:solidFill>
              </a:rPr>
              <a:t>  </a:t>
            </a:r>
            <a:r>
              <a:rPr lang="ar-SA" sz="2800" dirty="0" smtClean="0">
                <a:solidFill>
                  <a:schemeClr val="accent6">
                    <a:lumMod val="20000"/>
                    <a:lumOff val="80000"/>
                  </a:schemeClr>
                </a:solidFill>
              </a:rPr>
              <a:t>   </a:t>
            </a:r>
            <a:r>
              <a:rPr lang="ar-IQ" sz="2800" dirty="0" smtClean="0">
                <a:solidFill>
                  <a:schemeClr val="accent6">
                    <a:lumMod val="20000"/>
                    <a:lumOff val="80000"/>
                  </a:schemeClr>
                </a:solidFill>
              </a:rPr>
              <a:t>4 </a:t>
            </a:r>
            <a:r>
              <a:rPr lang="ar-IQ" sz="2800" dirty="0" err="1" smtClean="0">
                <a:solidFill>
                  <a:schemeClr val="accent6">
                    <a:lumMod val="20000"/>
                    <a:lumOff val="80000"/>
                  </a:schemeClr>
                </a:solidFill>
              </a:rPr>
              <a:t>ـ</a:t>
            </a:r>
            <a:r>
              <a:rPr lang="ar-IQ" sz="2800" dirty="0" smtClean="0">
                <a:solidFill>
                  <a:schemeClr val="accent6">
                    <a:lumMod val="20000"/>
                    <a:lumOff val="80000"/>
                  </a:schemeClr>
                </a:solidFill>
              </a:rPr>
              <a:t> تمن</a:t>
            </a:r>
            <a:r>
              <a:rPr lang="ar-SA" sz="2800" dirty="0" smtClean="0">
                <a:solidFill>
                  <a:schemeClr val="accent6">
                    <a:lumMod val="20000"/>
                    <a:lumOff val="80000"/>
                  </a:schemeClr>
                </a:solidFill>
              </a:rPr>
              <a:t>ي  </a:t>
            </a:r>
            <a:r>
              <a:rPr lang="ar-IQ" sz="2800" dirty="0" smtClean="0">
                <a:solidFill>
                  <a:schemeClr val="accent6">
                    <a:lumMod val="20000"/>
                    <a:lumOff val="80000"/>
                  </a:schemeClr>
                </a:solidFill>
              </a:rPr>
              <a:t> </a:t>
            </a:r>
            <a:r>
              <a:rPr lang="ar-SA" sz="2800" dirty="0" smtClean="0">
                <a:solidFill>
                  <a:schemeClr val="accent6">
                    <a:lumMod val="20000"/>
                    <a:lumOff val="80000"/>
                  </a:schemeClr>
                </a:solidFill>
              </a:rPr>
              <a:t>                       </a:t>
            </a:r>
            <a:r>
              <a:rPr lang="ar-SA" sz="2800" dirty="0" smtClean="0">
                <a:solidFill>
                  <a:schemeClr val="accent2">
                    <a:lumMod val="75000"/>
                  </a:schemeClr>
                </a:solidFill>
              </a:rPr>
              <a:t>4</a:t>
            </a:r>
            <a:r>
              <a:rPr lang="ar-IQ" sz="2800" dirty="0" smtClean="0">
                <a:solidFill>
                  <a:schemeClr val="accent6">
                    <a:lumMod val="75000"/>
                  </a:schemeClr>
                </a:solidFill>
              </a:rPr>
              <a:t>/صيغ العقود(بعت/</a:t>
            </a:r>
            <a:r>
              <a:rPr lang="ar-SA" sz="2800" dirty="0" smtClean="0">
                <a:solidFill>
                  <a:schemeClr val="accent6">
                    <a:lumMod val="75000"/>
                  </a:schemeClr>
                </a:solidFill>
              </a:rPr>
              <a:t>           </a:t>
            </a:r>
            <a:r>
              <a:rPr lang="ar-IQ" sz="2800" dirty="0" smtClean="0">
                <a:solidFill>
                  <a:schemeClr val="accent6">
                    <a:lumMod val="20000"/>
                    <a:lumOff val="80000"/>
                  </a:schemeClr>
                </a:solidFill>
              </a:rPr>
              <a:t>5ـ نداء </a:t>
            </a:r>
            <a:endParaRPr lang="ar-SA" sz="2800" dirty="0" smtClean="0">
              <a:solidFill>
                <a:schemeClr val="accent6">
                  <a:lumMod val="75000"/>
                </a:schemeClr>
              </a:solidFill>
            </a:endParaRPr>
          </a:p>
          <a:p>
            <a:pPr marL="0" indent="0">
              <a:buNone/>
            </a:pPr>
            <a:r>
              <a:rPr lang="ar-SA" sz="2800" dirty="0" smtClean="0">
                <a:solidFill>
                  <a:schemeClr val="accent6">
                    <a:lumMod val="75000"/>
                  </a:schemeClr>
                </a:solidFill>
              </a:rPr>
              <a:t>                                        </a:t>
            </a:r>
            <a:r>
              <a:rPr lang="ar-IQ" sz="2800" dirty="0" smtClean="0">
                <a:solidFill>
                  <a:schemeClr val="accent6">
                    <a:lumMod val="75000"/>
                  </a:schemeClr>
                </a:solidFill>
              </a:rPr>
              <a:t>اشتريت) </a:t>
            </a:r>
            <a:endParaRPr lang="ar-SA" sz="2800" dirty="0" smtClean="0">
              <a:solidFill>
                <a:schemeClr val="accent6">
                  <a:lumMod val="75000"/>
                </a:schemeClr>
              </a:solidFill>
            </a:endParaRPr>
          </a:p>
          <a:p>
            <a:pPr marL="0" indent="0">
              <a:buNone/>
            </a:pPr>
            <a:r>
              <a:rPr lang="ar-SA" sz="2800" dirty="0" smtClean="0">
                <a:solidFill>
                  <a:schemeClr val="accent6">
                    <a:lumMod val="75000"/>
                  </a:schemeClr>
                </a:solidFill>
              </a:rPr>
              <a:t>                                     5</a:t>
            </a:r>
            <a:r>
              <a:rPr lang="ar-IQ" sz="2800" dirty="0" smtClean="0">
                <a:solidFill>
                  <a:schemeClr val="accent6">
                    <a:lumMod val="75000"/>
                  </a:schemeClr>
                </a:solidFill>
              </a:rPr>
              <a:t>/التعجب </a:t>
            </a:r>
            <a:r>
              <a:rPr lang="ar-SA" sz="2800" dirty="0" smtClean="0">
                <a:solidFill>
                  <a:schemeClr val="accent6">
                    <a:lumMod val="75000"/>
                  </a:schemeClr>
                </a:solidFill>
              </a:rPr>
              <a:t>   </a:t>
            </a:r>
            <a:endParaRPr lang="ar-IQ" sz="2800" dirty="0" smtClean="0">
              <a:solidFill>
                <a:schemeClr val="accent6">
                  <a:lumMod val="20000"/>
                  <a:lumOff val="80000"/>
                </a:schemeClr>
              </a:solidFill>
            </a:endParaRPr>
          </a:p>
          <a:p>
            <a:pPr marL="0" indent="0">
              <a:buNone/>
            </a:pPr>
            <a:endParaRPr lang="ar-IQ" sz="2800" dirty="0"/>
          </a:p>
        </p:txBody>
      </p:sp>
      <p:cxnSp>
        <p:nvCxnSpPr>
          <p:cNvPr id="5" name="Straight Connector 4"/>
          <p:cNvCxnSpPr/>
          <p:nvPr/>
        </p:nvCxnSpPr>
        <p:spPr>
          <a:xfrm>
            <a:off x="4509871" y="121207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051720" y="1340768"/>
            <a:ext cx="52565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302434" y="134076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44968" y="131610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000892" y="1857364"/>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6286512" y="2000240"/>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928662" y="2071678"/>
            <a:ext cx="264320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120773" y="1988840"/>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294850" y="1987359"/>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3357554" y="228599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642910" y="228599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726809" y="234888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a:off x="7500926" y="2571744"/>
            <a:ext cx="12859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786842" y="257174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500958" y="2571744"/>
            <a:ext cx="0" cy="3354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p:nvPr/>
        </p:nvCxnSpPr>
        <p:spPr>
          <a:xfrm rot="5400000">
            <a:off x="2107389" y="203595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19423844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IQ" dirty="0" smtClean="0"/>
              <a:t>أولاً ــ الخبر</a:t>
            </a:r>
            <a:r>
              <a:rPr lang="ar-SA" dirty="0" smtClean="0"/>
              <a:t> </a:t>
            </a:r>
            <a:endParaRPr lang="ar-IQ" dirty="0"/>
          </a:p>
        </p:txBody>
      </p:sp>
      <p:sp>
        <p:nvSpPr>
          <p:cNvPr id="3" name="Content Placeholder 2"/>
          <p:cNvSpPr>
            <a:spLocks noGrp="1"/>
          </p:cNvSpPr>
          <p:nvPr>
            <p:ph idx="1"/>
          </p:nvPr>
        </p:nvSpPr>
        <p:spPr/>
        <p:txBody>
          <a:bodyPr/>
          <a:lstStyle/>
          <a:p>
            <a:r>
              <a:rPr lang="ar-IQ" dirty="0"/>
              <a:t>هو الكلام الذي يحتمل الصدق </a:t>
            </a:r>
            <a:r>
              <a:rPr lang="ar-IQ" dirty="0" smtClean="0"/>
              <a:t>والكذب لذاته ،</a:t>
            </a:r>
            <a:r>
              <a:rPr lang="ar-SA" dirty="0" smtClean="0"/>
              <a:t> </a:t>
            </a:r>
            <a:r>
              <a:rPr lang="ar-IQ" dirty="0" smtClean="0"/>
              <a:t>فيقاس على حسب مطابقته للواقع.</a:t>
            </a:r>
          </a:p>
          <a:p>
            <a:r>
              <a:rPr lang="ar-IQ" dirty="0" smtClean="0"/>
              <a:t>وللخبر غرضان اصليان : </a:t>
            </a:r>
          </a:p>
          <a:p>
            <a:r>
              <a:rPr lang="ar-IQ" dirty="0" smtClean="0"/>
              <a:t>1/فائدة الخبر: وهو افادة المخاطب مضمون الجملة حيث يكون جاهلاً هذا المضمون (الدين المعاملة).</a:t>
            </a:r>
          </a:p>
          <a:p>
            <a:r>
              <a:rPr lang="ar-IQ" dirty="0" smtClean="0"/>
              <a:t>2/لازم فائدة الخبر: هو ان يريد المتكلم اعلام المخاطب انه عالم بمضمون الخبرمثلما المخاطَب عال به(كان نجاح ابنك باهراً).</a:t>
            </a:r>
            <a:endParaRPr lang="ar-IQ" dirty="0"/>
          </a:p>
        </p:txBody>
      </p:sp>
    </p:spTree>
    <p:extLst>
      <p:ext uri="{BB962C8B-B14F-4D97-AF65-F5344CB8AC3E}">
        <p14:creationId xmlns="" xmlns:p14="http://schemas.microsoft.com/office/powerpoint/2010/main" val="31588297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6632"/>
            <a:ext cx="8229600" cy="158006"/>
          </a:xfrm>
        </p:spPr>
        <p:txBody>
          <a:bodyPr>
            <a:normAutofit fontScale="90000"/>
          </a:bodyPr>
          <a:lstStyle/>
          <a:p>
            <a:endParaRPr lang="ar-IQ" dirty="0"/>
          </a:p>
        </p:txBody>
      </p:sp>
      <p:sp>
        <p:nvSpPr>
          <p:cNvPr id="3" name="Content Placeholder 2"/>
          <p:cNvSpPr>
            <a:spLocks noGrp="1"/>
          </p:cNvSpPr>
          <p:nvPr>
            <p:ph idx="1"/>
          </p:nvPr>
        </p:nvSpPr>
        <p:spPr>
          <a:xfrm>
            <a:off x="457200" y="428604"/>
            <a:ext cx="8329642" cy="5697559"/>
          </a:xfrm>
        </p:spPr>
        <p:style>
          <a:lnRef idx="0">
            <a:schemeClr val="accent6"/>
          </a:lnRef>
          <a:fillRef idx="3">
            <a:schemeClr val="accent6"/>
          </a:fillRef>
          <a:effectRef idx="3">
            <a:schemeClr val="accent6"/>
          </a:effectRef>
          <a:fontRef idx="minor">
            <a:schemeClr val="lt1"/>
          </a:fontRef>
        </p:style>
        <p:txBody>
          <a:bodyPr/>
          <a:lstStyle/>
          <a:p>
            <a:r>
              <a:rPr lang="ar-IQ" dirty="0" smtClean="0">
                <a:solidFill>
                  <a:srgbClr val="FFFF00"/>
                </a:solidFill>
              </a:rPr>
              <a:t>وقد يلقى الخبر خلاف الاصل لاغراض اخرى تستفادمن سياق الكلام ونعدها اغراضاً بلاغية ومنها :</a:t>
            </a:r>
          </a:p>
          <a:p>
            <a:r>
              <a:rPr lang="ar-IQ" dirty="0" smtClean="0"/>
              <a:t>1/ اظهار الضعف والخشوع :{ربِ اني وهن العظم مني ..}.</a:t>
            </a:r>
          </a:p>
          <a:p>
            <a:r>
              <a:rPr lang="ar-IQ" dirty="0" smtClean="0"/>
              <a:t>2/ التوبيخ:{وتأكلون التراث أكلاً لما وتحبون المال حباًجماً}.</a:t>
            </a:r>
          </a:p>
          <a:p>
            <a:r>
              <a:rPr lang="ar-IQ" dirty="0" smtClean="0"/>
              <a:t>3/ الفخر:  أنا الذي نظر الاعمى الى ادبي</a:t>
            </a:r>
          </a:p>
          <a:p>
            <a:r>
              <a:rPr lang="ar-IQ" dirty="0"/>
              <a:t> </a:t>
            </a:r>
            <a:r>
              <a:rPr lang="ar-IQ" dirty="0" smtClean="0"/>
              <a:t>                    واسمعت كلماتي من به صممُ</a:t>
            </a:r>
            <a:endParaRPr lang="ar-IQ" dirty="0"/>
          </a:p>
        </p:txBody>
      </p:sp>
    </p:spTree>
    <p:extLst>
      <p:ext uri="{BB962C8B-B14F-4D97-AF65-F5344CB8AC3E}">
        <p14:creationId xmlns="" xmlns:p14="http://schemas.microsoft.com/office/powerpoint/2010/main" val="144078791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قال عمرو بن كلثوم:</a:t>
            </a:r>
          </a:p>
          <a:p>
            <a:r>
              <a:rPr lang="ar-SA" dirty="0" smtClean="0"/>
              <a:t>إِذَا بَلَغَ الفِطَامَ لَنَا صَبِيٌّ   تَخِرُّ لَهُ </a:t>
            </a:r>
            <a:r>
              <a:rPr lang="ar-SA" dirty="0" err="1" smtClean="0"/>
              <a:t>الجَبَابِرُ</a:t>
            </a:r>
            <a:r>
              <a:rPr lang="ar-SA" dirty="0" smtClean="0"/>
              <a:t> </a:t>
            </a:r>
            <a:r>
              <a:rPr lang="ar-SA" dirty="0" err="1" smtClean="0"/>
              <a:t>سَاجِديْنَا</a:t>
            </a:r>
            <a:endParaRPr lang="ar-SA" dirty="0" smtClean="0"/>
          </a:p>
          <a:p>
            <a:r>
              <a:rPr lang="ar-SA" dirty="0" smtClean="0"/>
              <a:t>يَفخَر الشّاعر بقومه، ويباهي بما لهم من البأس والقوة ومهابة النّاس لقبيلته.</a:t>
            </a:r>
            <a:endParaRPr lang="ar-SA"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ar-IQ" dirty="0" smtClean="0"/>
              <a:t>ثانياً : الانشاء</a:t>
            </a:r>
            <a:endParaRPr lang="ar-IQ" dirty="0"/>
          </a:p>
        </p:txBody>
      </p:sp>
      <p:sp>
        <p:nvSpPr>
          <p:cNvPr id="3" name="Content Placeholder 2"/>
          <p:cNvSpPr>
            <a:spLocks noGrp="1"/>
          </p:cNvSpPr>
          <p:nvPr>
            <p:ph idx="1"/>
          </p:nvPr>
        </p:nvSpPr>
        <p:spPr/>
        <p:txBody>
          <a:bodyPr/>
          <a:lstStyle/>
          <a:p>
            <a:r>
              <a:rPr lang="ar-IQ" dirty="0" smtClean="0">
                <a:solidFill>
                  <a:schemeClr val="accent1">
                    <a:lumMod val="75000"/>
                  </a:schemeClr>
                </a:solidFill>
              </a:rPr>
              <a:t>هو الكلام الذي لا يحتمل الصدق والكذب لذاته ،لانه ليس له واقع خارجي فيحكم عليه قياساً على هذا الواقع.</a:t>
            </a:r>
          </a:p>
          <a:p>
            <a:r>
              <a:rPr lang="ar-IQ" dirty="0" smtClean="0"/>
              <a:t>وهو قسمان :</a:t>
            </a:r>
          </a:p>
          <a:p>
            <a:r>
              <a:rPr lang="ar-IQ" dirty="0" smtClean="0"/>
              <a:t>1/ </a:t>
            </a:r>
            <a:r>
              <a:rPr lang="ar-IQ" dirty="0" smtClean="0">
                <a:solidFill>
                  <a:srgbClr val="CC3399"/>
                </a:solidFill>
              </a:rPr>
              <a:t>الانشاء غيرالطلبي </a:t>
            </a:r>
            <a:r>
              <a:rPr lang="ar-IQ" dirty="0" smtClean="0"/>
              <a:t>:هو الذي </a:t>
            </a:r>
            <a:r>
              <a:rPr lang="ar-IQ" dirty="0" err="1" smtClean="0"/>
              <a:t>لايستدعي</a:t>
            </a:r>
            <a:r>
              <a:rPr lang="ar-SA" dirty="0" smtClean="0"/>
              <a:t> </a:t>
            </a:r>
            <a:r>
              <a:rPr lang="ar-IQ" dirty="0" err="1" smtClean="0"/>
              <a:t>مطلوباًغير</a:t>
            </a:r>
            <a:r>
              <a:rPr lang="ar-IQ" dirty="0" smtClean="0"/>
              <a:t> حاصل وقت الطلب وصيغه ( القسم</a:t>
            </a:r>
            <a:r>
              <a:rPr lang="ar-SA" dirty="0" smtClean="0"/>
              <a:t> </a:t>
            </a:r>
            <a:r>
              <a:rPr lang="ar-IQ" dirty="0" smtClean="0"/>
              <a:t>صيغ المدح والذم / التعجب / الرجاء / صيغ العقود )</a:t>
            </a:r>
            <a:endParaRPr lang="ar-IQ" dirty="0"/>
          </a:p>
        </p:txBody>
      </p:sp>
    </p:spTree>
    <p:extLst>
      <p:ext uri="{BB962C8B-B14F-4D97-AF65-F5344CB8AC3E}">
        <p14:creationId xmlns="" xmlns:p14="http://schemas.microsoft.com/office/powerpoint/2010/main" val="590772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472"/>
            <a:ext cx="8229600" cy="144016"/>
          </a:xfrm>
        </p:spPr>
        <p:txBody>
          <a:bodyPr>
            <a:normAutofit fontScale="90000"/>
          </a:bodyPr>
          <a:lstStyle/>
          <a:p>
            <a:endParaRPr lang="ar-IQ" dirty="0"/>
          </a:p>
        </p:txBody>
      </p:sp>
      <p:sp>
        <p:nvSpPr>
          <p:cNvPr id="3" name="Content Placeholder 2"/>
          <p:cNvSpPr>
            <a:spLocks noGrp="1"/>
          </p:cNvSpPr>
          <p:nvPr>
            <p:ph idx="1"/>
          </p:nvPr>
        </p:nvSpPr>
        <p:spPr>
          <a:xfrm>
            <a:off x="457200" y="620688"/>
            <a:ext cx="8229600" cy="6237312"/>
          </a:xfrm>
        </p:spPr>
        <p:txBody>
          <a:bodyPr>
            <a:normAutofit lnSpcReduction="10000"/>
          </a:bodyPr>
          <a:lstStyle/>
          <a:p>
            <a:pPr marL="0" indent="0">
              <a:buNone/>
            </a:pPr>
            <a:r>
              <a:rPr lang="ar-IQ" dirty="0" smtClean="0"/>
              <a:t>    يطلق على المشبه والمشبه به طرفي التشبيه.</a:t>
            </a:r>
            <a:r>
              <a:rPr lang="ar-SA" dirty="0" smtClean="0"/>
              <a:t>  </a:t>
            </a:r>
            <a:endParaRPr lang="ar-IQ" dirty="0" smtClean="0"/>
          </a:p>
          <a:p>
            <a:pPr marL="0" indent="0">
              <a:buNone/>
            </a:pPr>
            <a:r>
              <a:rPr lang="ar-IQ" dirty="0" smtClean="0"/>
              <a:t>    يجب ان يكون وجه الشبه في المشبه به اقوى واظهرمنه في المشبه.</a:t>
            </a:r>
            <a:r>
              <a:rPr lang="ar-IQ" dirty="0"/>
              <a:t> </a:t>
            </a:r>
          </a:p>
          <a:p>
            <a:pPr marL="0" indent="0">
              <a:buNone/>
            </a:pPr>
            <a:r>
              <a:rPr lang="ar-IQ" dirty="0" smtClean="0"/>
              <a:t>={{والق </a:t>
            </a:r>
            <a:r>
              <a:rPr lang="ar-IQ" dirty="0" smtClean="0">
                <a:solidFill>
                  <a:srgbClr val="7030A0"/>
                </a:solidFill>
              </a:rPr>
              <a:t>عصاك</a:t>
            </a:r>
            <a:r>
              <a:rPr lang="ar-IQ" dirty="0" smtClean="0"/>
              <a:t> فلمارآها </a:t>
            </a:r>
            <a:r>
              <a:rPr lang="ar-IQ" u="sng" dirty="0" smtClean="0">
                <a:solidFill>
                  <a:srgbClr val="FF0000"/>
                </a:solidFill>
              </a:rPr>
              <a:t>تهتز</a:t>
            </a:r>
            <a:r>
              <a:rPr lang="ar-IQ" dirty="0" smtClean="0"/>
              <a:t>   </a:t>
            </a:r>
            <a:r>
              <a:rPr lang="ar-IQ" dirty="0" smtClean="0">
                <a:solidFill>
                  <a:srgbClr val="7030A0"/>
                </a:solidFill>
              </a:rPr>
              <a:t>كأن</a:t>
            </a:r>
            <a:r>
              <a:rPr lang="ar-IQ" u="sng" dirty="0" smtClean="0">
                <a:solidFill>
                  <a:srgbClr val="7030A0"/>
                </a:solidFill>
              </a:rPr>
              <a:t>ها</a:t>
            </a:r>
            <a:r>
              <a:rPr lang="ar-IQ" dirty="0" smtClean="0"/>
              <a:t>       </a:t>
            </a:r>
            <a:r>
              <a:rPr lang="ar-IQ" u="sng" dirty="0" smtClean="0">
                <a:solidFill>
                  <a:schemeClr val="accent6">
                    <a:lumMod val="50000"/>
                  </a:schemeClr>
                </a:solidFill>
              </a:rPr>
              <a:t>جانٌ</a:t>
            </a:r>
            <a:r>
              <a:rPr lang="ar-IQ" dirty="0" smtClean="0">
                <a:solidFill>
                  <a:schemeClr val="accent6">
                    <a:lumMod val="50000"/>
                  </a:schemeClr>
                </a:solidFill>
              </a:rPr>
              <a:t> </a:t>
            </a:r>
            <a:r>
              <a:rPr lang="ar-IQ" dirty="0" smtClean="0"/>
              <a:t>ولى مدبراً</a:t>
            </a:r>
            <a:r>
              <a:rPr lang="ar-SA" dirty="0" smtClean="0"/>
              <a:t> </a:t>
            </a:r>
            <a:r>
              <a:rPr lang="ar-IQ" dirty="0" err="1" smtClean="0"/>
              <a:t>}}.</a:t>
            </a:r>
            <a:r>
              <a:rPr lang="ar-SA" dirty="0" smtClean="0"/>
              <a:t> </a:t>
            </a:r>
            <a:r>
              <a:rPr lang="ar-SA" dirty="0" smtClean="0">
                <a:solidFill>
                  <a:srgbClr val="7030A0"/>
                </a:solidFill>
              </a:rPr>
              <a:t>الأداة</a:t>
            </a:r>
            <a:endParaRPr lang="ar-IQ" dirty="0" smtClean="0">
              <a:solidFill>
                <a:srgbClr val="7030A0"/>
              </a:solidFill>
            </a:endParaRPr>
          </a:p>
          <a:p>
            <a:pPr marL="0" indent="0">
              <a:buNone/>
            </a:pPr>
            <a:r>
              <a:rPr lang="ar-IQ" dirty="0"/>
              <a:t> </a:t>
            </a:r>
            <a:r>
              <a:rPr lang="ar-IQ" dirty="0" smtClean="0"/>
              <a:t>                          </a:t>
            </a:r>
            <a:endParaRPr lang="ar-SA" dirty="0" smtClean="0"/>
          </a:p>
          <a:p>
            <a:pPr marL="0" indent="0">
              <a:buNone/>
            </a:pPr>
            <a:r>
              <a:rPr lang="ar-SA" dirty="0" smtClean="0">
                <a:solidFill>
                  <a:srgbClr val="7030A0"/>
                </a:solidFill>
              </a:rPr>
              <a:t>         </a:t>
            </a:r>
            <a:r>
              <a:rPr lang="ar-IQ" dirty="0" smtClean="0">
                <a:solidFill>
                  <a:srgbClr val="7030A0"/>
                </a:solidFill>
              </a:rPr>
              <a:t>(المشبه )</a:t>
            </a:r>
            <a:r>
              <a:rPr lang="ar-SA" dirty="0" smtClean="0">
                <a:solidFill>
                  <a:srgbClr val="7030A0"/>
                </a:solidFill>
              </a:rPr>
              <a:t>                       </a:t>
            </a:r>
            <a:r>
              <a:rPr lang="ar-IQ" dirty="0" smtClean="0">
                <a:solidFill>
                  <a:schemeClr val="accent6">
                    <a:lumMod val="50000"/>
                  </a:schemeClr>
                </a:solidFill>
              </a:rPr>
              <a:t>(المشبه</a:t>
            </a:r>
            <a:r>
              <a:rPr lang="ar-SA" dirty="0" smtClean="0">
                <a:solidFill>
                  <a:schemeClr val="accent6">
                    <a:lumMod val="50000"/>
                  </a:schemeClr>
                </a:solidFill>
              </a:rPr>
              <a:t> </a:t>
            </a:r>
            <a:r>
              <a:rPr lang="ar-SA" dirty="0" err="1" smtClean="0">
                <a:solidFill>
                  <a:schemeClr val="accent6">
                    <a:lumMod val="50000"/>
                  </a:schemeClr>
                </a:solidFill>
              </a:rPr>
              <a:t>به</a:t>
            </a:r>
            <a:r>
              <a:rPr lang="ar-SA" dirty="0" smtClean="0">
                <a:solidFill>
                  <a:schemeClr val="accent6">
                    <a:lumMod val="50000"/>
                  </a:schemeClr>
                </a:solidFill>
              </a:rPr>
              <a:t> )</a:t>
            </a:r>
            <a:endParaRPr lang="ar-IQ" dirty="0" smtClean="0">
              <a:solidFill>
                <a:schemeClr val="accent6">
                  <a:lumMod val="50000"/>
                </a:schemeClr>
              </a:solidFill>
            </a:endParaRPr>
          </a:p>
          <a:p>
            <a:pPr marL="0" indent="0">
              <a:buNone/>
            </a:pPr>
            <a:r>
              <a:rPr lang="ar-IQ" dirty="0"/>
              <a:t> </a:t>
            </a:r>
            <a:r>
              <a:rPr lang="ar-IQ" dirty="0" smtClean="0"/>
              <a:t>                       </a:t>
            </a:r>
            <a:endParaRPr lang="ar-SA" dirty="0" smtClean="0"/>
          </a:p>
          <a:p>
            <a:pPr marL="0" indent="0">
              <a:buNone/>
            </a:pPr>
            <a:r>
              <a:rPr lang="ar-SA" dirty="0" smtClean="0">
                <a:solidFill>
                  <a:srgbClr val="FF0000"/>
                </a:solidFill>
              </a:rPr>
              <a:t>((</a:t>
            </a:r>
            <a:r>
              <a:rPr lang="ar-SA" dirty="0" smtClean="0"/>
              <a:t> </a:t>
            </a:r>
            <a:r>
              <a:rPr lang="ar-SA" dirty="0" smtClean="0">
                <a:solidFill>
                  <a:srgbClr val="FF0000"/>
                </a:solidFill>
              </a:rPr>
              <a:t>وجه</a:t>
            </a:r>
            <a:r>
              <a:rPr lang="ar-SA" dirty="0" smtClean="0"/>
              <a:t> </a:t>
            </a:r>
            <a:r>
              <a:rPr lang="ar-IQ" dirty="0" smtClean="0"/>
              <a:t> </a:t>
            </a:r>
            <a:r>
              <a:rPr lang="ar-IQ" dirty="0" smtClean="0">
                <a:solidFill>
                  <a:srgbClr val="FF0000"/>
                </a:solidFill>
              </a:rPr>
              <a:t> الشبه شدة الاضطراب والحركة))</a:t>
            </a:r>
            <a:endParaRPr lang="ar-SA" dirty="0" smtClean="0">
              <a:solidFill>
                <a:srgbClr val="FF0000"/>
              </a:solidFill>
            </a:endParaRPr>
          </a:p>
          <a:p>
            <a:pPr marL="0" indent="0">
              <a:buNone/>
            </a:pPr>
            <a:r>
              <a:rPr lang="ar-SA" i="1" dirty="0" smtClean="0">
                <a:solidFill>
                  <a:schemeClr val="tx1"/>
                </a:solidFill>
              </a:rPr>
              <a:t>جان: نوع من الحيات ، </a:t>
            </a:r>
            <a:r>
              <a:rPr lang="ar-SA" i="1" dirty="0" err="1" smtClean="0">
                <a:solidFill>
                  <a:schemeClr val="tx1"/>
                </a:solidFill>
              </a:rPr>
              <a:t>لاتؤذي</a:t>
            </a:r>
            <a:r>
              <a:rPr lang="ar-SA" i="1" dirty="0" smtClean="0">
                <a:solidFill>
                  <a:schemeClr val="tx1"/>
                </a:solidFill>
              </a:rPr>
              <a:t> شديدة الحركة والاضطراب.</a:t>
            </a:r>
            <a:endParaRPr lang="ar-SA" dirty="0" smtClean="0">
              <a:solidFill>
                <a:srgbClr val="FF0000"/>
              </a:solidFill>
            </a:endParaRPr>
          </a:p>
        </p:txBody>
      </p:sp>
      <p:sp>
        <p:nvSpPr>
          <p:cNvPr id="4" name="Sun 3"/>
          <p:cNvSpPr/>
          <p:nvPr/>
        </p:nvSpPr>
        <p:spPr>
          <a:xfrm>
            <a:off x="8215338" y="642918"/>
            <a:ext cx="642942" cy="432048"/>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Smiley Face 4"/>
          <p:cNvSpPr/>
          <p:nvPr/>
        </p:nvSpPr>
        <p:spPr>
          <a:xfrm>
            <a:off x="8286776" y="1714488"/>
            <a:ext cx="714380" cy="36004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7" name="رابط كسهم مستقيم 6"/>
          <p:cNvCxnSpPr/>
          <p:nvPr/>
        </p:nvCxnSpPr>
        <p:spPr>
          <a:xfrm rot="5400000">
            <a:off x="5894397" y="3678239"/>
            <a:ext cx="107157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 name="رابط كسهم مستقيم 8"/>
          <p:cNvCxnSpPr/>
          <p:nvPr/>
        </p:nvCxnSpPr>
        <p:spPr>
          <a:xfrm rot="5400000">
            <a:off x="1107257" y="3679033"/>
            <a:ext cx="92869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رابط كسهم مستقيم 10"/>
          <p:cNvCxnSpPr/>
          <p:nvPr/>
        </p:nvCxnSpPr>
        <p:spPr>
          <a:xfrm rot="5400000">
            <a:off x="3500430" y="3786190"/>
            <a:ext cx="1285884"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 xmlns:p14="http://schemas.microsoft.com/office/powerpoint/2010/main" val="70950424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686800" cy="838200"/>
          </a:xfrm>
        </p:spPr>
        <p:style>
          <a:lnRef idx="1">
            <a:schemeClr val="accent2"/>
          </a:lnRef>
          <a:fillRef idx="2">
            <a:schemeClr val="accent2"/>
          </a:fillRef>
          <a:effectRef idx="1">
            <a:schemeClr val="accent2"/>
          </a:effectRef>
          <a:fontRef idx="minor">
            <a:schemeClr val="dk1"/>
          </a:fontRef>
        </p:style>
        <p:txBody>
          <a:bodyPr/>
          <a:lstStyle/>
          <a:p>
            <a:pPr algn="ctr"/>
            <a:r>
              <a:rPr lang="ar-IQ" dirty="0" smtClean="0"/>
              <a:t>الانشاء الطلبي</a:t>
            </a:r>
            <a:endParaRPr lang="ar-IQ" dirty="0"/>
          </a:p>
        </p:txBody>
      </p:sp>
      <p:sp>
        <p:nvSpPr>
          <p:cNvPr id="3" name="Content Placeholder 2"/>
          <p:cNvSpPr>
            <a:spLocks noGrp="1"/>
          </p:cNvSpPr>
          <p:nvPr>
            <p:ph idx="1"/>
          </p:nvPr>
        </p:nvSpPr>
        <p:spPr/>
        <p:txBody>
          <a:bodyPr/>
          <a:lstStyle/>
          <a:p>
            <a:pPr marL="0" indent="0">
              <a:buNone/>
            </a:pPr>
            <a:r>
              <a:rPr lang="ar-IQ" dirty="0" smtClean="0">
                <a:solidFill>
                  <a:schemeClr val="accent1">
                    <a:lumMod val="75000"/>
                  </a:schemeClr>
                </a:solidFill>
              </a:rPr>
              <a:t>هو الذي يستدعي مطلوباً غير حاصل وقت الطلب،وهي انواع:</a:t>
            </a:r>
          </a:p>
          <a:p>
            <a:pPr marL="0" indent="0">
              <a:buNone/>
            </a:pPr>
            <a:r>
              <a:rPr lang="ar-IQ" dirty="0" smtClean="0"/>
              <a:t>1ــ الامر هو طلب حصول الفعل .وصيغه:</a:t>
            </a:r>
          </a:p>
          <a:p>
            <a:pPr>
              <a:buFont typeface="Wingdings" pitchFamily="2" charset="2"/>
              <a:buChar char="q"/>
            </a:pPr>
            <a:r>
              <a:rPr lang="ar-IQ" dirty="0" smtClean="0"/>
              <a:t>المضارع المقرون بلام الامر=ليكتب.</a:t>
            </a:r>
          </a:p>
          <a:p>
            <a:pPr>
              <a:buFont typeface="Wingdings" pitchFamily="2" charset="2"/>
              <a:buChar char="q"/>
            </a:pPr>
            <a:r>
              <a:rPr lang="ar-IQ" dirty="0" smtClean="0"/>
              <a:t>فعل الامر=اكتب.</a:t>
            </a:r>
          </a:p>
          <a:p>
            <a:pPr>
              <a:buFont typeface="Wingdings" pitchFamily="2" charset="2"/>
              <a:buChar char="q"/>
            </a:pPr>
            <a:r>
              <a:rPr lang="ar-IQ" dirty="0" smtClean="0"/>
              <a:t>اسم فعل الامر=صه</a:t>
            </a:r>
          </a:p>
          <a:p>
            <a:pPr>
              <a:buFont typeface="Wingdings" pitchFamily="2" charset="2"/>
              <a:buChar char="q"/>
            </a:pPr>
            <a:r>
              <a:rPr lang="ar-IQ" dirty="0" smtClean="0"/>
              <a:t>المصدر النائب عن فعل الامر{وبالوالدين احساناً}.</a:t>
            </a:r>
          </a:p>
          <a:p>
            <a:pPr>
              <a:buFont typeface="Wingdings" pitchFamily="2" charset="2"/>
              <a:buChar char="q"/>
            </a:pPr>
            <a:endParaRPr lang="ar-IQ" dirty="0"/>
          </a:p>
        </p:txBody>
      </p:sp>
    </p:spTree>
    <p:extLst>
      <p:ext uri="{BB962C8B-B14F-4D97-AF65-F5344CB8AC3E}">
        <p14:creationId xmlns="" xmlns:p14="http://schemas.microsoft.com/office/powerpoint/2010/main" val="148335890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ويخرج فعل الامر الى</a:t>
            </a:r>
            <a:endParaRPr lang="ar-IQ" dirty="0"/>
          </a:p>
        </p:txBody>
      </p:sp>
      <p:sp>
        <p:nvSpPr>
          <p:cNvPr id="3" name="Content Placeholder 2"/>
          <p:cNvSpPr>
            <a:spLocks noGrp="1"/>
          </p:cNvSpPr>
          <p:nvPr>
            <p:ph idx="1"/>
          </p:nvPr>
        </p:nvSpPr>
        <p:spPr/>
        <p:txBody>
          <a:bodyPr/>
          <a:lstStyle/>
          <a:p>
            <a:r>
              <a:rPr lang="ar-IQ" dirty="0" smtClean="0"/>
              <a:t>معناه الاولي الحقيقي=</a:t>
            </a:r>
            <a:r>
              <a:rPr lang="ar-SA" dirty="0" smtClean="0"/>
              <a:t> </a:t>
            </a:r>
            <a:r>
              <a:rPr lang="ar-IQ" dirty="0" smtClean="0"/>
              <a:t>الذي يتبادر الى الذهن عند سماعه فيسمى عندها </a:t>
            </a:r>
            <a:r>
              <a:rPr lang="ar-IQ" dirty="0" err="1" smtClean="0"/>
              <a:t>الامر</a:t>
            </a:r>
            <a:r>
              <a:rPr lang="ar-IQ" dirty="0" smtClean="0"/>
              <a:t> حقيقياً</a:t>
            </a:r>
            <a:r>
              <a:rPr lang="ar-SA" dirty="0" smtClean="0"/>
              <a:t> </a:t>
            </a:r>
          </a:p>
          <a:p>
            <a:r>
              <a:rPr lang="ar-IQ" dirty="0" smtClean="0"/>
              <a:t>=</a:t>
            </a:r>
            <a:r>
              <a:rPr lang="ar-SA" dirty="0" smtClean="0"/>
              <a:t> </a:t>
            </a:r>
            <a:r>
              <a:rPr lang="ar-IQ" dirty="0" smtClean="0">
                <a:solidFill>
                  <a:srgbClr val="FF0000"/>
                </a:solidFill>
              </a:rPr>
              <a:t>{</a:t>
            </a:r>
            <a:r>
              <a:rPr lang="ar-IQ" dirty="0" err="1" smtClean="0">
                <a:solidFill>
                  <a:srgbClr val="FF0000"/>
                </a:solidFill>
              </a:rPr>
              <a:t>اقيموا</a:t>
            </a:r>
            <a:r>
              <a:rPr lang="ar-IQ" dirty="0" smtClean="0">
                <a:solidFill>
                  <a:srgbClr val="FF0000"/>
                </a:solidFill>
              </a:rPr>
              <a:t> الصلاة واتوا الزكاة}.</a:t>
            </a:r>
          </a:p>
          <a:p>
            <a:r>
              <a:rPr lang="ar-IQ" dirty="0" smtClean="0"/>
              <a:t>وقد يخرج فعل الامر عن معناه الحقيقي الاصلي الى معان </a:t>
            </a:r>
            <a:r>
              <a:rPr lang="ar-IQ" dirty="0" err="1" smtClean="0"/>
              <a:t>اخرى</a:t>
            </a:r>
            <a:r>
              <a:rPr lang="ar-IQ" dirty="0" smtClean="0"/>
              <a:t> </a:t>
            </a:r>
            <a:r>
              <a:rPr lang="ar-IQ" dirty="0" err="1" smtClean="0"/>
              <a:t>تستفاد</a:t>
            </a:r>
            <a:r>
              <a:rPr lang="ar-SA" dirty="0" smtClean="0"/>
              <a:t> </a:t>
            </a:r>
            <a:r>
              <a:rPr lang="ar-IQ" dirty="0" smtClean="0"/>
              <a:t>من سياق الكلام وقرائن الاحوال وتسمى </a:t>
            </a:r>
            <a:r>
              <a:rPr lang="ar-IQ" dirty="0" err="1" smtClean="0"/>
              <a:t>بالاغراض</a:t>
            </a:r>
            <a:r>
              <a:rPr lang="ar-IQ" dirty="0" smtClean="0"/>
              <a:t> البلاغية</a:t>
            </a:r>
            <a:r>
              <a:rPr lang="ar-SA" dirty="0" smtClean="0"/>
              <a:t> </a:t>
            </a:r>
            <a:r>
              <a:rPr lang="ar-IQ" dirty="0" err="1" smtClean="0"/>
              <a:t>او</a:t>
            </a:r>
            <a:r>
              <a:rPr lang="ar-IQ" dirty="0" smtClean="0"/>
              <a:t> المعاني الثواني ومنها :</a:t>
            </a:r>
            <a:endParaRPr lang="ar-IQ" dirty="0"/>
          </a:p>
        </p:txBody>
      </p:sp>
    </p:spTree>
    <p:extLst>
      <p:ext uri="{BB962C8B-B14F-4D97-AF65-F5344CB8AC3E}">
        <p14:creationId xmlns="" xmlns:p14="http://schemas.microsoft.com/office/powerpoint/2010/main" val="197329454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315416"/>
            <a:ext cx="8229600" cy="590054"/>
          </a:xfrm>
        </p:spPr>
        <p:txBody>
          <a:bodyPr>
            <a:normAutofit fontScale="90000"/>
          </a:bodyPr>
          <a:lstStyle/>
          <a:p>
            <a:endParaRPr lang="ar-IQ" dirty="0"/>
          </a:p>
        </p:txBody>
      </p:sp>
      <p:sp>
        <p:nvSpPr>
          <p:cNvPr id="3" name="Content Placeholder 2"/>
          <p:cNvSpPr>
            <a:spLocks noGrp="1"/>
          </p:cNvSpPr>
          <p:nvPr>
            <p:ph idx="1"/>
          </p:nvPr>
        </p:nvSpPr>
        <p:spPr>
          <a:xfrm>
            <a:off x="539552" y="332656"/>
            <a:ext cx="8229600" cy="6239616"/>
          </a:xfrm>
        </p:spPr>
        <p:style>
          <a:lnRef idx="1">
            <a:schemeClr val="accent1"/>
          </a:lnRef>
          <a:fillRef idx="2">
            <a:schemeClr val="accent1"/>
          </a:fillRef>
          <a:effectRef idx="1">
            <a:schemeClr val="accent1"/>
          </a:effectRef>
          <a:fontRef idx="minor">
            <a:schemeClr val="dk1"/>
          </a:fontRef>
        </p:style>
        <p:txBody>
          <a:bodyPr/>
          <a:lstStyle/>
          <a:p>
            <a:pPr marL="514350" indent="-514350">
              <a:buFont typeface="+mj-lt"/>
              <a:buAutoNum type="arabicParenR"/>
            </a:pPr>
            <a:r>
              <a:rPr lang="ar-IQ" dirty="0" smtClean="0">
                <a:solidFill>
                  <a:srgbClr val="FF0000"/>
                </a:solidFill>
              </a:rPr>
              <a:t>الاهانة</a:t>
            </a:r>
            <a:r>
              <a:rPr lang="ar-IQ" dirty="0" smtClean="0"/>
              <a:t>={ذق انك انت العزيز الكريم}.</a:t>
            </a:r>
          </a:p>
          <a:p>
            <a:pPr marL="514350" indent="-514350">
              <a:buFont typeface="+mj-lt"/>
              <a:buAutoNum type="arabicParenR"/>
            </a:pPr>
            <a:r>
              <a:rPr lang="ar-IQ" dirty="0" smtClean="0">
                <a:solidFill>
                  <a:srgbClr val="FF0000"/>
                </a:solidFill>
              </a:rPr>
              <a:t>التسويه</a:t>
            </a:r>
            <a:r>
              <a:rPr lang="ar-IQ" dirty="0" smtClean="0"/>
              <a:t>={اصلوها فاصبروا أو لا تصبروا سواء عليكم انماتجزون ما كنتم تعملون }.</a:t>
            </a:r>
          </a:p>
          <a:p>
            <a:pPr marL="514350" indent="-514350">
              <a:buFont typeface="+mj-lt"/>
              <a:buAutoNum type="arabicParenR"/>
            </a:pPr>
            <a:r>
              <a:rPr lang="ar-IQ" dirty="0" smtClean="0">
                <a:solidFill>
                  <a:srgbClr val="FF0000"/>
                </a:solidFill>
              </a:rPr>
              <a:t>الدعاء</a:t>
            </a:r>
            <a:r>
              <a:rPr lang="ar-IQ" dirty="0" smtClean="0"/>
              <a:t>=ربِّ اغفر لي ولوالدي}.</a:t>
            </a:r>
          </a:p>
          <a:p>
            <a:pPr marL="514350" indent="-514350">
              <a:buFont typeface="+mj-lt"/>
              <a:buAutoNum type="arabicParenR"/>
            </a:pPr>
            <a:r>
              <a:rPr lang="ar-IQ" dirty="0" smtClean="0">
                <a:solidFill>
                  <a:srgbClr val="FF0000"/>
                </a:solidFill>
              </a:rPr>
              <a:t>النصح والارشاد</a:t>
            </a:r>
            <a:r>
              <a:rPr lang="ar-IQ" dirty="0" smtClean="0"/>
              <a:t>={ياأيها الذين امنوا اذا تداينتم بدين الى اجل مسمىً فاكتبوه}.</a:t>
            </a:r>
          </a:p>
          <a:p>
            <a:pPr marL="514350" indent="-514350">
              <a:buFont typeface="+mj-lt"/>
              <a:buAutoNum type="arabicParenR"/>
            </a:pPr>
            <a:r>
              <a:rPr lang="ar-IQ" dirty="0" smtClean="0"/>
              <a:t>ا</a:t>
            </a:r>
            <a:r>
              <a:rPr lang="ar-IQ" dirty="0" smtClean="0">
                <a:solidFill>
                  <a:srgbClr val="FF0000"/>
                </a:solidFill>
              </a:rPr>
              <a:t>لالتماس</a:t>
            </a:r>
            <a:r>
              <a:rPr lang="ar-IQ" dirty="0" smtClean="0"/>
              <a:t> =</a:t>
            </a:r>
          </a:p>
          <a:p>
            <a:pPr marL="0" indent="0">
              <a:buNone/>
            </a:pPr>
            <a:r>
              <a:rPr lang="ar-IQ" dirty="0" smtClean="0"/>
              <a:t>قفا نبكِ من ذكرى حبيب ومنزل    </a:t>
            </a:r>
          </a:p>
          <a:p>
            <a:pPr marL="0" indent="0">
              <a:buNone/>
            </a:pPr>
            <a:r>
              <a:rPr lang="ar-IQ" dirty="0"/>
              <a:t> </a:t>
            </a:r>
            <a:r>
              <a:rPr lang="ar-IQ" dirty="0" smtClean="0"/>
              <a:t>                   بسقط  اللوى بين الدخول فحومل                                              </a:t>
            </a:r>
            <a:endParaRPr lang="ar-IQ" dirty="0"/>
          </a:p>
        </p:txBody>
      </p:sp>
    </p:spTree>
    <p:extLst>
      <p:ext uri="{BB962C8B-B14F-4D97-AF65-F5344CB8AC3E}">
        <p14:creationId xmlns="" xmlns:p14="http://schemas.microsoft.com/office/powerpoint/2010/main" val="175972252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75456"/>
            <a:ext cx="8229600" cy="950094"/>
          </a:xfrm>
        </p:spPr>
        <p:txBody>
          <a:bodyPr/>
          <a:lstStyle/>
          <a:p>
            <a:endParaRPr lang="ar-IQ" dirty="0"/>
          </a:p>
        </p:txBody>
      </p:sp>
      <p:sp>
        <p:nvSpPr>
          <p:cNvPr id="3" name="Content Placeholder 2"/>
          <p:cNvSpPr>
            <a:spLocks noGrp="1"/>
          </p:cNvSpPr>
          <p:nvPr>
            <p:ph idx="1"/>
          </p:nvPr>
        </p:nvSpPr>
        <p:spPr>
          <a:xfrm>
            <a:off x="457200" y="332656"/>
            <a:ext cx="8229600" cy="5793507"/>
          </a:xfrm>
        </p:spPr>
        <p:txBody>
          <a:bodyPr/>
          <a:lstStyle/>
          <a:p>
            <a:pPr marL="514350" indent="-514350">
              <a:buFont typeface="+mj-lt"/>
              <a:buAutoNum type="arabicParenR" startAt="6"/>
            </a:pPr>
            <a:endParaRPr lang="ar-SA" dirty="0" smtClean="0">
              <a:solidFill>
                <a:srgbClr val="FF0000"/>
              </a:solidFill>
            </a:endParaRPr>
          </a:p>
          <a:p>
            <a:pPr marL="514350" indent="-514350">
              <a:buFont typeface="+mj-lt"/>
              <a:buAutoNum type="arabicParenR" startAt="6"/>
            </a:pPr>
            <a:endParaRPr lang="ar-SA" dirty="0" smtClean="0">
              <a:solidFill>
                <a:srgbClr val="FF0000"/>
              </a:solidFill>
            </a:endParaRPr>
          </a:p>
          <a:p>
            <a:pPr marL="514350" indent="-514350">
              <a:buFont typeface="+mj-lt"/>
              <a:buAutoNum type="arabicParenR" startAt="6"/>
            </a:pPr>
            <a:r>
              <a:rPr lang="ar-IQ" dirty="0" smtClean="0">
                <a:solidFill>
                  <a:srgbClr val="FF0000"/>
                </a:solidFill>
              </a:rPr>
              <a:t>التعجيز</a:t>
            </a:r>
            <a:r>
              <a:rPr lang="ar-IQ" dirty="0" smtClean="0"/>
              <a:t>=اروني بخيلا طال عمراً ببخله                 </a:t>
            </a:r>
          </a:p>
          <a:p>
            <a:pPr marL="0" indent="0">
              <a:buNone/>
            </a:pPr>
            <a:r>
              <a:rPr lang="ar-IQ" dirty="0" smtClean="0"/>
              <a:t>                     وهاتوا كريماً مات من كثرتِ البذل</a:t>
            </a:r>
          </a:p>
          <a:p>
            <a:pPr marL="0" indent="0">
              <a:buNone/>
            </a:pPr>
            <a:r>
              <a:rPr lang="ar-IQ" dirty="0" smtClean="0"/>
              <a:t>7)  </a:t>
            </a:r>
            <a:r>
              <a:rPr lang="ar-IQ" dirty="0" smtClean="0">
                <a:solidFill>
                  <a:srgbClr val="FF0000"/>
                </a:solidFill>
              </a:rPr>
              <a:t>الاباحة</a:t>
            </a:r>
            <a:r>
              <a:rPr lang="ar-IQ" dirty="0" smtClean="0"/>
              <a:t>={وكلواواشربوا حتى يتبين لكم الخيط الابيض من الخيط الاسود من الفجر}</a:t>
            </a:r>
          </a:p>
          <a:p>
            <a:pPr marL="0" indent="0">
              <a:buNone/>
            </a:pPr>
            <a:r>
              <a:rPr lang="ar-IQ" dirty="0" smtClean="0"/>
              <a:t>8)  </a:t>
            </a:r>
            <a:r>
              <a:rPr lang="ar-IQ" dirty="0" smtClean="0">
                <a:solidFill>
                  <a:srgbClr val="FF0000"/>
                </a:solidFill>
              </a:rPr>
              <a:t>التهديد</a:t>
            </a:r>
            <a:r>
              <a:rPr lang="ar-IQ" dirty="0" smtClean="0"/>
              <a:t>={قل تمتعوا فان مصيركم الى النار}.</a:t>
            </a:r>
          </a:p>
          <a:p>
            <a:pPr marL="514350" indent="-514350">
              <a:buNone/>
            </a:pPr>
            <a:endParaRPr lang="ar-IQ" dirty="0" smtClean="0">
              <a:solidFill>
                <a:srgbClr val="FF0000"/>
              </a:solidFill>
            </a:endParaRPr>
          </a:p>
        </p:txBody>
      </p:sp>
    </p:spTree>
    <p:extLst>
      <p:ext uri="{BB962C8B-B14F-4D97-AF65-F5344CB8AC3E}">
        <p14:creationId xmlns="" xmlns:p14="http://schemas.microsoft.com/office/powerpoint/2010/main" val="256483102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ctr"/>
            <a:r>
              <a:rPr lang="ar-IQ" dirty="0" smtClean="0"/>
              <a:t>2ــ النهي </a:t>
            </a:r>
            <a:endParaRPr lang="ar-IQ" dirty="0"/>
          </a:p>
        </p:txBody>
      </p:sp>
      <p:sp>
        <p:nvSpPr>
          <p:cNvPr id="3" name="Content Placeholder 2"/>
          <p:cNvSpPr>
            <a:spLocks noGrp="1"/>
          </p:cNvSpPr>
          <p:nvPr>
            <p:ph idx="1"/>
          </p:nvPr>
        </p:nvSpPr>
        <p:spPr/>
        <p:txBody>
          <a:bodyPr/>
          <a:lstStyle/>
          <a:p>
            <a:pPr marL="0" indent="0">
              <a:buNone/>
            </a:pPr>
            <a:r>
              <a:rPr lang="ar-IQ" dirty="0" smtClean="0"/>
              <a:t>هو طلب الكف عن الفعل ،ولها صيغة صريحة واحدة وهي الفعل المضارع المقرون </a:t>
            </a:r>
            <a:r>
              <a:rPr lang="ar-IQ" dirty="0" smtClean="0">
                <a:solidFill>
                  <a:srgbClr val="FF0000"/>
                </a:solidFill>
              </a:rPr>
              <a:t>بـ(لا)الناهية</a:t>
            </a:r>
            <a:r>
              <a:rPr lang="ar-IQ" dirty="0" smtClean="0"/>
              <a:t>،ومن </a:t>
            </a:r>
            <a:r>
              <a:rPr lang="ar-IQ" dirty="0" smtClean="0">
                <a:solidFill>
                  <a:srgbClr val="00B050"/>
                </a:solidFill>
              </a:rPr>
              <a:t>النهي الحقيقي </a:t>
            </a:r>
            <a:r>
              <a:rPr lang="ar-IQ" dirty="0" smtClean="0"/>
              <a:t>{</a:t>
            </a:r>
            <a:r>
              <a:rPr lang="ar-IQ" dirty="0" smtClean="0">
                <a:solidFill>
                  <a:srgbClr val="92D050"/>
                </a:solidFill>
              </a:rPr>
              <a:t>ولا تفسدوا الارض بعد اصلاحها </a:t>
            </a:r>
            <a:r>
              <a:rPr lang="ar-IQ" dirty="0" smtClean="0"/>
              <a:t>}.</a:t>
            </a:r>
          </a:p>
          <a:p>
            <a:pPr marL="0" indent="0">
              <a:buNone/>
            </a:pPr>
            <a:r>
              <a:rPr lang="ar-IQ" dirty="0" smtClean="0"/>
              <a:t>وقدتخرج الى معان بلاغية منها:</a:t>
            </a:r>
          </a:p>
          <a:p>
            <a:pPr marL="514350" indent="-514350">
              <a:buAutoNum type="arabicParenR"/>
            </a:pPr>
            <a:r>
              <a:rPr lang="ar-IQ" dirty="0" smtClean="0">
                <a:solidFill>
                  <a:srgbClr val="CC3399"/>
                </a:solidFill>
              </a:rPr>
              <a:t>الدعاء</a:t>
            </a:r>
            <a:r>
              <a:rPr lang="ar-IQ" dirty="0" smtClean="0"/>
              <a:t>={ربنا لاتؤاخذنا ان نسينا او أخطأنا}.</a:t>
            </a:r>
          </a:p>
          <a:p>
            <a:pPr marL="514350" indent="-514350">
              <a:buAutoNum type="arabicParenR"/>
            </a:pPr>
            <a:r>
              <a:rPr lang="ar-IQ" dirty="0" smtClean="0">
                <a:solidFill>
                  <a:srgbClr val="CC3399"/>
                </a:solidFill>
              </a:rPr>
              <a:t>الترغيب</a:t>
            </a:r>
            <a:r>
              <a:rPr lang="ar-IQ" dirty="0" smtClean="0"/>
              <a:t>={ولا تحسبنَّ الذين قتلوا في سبيل الله امواتاً بل احياءٌ عند ربهم يرزقون}.</a:t>
            </a:r>
          </a:p>
        </p:txBody>
      </p:sp>
    </p:spTree>
    <p:extLst>
      <p:ext uri="{BB962C8B-B14F-4D97-AF65-F5344CB8AC3E}">
        <p14:creationId xmlns="" xmlns:p14="http://schemas.microsoft.com/office/powerpoint/2010/main" val="175402278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31440"/>
            <a:ext cx="8229600" cy="806078"/>
          </a:xfrm>
        </p:spPr>
        <p:txBody>
          <a:bodyPr/>
          <a:lstStyle/>
          <a:p>
            <a:endParaRPr lang="ar-IQ" dirty="0"/>
          </a:p>
        </p:txBody>
      </p:sp>
      <p:sp>
        <p:nvSpPr>
          <p:cNvPr id="3" name="Content Placeholder 2"/>
          <p:cNvSpPr>
            <a:spLocks noGrp="1"/>
          </p:cNvSpPr>
          <p:nvPr>
            <p:ph idx="1"/>
          </p:nvPr>
        </p:nvSpPr>
        <p:spPr>
          <a:xfrm>
            <a:off x="457200" y="404664"/>
            <a:ext cx="8229600" cy="5721499"/>
          </a:xfrm>
        </p:spPr>
        <p:txBody>
          <a:bodyPr>
            <a:normAutofit fontScale="92500" lnSpcReduction="10000"/>
          </a:bodyPr>
          <a:lstStyle/>
          <a:p>
            <a:pPr marL="0" indent="0">
              <a:buNone/>
            </a:pPr>
            <a:r>
              <a:rPr lang="ar-IQ" dirty="0" smtClean="0"/>
              <a:t>3) </a:t>
            </a:r>
            <a:r>
              <a:rPr lang="ar-IQ" dirty="0" smtClean="0">
                <a:solidFill>
                  <a:srgbClr val="CC3399"/>
                </a:solidFill>
              </a:rPr>
              <a:t>التيئيس</a:t>
            </a:r>
            <a:r>
              <a:rPr lang="ar-IQ" dirty="0" smtClean="0"/>
              <a:t>:{لاتعتذروا قد كفرتم بعد ايمانكم إن نعفوا عن طائفة منكم نعذب طائفة بأنهم كانوا مجرمين}.</a:t>
            </a:r>
          </a:p>
          <a:p>
            <a:pPr marL="0" indent="0">
              <a:buNone/>
            </a:pPr>
            <a:r>
              <a:rPr lang="ar-IQ" dirty="0" smtClean="0"/>
              <a:t>4) </a:t>
            </a:r>
            <a:r>
              <a:rPr lang="ar-IQ" dirty="0" smtClean="0">
                <a:solidFill>
                  <a:srgbClr val="CC3399"/>
                </a:solidFill>
              </a:rPr>
              <a:t>الالتماس</a:t>
            </a:r>
            <a:r>
              <a:rPr lang="ar-IQ" dirty="0" smtClean="0"/>
              <a:t>={ولما رجع </a:t>
            </a:r>
            <a:r>
              <a:rPr lang="ar-SA" dirty="0" smtClean="0"/>
              <a:t>موسى </a:t>
            </a:r>
            <a:r>
              <a:rPr lang="ar-SA" dirty="0" err="1" smtClean="0"/>
              <a:t>الى</a:t>
            </a:r>
            <a:r>
              <a:rPr lang="ar-SA" dirty="0" smtClean="0"/>
              <a:t> </a:t>
            </a:r>
            <a:r>
              <a:rPr lang="ar-IQ" dirty="0" smtClean="0"/>
              <a:t>قومه غضبان اسفا قال بئسما خلفتموني من بعدي أعجلتم أمر ربكم والقى الالواح وأخذ برأس أخيه يجره اليه قال أبن ام ان القوم استضعفوني وكادوا يقتلون</a:t>
            </a:r>
            <a:r>
              <a:rPr lang="ar-SA" dirty="0" smtClean="0"/>
              <a:t>ن</a:t>
            </a:r>
            <a:r>
              <a:rPr lang="ar-IQ" dirty="0" smtClean="0"/>
              <a:t>ي فلا تشمت بي الاعداء ولاتجعلني مع القوم الظالمين}.</a:t>
            </a:r>
          </a:p>
          <a:p>
            <a:pPr marL="0" indent="0">
              <a:buNone/>
            </a:pPr>
            <a:r>
              <a:rPr lang="ar-IQ" dirty="0" smtClean="0"/>
              <a:t>5) </a:t>
            </a:r>
            <a:r>
              <a:rPr lang="ar-IQ" dirty="0" smtClean="0">
                <a:solidFill>
                  <a:srgbClr val="CC3399"/>
                </a:solidFill>
              </a:rPr>
              <a:t>التنبيه</a:t>
            </a:r>
            <a:r>
              <a:rPr lang="ar-IQ" dirty="0" smtClean="0"/>
              <a:t>={ياأيها الذين أمنوا لا تقولوا راعنا وقولوا انظرنا واسمعوا وللكافرين عذاب اليم}.</a:t>
            </a:r>
          </a:p>
          <a:p>
            <a:pPr marL="0" indent="0">
              <a:buNone/>
            </a:pPr>
            <a:r>
              <a:rPr lang="ar-IQ" dirty="0" smtClean="0"/>
              <a:t>6) </a:t>
            </a:r>
            <a:r>
              <a:rPr lang="ar-IQ" dirty="0" smtClean="0">
                <a:solidFill>
                  <a:srgbClr val="CC3399"/>
                </a:solidFill>
              </a:rPr>
              <a:t>التحذير</a:t>
            </a:r>
            <a:r>
              <a:rPr lang="ar-IQ" dirty="0" smtClean="0"/>
              <a:t>={ولا تسبوا الذين يدعون من دون الله فيسبوا الله عدواً بغير علمٍ كذلك زينا لكل أمة عملهم ثم الى ربهم مرج</a:t>
            </a:r>
            <a:r>
              <a:rPr lang="ar-SA" dirty="0" smtClean="0"/>
              <a:t>ع</a:t>
            </a:r>
            <a:r>
              <a:rPr lang="ar-IQ" dirty="0" smtClean="0"/>
              <a:t>هم فينبئهم بما كانوا يعملون).</a:t>
            </a:r>
            <a:endParaRPr lang="ar-IQ" dirty="0"/>
          </a:p>
        </p:txBody>
      </p:sp>
    </p:spTree>
    <p:extLst>
      <p:ext uri="{BB962C8B-B14F-4D97-AF65-F5344CB8AC3E}">
        <p14:creationId xmlns="" xmlns:p14="http://schemas.microsoft.com/office/powerpoint/2010/main" val="216742975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323528"/>
            <a:ext cx="8229600" cy="1598166"/>
          </a:xfrm>
        </p:spPr>
        <p:txBody>
          <a:bodyPr/>
          <a:lstStyle/>
          <a:p>
            <a:endParaRPr lang="ar-IQ" dirty="0"/>
          </a:p>
        </p:txBody>
      </p:sp>
      <p:sp>
        <p:nvSpPr>
          <p:cNvPr id="3" name="Content Placeholder 2"/>
          <p:cNvSpPr>
            <a:spLocks noGrp="1"/>
          </p:cNvSpPr>
          <p:nvPr>
            <p:ph idx="1"/>
          </p:nvPr>
        </p:nvSpPr>
        <p:spPr>
          <a:xfrm>
            <a:off x="457200" y="476672"/>
            <a:ext cx="8229600" cy="5649491"/>
          </a:xfrm>
        </p:spPr>
        <p:txBody>
          <a:bodyPr>
            <a:normAutofit lnSpcReduction="10000"/>
          </a:bodyPr>
          <a:lstStyle/>
          <a:p>
            <a:pPr marL="0" indent="0">
              <a:buNone/>
            </a:pPr>
            <a:r>
              <a:rPr lang="ar-IQ" dirty="0" smtClean="0"/>
              <a:t>7) </a:t>
            </a:r>
            <a:r>
              <a:rPr lang="ar-IQ" dirty="0" smtClean="0">
                <a:solidFill>
                  <a:srgbClr val="CC3399"/>
                </a:solidFill>
              </a:rPr>
              <a:t>التحقير</a:t>
            </a:r>
            <a:r>
              <a:rPr lang="ar-IQ" dirty="0" smtClean="0"/>
              <a:t>=</a:t>
            </a:r>
          </a:p>
          <a:p>
            <a:pPr marL="0" indent="0">
              <a:buNone/>
            </a:pPr>
            <a:r>
              <a:rPr lang="ar-IQ" dirty="0"/>
              <a:t>ل</a:t>
            </a:r>
            <a:r>
              <a:rPr lang="ar-IQ" dirty="0" smtClean="0"/>
              <a:t>اتشتري العبد الا والعصا معه </a:t>
            </a:r>
          </a:p>
          <a:p>
            <a:pPr marL="0" indent="0">
              <a:buNone/>
            </a:pPr>
            <a:r>
              <a:rPr lang="ar-IQ" dirty="0"/>
              <a:t> </a:t>
            </a:r>
            <a:r>
              <a:rPr lang="ar-IQ" dirty="0" smtClean="0"/>
              <a:t>                              ان العبيد </a:t>
            </a:r>
            <a:r>
              <a:rPr lang="ar-IQ" dirty="0" err="1" smtClean="0"/>
              <a:t>ل</a:t>
            </a:r>
            <a:r>
              <a:rPr lang="ar-SA" dirty="0" smtClean="0"/>
              <a:t>أ</a:t>
            </a:r>
            <a:r>
              <a:rPr lang="ar-IQ" dirty="0" err="1" smtClean="0"/>
              <a:t>نجاسٌ</a:t>
            </a:r>
            <a:r>
              <a:rPr lang="ar-IQ" dirty="0" smtClean="0"/>
              <a:t> مناكيد</a:t>
            </a:r>
          </a:p>
          <a:p>
            <a:pPr marL="0" indent="0">
              <a:buNone/>
            </a:pPr>
            <a:r>
              <a:rPr lang="ar-IQ" dirty="0" smtClean="0"/>
              <a:t>8) </a:t>
            </a:r>
            <a:r>
              <a:rPr lang="ar-IQ" dirty="0" smtClean="0">
                <a:solidFill>
                  <a:srgbClr val="CC3399"/>
                </a:solidFill>
              </a:rPr>
              <a:t>التوبيخ</a:t>
            </a:r>
            <a:r>
              <a:rPr lang="ar-IQ" dirty="0" smtClean="0"/>
              <a:t>=</a:t>
            </a:r>
          </a:p>
          <a:p>
            <a:pPr marL="0" indent="0">
              <a:buNone/>
            </a:pPr>
            <a:r>
              <a:rPr lang="ar-IQ" dirty="0" smtClean="0"/>
              <a:t>لاتنه عن خلق وتأتيَ مثله   </a:t>
            </a:r>
            <a:endParaRPr lang="ar-SA" dirty="0" smtClean="0"/>
          </a:p>
          <a:p>
            <a:pPr marL="0" indent="0" algn="l">
              <a:buNone/>
            </a:pPr>
            <a:r>
              <a:rPr lang="ar-IQ" dirty="0" smtClean="0"/>
              <a:t> عار عليك اذا فعلت عظيم</a:t>
            </a:r>
          </a:p>
          <a:p>
            <a:pPr marL="0" indent="0">
              <a:buNone/>
            </a:pPr>
            <a:r>
              <a:rPr lang="ar-IQ" dirty="0" smtClean="0"/>
              <a:t>9) </a:t>
            </a:r>
            <a:r>
              <a:rPr lang="ar-IQ" dirty="0" smtClean="0">
                <a:solidFill>
                  <a:srgbClr val="CC3399"/>
                </a:solidFill>
              </a:rPr>
              <a:t>التطمين</a:t>
            </a:r>
            <a:r>
              <a:rPr lang="ar-IQ" dirty="0" smtClean="0"/>
              <a:t> {وان القِ عصاك فلما رآها تهتز كأنها جانٌ ولى مدبراً ولم يعقب يا موسى أقبل ولا تخف انك من الامنين}.</a:t>
            </a:r>
          </a:p>
          <a:p>
            <a:pPr marL="0" indent="0">
              <a:buNone/>
            </a:pPr>
            <a:r>
              <a:rPr lang="ar-IQ" dirty="0" smtClean="0"/>
              <a:t>10) </a:t>
            </a:r>
            <a:r>
              <a:rPr lang="ar-IQ" dirty="0" smtClean="0">
                <a:solidFill>
                  <a:srgbClr val="CC3399"/>
                </a:solidFill>
              </a:rPr>
              <a:t>التوسط</a:t>
            </a:r>
            <a:r>
              <a:rPr lang="ar-IQ" dirty="0" smtClean="0"/>
              <a:t>={ولا تجعل يدك مغلولة الى عنقك ولاتبسطها كل البسط فتقعد ملوماً محسوراً}.</a:t>
            </a:r>
            <a:endParaRPr lang="ar-IQ" dirty="0"/>
          </a:p>
        </p:txBody>
      </p:sp>
    </p:spTree>
    <p:extLst>
      <p:ext uri="{BB962C8B-B14F-4D97-AF65-F5344CB8AC3E}">
        <p14:creationId xmlns="" xmlns:p14="http://schemas.microsoft.com/office/powerpoint/2010/main" val="411031133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152400" dist="317500" dir="5400000" sx="90000" sy="-19000" rotWithShape="0">
              <a:prstClr val="black">
                <a:alpha val="15000"/>
              </a:prstClr>
            </a:outerShdw>
            <a:reflection blurRad="6350" stA="50000" endA="300" endPos="90000" dist="50800" dir="5400000" sy="-100000" algn="bl" rotWithShape="0"/>
          </a:effectLst>
          <a:scene3d>
            <a:camera prst="perspectiveContrastingLeftFacing"/>
            <a:lightRig rig="balanced" dir="t">
              <a:rot lat="0" lon="0" rev="19200000"/>
            </a:lightRig>
          </a:scene3d>
          <a:sp3d contourW="12700" prstMaterial="matte">
            <a:bevelT w="60000" h="50800"/>
            <a:contourClr>
              <a:schemeClr val="accent3">
                <a:shade val="60000"/>
                <a:satMod val="110000"/>
              </a:schemeClr>
            </a:contourClr>
          </a:sp3d>
        </p:spPr>
        <p:style>
          <a:lnRef idx="0">
            <a:schemeClr val="accent3"/>
          </a:lnRef>
          <a:fillRef idx="3">
            <a:schemeClr val="accent3"/>
          </a:fillRef>
          <a:effectRef idx="3">
            <a:schemeClr val="accent3"/>
          </a:effectRef>
          <a:fontRef idx="minor">
            <a:schemeClr val="lt1"/>
          </a:fontRef>
        </p:style>
        <p:txBody>
          <a:bodyPr/>
          <a:lstStyle/>
          <a:p>
            <a:pPr algn="ctr"/>
            <a:r>
              <a:rPr lang="ar-IQ" dirty="0" smtClean="0"/>
              <a:t>ثالثاً : الاستفهام</a:t>
            </a:r>
            <a:endParaRPr lang="ar-IQ" dirty="0"/>
          </a:p>
        </p:txBody>
      </p:sp>
      <p:sp>
        <p:nvSpPr>
          <p:cNvPr id="3" name="Content Placeholder 2"/>
          <p:cNvSpPr>
            <a:spLocks noGrp="1"/>
          </p:cNvSpPr>
          <p:nvPr>
            <p:ph idx="1"/>
          </p:nvPr>
        </p:nvSpPr>
        <p:spPr/>
        <p:txBody>
          <a:bodyPr/>
          <a:lstStyle/>
          <a:p>
            <a:pPr marL="0" indent="0">
              <a:buNone/>
            </a:pPr>
            <a:endParaRPr lang="ar-SA" dirty="0" smtClean="0"/>
          </a:p>
          <a:p>
            <a:pPr marL="0" indent="0">
              <a:buNone/>
            </a:pPr>
            <a:r>
              <a:rPr lang="ar-IQ" dirty="0" smtClean="0"/>
              <a:t>هو طلب العلم بالشيء وادواته هي: (الهمزة /هل/ ما/من /متى/ ايان/ كيف/ اين/أنى/ كم/ أي).</a:t>
            </a:r>
          </a:p>
          <a:p>
            <a:pPr marL="0" indent="0">
              <a:buNone/>
            </a:pPr>
            <a:r>
              <a:rPr lang="ar-IQ" dirty="0" smtClean="0"/>
              <a:t>وتخرج الفاظ الاستفهام الى اصل معناه </a:t>
            </a:r>
            <a:r>
              <a:rPr lang="ar-IQ" dirty="0" smtClean="0">
                <a:solidFill>
                  <a:srgbClr val="CC3399"/>
                </a:solidFill>
              </a:rPr>
              <a:t>الحقيقي</a:t>
            </a:r>
            <a:r>
              <a:rPr lang="ar-IQ" dirty="0" smtClean="0"/>
              <a:t> كما في قوله ـ :{يا مريم أنى لك هذا}.</a:t>
            </a:r>
          </a:p>
          <a:p>
            <a:pPr marL="0" indent="0">
              <a:buNone/>
            </a:pPr>
            <a:r>
              <a:rPr lang="ar-IQ" dirty="0" smtClean="0"/>
              <a:t>وقد تخرج الفاظ الاستفهام عن معناه الاصلي فيستفهم بها عن الشيءمع العلم به لاغراض تفهم من سياق الكلام ودلالته:</a:t>
            </a:r>
            <a:endParaRPr lang="ar-IQ" dirty="0"/>
          </a:p>
        </p:txBody>
      </p:sp>
    </p:spTree>
    <p:extLst>
      <p:ext uri="{BB962C8B-B14F-4D97-AF65-F5344CB8AC3E}">
        <p14:creationId xmlns="" xmlns:p14="http://schemas.microsoft.com/office/powerpoint/2010/main" val="119149376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467544"/>
            <a:ext cx="8229600" cy="1296144"/>
          </a:xfrm>
        </p:spPr>
        <p:txBody>
          <a:bodyPr/>
          <a:lstStyle/>
          <a:p>
            <a:endParaRPr lang="ar-IQ" dirty="0"/>
          </a:p>
        </p:txBody>
      </p:sp>
      <p:sp>
        <p:nvSpPr>
          <p:cNvPr id="3" name="Content Placeholder 2"/>
          <p:cNvSpPr>
            <a:spLocks noGrp="1"/>
          </p:cNvSpPr>
          <p:nvPr>
            <p:ph idx="1"/>
          </p:nvPr>
        </p:nvSpPr>
        <p:spPr>
          <a:xfrm>
            <a:off x="457200" y="260648"/>
            <a:ext cx="8229600" cy="6480720"/>
          </a:xfrm>
        </p:spPr>
        <p:txBody>
          <a:bodyPr>
            <a:normAutofit/>
          </a:bodyPr>
          <a:lstStyle/>
          <a:p>
            <a:pPr marL="514350" indent="-514350">
              <a:buAutoNum type="arabicParenR"/>
            </a:pPr>
            <a:r>
              <a:rPr lang="ar-IQ" dirty="0" smtClean="0">
                <a:solidFill>
                  <a:srgbClr val="FF0000"/>
                </a:solidFill>
              </a:rPr>
              <a:t>الامر</a:t>
            </a:r>
            <a:r>
              <a:rPr lang="ar-IQ" dirty="0" smtClean="0"/>
              <a:t>= {فهل انتم منتهون}=اي انتهوا.</a:t>
            </a:r>
          </a:p>
          <a:p>
            <a:pPr marL="514350" indent="-514350">
              <a:buAutoNum type="arabicParenR"/>
            </a:pPr>
            <a:r>
              <a:rPr lang="ar-IQ" dirty="0" smtClean="0">
                <a:solidFill>
                  <a:srgbClr val="FF0000"/>
                </a:solidFill>
              </a:rPr>
              <a:t>النهي</a:t>
            </a:r>
            <a:r>
              <a:rPr lang="ar-IQ" dirty="0" smtClean="0"/>
              <a:t>= {أتخشونهم فالله أحق ان تخشوه}=لاتخشونهم.</a:t>
            </a:r>
          </a:p>
          <a:p>
            <a:pPr marL="514350" indent="-514350">
              <a:buAutoNum type="arabicParenR"/>
            </a:pPr>
            <a:r>
              <a:rPr lang="ar-IQ" dirty="0" smtClean="0">
                <a:solidFill>
                  <a:srgbClr val="FF0000"/>
                </a:solidFill>
              </a:rPr>
              <a:t>النفي</a:t>
            </a:r>
            <a:r>
              <a:rPr lang="ar-IQ" dirty="0" smtClean="0"/>
              <a:t>=هل جزاء الاحسان الا الاحسان}=ما جزاء الاحسان الا الاحسان.</a:t>
            </a:r>
          </a:p>
          <a:p>
            <a:pPr marL="514350" indent="-514350">
              <a:buAutoNum type="arabicParenR"/>
            </a:pPr>
            <a:r>
              <a:rPr lang="ar-IQ" dirty="0" smtClean="0">
                <a:solidFill>
                  <a:srgbClr val="FF0000"/>
                </a:solidFill>
              </a:rPr>
              <a:t>التعجب</a:t>
            </a:r>
            <a:r>
              <a:rPr lang="ar-IQ" dirty="0" smtClean="0"/>
              <a:t> ={مالهذا الرسول يأكل الطعام ويمشي في الاسواق}</a:t>
            </a:r>
            <a:r>
              <a:rPr lang="ar-IQ" dirty="0"/>
              <a:t> </a:t>
            </a:r>
            <a:r>
              <a:rPr lang="ar-IQ" dirty="0" smtClean="0"/>
              <a:t>=</a:t>
            </a:r>
            <a:endParaRPr lang="ar-SA" dirty="0" smtClean="0"/>
          </a:p>
          <a:p>
            <a:pPr marL="514350" indent="-514350">
              <a:buNone/>
            </a:pPr>
            <a:r>
              <a:rPr lang="ar-IQ" dirty="0" err="1" smtClean="0"/>
              <a:t>ابنت</a:t>
            </a:r>
            <a:r>
              <a:rPr lang="ar-IQ" dirty="0" smtClean="0"/>
              <a:t> الدهرعندي كل بنت   </a:t>
            </a:r>
            <a:endParaRPr lang="ar-SA" dirty="0" smtClean="0"/>
          </a:p>
          <a:p>
            <a:pPr marL="514350" indent="-514350" algn="l">
              <a:buNone/>
            </a:pPr>
            <a:r>
              <a:rPr lang="ar-IQ" dirty="0" smtClean="0"/>
              <a:t>فكيف وصلت انت من الزحام</a:t>
            </a:r>
          </a:p>
        </p:txBody>
      </p:sp>
    </p:spTree>
    <p:extLst>
      <p:ext uri="{BB962C8B-B14F-4D97-AF65-F5344CB8AC3E}">
        <p14:creationId xmlns="" xmlns:p14="http://schemas.microsoft.com/office/powerpoint/2010/main" val="230622304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328594"/>
          </a:xfrm>
        </p:spPr>
        <p:txBody>
          <a:bodyPr>
            <a:normAutofit fontScale="90000"/>
          </a:bodyPr>
          <a:lstStyle/>
          <a:p>
            <a:endParaRPr lang="ar-SA" dirty="0"/>
          </a:p>
        </p:txBody>
      </p:sp>
      <p:sp>
        <p:nvSpPr>
          <p:cNvPr id="3" name="عنصر نائب للمحتوى 2"/>
          <p:cNvSpPr>
            <a:spLocks noGrp="1"/>
          </p:cNvSpPr>
          <p:nvPr>
            <p:ph idx="1"/>
          </p:nvPr>
        </p:nvSpPr>
        <p:spPr>
          <a:xfrm>
            <a:off x="304800" y="857232"/>
            <a:ext cx="8686800" cy="5222893"/>
          </a:xfrm>
        </p:spPr>
        <p:txBody>
          <a:bodyPr/>
          <a:lstStyle/>
          <a:p>
            <a:pPr marL="514350" indent="-514350">
              <a:buNone/>
            </a:pPr>
            <a:r>
              <a:rPr lang="ar-SA" dirty="0" smtClean="0">
                <a:solidFill>
                  <a:srgbClr val="FF0000"/>
                </a:solidFill>
              </a:rPr>
              <a:t>5ـ </a:t>
            </a:r>
            <a:r>
              <a:rPr lang="ar-IQ" dirty="0" smtClean="0">
                <a:solidFill>
                  <a:srgbClr val="FF0000"/>
                </a:solidFill>
              </a:rPr>
              <a:t>التمني</a:t>
            </a:r>
            <a:r>
              <a:rPr lang="ar-IQ" dirty="0" smtClean="0"/>
              <a:t>= {فهل لنا من شفعاء فيشفعوا لنا}.</a:t>
            </a:r>
          </a:p>
          <a:p>
            <a:pPr marL="514350" indent="-514350">
              <a:buNone/>
            </a:pPr>
            <a:r>
              <a:rPr lang="ar-SA" dirty="0" smtClean="0">
                <a:solidFill>
                  <a:srgbClr val="FF0000"/>
                </a:solidFill>
              </a:rPr>
              <a:t>6 </a:t>
            </a:r>
            <a:r>
              <a:rPr lang="ar-SA" dirty="0" err="1" smtClean="0">
                <a:solidFill>
                  <a:srgbClr val="FF0000"/>
                </a:solidFill>
              </a:rPr>
              <a:t>ـ</a:t>
            </a:r>
            <a:r>
              <a:rPr lang="ar-SA" dirty="0" smtClean="0">
                <a:solidFill>
                  <a:srgbClr val="FF0000"/>
                </a:solidFill>
              </a:rPr>
              <a:t> </a:t>
            </a:r>
            <a:r>
              <a:rPr lang="ar-IQ" dirty="0" smtClean="0">
                <a:solidFill>
                  <a:srgbClr val="FF0000"/>
                </a:solidFill>
              </a:rPr>
              <a:t>التشويق</a:t>
            </a:r>
            <a:r>
              <a:rPr lang="ar-IQ" dirty="0" smtClean="0"/>
              <a:t>= {هل </a:t>
            </a:r>
            <a:r>
              <a:rPr lang="ar-IQ" dirty="0" err="1" smtClean="0"/>
              <a:t>ادلكم</a:t>
            </a:r>
            <a:r>
              <a:rPr lang="ar-IQ" dirty="0" smtClean="0"/>
              <a:t> على تجارة تنجيكم من عذاب اليم}.</a:t>
            </a:r>
            <a:endParaRPr lang="ar-SA" dirty="0" smtClean="0">
              <a:solidFill>
                <a:srgbClr val="FF0000"/>
              </a:solidFill>
            </a:endParaRPr>
          </a:p>
          <a:p>
            <a:pPr marL="514350" indent="-514350">
              <a:buNone/>
            </a:pPr>
            <a:r>
              <a:rPr lang="ar-SA" dirty="0" smtClean="0">
                <a:solidFill>
                  <a:srgbClr val="FF0000"/>
                </a:solidFill>
              </a:rPr>
              <a:t>7ـ </a:t>
            </a:r>
            <a:r>
              <a:rPr lang="ar-IQ" dirty="0" smtClean="0">
                <a:solidFill>
                  <a:srgbClr val="FF0000"/>
                </a:solidFill>
              </a:rPr>
              <a:t>التحقير</a:t>
            </a:r>
            <a:r>
              <a:rPr lang="ar-IQ" dirty="0" smtClean="0"/>
              <a:t>=  فدع الوعيد فما وعيدك </a:t>
            </a:r>
            <a:r>
              <a:rPr lang="ar-IQ" dirty="0" err="1" smtClean="0"/>
              <a:t>ضائري</a:t>
            </a:r>
            <a:r>
              <a:rPr lang="ar-IQ" dirty="0" smtClean="0"/>
              <a:t> </a:t>
            </a:r>
          </a:p>
          <a:p>
            <a:pPr marL="0" indent="0">
              <a:buNone/>
            </a:pPr>
            <a:r>
              <a:rPr lang="ar-IQ" dirty="0" smtClean="0"/>
              <a:t>                                  أطنين أجنحة الذباب يضير</a:t>
            </a:r>
          </a:p>
          <a:p>
            <a:pPr marL="0" indent="0">
              <a:buNone/>
            </a:pPr>
            <a:r>
              <a:rPr lang="ar-IQ" dirty="0" smtClean="0"/>
              <a:t>8) </a:t>
            </a:r>
            <a:r>
              <a:rPr lang="ar-IQ" dirty="0" smtClean="0">
                <a:solidFill>
                  <a:srgbClr val="FF0000"/>
                </a:solidFill>
              </a:rPr>
              <a:t>التعظيم</a:t>
            </a:r>
            <a:r>
              <a:rPr lang="ar-IQ" dirty="0" smtClean="0"/>
              <a:t>= أضاعوني وأيّ فتىً أضاعوا</a:t>
            </a:r>
          </a:p>
          <a:p>
            <a:pPr marL="0" indent="0">
              <a:buNone/>
            </a:pPr>
            <a:r>
              <a:rPr lang="ar-IQ" dirty="0" smtClean="0"/>
              <a:t>                                    ليومٍ كريهة وسداد ثغر       </a:t>
            </a:r>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3/ ادواته :</a:t>
            </a:r>
            <a:endParaRPr lang="ar-IQ" dirty="0"/>
          </a:p>
        </p:txBody>
      </p:sp>
      <p:sp>
        <p:nvSpPr>
          <p:cNvPr id="3" name="Content Placeholder 2"/>
          <p:cNvSpPr>
            <a:spLocks noGrp="1"/>
          </p:cNvSpPr>
          <p:nvPr>
            <p:ph idx="1"/>
          </p:nvPr>
        </p:nvSpPr>
        <p:spPr/>
        <p:txBody>
          <a:bodyPr/>
          <a:lstStyle/>
          <a:p>
            <a:pPr>
              <a:buFont typeface="Wingdings" pitchFamily="2" charset="2"/>
              <a:buChar char="q"/>
            </a:pPr>
            <a:endParaRPr lang="ar-IQ" dirty="0" smtClean="0"/>
          </a:p>
          <a:p>
            <a:pPr>
              <a:buFont typeface="Wingdings" pitchFamily="2" charset="2"/>
              <a:buChar char="q"/>
            </a:pPr>
            <a:r>
              <a:rPr lang="ar-IQ" dirty="0" smtClean="0"/>
              <a:t>اسماء=مثل/مثيل/مماثل/شبه/شبيه/.....الخ.</a:t>
            </a:r>
          </a:p>
          <a:p>
            <a:pPr>
              <a:buFont typeface="Wingdings" pitchFamily="2" charset="2"/>
              <a:buChar char="q"/>
            </a:pPr>
            <a:r>
              <a:rPr lang="ar-IQ" dirty="0" smtClean="0"/>
              <a:t>افعال =يماثل/يحاكي/يشابه.....الخ.</a:t>
            </a:r>
          </a:p>
          <a:p>
            <a:pPr>
              <a:buFont typeface="Wingdings" pitchFamily="2" charset="2"/>
              <a:buChar char="q"/>
            </a:pPr>
            <a:r>
              <a:rPr lang="ar-IQ" dirty="0" smtClean="0"/>
              <a:t>حروف =الكاف/كأن....الخ.</a:t>
            </a:r>
            <a:endParaRPr lang="ar-SA" dirty="0" smtClean="0"/>
          </a:p>
          <a:p>
            <a:pPr>
              <a:buNone/>
            </a:pPr>
            <a:endParaRPr lang="ar-IQ" dirty="0" smtClean="0"/>
          </a:p>
          <a:p>
            <a:pPr marL="0" indent="0">
              <a:buNone/>
            </a:pPr>
            <a:endParaRPr lang="ar-IQ" dirty="0"/>
          </a:p>
        </p:txBody>
      </p:sp>
    </p:spTree>
    <p:extLst>
      <p:ext uri="{BB962C8B-B14F-4D97-AF65-F5344CB8AC3E}">
        <p14:creationId xmlns="" xmlns:p14="http://schemas.microsoft.com/office/powerpoint/2010/main" val="111469021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رابعاً :التمني</a:t>
            </a:r>
            <a:endParaRPr lang="ar-SA" dirty="0"/>
          </a:p>
        </p:txBody>
      </p:sp>
      <p:sp>
        <p:nvSpPr>
          <p:cNvPr id="3" name="عنصر نائب للمحتوى 2"/>
          <p:cNvSpPr>
            <a:spLocks noGrp="1"/>
          </p:cNvSpPr>
          <p:nvPr>
            <p:ph idx="1"/>
          </p:nvPr>
        </p:nvSpPr>
        <p:spPr/>
        <p:txBody>
          <a:bodyPr>
            <a:normAutofit fontScale="92500"/>
          </a:bodyPr>
          <a:lstStyle/>
          <a:p>
            <a:r>
              <a:rPr lang="ar-IQ" dirty="0" smtClean="0"/>
              <a:t>هو طلب أمر محبوب </a:t>
            </a:r>
            <a:r>
              <a:rPr lang="ar-IQ" dirty="0" err="1" smtClean="0"/>
              <a:t>لايرجى</a:t>
            </a:r>
            <a:r>
              <a:rPr lang="ar-IQ" dirty="0" smtClean="0"/>
              <a:t> حصوله</a:t>
            </a:r>
            <a:r>
              <a:rPr lang="ar-SA" dirty="0" smtClean="0"/>
              <a:t> ؛ </a:t>
            </a:r>
            <a:r>
              <a:rPr lang="ar-SA" dirty="0" err="1" smtClean="0"/>
              <a:t>اما</a:t>
            </a:r>
            <a:r>
              <a:rPr lang="ar-SA" dirty="0" smtClean="0"/>
              <a:t>:</a:t>
            </a:r>
          </a:p>
          <a:p>
            <a:r>
              <a:rPr lang="ar-SA" dirty="0" smtClean="0"/>
              <a:t>(أ) لكونه </a:t>
            </a:r>
            <a:r>
              <a:rPr lang="ar-SA" dirty="0" err="1" smtClean="0"/>
              <a:t>مستحيلآ</a:t>
            </a:r>
            <a:r>
              <a:rPr lang="ar-SA" dirty="0" smtClean="0"/>
              <a:t> ، </a:t>
            </a:r>
            <a:r>
              <a:rPr lang="ar-SA" dirty="0" err="1" smtClean="0"/>
              <a:t>والاداة</a:t>
            </a:r>
            <a:r>
              <a:rPr lang="ar-SA" dirty="0" smtClean="0"/>
              <a:t> </a:t>
            </a:r>
            <a:r>
              <a:rPr lang="ar-SA" dirty="0" err="1" smtClean="0"/>
              <a:t>الموضوعه</a:t>
            </a:r>
            <a:r>
              <a:rPr lang="ar-SA" dirty="0" smtClean="0"/>
              <a:t> لهُ هي (لـَيـْتَ) , ومن </a:t>
            </a:r>
            <a:r>
              <a:rPr lang="ar-SA" dirty="0" err="1" smtClean="0"/>
              <a:t>الامر</a:t>
            </a:r>
            <a:r>
              <a:rPr lang="ar-SA" dirty="0" smtClean="0"/>
              <a:t> المحبوب الذي </a:t>
            </a:r>
            <a:r>
              <a:rPr lang="ar-SA" dirty="0" err="1" smtClean="0"/>
              <a:t>لاطمع</a:t>
            </a:r>
            <a:r>
              <a:rPr lang="ar-SA" dirty="0" smtClean="0"/>
              <a:t> فيه لكونه </a:t>
            </a:r>
            <a:r>
              <a:rPr lang="ar-SA" dirty="0" err="1" smtClean="0"/>
              <a:t>مُسْتحيلآ</a:t>
            </a:r>
            <a:r>
              <a:rPr lang="ar-SA" dirty="0" smtClean="0"/>
              <a:t> </a:t>
            </a:r>
            <a:r>
              <a:rPr lang="ar-SA" dirty="0" err="1" smtClean="0"/>
              <a:t>لايمكن</a:t>
            </a:r>
            <a:r>
              <a:rPr lang="ar-SA" dirty="0" smtClean="0"/>
              <a:t> حصوله :</a:t>
            </a:r>
          </a:p>
          <a:p>
            <a:r>
              <a:rPr lang="ar-SA" dirty="0" smtClean="0"/>
              <a:t> قوله تعالى:{</a:t>
            </a:r>
            <a:r>
              <a:rPr lang="ar-SA" b="1" dirty="0" smtClean="0"/>
              <a:t>فَأَجَاءَهَا الْمَخَاضُ إِلَى جِذْعِ النَّخْلَةِ قَالَتْ يَا </a:t>
            </a:r>
            <a:r>
              <a:rPr lang="ar-SA" b="1" dirty="0" err="1" smtClean="0"/>
              <a:t>لَيْتَنِي</a:t>
            </a:r>
            <a:r>
              <a:rPr lang="ar-SA" b="1" dirty="0" smtClean="0"/>
              <a:t> مِتُّ قَبْلَ هَذَا وَكُنْتُ نَسْيًا مَنْسِيًّا (23) فَأَجَاءَهَا الْمَخَاضُ إِلَى جِذْعِ النَّخْلَةِ قَالَتْ يَا </a:t>
            </a:r>
            <a:r>
              <a:rPr lang="ar-SA" b="1" dirty="0" err="1" smtClean="0"/>
              <a:t>لَيْتَنِي</a:t>
            </a:r>
            <a:r>
              <a:rPr lang="ar-SA" b="1" dirty="0" smtClean="0"/>
              <a:t> مِتُّ قَبْلَ هَذَا وَكُنْتُ نَسْيًا مَنْسِيًّا }</a:t>
            </a:r>
            <a:endParaRPr lang="ar-SA" dirty="0" smtClean="0"/>
          </a:p>
          <a:p>
            <a:r>
              <a:rPr lang="ar-SA" dirty="0" smtClean="0"/>
              <a:t>فمريم تتمنى أن تكون قد ماتت قبل ذلك ...</a:t>
            </a:r>
            <a:endParaRPr lang="ar-SA"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929354"/>
          </a:xfrm>
        </p:spPr>
        <p:txBody>
          <a:bodyPr>
            <a:normAutofit fontScale="92500" lnSpcReduction="20000"/>
          </a:bodyPr>
          <a:lstStyle/>
          <a:p>
            <a:r>
              <a:rPr lang="ar-SA" dirty="0" smtClean="0"/>
              <a:t>, </a:t>
            </a:r>
            <a:r>
              <a:rPr lang="ar-SA" dirty="0" err="1" smtClean="0"/>
              <a:t>وايضًا</a:t>
            </a:r>
            <a:r>
              <a:rPr lang="ar-SA" dirty="0" smtClean="0"/>
              <a:t> قوله عز وجل :{</a:t>
            </a:r>
            <a:r>
              <a:rPr lang="ar-SA" b="1" dirty="0" smtClean="0"/>
              <a:t>وَلَوْ تَرَى إِذْ وُقِفُوا عَلَى النَّارِ فَقَالُوا يَا لَيْتَنَا نُرَدُّ وَلَا نُكَذِّبَ بِآيَاتِ رَبِّنَا وَنَكُونَ مِنَ الْمُؤْمِنِينَ }</a:t>
            </a:r>
            <a:endParaRPr lang="ar-SA" dirty="0" smtClean="0"/>
          </a:p>
          <a:p>
            <a:r>
              <a:rPr lang="ar-SA" dirty="0" smtClean="0"/>
              <a:t>, </a:t>
            </a:r>
            <a:r>
              <a:rPr lang="ar-SA" dirty="0" err="1" smtClean="0"/>
              <a:t>والكفره</a:t>
            </a:r>
            <a:r>
              <a:rPr lang="ar-SA" dirty="0" smtClean="0"/>
              <a:t> يتمنون عند معاينة الحساب أن يردوا </a:t>
            </a:r>
            <a:r>
              <a:rPr lang="ar-SA" dirty="0" err="1" smtClean="0"/>
              <a:t>الى</a:t>
            </a:r>
            <a:r>
              <a:rPr lang="ar-SA" dirty="0" smtClean="0"/>
              <a:t> الدنيا فيؤمنوا ولا يُكذبوا...</a:t>
            </a:r>
          </a:p>
          <a:p>
            <a:r>
              <a:rPr lang="ar-SA" dirty="0" smtClean="0"/>
              <a:t>وقوله تعالى:{</a:t>
            </a:r>
            <a:r>
              <a:rPr lang="ar-SA" b="1" dirty="0" smtClean="0"/>
              <a:t>وَيَوْمَ </a:t>
            </a:r>
            <a:r>
              <a:rPr lang="ar-SA" b="1" dirty="0" err="1" smtClean="0"/>
              <a:t>يَعَضُّ</a:t>
            </a:r>
            <a:r>
              <a:rPr lang="ar-SA" b="1" dirty="0" smtClean="0"/>
              <a:t> الظَّالِمُ عَلَى يَدَيْهِ يَقُولُ يَا </a:t>
            </a:r>
            <a:r>
              <a:rPr lang="ar-SA" b="1" dirty="0" err="1" smtClean="0"/>
              <a:t>لَيْتَنِي</a:t>
            </a:r>
            <a:r>
              <a:rPr lang="ar-SA" b="1" dirty="0" smtClean="0"/>
              <a:t> اتَّخَذْتُ مَعَ الرَّسُولِ سَبِيلًا }</a:t>
            </a:r>
            <a:endParaRPr lang="ar-SA" dirty="0" smtClean="0"/>
          </a:p>
          <a:p>
            <a:r>
              <a:rPr lang="ar-SA" dirty="0" smtClean="0"/>
              <a:t>والظالم </a:t>
            </a:r>
            <a:r>
              <a:rPr lang="ar-SA" dirty="0" err="1" smtClean="0"/>
              <a:t>يَعَضُّ</a:t>
            </a:r>
            <a:r>
              <a:rPr lang="ar-SA" dirty="0" smtClean="0"/>
              <a:t> على يديه ندمًا ويتمنى </a:t>
            </a:r>
            <a:r>
              <a:rPr lang="ar-SA" dirty="0" err="1" smtClean="0"/>
              <a:t>ان</a:t>
            </a:r>
            <a:r>
              <a:rPr lang="ar-SA" dirty="0" smtClean="0"/>
              <a:t> يكون قد اتخذ مع الرسول </a:t>
            </a:r>
            <a:r>
              <a:rPr lang="ar-SA" dirty="0" err="1" smtClean="0"/>
              <a:t>سبيلآ</a:t>
            </a:r>
            <a:r>
              <a:rPr lang="ar-SA" dirty="0" smtClean="0"/>
              <a:t> .</a:t>
            </a:r>
          </a:p>
          <a:p>
            <a:r>
              <a:rPr lang="ar-SA" dirty="0" smtClean="0"/>
              <a:t>وتلك </a:t>
            </a:r>
            <a:r>
              <a:rPr lang="ar-SA" dirty="0" err="1" smtClean="0"/>
              <a:t>الامور</a:t>
            </a:r>
            <a:r>
              <a:rPr lang="ar-SA" dirty="0" smtClean="0"/>
              <a:t> </a:t>
            </a:r>
            <a:r>
              <a:rPr lang="ar-SA" dirty="0" err="1" smtClean="0"/>
              <a:t>المتمناة</a:t>
            </a:r>
            <a:r>
              <a:rPr lang="ar-SA" dirty="0" smtClean="0"/>
              <a:t> </a:t>
            </a:r>
            <a:r>
              <a:rPr lang="ar-SA" dirty="0" err="1" smtClean="0"/>
              <a:t>لايُرجى</a:t>
            </a:r>
            <a:r>
              <a:rPr lang="ar-SA" dirty="0" smtClean="0"/>
              <a:t> حصولها أبـدًا لكونها مستحيلة الوقوع .</a:t>
            </a:r>
          </a:p>
          <a:p>
            <a:pPr marL="0" indent="0">
              <a:buNone/>
            </a:pPr>
            <a:r>
              <a:rPr lang="ar-SA" dirty="0" smtClean="0"/>
              <a:t>وأيضا قول الشاعر: </a:t>
            </a:r>
            <a:r>
              <a:rPr lang="ar-IQ" dirty="0" err="1" smtClean="0"/>
              <a:t>الا</a:t>
            </a:r>
            <a:r>
              <a:rPr lang="ar-SA" dirty="0" smtClean="0"/>
              <a:t> </a:t>
            </a:r>
            <a:r>
              <a:rPr lang="ar-IQ" dirty="0" smtClean="0"/>
              <a:t>ليت الشباب يعود يوماً    </a:t>
            </a:r>
            <a:endParaRPr lang="ar-SA" dirty="0" smtClean="0"/>
          </a:p>
          <a:p>
            <a:pPr marL="0" indent="0" algn="l">
              <a:buNone/>
            </a:pPr>
            <a:r>
              <a:rPr lang="ar-IQ" dirty="0" smtClean="0"/>
              <a:t>فأخبره بما فعل المشيب</a:t>
            </a:r>
          </a:p>
          <a:p>
            <a:endParaRPr lang="ar-SA"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normAutofit/>
          </a:bodyPr>
          <a:lstStyle/>
          <a:p>
            <a:pPr>
              <a:buNone/>
            </a:pPr>
            <a:endParaRPr lang="ar-SA" dirty="0" smtClean="0"/>
          </a:p>
          <a:p>
            <a:pPr>
              <a:buNone/>
            </a:pPr>
            <a:r>
              <a:rPr lang="ar-SA" dirty="0" smtClean="0"/>
              <a:t>ب ــ أو الذي يمكن حصوله لكنه غير </a:t>
            </a:r>
            <a:r>
              <a:rPr lang="ar-SA" dirty="0" err="1" smtClean="0"/>
              <a:t>مطموع</a:t>
            </a:r>
            <a:r>
              <a:rPr lang="ar-SA" dirty="0" smtClean="0"/>
              <a:t> فيه لبعد مناله :</a:t>
            </a:r>
          </a:p>
          <a:p>
            <a:pPr>
              <a:buNone/>
            </a:pPr>
            <a:r>
              <a:rPr lang="ar-SA" dirty="0" smtClean="0"/>
              <a:t>كقولنا (ليت لي مالاً فأساعد </a:t>
            </a:r>
            <a:r>
              <a:rPr lang="ar-SA" dirty="0" err="1" smtClean="0"/>
              <a:t>به</a:t>
            </a:r>
            <a:r>
              <a:rPr lang="ar-SA" dirty="0" smtClean="0"/>
              <a:t> الفقراء ) </a:t>
            </a:r>
          </a:p>
          <a:p>
            <a:pPr>
              <a:buNone/>
            </a:pPr>
            <a:r>
              <a:rPr lang="ar-SA" dirty="0" smtClean="0"/>
              <a:t>وقولنا (</a:t>
            </a:r>
            <a:r>
              <a:rPr lang="ar-SA" dirty="0" err="1" smtClean="0"/>
              <a:t>ليتني</a:t>
            </a:r>
            <a:r>
              <a:rPr lang="ar-SA" dirty="0" smtClean="0"/>
              <a:t> </a:t>
            </a:r>
            <a:r>
              <a:rPr lang="ar-SA" dirty="0" err="1" smtClean="0"/>
              <a:t>القى</a:t>
            </a:r>
            <a:r>
              <a:rPr lang="ar-SA" dirty="0" smtClean="0"/>
              <a:t> فلانًا فأنتفع بعلمه) </a:t>
            </a:r>
          </a:p>
          <a:p>
            <a:pPr>
              <a:buNone/>
            </a:pPr>
            <a:r>
              <a:rPr lang="ar-SA" dirty="0" smtClean="0"/>
              <a:t>والبعد هنا بعد نفسي مرده </a:t>
            </a:r>
            <a:r>
              <a:rPr lang="ar-SA" dirty="0" err="1" smtClean="0"/>
              <a:t>الى</a:t>
            </a:r>
            <a:r>
              <a:rPr lang="ar-SA" dirty="0" smtClean="0"/>
              <a:t> شعور النفس </a:t>
            </a:r>
            <a:r>
              <a:rPr lang="ar-SA" dirty="0" err="1" smtClean="0"/>
              <a:t>واحساسها</a:t>
            </a:r>
            <a:r>
              <a:rPr lang="ar-SA" dirty="0" smtClean="0"/>
              <a:t> وبذلك الشيء وقد </a:t>
            </a:r>
            <a:r>
              <a:rPr lang="ar-SA" dirty="0" err="1" smtClean="0"/>
              <a:t>لايكون</a:t>
            </a:r>
            <a:r>
              <a:rPr lang="ar-SA" dirty="0" smtClean="0"/>
              <a:t> بعيدا بالنسبة للواقع أو العرف أو العقل .</a:t>
            </a:r>
            <a:endParaRPr lang="ar-SA"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714356"/>
            <a:ext cx="8686800" cy="5365769"/>
          </a:xfrm>
        </p:spPr>
        <p:txBody>
          <a:bodyPr/>
          <a:lstStyle/>
          <a:p>
            <a:pPr>
              <a:buNone/>
            </a:pPr>
            <a:endParaRPr lang="ar-SA" dirty="0"/>
          </a:p>
        </p:txBody>
      </p:sp>
      <p:sp>
        <p:nvSpPr>
          <p:cNvPr id="4" name="مستطيل 3"/>
          <p:cNvSpPr/>
          <p:nvPr/>
        </p:nvSpPr>
        <p:spPr>
          <a:xfrm>
            <a:off x="357158" y="1298564"/>
            <a:ext cx="8572560" cy="5078313"/>
          </a:xfrm>
          <a:prstGeom prst="rect">
            <a:avLst/>
          </a:prstGeom>
        </p:spPr>
        <p:txBody>
          <a:bodyPr wrap="square">
            <a:spAutoFit/>
          </a:bodyPr>
          <a:lstStyle/>
          <a:p>
            <a:r>
              <a:rPr lang="ar-SA" sz="3600" dirty="0" smtClean="0"/>
              <a:t>ومن ذلك قوله تعالى </a:t>
            </a:r>
            <a:r>
              <a:rPr lang="ar-IQ" sz="3600" dirty="0" smtClean="0"/>
              <a:t>{</a:t>
            </a:r>
            <a:r>
              <a:rPr lang="ar-SA" sz="3600" b="1" dirty="0" smtClean="0"/>
              <a:t>فَخَرَجَ عَلَى قَوْمِهِ فِي زِينَتِهِ قَالَ الَّذِينَ يُرِيدُونَ الْحَيَاةَ الدُّنْيَا يَا لَيْتَ لَنَا مِثْلَ مَا أُوتِيَ قَارُونُ إِنَّهُ لَذُو حَظٍّ عَظِيمٍ} </a:t>
            </a:r>
            <a:r>
              <a:rPr lang="ar-SA" sz="3600" dirty="0" smtClean="0"/>
              <a:t>فقد تمنوا </a:t>
            </a:r>
            <a:r>
              <a:rPr lang="ar-SA" sz="3600" dirty="0" err="1" smtClean="0"/>
              <a:t>ان</a:t>
            </a:r>
            <a:r>
              <a:rPr lang="ar-SA" sz="3600" dirty="0" smtClean="0"/>
              <a:t> يكون لهم مثل تلك الكنوز وهي </a:t>
            </a:r>
            <a:r>
              <a:rPr lang="ar-SA" sz="3600" dirty="0" err="1" smtClean="0"/>
              <a:t>امنية</a:t>
            </a:r>
            <a:r>
              <a:rPr lang="ar-SA" sz="3600" dirty="0" smtClean="0"/>
              <a:t> محببة لنفوسهم , وليست مستحيلة , بل  هي ممكنة الوقوع , ولكنهم </a:t>
            </a:r>
            <a:r>
              <a:rPr lang="ar-SA" sz="3600" dirty="0" err="1" smtClean="0"/>
              <a:t>لايطمعون</a:t>
            </a:r>
            <a:r>
              <a:rPr lang="ar-SA" sz="3600" dirty="0" smtClean="0"/>
              <a:t> فيها لبعد منالها , و</a:t>
            </a:r>
            <a:r>
              <a:rPr lang="ar-IQ" sz="3600" dirty="0" smtClean="0"/>
              <a:t>استبعاده</a:t>
            </a:r>
            <a:r>
              <a:rPr lang="ar-SA" sz="3600" dirty="0" smtClean="0"/>
              <a:t>ا</a:t>
            </a:r>
            <a:r>
              <a:rPr lang="ar-IQ" sz="3600" dirty="0" smtClean="0"/>
              <a:t> في نظر المتمني.</a:t>
            </a:r>
          </a:p>
          <a:p>
            <a:endParaRPr lang="ar-SA" sz="3600"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SA" dirty="0" smtClean="0"/>
              <a:t>الترجي</a:t>
            </a:r>
            <a:endParaRPr lang="ar-SA" dirty="0"/>
          </a:p>
        </p:txBody>
      </p:sp>
      <p:sp>
        <p:nvSpPr>
          <p:cNvPr id="3" name="عنصر نائب للمحتوى 2"/>
          <p:cNvSpPr>
            <a:spLocks noGrp="1"/>
          </p:cNvSpPr>
          <p:nvPr>
            <p:ph idx="1"/>
          </p:nvPr>
        </p:nvSpPr>
        <p:spPr/>
        <p:txBody>
          <a:bodyPr>
            <a:normAutofit fontScale="92500"/>
          </a:bodyPr>
          <a:lstStyle/>
          <a:p>
            <a:r>
              <a:rPr lang="ar-SA" dirty="0" err="1" smtClean="0"/>
              <a:t>فأذا</a:t>
            </a:r>
            <a:r>
              <a:rPr lang="ar-SA" dirty="0" smtClean="0"/>
              <a:t> كان الممكن يطمع في حصوله صار طلبه ترجيا وعندئذ تستعمل فيه </a:t>
            </a:r>
            <a:r>
              <a:rPr lang="ar-SA" dirty="0" err="1" smtClean="0"/>
              <a:t>الالفاظ</a:t>
            </a:r>
            <a:r>
              <a:rPr lang="ar-SA" dirty="0" smtClean="0"/>
              <a:t> </a:t>
            </a:r>
            <a:r>
              <a:rPr lang="ar-SA" dirty="0" err="1" smtClean="0"/>
              <a:t>الداله</a:t>
            </a:r>
            <a:r>
              <a:rPr lang="ar-SA" dirty="0" smtClean="0"/>
              <a:t> على الترجي مثل: (لعل – عسى) .</a:t>
            </a:r>
          </a:p>
          <a:p>
            <a:r>
              <a:rPr lang="ar-SA" dirty="0" smtClean="0"/>
              <a:t>قال تعالى :{ </a:t>
            </a:r>
            <a:r>
              <a:rPr lang="ar-SA" b="1" dirty="0" smtClean="0"/>
              <a:t>عَبَسَ وَتَوَلَّى (1) أَنْ جَاءَهُ الْأَعْمَى (2) وَمَا يُدْرِيكَ لَعَلَّهُ يَزَّكَّى }</a:t>
            </a:r>
            <a:endParaRPr lang="ar-SA" dirty="0" smtClean="0"/>
          </a:p>
          <a:p>
            <a:r>
              <a:rPr lang="ar-SA" dirty="0" smtClean="0"/>
              <a:t>وقال تعالى: {</a:t>
            </a:r>
            <a:r>
              <a:rPr lang="ar-SA" b="1" dirty="0" smtClean="0"/>
              <a:t>فَتَرَى الَّذِينَ فِي قُلُوبِهِمْ مَرَضٌ يُسَارِعُونَ فِيهِمْ يَقُولُونَ نَخْشَى أَنْ تُصِيبَنَا دَائِرَةٌ فَعَسَى اللَّهُ أَنْ يَأْتِيَ بِالْفَتْحِ أَوْ أَمْرٍ مِنْ عِنْدِهِ فَيُصْبِحُوا عَلَى مَا أَسَرُّوا فِي أَنْفُسِهِمْ نَادِمِينَ }</a:t>
            </a:r>
            <a:endParaRPr lang="ar-SA"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437207"/>
          </a:xfrm>
        </p:spPr>
        <p:txBody>
          <a:bodyPr>
            <a:normAutofit/>
          </a:bodyPr>
          <a:lstStyle/>
          <a:p>
            <a:r>
              <a:rPr lang="ar-SA" dirty="0" smtClean="0"/>
              <a:t>وكون الممكن مرجوا حصوله </a:t>
            </a:r>
            <a:r>
              <a:rPr lang="ar-SA" dirty="0" err="1" smtClean="0"/>
              <a:t>مطموعا</a:t>
            </a:r>
            <a:r>
              <a:rPr lang="ar-SA" dirty="0" smtClean="0"/>
              <a:t> فيه أو بعيد الحصول لا طمع فيه , مرده إلى نفس المتكلم وإحساسه .</a:t>
            </a:r>
          </a:p>
          <a:p>
            <a:r>
              <a:rPr lang="ar-SA" dirty="0" smtClean="0"/>
              <a:t> فمثلا إذا كنت تطلب حصول مال وتتوقعه وتطمع في وجوده </a:t>
            </a:r>
            <a:r>
              <a:rPr lang="ar-SA" dirty="0" err="1" smtClean="0"/>
              <a:t>و</a:t>
            </a:r>
            <a:r>
              <a:rPr lang="ar-SA" dirty="0" smtClean="0"/>
              <a:t> نيله قلت مترجيا (لعل لي مالا أحج </a:t>
            </a:r>
            <a:r>
              <a:rPr lang="ar-SA" dirty="0" err="1" smtClean="0"/>
              <a:t>به</a:t>
            </a:r>
            <a:r>
              <a:rPr lang="ar-SA" dirty="0" smtClean="0"/>
              <a:t> ).</a:t>
            </a:r>
          </a:p>
          <a:p>
            <a:r>
              <a:rPr lang="ar-SA" dirty="0" smtClean="0"/>
              <a:t> ومنه : أسرب القطا هل مِن مُعيرٍ جَناحهُ</a:t>
            </a:r>
          </a:p>
          <a:p>
            <a:pPr algn="l">
              <a:buNone/>
            </a:pPr>
            <a:r>
              <a:rPr lang="ar-SA" dirty="0" smtClean="0"/>
              <a:t>لعلي إلى مَن قد هَويتُ أطيرُ</a:t>
            </a:r>
          </a:p>
          <a:p>
            <a:r>
              <a:rPr lang="ar-SA" dirty="0" smtClean="0"/>
              <a:t>فاستخدام لعل في مقام التمني إشعار بأن </a:t>
            </a:r>
            <a:r>
              <a:rPr lang="ar-SA" dirty="0" err="1" smtClean="0"/>
              <a:t>ماتمناه</a:t>
            </a:r>
            <a:r>
              <a:rPr lang="ar-SA" dirty="0" smtClean="0"/>
              <a:t> قريب من تشوقه لوقوع ما يتمناه</a:t>
            </a:r>
          </a:p>
          <a:p>
            <a:endParaRPr lang="ar-SA"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357166"/>
            <a:ext cx="8686800" cy="100034"/>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6072230"/>
          </a:xfrm>
        </p:spPr>
        <p:txBody>
          <a:bodyPr>
            <a:normAutofit/>
          </a:bodyPr>
          <a:lstStyle/>
          <a:p>
            <a:r>
              <a:rPr lang="ar-SA" dirty="0" smtClean="0"/>
              <a:t>وان كنت غير متوقع له, قلت متمنيا: (ليت لي مالا فأحج </a:t>
            </a:r>
            <a:r>
              <a:rPr lang="ar-SA" dirty="0" err="1" smtClean="0"/>
              <a:t>به</a:t>
            </a:r>
            <a:r>
              <a:rPr lang="ar-SA" dirty="0" smtClean="0"/>
              <a:t>)</a:t>
            </a:r>
          </a:p>
          <a:p>
            <a:r>
              <a:rPr lang="ar-SA" dirty="0" smtClean="0"/>
              <a:t>ومنه قول جرير :</a:t>
            </a:r>
          </a:p>
          <a:p>
            <a:r>
              <a:rPr lang="ar-SA" dirty="0" smtClean="0"/>
              <a:t>أقول لها من ليلة ليس طولها </a:t>
            </a:r>
          </a:p>
          <a:p>
            <a:pPr algn="l"/>
            <a:r>
              <a:rPr lang="ar-SA" dirty="0" smtClean="0"/>
              <a:t>كطول الليالي ليت صبحك نَوَرا</a:t>
            </a:r>
          </a:p>
          <a:p>
            <a:r>
              <a:rPr lang="ar-SA" dirty="0" smtClean="0"/>
              <a:t>فالصبح قريب الوقوع بعد الليل ولكنه أشعرنا أن ليلته شديدة عليه كأنها لا تنهض ولا يمشي وقتها فاستعمل ليت وهي للتمني في الترجي إظهارا أن هذا </a:t>
            </a:r>
            <a:r>
              <a:rPr lang="ar-SA" dirty="0" err="1" smtClean="0"/>
              <a:t>الشيءالذي</a:t>
            </a:r>
            <a:r>
              <a:rPr lang="ar-SA" dirty="0" smtClean="0"/>
              <a:t> استعملها فيه شديد عليه وصعب.</a:t>
            </a:r>
            <a:endParaRPr lang="ar-SA"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6143668"/>
          </a:xfrm>
        </p:spPr>
        <p:txBody>
          <a:bodyPr>
            <a:normAutofit fontScale="85000" lnSpcReduction="10000"/>
          </a:bodyPr>
          <a:lstStyle/>
          <a:p>
            <a:r>
              <a:rPr lang="ar-SA" b="1" dirty="0" smtClean="0">
                <a:solidFill>
                  <a:srgbClr val="FF0000"/>
                </a:solidFill>
              </a:rPr>
              <a:t>وقد يُتمنى بألفاظ أخرى لأغراض بلاغيه ومنها :</a:t>
            </a:r>
          </a:p>
          <a:p>
            <a:pPr>
              <a:buNone/>
            </a:pPr>
            <a:r>
              <a:rPr lang="ar-SA" dirty="0" smtClean="0"/>
              <a:t>1ــ أدوات </a:t>
            </a:r>
            <a:r>
              <a:rPr lang="ar-SA" dirty="0" smtClean="0">
                <a:solidFill>
                  <a:srgbClr val="7030A0"/>
                </a:solidFill>
              </a:rPr>
              <a:t>الاستفهام</a:t>
            </a:r>
            <a:r>
              <a:rPr lang="ar-SA" dirty="0" smtClean="0"/>
              <a:t> </a:t>
            </a:r>
            <a:r>
              <a:rPr lang="ar-SA" b="1" dirty="0" smtClean="0">
                <a:solidFill>
                  <a:srgbClr val="0000FF"/>
                </a:solidFill>
              </a:rPr>
              <a:t>(هل –</a:t>
            </a:r>
            <a:r>
              <a:rPr lang="ar-SA" b="1" dirty="0" err="1" smtClean="0">
                <a:solidFill>
                  <a:srgbClr val="0000FF"/>
                </a:solidFill>
              </a:rPr>
              <a:t>اين</a:t>
            </a:r>
            <a:r>
              <a:rPr lang="ar-SA" b="1" dirty="0" smtClean="0">
                <a:solidFill>
                  <a:srgbClr val="0000FF"/>
                </a:solidFill>
              </a:rPr>
              <a:t>- متى )</a:t>
            </a:r>
          </a:p>
          <a:p>
            <a:r>
              <a:rPr lang="ar-SA" dirty="0" smtClean="0"/>
              <a:t> قال تعالى : { </a:t>
            </a:r>
            <a:r>
              <a:rPr lang="ar-SA" b="1" dirty="0" smtClean="0"/>
              <a:t>قَالُوا رَبَّنَا أَمَتَّنَا اثْنَتَيْنِ وَأَحْيَيْتَنَا اثْنَتَيْنِ فَاعْتَرَفْنَا بِذُنُوبِنَا فَهَلْ إِلَى خُرُوجٍ مِنْ سَبِيلٍ } </a:t>
            </a:r>
            <a:endParaRPr lang="ar-SA" dirty="0" smtClean="0"/>
          </a:p>
          <a:p>
            <a:r>
              <a:rPr lang="ar-SA" dirty="0" smtClean="0"/>
              <a:t> والسر البلاغي وراء التمني بالاستفهام في </a:t>
            </a:r>
            <a:r>
              <a:rPr lang="ar-SA" dirty="0" err="1" smtClean="0"/>
              <a:t>الاية</a:t>
            </a:r>
            <a:r>
              <a:rPr lang="ar-SA" dirty="0" smtClean="0"/>
              <a:t> الكريمة هو </a:t>
            </a:r>
            <a:r>
              <a:rPr lang="ar-SA" dirty="0" err="1" smtClean="0"/>
              <a:t>ان</a:t>
            </a:r>
            <a:r>
              <a:rPr lang="ar-SA" dirty="0" smtClean="0"/>
              <a:t> هؤلاء لشدة دهشتهم وفرط حيرتهم طارت عقولهم فظنوا انه غير الممكن صار </a:t>
            </a:r>
            <a:r>
              <a:rPr lang="ar-SA" dirty="0" err="1" smtClean="0"/>
              <a:t>ممكنآ</a:t>
            </a:r>
            <a:r>
              <a:rPr lang="ar-SA" dirty="0" smtClean="0"/>
              <a:t> فاستفهموا عنه , دلالة على التمني بطريقة الاستفهام </a:t>
            </a:r>
          </a:p>
          <a:p>
            <a:r>
              <a:rPr lang="ar-SA" dirty="0" smtClean="0"/>
              <a:t>ويقول من وقع في شدة ويتوقع النجاة والخلاص:</a:t>
            </a:r>
          </a:p>
          <a:p>
            <a:r>
              <a:rPr lang="ar-SA" dirty="0" smtClean="0"/>
              <a:t> (متى الخلاص؟) </a:t>
            </a:r>
          </a:p>
          <a:p>
            <a:r>
              <a:rPr lang="ar-SA" dirty="0" smtClean="0"/>
              <a:t>فصورة المستفهم عنه ممكن الوقوع وهذا يُنبئ بشدة </a:t>
            </a:r>
            <a:r>
              <a:rPr lang="ar-SA" dirty="0" err="1" smtClean="0"/>
              <a:t>الرغبه</a:t>
            </a:r>
            <a:r>
              <a:rPr lang="ar-SA" dirty="0" smtClean="0"/>
              <a:t> في وقوع الخلاص على الرغم من إحساسه الدفين بعدم الخلاص لصعوبة الموقف من وجهة نظر المتكلم.</a:t>
            </a:r>
            <a:endParaRPr lang="ar-SA"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357166"/>
            <a:ext cx="8686800" cy="100034"/>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92500"/>
          </a:bodyPr>
          <a:lstStyle/>
          <a:p>
            <a:pPr>
              <a:buNone/>
            </a:pPr>
            <a:r>
              <a:rPr lang="ar-SA" dirty="0" smtClean="0"/>
              <a:t>2ــ وقد يتمنى </a:t>
            </a:r>
            <a:r>
              <a:rPr lang="ar-SA" dirty="0" err="1" smtClean="0">
                <a:solidFill>
                  <a:srgbClr val="0000FF"/>
                </a:solidFill>
              </a:rPr>
              <a:t>بـ</a:t>
            </a:r>
            <a:r>
              <a:rPr lang="ar-SA" dirty="0" smtClean="0">
                <a:solidFill>
                  <a:srgbClr val="0000FF"/>
                </a:solidFill>
              </a:rPr>
              <a:t>(</a:t>
            </a:r>
            <a:r>
              <a:rPr lang="ar-SA" b="1" dirty="0" smtClean="0">
                <a:solidFill>
                  <a:srgbClr val="0000FF"/>
                </a:solidFill>
              </a:rPr>
              <a:t>لو</a:t>
            </a:r>
            <a:r>
              <a:rPr lang="ar-SA" dirty="0" smtClean="0">
                <a:solidFill>
                  <a:srgbClr val="0000FF"/>
                </a:solidFill>
              </a:rPr>
              <a:t>)</a:t>
            </a:r>
          </a:p>
          <a:p>
            <a:pPr>
              <a:buNone/>
            </a:pPr>
            <a:r>
              <a:rPr lang="ar-SA" dirty="0" smtClean="0"/>
              <a:t>قال تعالى:</a:t>
            </a:r>
            <a:r>
              <a:rPr lang="ar-SA" b="1" dirty="0" smtClean="0"/>
              <a:t>{وَقَالَ الَّذِينَ اتَّبَعُوا لَوْ أَنَّ لَنَا كَرَّةً فَنَتَبَرَّأَ مِنْهُمْ كَمَا تَبَرَّءُوا مِنَّا كَذَلِكَ يُرِيهِمُ اللَّهُ أَعْمَالَهُمْ حَسَرَاتٍ عَلَيْهِمْ وَمَا هُمْ بِخَارِجِينَ مِنَ النَّارِ}</a:t>
            </a:r>
            <a:endParaRPr lang="ar-SA" dirty="0" smtClean="0"/>
          </a:p>
          <a:p>
            <a:r>
              <a:rPr lang="ar-SA" dirty="0" smtClean="0"/>
              <a:t>والفرق بين التمني </a:t>
            </a:r>
            <a:r>
              <a:rPr lang="ar-SA" dirty="0" err="1" smtClean="0"/>
              <a:t>بـ</a:t>
            </a:r>
            <a:r>
              <a:rPr lang="ar-SA" dirty="0" smtClean="0"/>
              <a:t>(لو) والتمني </a:t>
            </a:r>
            <a:r>
              <a:rPr lang="ar-SA" dirty="0" err="1" smtClean="0"/>
              <a:t>بـ</a:t>
            </a:r>
            <a:r>
              <a:rPr lang="ar-SA" dirty="0" smtClean="0"/>
              <a:t>(ليت) هو إن التمني </a:t>
            </a:r>
            <a:r>
              <a:rPr lang="ar-SA" dirty="0" err="1" smtClean="0"/>
              <a:t>بـ</a:t>
            </a:r>
            <a:r>
              <a:rPr lang="ar-SA" dirty="0" smtClean="0"/>
              <a:t>(لو) يزداد المتمني منه بعدا واستحالة وسياق </a:t>
            </a:r>
            <a:r>
              <a:rPr lang="ar-SA" dirty="0" err="1" smtClean="0"/>
              <a:t>الاية</a:t>
            </a:r>
            <a:r>
              <a:rPr lang="ar-SA" dirty="0" smtClean="0"/>
              <a:t> الكريمة يُنبئ بهذا , فقد وقع هذا التمني بعد رؤيتهم العذاب وتيقنهم وقوعه وهذا مما يزيد شعورهم باليأس واستحالة الرجوع </a:t>
            </a:r>
            <a:r>
              <a:rPr lang="ar-SA" dirty="0" err="1" smtClean="0"/>
              <a:t>الى</a:t>
            </a:r>
            <a:r>
              <a:rPr lang="ar-SA" dirty="0" smtClean="0"/>
              <a:t> الدنيا ويرجع ازدياد التمني </a:t>
            </a:r>
            <a:r>
              <a:rPr lang="ar-SA" dirty="0" err="1" smtClean="0"/>
              <a:t>بـ</a:t>
            </a:r>
            <a:r>
              <a:rPr lang="ar-SA" dirty="0" smtClean="0"/>
              <a:t>(لو) بعدا واستحالة </a:t>
            </a:r>
            <a:r>
              <a:rPr lang="ar-SA" dirty="0" err="1" smtClean="0"/>
              <a:t>الى</a:t>
            </a:r>
            <a:r>
              <a:rPr lang="ar-SA" dirty="0" smtClean="0"/>
              <a:t> طبيعة دلالتها إذ </a:t>
            </a:r>
            <a:r>
              <a:rPr lang="ar-SA" dirty="0" err="1" smtClean="0"/>
              <a:t>ان</a:t>
            </a:r>
            <a:r>
              <a:rPr lang="ar-SA" dirty="0" smtClean="0"/>
              <a:t> (لو) هي حرف امتناع </a:t>
            </a:r>
            <a:r>
              <a:rPr lang="ar-SA" dirty="0" err="1" smtClean="0"/>
              <a:t>لأمتناع</a:t>
            </a:r>
            <a:r>
              <a:rPr lang="ar-SA" dirty="0" smtClean="0"/>
              <a:t> .</a:t>
            </a:r>
            <a:endParaRPr lang="ar-SA"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a:bodyPr>
          <a:lstStyle/>
          <a:p>
            <a:pPr>
              <a:buNone/>
            </a:pPr>
            <a:endParaRPr lang="ar-SA" dirty="0" smtClean="0"/>
          </a:p>
          <a:p>
            <a:pPr>
              <a:buNone/>
            </a:pPr>
            <a:r>
              <a:rPr lang="ar-SA" dirty="0" smtClean="0"/>
              <a:t>ولّى الشبابُ حميدةٌ </a:t>
            </a:r>
            <a:r>
              <a:rPr lang="ar-SA" dirty="0" err="1" smtClean="0"/>
              <a:t>ايَّامُهُ</a:t>
            </a:r>
            <a:r>
              <a:rPr lang="ar-SA" dirty="0" smtClean="0"/>
              <a:t>    </a:t>
            </a:r>
            <a:r>
              <a:rPr lang="ar-SA" dirty="0" err="1" smtClean="0"/>
              <a:t>لوكان</a:t>
            </a:r>
            <a:r>
              <a:rPr lang="ar-SA" dirty="0" smtClean="0"/>
              <a:t> ذلك يُشترى أو يرجَعُ</a:t>
            </a:r>
          </a:p>
          <a:p>
            <a:pPr>
              <a:buNone/>
            </a:pPr>
            <a:r>
              <a:rPr lang="ar-SA" dirty="0" smtClean="0"/>
              <a:t>لعلك تشعر بشدة استحالة التمني في البيت الشعري وهي رجوع الشباب وازدياد بعده عن قولك (ليت الشباب يعود) ومرد ذلك </a:t>
            </a:r>
            <a:r>
              <a:rPr lang="ar-SA" dirty="0" err="1" smtClean="0"/>
              <a:t>الى</a:t>
            </a:r>
            <a:r>
              <a:rPr lang="ar-SA" dirty="0" smtClean="0"/>
              <a:t> كون (لو) حرف امتناع </a:t>
            </a:r>
            <a:r>
              <a:rPr lang="ar-SA" dirty="0" err="1" smtClean="0"/>
              <a:t>لإمتناع</a:t>
            </a:r>
            <a:r>
              <a:rPr lang="ar-SA" dirty="0" smtClean="0"/>
              <a:t> .</a:t>
            </a:r>
            <a:br>
              <a:rPr lang="ar-SA" dirty="0" smtClean="0"/>
            </a:b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التشبيه التمثيلي</a:t>
            </a:r>
            <a:endParaRPr lang="ar-IQ" dirty="0"/>
          </a:p>
        </p:txBody>
      </p:sp>
      <p:sp>
        <p:nvSpPr>
          <p:cNvPr id="3" name="Content Placeholder 2"/>
          <p:cNvSpPr>
            <a:spLocks noGrp="1"/>
          </p:cNvSpPr>
          <p:nvPr>
            <p:ph idx="1"/>
          </p:nvPr>
        </p:nvSpPr>
        <p:spPr/>
        <p:txBody>
          <a:bodyPr/>
          <a:lstStyle/>
          <a:p>
            <a:pPr marL="0" indent="0">
              <a:buNone/>
            </a:pPr>
            <a:r>
              <a:rPr lang="ar-IQ" dirty="0" smtClean="0"/>
              <a:t>وهو ما كان وجه الشبه فيه صورة  منتزعة من متعدد.</a:t>
            </a:r>
          </a:p>
          <a:p>
            <a:pPr marL="0" indent="0">
              <a:buNone/>
            </a:pPr>
            <a:r>
              <a:rPr lang="ar-IQ" dirty="0" smtClean="0"/>
              <a:t>{{</a:t>
            </a:r>
            <a:r>
              <a:rPr lang="ar-IQ" dirty="0" smtClean="0">
                <a:cs typeface="me_quran" pitchFamily="18" charset="-78"/>
              </a:rPr>
              <a:t>مثل </a:t>
            </a:r>
            <a:r>
              <a:rPr lang="ar-IQ" u="sng" dirty="0" smtClean="0">
                <a:solidFill>
                  <a:srgbClr val="C00000"/>
                </a:solidFill>
                <a:cs typeface="me_quran" pitchFamily="18" charset="-78"/>
              </a:rPr>
              <a:t>الذين ينفقون اموالهم في سبيل الله </a:t>
            </a:r>
            <a:r>
              <a:rPr lang="ar-IQ" u="sng" dirty="0" smtClean="0">
                <a:solidFill>
                  <a:srgbClr val="7030A0"/>
                </a:solidFill>
                <a:cs typeface="me_quran" pitchFamily="18" charset="-78"/>
              </a:rPr>
              <a:t>كمثل</a:t>
            </a:r>
            <a:r>
              <a:rPr lang="ar-IQ" dirty="0" smtClean="0">
                <a:cs typeface="me_quran" pitchFamily="18" charset="-78"/>
              </a:rPr>
              <a:t> </a:t>
            </a:r>
            <a:r>
              <a:rPr lang="ar-IQ" u="sng" dirty="0" smtClean="0">
                <a:solidFill>
                  <a:srgbClr val="00B050"/>
                </a:solidFill>
                <a:cs typeface="me_quran" pitchFamily="18" charset="-78"/>
              </a:rPr>
              <a:t>حبة أنبتت سبع سنابل في كل سنبلة مائة حبة </a:t>
            </a:r>
            <a:r>
              <a:rPr lang="ar-IQ" dirty="0" smtClean="0">
                <a:cs typeface="me_quran" pitchFamily="18" charset="-78"/>
              </a:rPr>
              <a:t>والله يضاعف لمن يشاء</a:t>
            </a:r>
            <a:r>
              <a:rPr lang="ar-IQ" dirty="0" smtClean="0"/>
              <a:t>}}.</a:t>
            </a:r>
          </a:p>
          <a:p>
            <a:pPr marL="0" indent="0">
              <a:buNone/>
            </a:pPr>
            <a:r>
              <a:rPr lang="ar-IQ" dirty="0" smtClean="0"/>
              <a:t>وجه الشبه = صورة من يعمل قليلاً فيجني من ثمارعمله كثيراً.</a:t>
            </a:r>
          </a:p>
          <a:p>
            <a:pPr marL="0" indent="0">
              <a:buNone/>
            </a:pPr>
            <a:r>
              <a:rPr lang="ar-IQ" dirty="0" smtClean="0"/>
              <a:t> </a:t>
            </a:r>
            <a:endParaRPr lang="ar-IQ" dirty="0"/>
          </a:p>
        </p:txBody>
      </p:sp>
    </p:spTree>
    <p:extLst>
      <p:ext uri="{BB962C8B-B14F-4D97-AF65-F5344CB8AC3E}">
        <p14:creationId xmlns="" xmlns:p14="http://schemas.microsoft.com/office/powerpoint/2010/main" val="1591726353"/>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smtClean="0"/>
              <a:t>3ــ وقد يُتمنى </a:t>
            </a:r>
            <a:r>
              <a:rPr lang="ar-SA" dirty="0" err="1" smtClean="0">
                <a:solidFill>
                  <a:srgbClr val="FF0000"/>
                </a:solidFill>
              </a:rPr>
              <a:t>بـ</a:t>
            </a:r>
            <a:r>
              <a:rPr lang="ar-SA" dirty="0" smtClean="0">
                <a:solidFill>
                  <a:srgbClr val="FF0000"/>
                </a:solidFill>
              </a:rPr>
              <a:t>(لعل) </a:t>
            </a:r>
            <a:r>
              <a:rPr lang="ar-SA" dirty="0" smtClean="0"/>
              <a:t>كما في قوله تعالى: {وَقَالَ فِرْعَوْنُ يَا هَامَانُ ابْنِ لِي صَرْحًا لَعَلِّي أَبْلُغُ الْأَسْبَابَ (36) أَسْبَابَ السَّمَاوَاتِ فَأَطَّلِعَ إِلَى إِلَهِ مُوسَى وَإِنِّي لَأَظُنُّهُ كَاذِبًا وَكَذَلِكَ زُيِّنَ لِفِرْعَوْنَ سُوءُ عَمَلِهِ } فبلوغ </a:t>
            </a:r>
            <a:r>
              <a:rPr lang="ar-SA" dirty="0" err="1" smtClean="0"/>
              <a:t>اسباب</a:t>
            </a:r>
            <a:r>
              <a:rPr lang="ar-SA" dirty="0" smtClean="0"/>
              <a:t> السموات من الأمور المستحيلة التي </a:t>
            </a:r>
            <a:r>
              <a:rPr lang="ar-SA" dirty="0" err="1" smtClean="0"/>
              <a:t>لايمكن</a:t>
            </a:r>
            <a:r>
              <a:rPr lang="ar-SA" dirty="0" smtClean="0"/>
              <a:t> وقوعها وهذا يقتضي استعمال </a:t>
            </a:r>
            <a:r>
              <a:rPr lang="ar-SA" dirty="0" err="1" smtClean="0"/>
              <a:t>اداة</a:t>
            </a:r>
            <a:r>
              <a:rPr lang="ar-SA" dirty="0" smtClean="0"/>
              <a:t> التمني </a:t>
            </a:r>
            <a:r>
              <a:rPr lang="ar-SA" dirty="0" err="1" smtClean="0"/>
              <a:t>الاصليه</a:t>
            </a:r>
            <a:r>
              <a:rPr lang="ar-SA" dirty="0" smtClean="0"/>
              <a:t>...(ليتَ) , ولكنهُ عدل عنها </a:t>
            </a:r>
            <a:r>
              <a:rPr lang="ar-SA" dirty="0" err="1" smtClean="0"/>
              <a:t>الى</a:t>
            </a:r>
            <a:r>
              <a:rPr lang="ar-SA" dirty="0" smtClean="0"/>
              <a:t> (لعلَ) التي تفيد الترجي لغرض بلاغي وهو </a:t>
            </a:r>
            <a:r>
              <a:rPr lang="ar-SA" dirty="0" err="1" smtClean="0"/>
              <a:t>ابراز</a:t>
            </a:r>
            <a:r>
              <a:rPr lang="ar-SA" dirty="0" smtClean="0"/>
              <a:t> </a:t>
            </a:r>
            <a:r>
              <a:rPr lang="ar-SA" dirty="0" err="1" smtClean="0"/>
              <a:t>المُتـَمَنـّى</a:t>
            </a:r>
            <a:r>
              <a:rPr lang="ar-SA" dirty="0" smtClean="0"/>
              <a:t> المُحال في صورة الممكن القريب الحصول وذلك لشدة </a:t>
            </a:r>
            <a:r>
              <a:rPr lang="ar-SA" dirty="0" err="1" smtClean="0"/>
              <a:t>الرغبه</a:t>
            </a:r>
            <a:r>
              <a:rPr lang="ar-SA" dirty="0" smtClean="0"/>
              <a:t> في وقوعِهِ .</a:t>
            </a:r>
            <a:endParaRPr lang="ar-SA"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6">
                <a:satMod val="175000"/>
                <a:alpha val="40000"/>
              </a:schemeClr>
            </a:glow>
            <a:outerShdw blurRad="76200" dist="50800" dir="5400000" rotWithShape="0">
              <a:srgbClr val="4E3B30">
                <a:alpha val="60000"/>
              </a:srgbClr>
            </a:outerShdw>
          </a:effectLst>
          <a:scene3d>
            <a:camera prst="perspectiveBelow"/>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a:lstStyle/>
          <a:p>
            <a:r>
              <a:rPr lang="ar-IQ" dirty="0" smtClean="0"/>
              <a:t>خامساً : </a:t>
            </a:r>
            <a:r>
              <a:rPr lang="ar-IQ" dirty="0" smtClean="0">
                <a:solidFill>
                  <a:srgbClr val="FF0000"/>
                </a:solidFill>
              </a:rPr>
              <a:t>النداء</a:t>
            </a:r>
            <a:endParaRPr lang="ar-IQ" dirty="0">
              <a:solidFill>
                <a:srgbClr val="FF0000"/>
              </a:solidFill>
            </a:endParaRPr>
          </a:p>
        </p:txBody>
      </p:sp>
      <p:sp>
        <p:nvSpPr>
          <p:cNvPr id="3" name="Content Placeholder 2"/>
          <p:cNvSpPr>
            <a:spLocks noGrp="1"/>
          </p:cNvSpPr>
          <p:nvPr>
            <p:ph idx="1"/>
          </p:nvPr>
        </p:nvSpPr>
        <p:spPr/>
        <p:txBody>
          <a:bodyPr/>
          <a:lstStyle/>
          <a:p>
            <a:endParaRPr lang="ar-SA" dirty="0" smtClean="0"/>
          </a:p>
          <a:p>
            <a:r>
              <a:rPr lang="ar-IQ" dirty="0" smtClean="0"/>
              <a:t>هو طلب الاقبال بحرف ناب مناب (ادعو) أو (انادي) وادواته</a:t>
            </a:r>
            <a:r>
              <a:rPr lang="ar-IQ" dirty="0" smtClean="0">
                <a:sym typeface="Wingdings" pitchFamily="2" charset="2"/>
              </a:rPr>
              <a:t>: (الهمزة / أي / آيا / يا / وا / ...).</a:t>
            </a:r>
          </a:p>
          <a:p>
            <a:r>
              <a:rPr lang="ar-IQ" dirty="0" smtClean="0">
                <a:sym typeface="Wingdings" pitchFamily="2" charset="2"/>
              </a:rPr>
              <a:t>وقد تخرج على وجه </a:t>
            </a:r>
            <a:r>
              <a:rPr lang="ar-IQ" dirty="0" smtClean="0">
                <a:solidFill>
                  <a:srgbClr val="FF0000"/>
                </a:solidFill>
                <a:sym typeface="Wingdings" pitchFamily="2" charset="2"/>
              </a:rPr>
              <a:t>الحقيقة</a:t>
            </a:r>
            <a:r>
              <a:rPr lang="ar-IQ" dirty="0" smtClean="0">
                <a:sym typeface="Wingdings" pitchFamily="2" charset="2"/>
              </a:rPr>
              <a:t> كما في قوله  ـ تعالى ـ  :</a:t>
            </a:r>
          </a:p>
          <a:p>
            <a:pPr marL="0" indent="0">
              <a:buNone/>
            </a:pPr>
            <a:r>
              <a:rPr lang="ar-SA" b="1" dirty="0" smtClean="0"/>
              <a:t>{ يَا أَيُّهَا الَّذِينَ آمَنُوا لَا تَأْكُلُوا الرِّبَا أَضْعَافًا مُضَاعَفَةً وَاتَّقُوا اللَّهَ لَعَلَّكُمْ تُفْلِحُونَ }</a:t>
            </a:r>
            <a:endParaRPr lang="ar-IQ" dirty="0" smtClean="0">
              <a:solidFill>
                <a:srgbClr val="FF0000"/>
              </a:solidFill>
              <a:sym typeface="Wingdings" pitchFamily="2" charset="2"/>
            </a:endParaRPr>
          </a:p>
        </p:txBody>
      </p:sp>
    </p:spTree>
    <p:extLst>
      <p:ext uri="{BB962C8B-B14F-4D97-AF65-F5344CB8AC3E}">
        <p14:creationId xmlns="" xmlns:p14="http://schemas.microsoft.com/office/powerpoint/2010/main" val="493393496"/>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ar-SA" dirty="0" smtClean="0"/>
              <a:t>وهذه </a:t>
            </a:r>
            <a:r>
              <a:rPr lang="ar-SA" dirty="0" err="1" smtClean="0"/>
              <a:t>الادوات</a:t>
            </a:r>
            <a:r>
              <a:rPr lang="ar-SA" dirty="0" smtClean="0"/>
              <a:t> نوعان :-</a:t>
            </a:r>
            <a:br>
              <a:rPr lang="ar-SA" dirty="0" smtClean="0"/>
            </a:br>
            <a:endParaRPr lang="ar-SA" dirty="0"/>
          </a:p>
        </p:txBody>
      </p:sp>
      <p:sp>
        <p:nvSpPr>
          <p:cNvPr id="3" name="عنصر نائب للمحتوى 2"/>
          <p:cNvSpPr>
            <a:spLocks noGrp="1"/>
          </p:cNvSpPr>
          <p:nvPr>
            <p:ph idx="1"/>
          </p:nvPr>
        </p:nvSpPr>
        <p:spPr/>
        <p:txBody>
          <a:bodyPr/>
          <a:lstStyle/>
          <a:p>
            <a:endParaRPr lang="ar-SA"/>
          </a:p>
        </p:txBody>
      </p:sp>
      <p:sp>
        <p:nvSpPr>
          <p:cNvPr id="4" name="مستطيل 3"/>
          <p:cNvSpPr/>
          <p:nvPr/>
        </p:nvSpPr>
        <p:spPr>
          <a:xfrm>
            <a:off x="285720" y="1443840"/>
            <a:ext cx="8715436"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r-SA" sz="3600" dirty="0" smtClean="0"/>
              <a:t>أ </a:t>
            </a:r>
            <a:r>
              <a:rPr lang="ar-SA" sz="3600" dirty="0" err="1" smtClean="0"/>
              <a:t>ـ</a:t>
            </a:r>
            <a:r>
              <a:rPr lang="ar-SA" sz="3600" dirty="0" smtClean="0"/>
              <a:t> ما يُنادى </a:t>
            </a:r>
            <a:r>
              <a:rPr lang="ar-SA" sz="3600" dirty="0" err="1" smtClean="0"/>
              <a:t>به</a:t>
            </a:r>
            <a:r>
              <a:rPr lang="ar-SA" sz="3600" dirty="0" smtClean="0"/>
              <a:t> القريب وهـو {</a:t>
            </a:r>
            <a:r>
              <a:rPr lang="ar-SA" sz="3600" dirty="0" err="1" smtClean="0"/>
              <a:t>الهمزه</a:t>
            </a:r>
            <a:r>
              <a:rPr lang="ar-SA" sz="3600" dirty="0" smtClean="0"/>
              <a:t> – أي }</a:t>
            </a:r>
            <a:br>
              <a:rPr lang="ar-SA" sz="3600" dirty="0" smtClean="0"/>
            </a:br>
            <a:r>
              <a:rPr lang="ar-SA" sz="3600" dirty="0" smtClean="0"/>
              <a:t>ب </a:t>
            </a:r>
            <a:r>
              <a:rPr lang="ar-SA" sz="3600" dirty="0" err="1" smtClean="0"/>
              <a:t>ـ</a:t>
            </a:r>
            <a:r>
              <a:rPr lang="ar-SA" sz="3600" dirty="0" smtClean="0"/>
              <a:t> </a:t>
            </a:r>
            <a:r>
              <a:rPr lang="ar-SA" sz="3600" dirty="0" err="1" smtClean="0"/>
              <a:t>مايُنادى</a:t>
            </a:r>
            <a:r>
              <a:rPr lang="ar-SA" sz="3600" dirty="0" smtClean="0"/>
              <a:t> بهم البعيد وهو بقية </a:t>
            </a:r>
            <a:r>
              <a:rPr lang="ar-SA" sz="3600" dirty="0" err="1" smtClean="0"/>
              <a:t>الادوات</a:t>
            </a:r>
            <a:r>
              <a:rPr lang="ar-SA" sz="3600" dirty="0" smtClean="0"/>
              <a:t> وإذا كان النداء هو طلب </a:t>
            </a:r>
            <a:r>
              <a:rPr lang="ar-SA" sz="3600" dirty="0" err="1" smtClean="0"/>
              <a:t>الاقبال</a:t>
            </a:r>
            <a:r>
              <a:rPr lang="ar-SA" sz="3600" dirty="0" smtClean="0"/>
              <a:t>, فأن </a:t>
            </a:r>
            <a:r>
              <a:rPr lang="ar-SA" sz="3600" dirty="0" err="1" smtClean="0"/>
              <a:t>الاصل</a:t>
            </a:r>
            <a:r>
              <a:rPr lang="ar-SA" sz="3600" dirty="0" smtClean="0"/>
              <a:t> فيه </a:t>
            </a:r>
            <a:r>
              <a:rPr lang="ar-SA" sz="3600" dirty="0" err="1" smtClean="0"/>
              <a:t>ان</a:t>
            </a:r>
            <a:r>
              <a:rPr lang="ar-SA" sz="3600" dirty="0" smtClean="0"/>
              <a:t> يكون للقريب الذي </a:t>
            </a:r>
            <a:r>
              <a:rPr lang="ar-SA" sz="3600" dirty="0" err="1" smtClean="0"/>
              <a:t>لايُجاوز</a:t>
            </a:r>
            <a:r>
              <a:rPr lang="ar-SA" sz="3600" dirty="0" smtClean="0"/>
              <a:t> </a:t>
            </a:r>
            <a:r>
              <a:rPr lang="ar-SA" sz="3600" dirty="0" err="1" smtClean="0"/>
              <a:t>إمتداد</a:t>
            </a:r>
            <a:r>
              <a:rPr lang="ar-SA" sz="3600" dirty="0" smtClean="0"/>
              <a:t> صوت المنادى ولكنهم توسعوا فيه فنادوا البعيد الذي </a:t>
            </a:r>
            <a:r>
              <a:rPr lang="ar-SA" sz="3600" dirty="0" err="1" smtClean="0"/>
              <a:t>لايُمكن</a:t>
            </a:r>
            <a:r>
              <a:rPr lang="ar-SA" sz="3600" dirty="0" smtClean="0"/>
              <a:t> </a:t>
            </a:r>
            <a:r>
              <a:rPr lang="ar-SA" sz="3600" dirty="0" err="1" smtClean="0"/>
              <a:t>ان</a:t>
            </a:r>
            <a:r>
              <a:rPr lang="ar-SA" sz="3600" dirty="0" smtClean="0"/>
              <a:t> يسمع صوت المنادى,أو بمعنى آخر الذي </a:t>
            </a:r>
            <a:r>
              <a:rPr lang="ar-SA" sz="3600" dirty="0" err="1" smtClean="0"/>
              <a:t>لايمكن</a:t>
            </a:r>
            <a:r>
              <a:rPr lang="ar-SA" sz="3600" dirty="0" smtClean="0"/>
              <a:t> </a:t>
            </a:r>
            <a:r>
              <a:rPr lang="ar-SA" sz="3600" dirty="0" err="1" smtClean="0"/>
              <a:t>ان</a:t>
            </a:r>
            <a:r>
              <a:rPr lang="ar-SA" sz="3600" dirty="0" smtClean="0"/>
              <a:t> يصل </a:t>
            </a:r>
            <a:r>
              <a:rPr lang="ar-SA" sz="3600" dirty="0" err="1" smtClean="0"/>
              <a:t>اليه</a:t>
            </a:r>
            <a:r>
              <a:rPr lang="ar-SA" sz="3600" dirty="0" smtClean="0"/>
              <a:t> صوته, وجعلوا لندائه أدوات ولنداء القريب أدوات</a:t>
            </a:r>
            <a:endParaRPr lang="ar-SA" sz="3600"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buNone/>
            </a:pPr>
            <a:r>
              <a:rPr lang="ar-SA" dirty="0" smtClean="0"/>
              <a:t>ولم يتوقفوا عند نداء البعيد الذي </a:t>
            </a:r>
            <a:r>
              <a:rPr lang="ar-SA" dirty="0" err="1" smtClean="0"/>
              <a:t>لايصله</a:t>
            </a:r>
            <a:r>
              <a:rPr lang="ar-SA" dirty="0" smtClean="0"/>
              <a:t> صوت المنادى بل اتسع تصرفهم بالنداء فنادوا الحي غير العاقل </a:t>
            </a:r>
            <a:r>
              <a:rPr lang="ar-SA" dirty="0" err="1" smtClean="0"/>
              <a:t>كالناقه</a:t>
            </a:r>
            <a:r>
              <a:rPr lang="ar-SA" dirty="0" smtClean="0"/>
              <a:t> والطير ومشاهد الطبيعة من برق وسحاب .. ونداء مثل هذه </a:t>
            </a:r>
            <a:r>
              <a:rPr lang="ar-SA" dirty="0" err="1" smtClean="0"/>
              <a:t>الامور</a:t>
            </a:r>
            <a:r>
              <a:rPr lang="ar-SA" dirty="0" smtClean="0"/>
              <a:t> </a:t>
            </a:r>
            <a:r>
              <a:rPr lang="ar-SA" dirty="0" err="1" smtClean="0"/>
              <a:t>ولايكون</a:t>
            </a:r>
            <a:r>
              <a:rPr lang="ar-SA" dirty="0" smtClean="0"/>
              <a:t> لطلب </a:t>
            </a:r>
            <a:r>
              <a:rPr lang="ar-SA" dirty="0" err="1" smtClean="0"/>
              <a:t>الاقبال</a:t>
            </a:r>
            <a:r>
              <a:rPr lang="ar-SA" dirty="0" smtClean="0"/>
              <a:t>, </a:t>
            </a:r>
            <a:r>
              <a:rPr lang="ar-SA" dirty="0" err="1" smtClean="0"/>
              <a:t>وانما</a:t>
            </a:r>
            <a:r>
              <a:rPr lang="ar-SA" dirty="0" smtClean="0"/>
              <a:t> يكون لأغراض بلاغيه ومقاصد يقصد </a:t>
            </a:r>
            <a:r>
              <a:rPr lang="ar-SA" dirty="0" err="1" smtClean="0"/>
              <a:t>اليها</a:t>
            </a:r>
            <a:r>
              <a:rPr lang="ar-SA" dirty="0" smtClean="0"/>
              <a:t> المتكلم</a:t>
            </a:r>
            <a:endParaRPr lang="ar-SA"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dirty="0" smtClean="0"/>
              <a:t>وقد </a:t>
            </a:r>
            <a:r>
              <a:rPr lang="ar-SA" dirty="0" smtClean="0">
                <a:solidFill>
                  <a:srgbClr val="7030A0"/>
                </a:solidFill>
              </a:rPr>
              <a:t>تحذف</a:t>
            </a:r>
            <a:r>
              <a:rPr lang="ar-SA" dirty="0" smtClean="0"/>
              <a:t> ، ومما وردَ فيه حذف أداة النداء قولهِ تعالى</a:t>
            </a:r>
            <a:r>
              <a:rPr lang="ar-SA" b="1" dirty="0" smtClean="0"/>
              <a:t> {يُوسُفُ أَعْرِضْ عَنْ هَذَا}</a:t>
            </a:r>
            <a:r>
              <a:rPr lang="ar-SA" dirty="0" smtClean="0"/>
              <a:t> فقد حذفت أداة النداء في </a:t>
            </a:r>
            <a:r>
              <a:rPr lang="ar-SA" dirty="0" err="1" smtClean="0"/>
              <a:t>الايه</a:t>
            </a:r>
            <a:r>
              <a:rPr lang="ar-SA" dirty="0" smtClean="0"/>
              <a:t> </a:t>
            </a:r>
            <a:r>
              <a:rPr lang="ar-SA" dirty="0" err="1" smtClean="0"/>
              <a:t>الكريمه</a:t>
            </a:r>
            <a:r>
              <a:rPr lang="ar-SA" dirty="0" smtClean="0"/>
              <a:t> وتقديرها (</a:t>
            </a:r>
            <a:r>
              <a:rPr lang="ar-SA" dirty="0" err="1" smtClean="0"/>
              <a:t>أيوسُف</a:t>
            </a:r>
            <a:r>
              <a:rPr lang="ar-SA" dirty="0" smtClean="0"/>
              <a:t>) ومن ذلك نداء الربّ في </a:t>
            </a:r>
            <a:r>
              <a:rPr lang="ar-SA" dirty="0" err="1" smtClean="0"/>
              <a:t>اساليب</a:t>
            </a:r>
            <a:r>
              <a:rPr lang="ar-SA" dirty="0" smtClean="0"/>
              <a:t> القرآن الكريم , فلا يكاد يستخدم حرف النداء مع الرب بل يُنادى مجردا من حرف النداء , ولعل في ذلك تعبير عن شعور الداعي بقربه من ربه(</a:t>
            </a:r>
            <a:r>
              <a:rPr lang="ar-SA" dirty="0" err="1" smtClean="0"/>
              <a:t>عزوجل</a:t>
            </a:r>
            <a:r>
              <a:rPr lang="ar-SA" dirty="0" smtClean="0"/>
              <a:t>), كقوله تعالى:{</a:t>
            </a:r>
            <a:r>
              <a:rPr lang="ar-SA" b="1" dirty="0" smtClean="0"/>
              <a:t>وَإِذْ قَالَ إِبْرَاهِيمُ رَبِّ أَرِنِي كَيْفَ تُحْيِ الْمَوْتَى}.</a:t>
            </a:r>
            <a:endParaRPr lang="ar-SA"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857916"/>
          </a:xfrm>
        </p:spPr>
        <p:txBody>
          <a:bodyPr>
            <a:noAutofit/>
          </a:bodyPr>
          <a:lstStyle/>
          <a:p>
            <a:pPr algn="just"/>
            <a:r>
              <a:rPr lang="ar-SA" sz="2400" dirty="0" smtClean="0"/>
              <a:t>هذا وقد يُنـَزِل </a:t>
            </a:r>
            <a:r>
              <a:rPr lang="ar-SA" sz="2400" b="1" dirty="0" smtClean="0">
                <a:solidFill>
                  <a:srgbClr val="FF0000"/>
                </a:solidFill>
              </a:rPr>
              <a:t>البعيد منزلة القريب </a:t>
            </a:r>
            <a:r>
              <a:rPr lang="ar-SA" sz="2400" dirty="0" smtClean="0"/>
              <a:t>فيُنادى </a:t>
            </a:r>
            <a:r>
              <a:rPr lang="ar-SA" sz="2400" dirty="0" err="1" smtClean="0"/>
              <a:t>بـ</a:t>
            </a:r>
            <a:r>
              <a:rPr lang="ar-SA" sz="2400" dirty="0" smtClean="0"/>
              <a:t>(</a:t>
            </a:r>
            <a:r>
              <a:rPr lang="ar-SA" sz="2400" dirty="0" err="1" smtClean="0"/>
              <a:t>الهمزه</a:t>
            </a:r>
            <a:r>
              <a:rPr lang="ar-SA" sz="2400" dirty="0" smtClean="0"/>
              <a:t> – وأي) لغرض بلاغي هو </a:t>
            </a:r>
            <a:r>
              <a:rPr lang="ar-SA" sz="2400" dirty="0" err="1" smtClean="0"/>
              <a:t>الاشعار</a:t>
            </a:r>
            <a:r>
              <a:rPr lang="ar-SA" sz="2400" dirty="0" smtClean="0"/>
              <a:t> بأنهُ حاضِرٌ في القلب </a:t>
            </a:r>
            <a:r>
              <a:rPr lang="ar-SA" sz="2400" dirty="0" err="1" smtClean="0"/>
              <a:t>لايغيب</a:t>
            </a:r>
            <a:r>
              <a:rPr lang="ar-SA" sz="2400" dirty="0" smtClean="0"/>
              <a:t> عن الخاطر , حتى صار كأنه </a:t>
            </a:r>
            <a:r>
              <a:rPr lang="ar-SA" sz="2400" dirty="0" err="1" smtClean="0"/>
              <a:t>حاضرمشاهد</a:t>
            </a:r>
            <a:endParaRPr lang="ar-SA" sz="2400" dirty="0" smtClean="0"/>
          </a:p>
          <a:p>
            <a:pPr>
              <a:buNone/>
            </a:pPr>
            <a:r>
              <a:rPr lang="ar-SA" sz="2400" dirty="0" smtClean="0"/>
              <a:t>ومن ذلك قول </a:t>
            </a:r>
            <a:r>
              <a:rPr lang="ar-SA" sz="2400" dirty="0" err="1" smtClean="0"/>
              <a:t>ابي</a:t>
            </a:r>
            <a:r>
              <a:rPr lang="ar-SA" sz="2400" dirty="0" smtClean="0"/>
              <a:t> فراس وهو </a:t>
            </a:r>
            <a:r>
              <a:rPr lang="ar-SA" sz="2400" dirty="0" err="1" smtClean="0"/>
              <a:t>اسير</a:t>
            </a:r>
            <a:r>
              <a:rPr lang="ar-SA" sz="2400" dirty="0" smtClean="0"/>
              <a:t> في بلاد الروم ينادي سيف </a:t>
            </a:r>
            <a:r>
              <a:rPr lang="ar-SA" sz="2400" dirty="0" err="1" smtClean="0"/>
              <a:t>الدوله</a:t>
            </a:r>
            <a:r>
              <a:rPr lang="ar-SA" sz="2400" dirty="0" smtClean="0"/>
              <a:t> </a:t>
            </a:r>
            <a:br>
              <a:rPr lang="ar-SA" sz="2400" dirty="0" smtClean="0"/>
            </a:br>
            <a:r>
              <a:rPr lang="ar-SA" sz="2400" i="1" dirty="0" smtClean="0"/>
              <a:t>أسيفُ الهـدى </a:t>
            </a:r>
            <a:r>
              <a:rPr lang="ar-SA" sz="2400" i="1" dirty="0" err="1" smtClean="0"/>
              <a:t>وقريعُ</a:t>
            </a:r>
            <a:r>
              <a:rPr lang="ar-SA" sz="2400" i="1" dirty="0" smtClean="0"/>
              <a:t> العرّب </a:t>
            </a:r>
            <a:r>
              <a:rPr lang="ar-SA" sz="2400" i="1" dirty="0" err="1" smtClean="0"/>
              <a:t>الامَ</a:t>
            </a:r>
            <a:r>
              <a:rPr lang="ar-SA" sz="2400" i="1" dirty="0" smtClean="0"/>
              <a:t> الجفاء وفيمَ الغضب</a:t>
            </a:r>
            <a:br>
              <a:rPr lang="ar-SA" sz="2400" i="1" dirty="0" smtClean="0"/>
            </a:br>
            <a:r>
              <a:rPr lang="ar-SA" sz="2400" i="1" dirty="0" smtClean="0"/>
              <a:t>                  </a:t>
            </a:r>
            <a:r>
              <a:rPr lang="ar-SA" sz="2400" i="1" dirty="0" err="1" smtClean="0"/>
              <a:t>ومابالُ</a:t>
            </a:r>
            <a:r>
              <a:rPr lang="ar-SA" sz="2400" i="1" dirty="0" smtClean="0"/>
              <a:t> كتبكَ قـدْ أصبحتْ تنكِبُني مع هذي </a:t>
            </a:r>
            <a:r>
              <a:rPr lang="ar-SA" sz="2400" i="1" dirty="0" err="1" smtClean="0"/>
              <a:t>النُكـبُ</a:t>
            </a:r>
            <a:r>
              <a:rPr lang="ar-SA" sz="2400" dirty="0" smtClean="0"/>
              <a:t/>
            </a:r>
            <a:br>
              <a:rPr lang="ar-SA" sz="2400" dirty="0" smtClean="0"/>
            </a:br>
            <a:r>
              <a:rPr lang="ar-SA" sz="2400" dirty="0" smtClean="0"/>
              <a:t>فعلى الرغم من تباعدهما جاء النداء </a:t>
            </a:r>
            <a:r>
              <a:rPr lang="ar-SA" sz="2400" dirty="0" err="1" smtClean="0"/>
              <a:t>بالهمزه</a:t>
            </a:r>
            <a:r>
              <a:rPr lang="ar-SA" sz="2400" dirty="0" smtClean="0"/>
              <a:t> ليُعَبـِرُ عما يضمره له من حُب, فهو حاضر في قلبه </a:t>
            </a:r>
            <a:r>
              <a:rPr lang="ar-SA" sz="2400" dirty="0" err="1" smtClean="0"/>
              <a:t>لايغيب</a:t>
            </a:r>
            <a:r>
              <a:rPr lang="ar-SA" sz="2400" dirty="0" smtClean="0"/>
              <a:t> عن خاطره وكأنه مشاهد </a:t>
            </a:r>
            <a:r>
              <a:rPr lang="ar-SA" sz="2400" dirty="0" err="1" smtClean="0"/>
              <a:t>امامه</a:t>
            </a:r>
            <a:r>
              <a:rPr lang="ar-SA" sz="2400" dirty="0" smtClean="0"/>
              <a:t>.</a:t>
            </a:r>
          </a:p>
          <a:p>
            <a:pPr algn="just"/>
            <a:r>
              <a:rPr lang="ar-SA" sz="2400" dirty="0" smtClean="0"/>
              <a:t> وتقرأ رسالة والد </a:t>
            </a:r>
            <a:r>
              <a:rPr lang="ar-SA" sz="2400" dirty="0" err="1" smtClean="0"/>
              <a:t>الى</a:t>
            </a:r>
            <a:r>
              <a:rPr lang="ar-SA" sz="2400" dirty="0" smtClean="0"/>
              <a:t> ولده </a:t>
            </a:r>
            <a:r>
              <a:rPr lang="ar-SA" sz="2400" dirty="0" err="1" smtClean="0"/>
              <a:t>ارسلها</a:t>
            </a:r>
            <a:r>
              <a:rPr lang="ar-SA" sz="2400" dirty="0" smtClean="0"/>
              <a:t> له من مكان بعيد فتراهُ يقول </a:t>
            </a:r>
            <a:r>
              <a:rPr lang="ar-SA" sz="2400" b="1" dirty="0" smtClean="0"/>
              <a:t>(أي بُنيّ عليك </a:t>
            </a:r>
            <a:r>
              <a:rPr lang="ar-SA" sz="2400" b="1" dirty="0" err="1" smtClean="0"/>
              <a:t>الاستقامه</a:t>
            </a:r>
            <a:r>
              <a:rPr lang="ar-SA" sz="2400" b="1" dirty="0" smtClean="0"/>
              <a:t> وترك المعاصي فإن العلم نورٌ ونورُ اللهِ </a:t>
            </a:r>
            <a:r>
              <a:rPr lang="ar-SA" sz="2400" b="1" dirty="0" err="1" smtClean="0"/>
              <a:t>لايهدي</a:t>
            </a:r>
            <a:r>
              <a:rPr lang="ar-SA" sz="2400" b="1" dirty="0" smtClean="0"/>
              <a:t> العاص)</a:t>
            </a:r>
            <a:r>
              <a:rPr lang="ar-SA" sz="2400" dirty="0" smtClean="0"/>
              <a:t>فقد عَبَرَ بأي في ندائه ابنه وهو بعيد عنه ليدل على انه حاضر في قلبه </a:t>
            </a:r>
            <a:r>
              <a:rPr lang="ar-SA" sz="2400" dirty="0" err="1" smtClean="0"/>
              <a:t>لايبرح</a:t>
            </a:r>
            <a:r>
              <a:rPr lang="ar-SA" sz="2400" dirty="0" smtClean="0"/>
              <a:t> خياله </a:t>
            </a:r>
            <a:r>
              <a:rPr lang="ar-SA" sz="2400" dirty="0" err="1" smtClean="0"/>
              <a:t>ولايغيب</a:t>
            </a:r>
            <a:r>
              <a:rPr lang="ar-SA" sz="2400" dirty="0" smtClean="0"/>
              <a:t> عن فكره ووجدانه</a:t>
            </a:r>
            <a:endParaRPr lang="ar-SA" sz="2400"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214290"/>
            <a:ext cx="8686800" cy="71438"/>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lnSpcReduction="10000"/>
          </a:bodyPr>
          <a:lstStyle/>
          <a:p>
            <a:r>
              <a:rPr lang="ar-SA" dirty="0" smtClean="0"/>
              <a:t>, كما قد ينزل </a:t>
            </a:r>
            <a:r>
              <a:rPr lang="ar-SA" b="1" dirty="0" smtClean="0">
                <a:solidFill>
                  <a:srgbClr val="FF0000"/>
                </a:solidFill>
              </a:rPr>
              <a:t>القريب منزلة البعيد </a:t>
            </a:r>
            <a:r>
              <a:rPr lang="ar-SA" dirty="0" smtClean="0"/>
              <a:t>فيُنادى بغير (</a:t>
            </a:r>
            <a:r>
              <a:rPr lang="ar-SA" dirty="0" err="1" smtClean="0"/>
              <a:t>الهمزه</a:t>
            </a:r>
            <a:r>
              <a:rPr lang="ar-SA" dirty="0" smtClean="0"/>
              <a:t> , وأي) لأغراض بلاغيه </a:t>
            </a:r>
            <a:r>
              <a:rPr lang="ar-SA" dirty="0" err="1" smtClean="0"/>
              <a:t>اهمها</a:t>
            </a:r>
            <a:r>
              <a:rPr lang="ar-SA" dirty="0" smtClean="0"/>
              <a:t>:</a:t>
            </a:r>
          </a:p>
          <a:p>
            <a:r>
              <a:rPr lang="ar-SA" dirty="0" smtClean="0"/>
              <a:t>1-(</a:t>
            </a:r>
            <a:r>
              <a:rPr lang="ar-SA" dirty="0" err="1" smtClean="0">
                <a:solidFill>
                  <a:srgbClr val="FF0000"/>
                </a:solidFill>
              </a:rPr>
              <a:t>الاشعار</a:t>
            </a:r>
            <a:r>
              <a:rPr lang="ar-SA" dirty="0" smtClean="0">
                <a:solidFill>
                  <a:srgbClr val="FF0000"/>
                </a:solidFill>
              </a:rPr>
              <a:t> ببعد منزلته وعلو مكانته</a:t>
            </a:r>
            <a:r>
              <a:rPr lang="ar-SA" dirty="0" smtClean="0"/>
              <a:t>) فينزل بعد المنزلة علو </a:t>
            </a:r>
            <a:r>
              <a:rPr lang="ar-SA" dirty="0" err="1" smtClean="0"/>
              <a:t>المكانه</a:t>
            </a:r>
            <a:r>
              <a:rPr lang="ar-SA" dirty="0" smtClean="0"/>
              <a:t> , كما في قوله تعالى: {</a:t>
            </a:r>
            <a:r>
              <a:rPr lang="ar-SA" b="1" dirty="0" smtClean="0"/>
              <a:t>يَا أَبَتِ لَا تَعْبُدِ الشَّيْطَانَ إِنَّ الشَّيْطَانَ كَانَ لِلرَّحْمَنِ عَصِيًّا (44) يَا أَبَتِ إِنِّي أَخَافُ أَنْ يَمَسَّكَ عَذَابٌ مِنَ الرَّحْمَنِ فَتَكُونَ لِلشَّيْطَانِ وَلِيًّا</a:t>
            </a:r>
            <a:r>
              <a:rPr lang="ar-SA" dirty="0" smtClean="0"/>
              <a:t> }. </a:t>
            </a:r>
            <a:r>
              <a:rPr lang="ar-SA" dirty="0" err="1" smtClean="0"/>
              <a:t>فابراهيم</a:t>
            </a:r>
            <a:r>
              <a:rPr lang="ar-SA" dirty="0" smtClean="0"/>
              <a:t> (ع)يُنادي أباهُ وهو قريب منه, وقد استخدم (يا) الموضوعة لنداء البعيد ليُنـَبئ بـِبُعْد مكانتهُ وسِمُو منزلته وهذا أدب الابن مع </a:t>
            </a:r>
            <a:r>
              <a:rPr lang="ar-SA" dirty="0" err="1" smtClean="0"/>
              <a:t>ابيه</a:t>
            </a:r>
            <a:r>
              <a:rPr lang="ar-SA" dirty="0" smtClean="0"/>
              <a:t> حتى لو كان على غير دينه .. ومن ذلك نداؤك لفظ </a:t>
            </a:r>
            <a:r>
              <a:rPr lang="ar-SA" dirty="0" err="1" smtClean="0"/>
              <a:t>الجلاله</a:t>
            </a:r>
            <a:r>
              <a:rPr lang="ar-SA" dirty="0" smtClean="0"/>
              <a:t> [يا الله] مع انه اقرب </a:t>
            </a:r>
            <a:r>
              <a:rPr lang="ar-SA" dirty="0" err="1" smtClean="0"/>
              <a:t>اليك</a:t>
            </a:r>
            <a:r>
              <a:rPr lang="ar-SA" dirty="0" smtClean="0"/>
              <a:t> من حبل الوريد .</a:t>
            </a:r>
            <a:endParaRPr lang="ar-SA"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85000" lnSpcReduction="20000"/>
          </a:bodyPr>
          <a:lstStyle/>
          <a:p>
            <a:endParaRPr lang="ar-SA" dirty="0" smtClean="0"/>
          </a:p>
          <a:p>
            <a:endParaRPr lang="ar-SA" dirty="0" smtClean="0"/>
          </a:p>
          <a:p>
            <a:r>
              <a:rPr lang="ar-SA" dirty="0" smtClean="0"/>
              <a:t>2-(</a:t>
            </a:r>
            <a:r>
              <a:rPr lang="ar-SA" dirty="0" smtClean="0">
                <a:solidFill>
                  <a:srgbClr val="FF0000"/>
                </a:solidFill>
              </a:rPr>
              <a:t>التنبيه على عظم </a:t>
            </a:r>
            <a:r>
              <a:rPr lang="ar-SA" dirty="0" err="1" smtClean="0">
                <a:solidFill>
                  <a:srgbClr val="FF0000"/>
                </a:solidFill>
              </a:rPr>
              <a:t>الامر</a:t>
            </a:r>
            <a:r>
              <a:rPr lang="ar-SA" dirty="0" smtClean="0">
                <a:solidFill>
                  <a:srgbClr val="FF0000"/>
                </a:solidFill>
              </a:rPr>
              <a:t> المدعو لهُ وعلو شأنهُ</a:t>
            </a:r>
            <a:r>
              <a:rPr lang="ar-SA" dirty="0" smtClean="0"/>
              <a:t>) حتى كأن المنادى مقصر فيه وغافل عنه مع شدة حرصه على الامتثال كقوله تعالى: {</a:t>
            </a:r>
            <a:r>
              <a:rPr lang="ar-SA" b="1" dirty="0" smtClean="0"/>
              <a:t>يَا أَيُّهَا الرَّسُولُ بَلِّغْ مَا أُنْزِلَ إِلَيْكَ مِنْ رَبِّكَ} </a:t>
            </a:r>
          </a:p>
          <a:p>
            <a:r>
              <a:rPr lang="ar-SA" dirty="0" smtClean="0"/>
              <a:t>ويحمل على ذلك كل النداءات </a:t>
            </a:r>
            <a:r>
              <a:rPr lang="ar-SA" dirty="0" err="1" smtClean="0"/>
              <a:t>الموجهه</a:t>
            </a:r>
            <a:r>
              <a:rPr lang="ar-SA" dirty="0" smtClean="0"/>
              <a:t> من الله تعالى </a:t>
            </a:r>
            <a:r>
              <a:rPr lang="ar-SA" dirty="0" err="1" smtClean="0"/>
              <a:t>الى</a:t>
            </a:r>
            <a:r>
              <a:rPr lang="ar-SA" dirty="0" smtClean="0"/>
              <a:t> عباده ومثال ذلك قوله تعالى: (</a:t>
            </a:r>
            <a:r>
              <a:rPr lang="ar-SA" dirty="0" err="1" smtClean="0"/>
              <a:t>ياأيّها</a:t>
            </a:r>
            <a:r>
              <a:rPr lang="ar-SA" dirty="0" smtClean="0"/>
              <a:t> الذين آمنوا...) وقوله تعالى: (</a:t>
            </a:r>
            <a:r>
              <a:rPr lang="ar-SA" dirty="0" err="1" smtClean="0"/>
              <a:t>ياأيّها</a:t>
            </a:r>
            <a:r>
              <a:rPr lang="ar-SA" dirty="0" smtClean="0"/>
              <a:t> الناس...),وقوله:(</a:t>
            </a:r>
            <a:r>
              <a:rPr lang="ar-SA" dirty="0" err="1" smtClean="0"/>
              <a:t>ياموسى</a:t>
            </a:r>
            <a:r>
              <a:rPr lang="ar-SA" dirty="0" smtClean="0"/>
              <a:t> أقبل </a:t>
            </a:r>
            <a:r>
              <a:rPr lang="ar-SA" dirty="0" err="1" smtClean="0"/>
              <a:t>ولاتخفْ</a:t>
            </a:r>
            <a:r>
              <a:rPr lang="ar-SA" dirty="0" smtClean="0"/>
              <a:t>...) .</a:t>
            </a:r>
          </a:p>
          <a:p>
            <a:r>
              <a:rPr lang="ar-SA" dirty="0" smtClean="0"/>
              <a:t>ومنه:</a:t>
            </a:r>
          </a:p>
          <a:p>
            <a:r>
              <a:rPr lang="ar-SA" dirty="0" smtClean="0"/>
              <a:t>أيا جامِعَ الدُنيا لغير بلاغةٍ لمن تجمعُ الدُنيا </a:t>
            </a:r>
            <a:r>
              <a:rPr lang="ar-SA" dirty="0" err="1" smtClean="0"/>
              <a:t>وانت</a:t>
            </a:r>
            <a:r>
              <a:rPr lang="ar-SA" dirty="0" smtClean="0"/>
              <a:t> تموتُ </a:t>
            </a:r>
            <a:br>
              <a:rPr lang="ar-SA" dirty="0" smtClean="0"/>
            </a:br>
            <a:r>
              <a:rPr lang="ar-SA" dirty="0" smtClean="0"/>
              <a:t/>
            </a:r>
            <a:br>
              <a:rPr lang="ar-SA" dirty="0" smtClean="0"/>
            </a:br>
            <a:r>
              <a:rPr lang="ar-SA" dirty="0" smtClean="0"/>
              <a:t/>
            </a:r>
            <a:br>
              <a:rPr lang="ar-SA" dirty="0" smtClean="0"/>
            </a:br>
            <a:endParaRPr lang="ar-SA"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437207"/>
          </a:xfrm>
        </p:spPr>
        <p:txBody>
          <a:bodyPr>
            <a:normAutofit/>
          </a:bodyPr>
          <a:lstStyle/>
          <a:p>
            <a:r>
              <a:rPr lang="ar-SA" dirty="0" smtClean="0"/>
              <a:t>3- </a:t>
            </a:r>
            <a:r>
              <a:rPr lang="ar-SA" dirty="0" err="1" smtClean="0"/>
              <a:t>الاشعار</a:t>
            </a:r>
            <a:r>
              <a:rPr lang="ar-SA" dirty="0" smtClean="0"/>
              <a:t> بأن المُنادى </a:t>
            </a:r>
            <a:r>
              <a:rPr lang="ar-SA" dirty="0" smtClean="0">
                <a:solidFill>
                  <a:srgbClr val="FF0000"/>
                </a:solidFill>
              </a:rPr>
              <a:t>وَضيع </a:t>
            </a:r>
            <a:r>
              <a:rPr lang="ar-SA" dirty="0" err="1" smtClean="0">
                <a:solidFill>
                  <a:srgbClr val="FF0000"/>
                </a:solidFill>
              </a:rPr>
              <a:t>المنزله</a:t>
            </a:r>
            <a:r>
              <a:rPr lang="ar-SA" dirty="0" smtClean="0">
                <a:solidFill>
                  <a:srgbClr val="FF0000"/>
                </a:solidFill>
              </a:rPr>
              <a:t> ومُنحط </a:t>
            </a:r>
            <a:r>
              <a:rPr lang="ar-SA" dirty="0" err="1" smtClean="0"/>
              <a:t>المكانه</a:t>
            </a:r>
            <a:r>
              <a:rPr lang="ar-SA" dirty="0" smtClean="0"/>
              <a:t>، وكأنهُ </a:t>
            </a:r>
            <a:r>
              <a:rPr lang="ar-SA" dirty="0" smtClean="0">
                <a:solidFill>
                  <a:srgbClr val="FF0000"/>
                </a:solidFill>
              </a:rPr>
              <a:t>بعيد عن القلب </a:t>
            </a:r>
            <a:r>
              <a:rPr lang="ar-SA" dirty="0" smtClean="0"/>
              <a:t>فينزل هذا البعد النفسي منزلة البعد المكاني كما قال جـريـر :-</a:t>
            </a:r>
            <a:br>
              <a:rPr lang="ar-SA" dirty="0" smtClean="0"/>
            </a:br>
            <a:r>
              <a:rPr lang="ar-SA" dirty="0" smtClean="0"/>
              <a:t>فخلِّ الفخر يا ابَن أبي </a:t>
            </a:r>
            <a:r>
              <a:rPr lang="ar-SA" dirty="0" err="1" smtClean="0"/>
              <a:t>خـُلـيـد</a:t>
            </a:r>
            <a:r>
              <a:rPr lang="ar-SA" dirty="0" smtClean="0"/>
              <a:t> </a:t>
            </a:r>
          </a:p>
          <a:p>
            <a:r>
              <a:rPr lang="ar-SA" dirty="0" smtClean="0"/>
              <a:t>                              وأدِّ خراجَ رأســـك كُلَّ عامٍ</a:t>
            </a:r>
            <a:br>
              <a:rPr lang="ar-SA" dirty="0" smtClean="0"/>
            </a:br>
            <a:r>
              <a:rPr lang="ar-SA" dirty="0" smtClean="0"/>
              <a:t>ونحو قولك (</a:t>
            </a:r>
            <a:r>
              <a:rPr lang="ar-SA" dirty="0" err="1" smtClean="0"/>
              <a:t>ياهذا</a:t>
            </a:r>
            <a:r>
              <a:rPr lang="ar-SA" dirty="0" smtClean="0"/>
              <a:t> </a:t>
            </a:r>
            <a:r>
              <a:rPr lang="ar-SA" dirty="0" err="1" smtClean="0"/>
              <a:t>لاتتكلم</a:t>
            </a:r>
            <a:r>
              <a:rPr lang="ar-SA" dirty="0" smtClean="0"/>
              <a:t> حتى يؤذنَ </a:t>
            </a:r>
            <a:r>
              <a:rPr lang="ar-SA" dirty="0" err="1" smtClean="0"/>
              <a:t>لك</a:t>
            </a:r>
            <a:r>
              <a:rPr lang="ar-SA" dirty="0" smtClean="0"/>
              <a:t>) </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ar-IQ" dirty="0"/>
          </a:p>
        </p:txBody>
      </p:sp>
      <p:sp>
        <p:nvSpPr>
          <p:cNvPr id="3" name="Content Placeholder 2"/>
          <p:cNvSpPr>
            <a:spLocks noGrp="1"/>
          </p:cNvSpPr>
          <p:nvPr>
            <p:ph idx="1"/>
          </p:nvPr>
        </p:nvSpPr>
        <p:spPr>
          <a:xfrm>
            <a:off x="457200" y="357166"/>
            <a:ext cx="8401080" cy="6143668"/>
          </a:xfrm>
        </p:spPr>
        <p:style>
          <a:lnRef idx="0">
            <a:schemeClr val="accent5"/>
          </a:lnRef>
          <a:fillRef idx="3">
            <a:schemeClr val="accent5"/>
          </a:fillRef>
          <a:effectRef idx="3">
            <a:schemeClr val="accent5"/>
          </a:effectRef>
          <a:fontRef idx="minor">
            <a:schemeClr val="lt1"/>
          </a:fontRef>
        </p:style>
        <p:txBody>
          <a:bodyPr>
            <a:normAutofit fontScale="92500" lnSpcReduction="10000"/>
          </a:bodyPr>
          <a:lstStyle/>
          <a:p>
            <a:r>
              <a:rPr lang="ar-IQ" dirty="0">
                <a:sym typeface="Wingdings" pitchFamily="2" charset="2"/>
              </a:rPr>
              <a:t>وتخرج الفاظ النداء عن اصل معناه </a:t>
            </a:r>
            <a:r>
              <a:rPr lang="ar-SA" dirty="0" smtClean="0">
                <a:sym typeface="Wingdings" pitchFamily="2" charset="2"/>
              </a:rPr>
              <a:t>الحقيقي </a:t>
            </a:r>
            <a:r>
              <a:rPr lang="ar-IQ" dirty="0" err="1" smtClean="0">
                <a:sym typeface="Wingdings" pitchFamily="2" charset="2"/>
              </a:rPr>
              <a:t>الى</a:t>
            </a:r>
            <a:r>
              <a:rPr lang="ar-IQ" dirty="0" smtClean="0">
                <a:sym typeface="Wingdings" pitchFamily="2" charset="2"/>
              </a:rPr>
              <a:t> </a:t>
            </a:r>
            <a:r>
              <a:rPr lang="ar-IQ" dirty="0">
                <a:solidFill>
                  <a:srgbClr val="FF0000"/>
                </a:solidFill>
                <a:sym typeface="Wingdings" pitchFamily="2" charset="2"/>
              </a:rPr>
              <a:t>معان </a:t>
            </a:r>
            <a:r>
              <a:rPr lang="ar-IQ" dirty="0" smtClean="0">
                <a:solidFill>
                  <a:srgbClr val="FF0000"/>
                </a:solidFill>
                <a:sym typeface="Wingdings" pitchFamily="2" charset="2"/>
              </a:rPr>
              <a:t>أخرى </a:t>
            </a:r>
            <a:r>
              <a:rPr lang="ar-SA" dirty="0" smtClean="0">
                <a:solidFill>
                  <a:srgbClr val="FF0000"/>
                </a:solidFill>
                <a:sym typeface="Wingdings" pitchFamily="2" charset="2"/>
              </a:rPr>
              <a:t>بلاغية </a:t>
            </a:r>
            <a:r>
              <a:rPr lang="ar-IQ" dirty="0" smtClean="0">
                <a:sym typeface="Wingdings" pitchFamily="2" charset="2"/>
              </a:rPr>
              <a:t>تفهم </a:t>
            </a:r>
            <a:r>
              <a:rPr lang="ar-IQ" dirty="0">
                <a:sym typeface="Wingdings" pitchFamily="2" charset="2"/>
              </a:rPr>
              <a:t>من السياق بمعونة القرائن،ومن ذلك : </a:t>
            </a:r>
            <a:r>
              <a:rPr lang="ar-IQ" dirty="0" smtClean="0"/>
              <a:t> </a:t>
            </a:r>
            <a:endParaRPr lang="ar-IQ" dirty="0"/>
          </a:p>
          <a:p>
            <a:pPr marL="0" indent="0">
              <a:buNone/>
            </a:pPr>
            <a:r>
              <a:rPr lang="ar-IQ" dirty="0" smtClean="0"/>
              <a:t>أ ـ </a:t>
            </a:r>
            <a:r>
              <a:rPr lang="ar-IQ" dirty="0" smtClean="0">
                <a:solidFill>
                  <a:srgbClr val="FF0000"/>
                </a:solidFill>
              </a:rPr>
              <a:t>الزجر </a:t>
            </a:r>
            <a:r>
              <a:rPr lang="ar-IQ" dirty="0" smtClean="0"/>
              <a:t>:</a:t>
            </a:r>
          </a:p>
          <a:p>
            <a:pPr marL="0" indent="0">
              <a:buNone/>
            </a:pPr>
            <a:r>
              <a:rPr lang="ar-IQ" dirty="0" smtClean="0"/>
              <a:t>ـ  يا قلب ويحك ما سمعت لناصحٍ  </a:t>
            </a:r>
            <a:endParaRPr lang="ar-SA" dirty="0" smtClean="0"/>
          </a:p>
          <a:p>
            <a:pPr marL="0" indent="0" algn="l">
              <a:buNone/>
            </a:pPr>
            <a:r>
              <a:rPr lang="ar-IQ" dirty="0" smtClean="0"/>
              <a:t> لما ارتميت ولا اتقيت ملاماً</a:t>
            </a:r>
            <a:r>
              <a:rPr lang="ar-SA" dirty="0" smtClean="0"/>
              <a:t> </a:t>
            </a:r>
            <a:endParaRPr lang="ar-IQ" dirty="0" smtClean="0">
              <a:solidFill>
                <a:srgbClr val="FF0000"/>
              </a:solidFill>
            </a:endParaRPr>
          </a:p>
          <a:p>
            <a:pPr marL="0" indent="0">
              <a:buNone/>
            </a:pPr>
            <a:r>
              <a:rPr lang="ar-IQ" dirty="0" smtClean="0"/>
              <a:t>ـ  أفؤادي متى المتابُ ألمـــــا     </a:t>
            </a:r>
            <a:endParaRPr lang="ar-SA" dirty="0" smtClean="0"/>
          </a:p>
          <a:p>
            <a:pPr marL="0" indent="0" algn="l">
              <a:buNone/>
            </a:pPr>
            <a:r>
              <a:rPr lang="ar-IQ" dirty="0" smtClean="0"/>
              <a:t>تصحُ والشيبُ فوقَ رأسي ألمَا</a:t>
            </a:r>
          </a:p>
          <a:p>
            <a:pPr marL="0" indent="0">
              <a:buNone/>
            </a:pPr>
            <a:r>
              <a:rPr lang="ar-IQ" dirty="0" smtClean="0"/>
              <a:t>ـ بالله قل لي </a:t>
            </a:r>
            <a:r>
              <a:rPr lang="ar-IQ" dirty="0" err="1" smtClean="0"/>
              <a:t>يافــــــلا</a:t>
            </a:r>
            <a:r>
              <a:rPr lang="ar-IQ" dirty="0" smtClean="0"/>
              <a:t>      </a:t>
            </a:r>
            <a:endParaRPr lang="ar-SA" dirty="0" smtClean="0"/>
          </a:p>
          <a:p>
            <a:pPr marL="0" indent="0" algn="l">
              <a:buNone/>
            </a:pPr>
            <a:r>
              <a:rPr lang="ar-IQ" dirty="0" smtClean="0"/>
              <a:t> نُ ولي أقولُ ولـــــي أُسائِلْ</a:t>
            </a:r>
          </a:p>
          <a:p>
            <a:pPr marL="0" indent="0">
              <a:buNone/>
            </a:pPr>
            <a:r>
              <a:rPr lang="ar-IQ" dirty="0" smtClean="0"/>
              <a:t>أتريدُ في السبعين ما        </a:t>
            </a:r>
            <a:endParaRPr lang="ar-SA" dirty="0" smtClean="0"/>
          </a:p>
          <a:p>
            <a:pPr marL="0" indent="0" algn="l">
              <a:buNone/>
            </a:pPr>
            <a:r>
              <a:rPr lang="ar-IQ" dirty="0" smtClean="0"/>
              <a:t>قد كنت في العشرين فاعلْ</a:t>
            </a:r>
          </a:p>
          <a:p>
            <a:pPr marL="0" indent="0">
              <a:buNone/>
            </a:pPr>
            <a:endParaRPr lang="ar-IQ" dirty="0" smtClean="0"/>
          </a:p>
        </p:txBody>
      </p:sp>
    </p:spTree>
    <p:extLst>
      <p:ext uri="{BB962C8B-B14F-4D97-AF65-F5344CB8AC3E}">
        <p14:creationId xmlns="" xmlns:p14="http://schemas.microsoft.com/office/powerpoint/2010/main" val="79613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8229600" cy="216024"/>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endParaRPr lang="ar-SA" dirty="0" smtClean="0"/>
          </a:p>
          <a:p>
            <a:pPr marL="0" indent="0">
              <a:buNone/>
            </a:pPr>
            <a:r>
              <a:rPr lang="ar-SA" dirty="0" smtClean="0"/>
              <a:t>   </a:t>
            </a:r>
            <a:r>
              <a:rPr lang="ar-IQ" dirty="0" smtClean="0"/>
              <a:t>{{ مثل </a:t>
            </a:r>
            <a:r>
              <a:rPr lang="ar-IQ" u="sng" dirty="0" smtClean="0">
                <a:solidFill>
                  <a:srgbClr val="00B050"/>
                </a:solidFill>
              </a:rPr>
              <a:t>الذين اتخذوا من دون الله اولياء </a:t>
            </a:r>
            <a:r>
              <a:rPr lang="ar-IQ" u="sng" dirty="0" smtClean="0">
                <a:solidFill>
                  <a:srgbClr val="FF0000"/>
                </a:solidFill>
              </a:rPr>
              <a:t>كمثل</a:t>
            </a:r>
            <a:r>
              <a:rPr lang="ar-IQ" dirty="0" smtClean="0"/>
              <a:t> </a:t>
            </a:r>
            <a:r>
              <a:rPr lang="ar-IQ" u="sng" dirty="0" smtClean="0">
                <a:solidFill>
                  <a:srgbClr val="7030A0"/>
                </a:solidFill>
              </a:rPr>
              <a:t>العنكبوت اتخذت بيتاً </a:t>
            </a:r>
            <a:r>
              <a:rPr lang="ar-IQ" dirty="0" smtClean="0"/>
              <a:t>وإن أوهن البيوتِ لَبيتُ </a:t>
            </a:r>
            <a:r>
              <a:rPr lang="ar-SA" dirty="0" smtClean="0"/>
              <a:t>           </a:t>
            </a:r>
            <a:r>
              <a:rPr lang="ar-IQ" dirty="0" smtClean="0"/>
              <a:t>العنكبوتِ}}.</a:t>
            </a:r>
          </a:p>
          <a:p>
            <a:pPr marL="0" indent="0">
              <a:buNone/>
            </a:pPr>
            <a:r>
              <a:rPr lang="ar-SA" dirty="0" smtClean="0"/>
              <a:t>             </a:t>
            </a:r>
            <a:r>
              <a:rPr lang="ar-IQ" dirty="0" smtClean="0"/>
              <a:t>وجه الشبه = صورة من يحتمي بآخر لايحميه.</a:t>
            </a:r>
          </a:p>
          <a:p>
            <a:pPr marL="0" indent="0">
              <a:buNone/>
            </a:pPr>
            <a:r>
              <a:rPr lang="ar-SA" dirty="0" smtClean="0"/>
              <a:t>     </a:t>
            </a:r>
            <a:r>
              <a:rPr lang="ar-IQ" dirty="0" smtClean="0"/>
              <a:t>{{ </a:t>
            </a:r>
            <a:r>
              <a:rPr lang="ar-IQ" u="sng" dirty="0" smtClean="0">
                <a:solidFill>
                  <a:srgbClr val="7030A0"/>
                </a:solidFill>
              </a:rPr>
              <a:t>مثلهم </a:t>
            </a:r>
            <a:r>
              <a:rPr lang="ar-IQ" u="sng" dirty="0" smtClean="0">
                <a:solidFill>
                  <a:srgbClr val="FF0000"/>
                </a:solidFill>
              </a:rPr>
              <a:t>كمثل</a:t>
            </a:r>
            <a:r>
              <a:rPr lang="ar-IQ" dirty="0" smtClean="0"/>
              <a:t> </a:t>
            </a:r>
            <a:r>
              <a:rPr lang="ar-IQ" u="sng" dirty="0" smtClean="0">
                <a:solidFill>
                  <a:srgbClr val="00B050"/>
                </a:solidFill>
              </a:rPr>
              <a:t>الذي استوقد ناراً فلما أضاءت ما حولهُ ذهب الله بنورهم وتركهم في </a:t>
            </a:r>
            <a:r>
              <a:rPr lang="ar-SA" u="sng" dirty="0" smtClean="0">
                <a:solidFill>
                  <a:srgbClr val="00B050"/>
                </a:solidFill>
              </a:rPr>
              <a:t>   </a:t>
            </a:r>
            <a:r>
              <a:rPr lang="ar-IQ" u="sng" dirty="0" smtClean="0">
                <a:solidFill>
                  <a:srgbClr val="00B050"/>
                </a:solidFill>
              </a:rPr>
              <a:t>ظلماتٍ لايبصرون </a:t>
            </a:r>
            <a:r>
              <a:rPr lang="ar-IQ" dirty="0" smtClean="0"/>
              <a:t>صمٌّ بكمٌ عميٌ فهم لايرجعون}}.</a:t>
            </a:r>
          </a:p>
          <a:p>
            <a:pPr marL="0" indent="0">
              <a:buNone/>
            </a:pPr>
            <a:r>
              <a:rPr lang="ar-SA" dirty="0" smtClean="0"/>
              <a:t>    </a:t>
            </a:r>
            <a:r>
              <a:rPr lang="ar-IQ" dirty="0" smtClean="0"/>
              <a:t>وجه الشبه = الهيئة الحاصلة من وجود هداية قص</a:t>
            </a:r>
            <a:r>
              <a:rPr lang="ar-SA" dirty="0" smtClean="0"/>
              <a:t>ي</a:t>
            </a:r>
            <a:r>
              <a:rPr lang="ar-IQ" dirty="0" err="1" smtClean="0"/>
              <a:t>رة</a:t>
            </a:r>
            <a:r>
              <a:rPr lang="ar-IQ" dirty="0" smtClean="0"/>
              <a:t> يتلوها ظلام الحيرة والارتباك.</a:t>
            </a:r>
            <a:endParaRPr lang="ar-SA" dirty="0" smtClean="0"/>
          </a:p>
          <a:p>
            <a:pPr marL="0" indent="0">
              <a:buNone/>
            </a:pPr>
            <a:endParaRPr lang="ar-IQ" dirty="0"/>
          </a:p>
        </p:txBody>
      </p:sp>
    </p:spTree>
    <p:extLst>
      <p:ext uri="{BB962C8B-B14F-4D97-AF65-F5344CB8AC3E}">
        <p14:creationId xmlns="" xmlns:p14="http://schemas.microsoft.com/office/powerpoint/2010/main" val="1870842207"/>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a:t>ب ـ </a:t>
            </a:r>
            <a:r>
              <a:rPr lang="ar-IQ" dirty="0">
                <a:solidFill>
                  <a:srgbClr val="FF0000"/>
                </a:solidFill>
              </a:rPr>
              <a:t>التحسر والتوجع </a:t>
            </a:r>
            <a:r>
              <a:rPr lang="ar-IQ" dirty="0"/>
              <a:t>:</a:t>
            </a:r>
          </a:p>
          <a:p>
            <a:pPr marL="0" indent="0">
              <a:buNone/>
            </a:pPr>
            <a:r>
              <a:rPr lang="ar-IQ" dirty="0"/>
              <a:t>أيا قبر معنٍ كيف واريت جوده   </a:t>
            </a:r>
          </a:p>
          <a:p>
            <a:pPr marL="0" indent="0">
              <a:buNone/>
            </a:pPr>
            <a:r>
              <a:rPr lang="ar-IQ" dirty="0"/>
              <a:t>                             </a:t>
            </a:r>
            <a:r>
              <a:rPr lang="ar-IQ" dirty="0" smtClean="0"/>
              <a:t>وقد </a:t>
            </a:r>
            <a:r>
              <a:rPr lang="ar-IQ" dirty="0"/>
              <a:t>كان منه البر والبحر مُترعاً  </a:t>
            </a:r>
            <a:endParaRPr lang="ar-IQ" dirty="0" smtClean="0"/>
          </a:p>
          <a:p>
            <a:pPr marL="0" indent="0">
              <a:buNone/>
            </a:pPr>
            <a:r>
              <a:rPr lang="ar-IQ" dirty="0" smtClean="0"/>
              <a:t>أعداءُ ماللعيش بعدك لَذةٌ    </a:t>
            </a:r>
            <a:endParaRPr lang="ar-SA" dirty="0" smtClean="0"/>
          </a:p>
          <a:p>
            <a:pPr marL="0" indent="0" algn="l">
              <a:buNone/>
            </a:pPr>
            <a:r>
              <a:rPr lang="ar-IQ" dirty="0" smtClean="0"/>
              <a:t>ولا لخليلٍ بهجةٌ بخليلِ</a:t>
            </a:r>
            <a:r>
              <a:rPr lang="ar-SA" dirty="0" smtClean="0"/>
              <a:t> </a:t>
            </a:r>
            <a:endParaRPr lang="ar-IQ" dirty="0" smtClean="0"/>
          </a:p>
          <a:p>
            <a:pPr marL="0" indent="0">
              <a:buNone/>
            </a:pPr>
            <a:r>
              <a:rPr lang="ar-IQ" dirty="0" smtClean="0">
                <a:solidFill>
                  <a:srgbClr val="FF0000"/>
                </a:solidFill>
              </a:rPr>
              <a:t>الاستغاثة</a:t>
            </a:r>
            <a:r>
              <a:rPr lang="ar-IQ" dirty="0" smtClean="0"/>
              <a:t> : يا ناصر الدين</a:t>
            </a:r>
          </a:p>
          <a:p>
            <a:pPr marL="0" indent="0">
              <a:buNone/>
            </a:pPr>
            <a:r>
              <a:rPr lang="ar-IQ" dirty="0"/>
              <a:t> </a:t>
            </a:r>
            <a:r>
              <a:rPr lang="ar-IQ" dirty="0" smtClean="0"/>
              <a:t>                  </a:t>
            </a:r>
            <a:endParaRPr lang="ar-IQ" dirty="0"/>
          </a:p>
          <a:p>
            <a:endParaRPr lang="ar-IQ" dirty="0"/>
          </a:p>
        </p:txBody>
      </p:sp>
    </p:spTree>
    <p:extLst>
      <p:ext uri="{BB962C8B-B14F-4D97-AF65-F5344CB8AC3E}">
        <p14:creationId xmlns="" xmlns:p14="http://schemas.microsoft.com/office/powerpoint/2010/main" val="377843916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smtClean="0">
                <a:solidFill>
                  <a:srgbClr val="FF0000"/>
                </a:solidFill>
              </a:rPr>
              <a:t>الاغراء والتحذير</a:t>
            </a:r>
            <a:r>
              <a:rPr lang="ar-IQ" dirty="0" smtClean="0"/>
              <a:t>:</a:t>
            </a:r>
          </a:p>
          <a:p>
            <a:pPr marL="0" indent="0">
              <a:buNone/>
            </a:pPr>
            <a:r>
              <a:rPr lang="ar-IQ" dirty="0" smtClean="0"/>
              <a:t>يــاأعـــدل النـــاس الا في معاملتـــي  </a:t>
            </a:r>
          </a:p>
          <a:p>
            <a:pPr marL="0" indent="0">
              <a:buNone/>
            </a:pPr>
            <a:r>
              <a:rPr lang="ar-IQ" dirty="0" smtClean="0"/>
              <a:t>                     فـــيك الخصام وانت الخصم والحـكمُ</a:t>
            </a:r>
          </a:p>
          <a:p>
            <a:pPr marL="0" indent="0">
              <a:buNone/>
            </a:pPr>
            <a:r>
              <a:rPr lang="ar-IQ" dirty="0" smtClean="0"/>
              <a:t>أُعـــيــذها نظـراتٍ منـــــك صادقـــة ً    </a:t>
            </a:r>
          </a:p>
          <a:p>
            <a:pPr marL="0" indent="0">
              <a:buNone/>
            </a:pPr>
            <a:r>
              <a:rPr lang="ar-IQ" dirty="0" smtClean="0"/>
              <a:t>                 أن تحسب  الشحم فيمن  شحمه وَرمُ </a:t>
            </a:r>
            <a:endParaRPr lang="ar-IQ" dirty="0"/>
          </a:p>
        </p:txBody>
      </p:sp>
    </p:spTree>
    <p:extLst>
      <p:ext uri="{BB962C8B-B14F-4D97-AF65-F5344CB8AC3E}">
        <p14:creationId xmlns="" xmlns:p14="http://schemas.microsoft.com/office/powerpoint/2010/main" val="3939447539"/>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76200" dist="50800" dir="5400000" rotWithShape="0">
              <a:srgbClr val="4E3B30">
                <a:alpha val="60000"/>
              </a:srgbClr>
            </a:outerShdw>
            <a:reflection blurRad="6350" stA="50000" endA="300" endPos="55500" dist="50800" dir="5400000" sy="-100000" algn="bl" rotWithShape="0"/>
          </a:effectLst>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علم البديع </a:t>
            </a:r>
            <a:endParaRPr lang="ar-IQ" dirty="0"/>
          </a:p>
        </p:txBody>
      </p:sp>
      <p:sp>
        <p:nvSpPr>
          <p:cNvPr id="3" name="Content Placeholder 2"/>
          <p:cNvSpPr>
            <a:spLocks noGrp="1"/>
          </p:cNvSpPr>
          <p:nvPr>
            <p:ph idx="1"/>
          </p:nvPr>
        </p:nvSpPr>
        <p:spPr/>
        <p:txBody>
          <a:bodyPr>
            <a:normAutofit lnSpcReduction="10000"/>
          </a:bodyPr>
          <a:lstStyle/>
          <a:p>
            <a:r>
              <a:rPr lang="ar-IQ" dirty="0" smtClean="0"/>
              <a:t>البديع لغة : المخترع الموجَد على غير مثال سابق ، وهو مأخوذ من بدع الشيء ، وأبدعه اخترعه لاعلى مثال.</a:t>
            </a:r>
          </a:p>
          <a:p>
            <a:r>
              <a:rPr lang="ar-IQ" dirty="0" smtClean="0"/>
              <a:t>واصطلاحاً هو علم يُعرف به الوجوه والمزايا التي تزيد الكلام حسناً وطلاوة وتكسوه بهاء ورونقاً بعد مطابقته لمقتضى الحال ووضوح دلالته على المراد . </a:t>
            </a:r>
          </a:p>
          <a:p>
            <a:r>
              <a:rPr lang="ar-IQ" dirty="0" smtClean="0">
                <a:solidFill>
                  <a:srgbClr val="FF0000"/>
                </a:solidFill>
              </a:rPr>
              <a:t>دراسة تزيين الالفاظ أو المعاني بألوان بديعية من الجمال اللفظي أو المعنوي .</a:t>
            </a:r>
          </a:p>
          <a:p>
            <a:endParaRPr lang="ar-IQ" dirty="0"/>
          </a:p>
        </p:txBody>
      </p:sp>
    </p:spTree>
    <p:extLst>
      <p:ext uri="{BB962C8B-B14F-4D97-AF65-F5344CB8AC3E}">
        <p14:creationId xmlns="" xmlns:p14="http://schemas.microsoft.com/office/powerpoint/2010/main" val="3226539772"/>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1">
            <a:schemeClr val="accent3"/>
          </a:lnRef>
          <a:fillRef idx="2">
            <a:schemeClr val="accent3"/>
          </a:fillRef>
          <a:effectRef idx="1">
            <a:schemeClr val="accent3"/>
          </a:effectRef>
          <a:fontRef idx="minor">
            <a:schemeClr val="dk1"/>
          </a:fontRef>
        </p:style>
        <p:txBody>
          <a:bodyPr/>
          <a:lstStyle/>
          <a:p>
            <a:pPr algn="ctr"/>
            <a:r>
              <a:rPr lang="ar-IQ" dirty="0" smtClean="0"/>
              <a:t>علم البديع</a:t>
            </a:r>
            <a:r>
              <a:rPr lang="ar-SA" dirty="0" smtClean="0"/>
              <a:t> س</a:t>
            </a:r>
            <a:endParaRPr lang="ar-IQ" dirty="0"/>
          </a:p>
        </p:txBody>
      </p:sp>
      <p:sp>
        <p:nvSpPr>
          <p:cNvPr id="3" name="Content Placeholder 2"/>
          <p:cNvSpPr>
            <a:spLocks noGrp="1"/>
          </p:cNvSpPr>
          <p:nvPr>
            <p:ph idx="1"/>
          </p:nvPr>
        </p:nvSpPr>
        <p:spPr>
          <a:xfrm>
            <a:off x="457200" y="1124744"/>
            <a:ext cx="8229600" cy="5001419"/>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buNone/>
            </a:pPr>
            <a:endParaRPr lang="ar-SA" dirty="0" smtClean="0"/>
          </a:p>
          <a:p>
            <a:pPr marL="0" indent="0">
              <a:buNone/>
            </a:pPr>
            <a:r>
              <a:rPr lang="ar-IQ" dirty="0" smtClean="0"/>
              <a:t> </a:t>
            </a:r>
            <a:r>
              <a:rPr lang="ar-IQ" dirty="0" smtClean="0">
                <a:solidFill>
                  <a:srgbClr val="FF0000"/>
                </a:solidFill>
              </a:rPr>
              <a:t>المحسنات اللفظية         </a:t>
            </a:r>
            <a:r>
              <a:rPr lang="ar-IQ" dirty="0" smtClean="0"/>
              <a:t>المحسنات</a:t>
            </a:r>
            <a:r>
              <a:rPr lang="ar-SA" dirty="0" smtClean="0"/>
              <a:t> المعنوية</a:t>
            </a:r>
            <a:endParaRPr lang="ar-IQ" dirty="0" smtClean="0"/>
          </a:p>
          <a:p>
            <a:pPr marL="514350" indent="-514350">
              <a:buFont typeface="+mj-lt"/>
              <a:buAutoNum type="arabicParenR"/>
            </a:pPr>
            <a:r>
              <a:rPr lang="ar-IQ" dirty="0" smtClean="0">
                <a:solidFill>
                  <a:srgbClr val="FF0000"/>
                </a:solidFill>
              </a:rPr>
              <a:t>الجناس</a:t>
            </a:r>
            <a:r>
              <a:rPr lang="ar-IQ" dirty="0" smtClean="0"/>
              <a:t>           </a:t>
            </a:r>
            <a:r>
              <a:rPr lang="ar-SA" dirty="0" smtClean="0"/>
              <a:t>      </a:t>
            </a:r>
            <a:r>
              <a:rPr lang="ar-IQ" dirty="0" smtClean="0"/>
              <a:t> 1)  التورية</a:t>
            </a:r>
            <a:endParaRPr lang="ar-IQ" dirty="0"/>
          </a:p>
          <a:p>
            <a:pPr marL="514350" indent="-514350">
              <a:buAutoNum type="arabicParenR" startAt="2"/>
            </a:pPr>
            <a:r>
              <a:rPr lang="ar-IQ" dirty="0" smtClean="0">
                <a:solidFill>
                  <a:srgbClr val="FF0000"/>
                </a:solidFill>
              </a:rPr>
              <a:t>الاقتباس</a:t>
            </a:r>
            <a:r>
              <a:rPr lang="ar-IQ" dirty="0" smtClean="0"/>
              <a:t>          </a:t>
            </a:r>
            <a:r>
              <a:rPr lang="ar-SA" dirty="0" smtClean="0"/>
              <a:t>    </a:t>
            </a:r>
            <a:r>
              <a:rPr lang="ar-IQ" dirty="0" smtClean="0"/>
              <a:t>  2)  الطباق</a:t>
            </a:r>
          </a:p>
          <a:p>
            <a:pPr marL="514350" indent="-514350">
              <a:buAutoNum type="arabicParenR" startAt="2"/>
            </a:pPr>
            <a:r>
              <a:rPr lang="ar-IQ" dirty="0" smtClean="0">
                <a:solidFill>
                  <a:srgbClr val="FF0000"/>
                </a:solidFill>
              </a:rPr>
              <a:t>السجع</a:t>
            </a:r>
            <a:r>
              <a:rPr lang="ar-IQ" dirty="0" smtClean="0"/>
              <a:t>           </a:t>
            </a:r>
            <a:r>
              <a:rPr lang="ar-SA" dirty="0" smtClean="0"/>
              <a:t>    </a:t>
            </a:r>
            <a:r>
              <a:rPr lang="ar-IQ" dirty="0" smtClean="0"/>
              <a:t>   3)  المقابلة    </a:t>
            </a:r>
          </a:p>
          <a:p>
            <a:pPr marL="0" indent="0">
              <a:buNone/>
            </a:pPr>
            <a:r>
              <a:rPr lang="ar-IQ" dirty="0"/>
              <a:t> </a:t>
            </a:r>
            <a:r>
              <a:rPr lang="ar-IQ" dirty="0" smtClean="0"/>
              <a:t>                          </a:t>
            </a:r>
            <a:r>
              <a:rPr lang="ar-SA" dirty="0" smtClean="0"/>
              <a:t>    4</a:t>
            </a:r>
            <a:r>
              <a:rPr lang="ar-IQ" dirty="0" smtClean="0"/>
              <a:t>)  حسن التعليل</a:t>
            </a:r>
          </a:p>
          <a:p>
            <a:pPr marL="0" indent="0" algn="l">
              <a:buNone/>
            </a:pPr>
            <a:r>
              <a:rPr lang="ar-IQ" dirty="0"/>
              <a:t> </a:t>
            </a:r>
            <a:r>
              <a:rPr lang="ar-IQ" dirty="0" smtClean="0"/>
              <a:t>                          5) </a:t>
            </a:r>
            <a:r>
              <a:rPr lang="ar-IQ" dirty="0" err="1" smtClean="0"/>
              <a:t>تأكيدالمدح</a:t>
            </a:r>
            <a:r>
              <a:rPr lang="ar-IQ" dirty="0" smtClean="0"/>
              <a:t> بمايشبه الذم </a:t>
            </a:r>
            <a:r>
              <a:rPr lang="ar-SA" dirty="0" smtClean="0"/>
              <a:t>                      </a:t>
            </a:r>
            <a:r>
              <a:rPr lang="ar-IQ" dirty="0" smtClean="0"/>
              <a:t>وبالعكس</a:t>
            </a:r>
          </a:p>
          <a:p>
            <a:pPr marL="0" indent="0">
              <a:buNone/>
            </a:pPr>
            <a:r>
              <a:rPr lang="ar-IQ" dirty="0"/>
              <a:t> </a:t>
            </a:r>
            <a:r>
              <a:rPr lang="ar-IQ" dirty="0" smtClean="0"/>
              <a:t>              </a:t>
            </a:r>
          </a:p>
        </p:txBody>
      </p:sp>
      <p:sp>
        <p:nvSpPr>
          <p:cNvPr id="4" name="Down Arrow 3"/>
          <p:cNvSpPr/>
          <p:nvPr/>
        </p:nvSpPr>
        <p:spPr>
          <a:xfrm>
            <a:off x="4499992" y="1124744"/>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Minus 4"/>
          <p:cNvSpPr/>
          <p:nvPr/>
        </p:nvSpPr>
        <p:spPr>
          <a:xfrm>
            <a:off x="1835696" y="1412776"/>
            <a:ext cx="5832648"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Down Arrow 5"/>
          <p:cNvSpPr/>
          <p:nvPr/>
        </p:nvSpPr>
        <p:spPr>
          <a:xfrm flipH="1">
            <a:off x="6851401" y="1484784"/>
            <a:ext cx="12115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Down Arrow 6"/>
          <p:cNvSpPr/>
          <p:nvPr/>
        </p:nvSpPr>
        <p:spPr>
          <a:xfrm>
            <a:off x="2555776" y="1484784"/>
            <a:ext cx="10801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 xmlns:p14="http://schemas.microsoft.com/office/powerpoint/2010/main" val="2530418978"/>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المحسنات اللفظية</a:t>
            </a:r>
            <a:endParaRPr lang="ar-IQ" dirty="0"/>
          </a:p>
        </p:txBody>
      </p:sp>
      <p:sp>
        <p:nvSpPr>
          <p:cNvPr id="3" name="Content Placeholder 2"/>
          <p:cNvSpPr>
            <a:spLocks noGrp="1"/>
          </p:cNvSpPr>
          <p:nvPr>
            <p:ph idx="1"/>
          </p:nvPr>
        </p:nvSpPr>
        <p:spPr/>
        <p:txBody>
          <a:bodyPr/>
          <a:lstStyle/>
          <a:p>
            <a:pPr marL="0" indent="0">
              <a:buNone/>
            </a:pPr>
            <a:r>
              <a:rPr lang="ar-IQ" dirty="0" smtClean="0"/>
              <a:t>أولاً  :ــــ  </a:t>
            </a:r>
            <a:r>
              <a:rPr lang="ar-IQ" dirty="0" smtClean="0">
                <a:solidFill>
                  <a:srgbClr val="FF0000"/>
                </a:solidFill>
              </a:rPr>
              <a:t> الجناس </a:t>
            </a:r>
            <a:r>
              <a:rPr lang="ar-IQ" dirty="0" smtClean="0"/>
              <a:t>: هو أن يتشابه اللفظان في النطق ويختلفان في المعنى، وهو نوعان .</a:t>
            </a:r>
            <a:endParaRPr lang="ar-IQ" dirty="0"/>
          </a:p>
        </p:txBody>
      </p:sp>
    </p:spTree>
    <p:extLst>
      <p:ext uri="{BB962C8B-B14F-4D97-AF65-F5344CB8AC3E}">
        <p14:creationId xmlns="" xmlns:p14="http://schemas.microsoft.com/office/powerpoint/2010/main" val="1441784095"/>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a:t>
            </a:r>
            <a:endParaRPr lang="ar-IQ" dirty="0"/>
          </a:p>
        </p:txBody>
      </p:sp>
      <p:sp>
        <p:nvSpPr>
          <p:cNvPr id="3" name="Content Placeholder 2"/>
          <p:cNvSpPr>
            <a:spLocks noGrp="1"/>
          </p:cNvSpPr>
          <p:nvPr>
            <p:ph idx="1"/>
          </p:nvPr>
        </p:nvSpPr>
        <p:spPr>
          <a:xfrm>
            <a:off x="304800" y="1554162"/>
            <a:ext cx="8686800" cy="5303838"/>
          </a:xfrm>
        </p:spPr>
        <p:style>
          <a:lnRef idx="1">
            <a:schemeClr val="accent1"/>
          </a:lnRef>
          <a:fillRef idx="2">
            <a:schemeClr val="accent1"/>
          </a:fillRef>
          <a:effectRef idx="1">
            <a:schemeClr val="accent1"/>
          </a:effectRef>
          <a:fontRef idx="minor">
            <a:schemeClr val="dk1"/>
          </a:fontRef>
        </p:style>
        <p:txBody>
          <a:bodyPr/>
          <a:lstStyle/>
          <a:p>
            <a:pPr marL="0" indent="0">
              <a:buNone/>
            </a:pPr>
            <a:endParaRPr lang="ar-IQ" dirty="0" smtClean="0"/>
          </a:p>
          <a:p>
            <a:pPr marL="0" indent="0">
              <a:buNone/>
            </a:pPr>
            <a:r>
              <a:rPr lang="ar-IQ" dirty="0" smtClean="0"/>
              <a:t>               التام                                </a:t>
            </a:r>
            <a:r>
              <a:rPr lang="ar-IQ" dirty="0" smtClean="0">
                <a:solidFill>
                  <a:srgbClr val="FF0000"/>
                </a:solidFill>
              </a:rPr>
              <a:t>الناقص</a:t>
            </a:r>
          </a:p>
          <a:p>
            <a:pPr marL="0" indent="0">
              <a:buNone/>
            </a:pPr>
            <a:r>
              <a:rPr lang="ar-IQ" dirty="0" smtClean="0"/>
              <a:t>(</a:t>
            </a:r>
            <a:r>
              <a:rPr lang="ar-SA" dirty="0" smtClean="0"/>
              <a:t>وهو ما </a:t>
            </a:r>
            <a:r>
              <a:rPr lang="ar-SA" dirty="0" err="1" smtClean="0"/>
              <a:t>ا</a:t>
            </a:r>
            <a:r>
              <a:rPr lang="ar-IQ" dirty="0" smtClean="0"/>
              <a:t>تفق فيه اللفظان         </a:t>
            </a:r>
            <a:r>
              <a:rPr lang="ar-IQ" dirty="0" smtClean="0">
                <a:solidFill>
                  <a:srgbClr val="FF0000"/>
                </a:solidFill>
              </a:rPr>
              <a:t>(وهوما اختلف فيه </a:t>
            </a:r>
            <a:r>
              <a:rPr lang="ar-IQ" dirty="0" smtClean="0"/>
              <a:t>في </a:t>
            </a:r>
            <a:r>
              <a:rPr lang="ar-IQ" dirty="0" err="1" smtClean="0"/>
              <a:t>امور</a:t>
            </a:r>
            <a:r>
              <a:rPr lang="ar-IQ" dirty="0" smtClean="0"/>
              <a:t> </a:t>
            </a:r>
            <a:r>
              <a:rPr lang="ar-IQ" dirty="0"/>
              <a:t>أ</a:t>
            </a:r>
            <a:r>
              <a:rPr lang="ar-IQ" dirty="0" smtClean="0"/>
              <a:t>ربعة) </a:t>
            </a:r>
            <a:r>
              <a:rPr lang="ar-SA" dirty="0" smtClean="0"/>
              <a:t>                   </a:t>
            </a:r>
            <a:r>
              <a:rPr lang="ar-SA" dirty="0" smtClean="0">
                <a:solidFill>
                  <a:srgbClr val="FF0000"/>
                </a:solidFill>
              </a:rPr>
              <a:t>اللفظان في واحد من           </a:t>
            </a:r>
          </a:p>
          <a:p>
            <a:pPr marL="0" indent="0" algn="l">
              <a:buNone/>
            </a:pPr>
            <a:r>
              <a:rPr lang="ar-IQ" dirty="0" err="1" smtClean="0">
                <a:solidFill>
                  <a:srgbClr val="FF0000"/>
                </a:solidFill>
              </a:rPr>
              <a:t>الامور</a:t>
            </a:r>
            <a:r>
              <a:rPr lang="ar-IQ" dirty="0" smtClean="0">
                <a:solidFill>
                  <a:srgbClr val="FF0000"/>
                </a:solidFill>
              </a:rPr>
              <a:t> المتقدمة)</a:t>
            </a:r>
          </a:p>
          <a:p>
            <a:pPr marL="0" indent="0">
              <a:buNone/>
            </a:pPr>
            <a:r>
              <a:rPr lang="ar-IQ" dirty="0" smtClean="0"/>
              <a:t>      </a:t>
            </a:r>
          </a:p>
          <a:p>
            <a:pPr marL="0" indent="0" algn="l">
              <a:buNone/>
            </a:pPr>
            <a:endParaRPr lang="ar-SA" dirty="0" smtClean="0"/>
          </a:p>
          <a:p>
            <a:pPr marL="0" indent="0">
              <a:buNone/>
            </a:pPr>
            <a:r>
              <a:rPr lang="ar-IQ" sz="2800" dirty="0" smtClean="0"/>
              <a:t>نوع الحروف      شكلها     عددها    ترتيبها</a:t>
            </a:r>
            <a:endParaRPr lang="ar-IQ" sz="2800" dirty="0"/>
          </a:p>
        </p:txBody>
      </p:sp>
      <p:sp>
        <p:nvSpPr>
          <p:cNvPr id="4" name="Down Arrow 3"/>
          <p:cNvSpPr/>
          <p:nvPr/>
        </p:nvSpPr>
        <p:spPr>
          <a:xfrm>
            <a:off x="4572000" y="1052736"/>
            <a:ext cx="720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Minus 4"/>
          <p:cNvSpPr/>
          <p:nvPr/>
        </p:nvSpPr>
        <p:spPr>
          <a:xfrm>
            <a:off x="1475656" y="1628800"/>
            <a:ext cx="5904656" cy="21602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Down Arrow 5"/>
          <p:cNvSpPr/>
          <p:nvPr/>
        </p:nvSpPr>
        <p:spPr>
          <a:xfrm>
            <a:off x="6579640" y="1736812"/>
            <a:ext cx="72008"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Down Arrow 6"/>
          <p:cNvSpPr/>
          <p:nvPr/>
        </p:nvSpPr>
        <p:spPr>
          <a:xfrm>
            <a:off x="2219804" y="1736812"/>
            <a:ext cx="45719"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9" name="Straight Arrow Connector 8"/>
          <p:cNvCxnSpPr/>
          <p:nvPr/>
        </p:nvCxnSpPr>
        <p:spPr>
          <a:xfrm>
            <a:off x="7362108" y="3861048"/>
            <a:ext cx="0" cy="28803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3643306" y="4286256"/>
            <a:ext cx="511256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073256" y="4929198"/>
            <a:ext cx="1285090" cy="79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5536413" y="4893479"/>
            <a:ext cx="121444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4179091" y="4893479"/>
            <a:ext cx="121444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034373" y="4895189"/>
            <a:ext cx="121786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876256" y="3861048"/>
            <a:ext cx="7920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89466048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 التام</a:t>
            </a:r>
            <a:endParaRPr lang="ar-IQ" dirty="0"/>
          </a:p>
        </p:txBody>
      </p:sp>
      <p:sp>
        <p:nvSpPr>
          <p:cNvPr id="3" name="Content Placeholder 2"/>
          <p:cNvSpPr>
            <a:spLocks noGrp="1"/>
          </p:cNvSpPr>
          <p:nvPr>
            <p:ph idx="1"/>
          </p:nvPr>
        </p:nvSpPr>
        <p:spPr/>
        <p:txBody>
          <a:bodyPr/>
          <a:lstStyle/>
          <a:p>
            <a:r>
              <a:rPr lang="ar-IQ" dirty="0" smtClean="0"/>
              <a:t>قال تعالى : {ويوم تقوم </a:t>
            </a:r>
            <a:r>
              <a:rPr lang="ar-IQ" dirty="0" smtClean="0">
                <a:solidFill>
                  <a:srgbClr val="FF0000"/>
                </a:solidFill>
              </a:rPr>
              <a:t>الساعة</a:t>
            </a:r>
            <a:r>
              <a:rPr lang="ar-IQ" dirty="0" smtClean="0"/>
              <a:t> يقسم المجرمون ما لبثوا غير </a:t>
            </a:r>
            <a:r>
              <a:rPr lang="ar-IQ" dirty="0" smtClean="0">
                <a:solidFill>
                  <a:srgbClr val="CC3399"/>
                </a:solidFill>
              </a:rPr>
              <a:t>ساعة</a:t>
            </a:r>
            <a:r>
              <a:rPr lang="ar-IQ" dirty="0" smtClean="0"/>
              <a:t> }.</a:t>
            </a:r>
            <a:r>
              <a:rPr lang="ar-SA" dirty="0" smtClean="0"/>
              <a:t>س</a:t>
            </a:r>
            <a:endParaRPr lang="ar-IQ" dirty="0" smtClean="0"/>
          </a:p>
          <a:p>
            <a:r>
              <a:rPr lang="ar-IQ" dirty="0" smtClean="0">
                <a:solidFill>
                  <a:srgbClr val="FF0000"/>
                </a:solidFill>
              </a:rPr>
              <a:t>الساعة الاولى = يوم القيامة .</a:t>
            </a:r>
          </a:p>
          <a:p>
            <a:r>
              <a:rPr lang="ar-IQ" dirty="0" smtClean="0">
                <a:solidFill>
                  <a:srgbClr val="CC3399"/>
                </a:solidFill>
              </a:rPr>
              <a:t>الساعة الثانية = واحدة من الساعات الزمنية .</a:t>
            </a:r>
            <a:endParaRPr lang="ar-IQ" dirty="0">
              <a:solidFill>
                <a:srgbClr val="CC3399"/>
              </a:solidFill>
            </a:endParaRPr>
          </a:p>
        </p:txBody>
      </p:sp>
    </p:spTree>
    <p:extLst>
      <p:ext uri="{BB962C8B-B14F-4D97-AF65-F5344CB8AC3E}">
        <p14:creationId xmlns="" xmlns:p14="http://schemas.microsoft.com/office/powerpoint/2010/main" val="386844045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الجناس التام</a:t>
            </a:r>
            <a:endParaRPr lang="ar-IQ" dirty="0"/>
          </a:p>
        </p:txBody>
      </p:sp>
      <p:sp>
        <p:nvSpPr>
          <p:cNvPr id="3" name="Content Placeholder 2"/>
          <p:cNvSpPr>
            <a:spLocks noGrp="1"/>
          </p:cNvSpPr>
          <p:nvPr>
            <p:ph idx="1"/>
          </p:nvPr>
        </p:nvSpPr>
        <p:spPr/>
        <p:txBody>
          <a:bodyPr>
            <a:normAutofit/>
          </a:bodyPr>
          <a:lstStyle/>
          <a:p>
            <a:pPr marL="0" indent="0">
              <a:buNone/>
            </a:pPr>
            <a:r>
              <a:rPr lang="ar-IQ" sz="2800" dirty="0" smtClean="0"/>
              <a:t>إذا رماك الدهــرُ في مــعشرٍ    </a:t>
            </a:r>
            <a:endParaRPr lang="ar-SA" sz="2800" dirty="0" smtClean="0"/>
          </a:p>
          <a:p>
            <a:pPr marL="0" indent="0" algn="l">
              <a:buNone/>
            </a:pPr>
            <a:r>
              <a:rPr lang="ar-IQ" sz="2800" dirty="0" smtClean="0"/>
              <a:t> قد أجمـع الناس على بُغضــهم </a:t>
            </a:r>
          </a:p>
          <a:p>
            <a:pPr marL="0" indent="0">
              <a:buNone/>
            </a:pPr>
            <a:r>
              <a:rPr lang="ar-IQ" sz="2800" dirty="0" smtClean="0"/>
              <a:t>فَ</a:t>
            </a:r>
            <a:r>
              <a:rPr lang="ar-IQ" sz="2800" u="sng" dirty="0" smtClean="0">
                <a:solidFill>
                  <a:srgbClr val="CC3399"/>
                </a:solidFill>
              </a:rPr>
              <a:t>دارِهِم</a:t>
            </a:r>
            <a:r>
              <a:rPr lang="ar-IQ" sz="2800" u="sng" dirty="0" smtClean="0"/>
              <a:t> </a:t>
            </a:r>
            <a:r>
              <a:rPr lang="ar-IQ" sz="2800" dirty="0" smtClean="0"/>
              <a:t>ما دمـــتَ في </a:t>
            </a:r>
            <a:r>
              <a:rPr lang="ar-IQ" sz="2800" u="sng" dirty="0" smtClean="0">
                <a:solidFill>
                  <a:srgbClr val="CC3399"/>
                </a:solidFill>
              </a:rPr>
              <a:t>دَارِهِم</a:t>
            </a:r>
            <a:r>
              <a:rPr lang="ar-IQ" sz="2800" dirty="0" smtClean="0"/>
              <a:t>   </a:t>
            </a:r>
            <a:endParaRPr lang="ar-SA" sz="2800" dirty="0" smtClean="0"/>
          </a:p>
          <a:p>
            <a:pPr marL="0" indent="0" algn="l">
              <a:buNone/>
            </a:pPr>
            <a:r>
              <a:rPr lang="ar-IQ" sz="2800" dirty="0" smtClean="0"/>
              <a:t>  </a:t>
            </a:r>
            <a:r>
              <a:rPr lang="ar-IQ" sz="2800" u="sng" dirty="0" smtClean="0">
                <a:solidFill>
                  <a:srgbClr val="FF0000"/>
                </a:solidFill>
              </a:rPr>
              <a:t>وأرضِهِم</a:t>
            </a:r>
            <a:r>
              <a:rPr lang="ar-IQ" sz="2800" dirty="0" smtClean="0"/>
              <a:t> ما دمت في </a:t>
            </a:r>
            <a:r>
              <a:rPr lang="ar-IQ" sz="2800" u="sng" dirty="0" smtClean="0">
                <a:solidFill>
                  <a:srgbClr val="FF0000"/>
                </a:solidFill>
              </a:rPr>
              <a:t>أرضِهِم</a:t>
            </a:r>
          </a:p>
          <a:p>
            <a:pPr marL="0" indent="0">
              <a:buNone/>
            </a:pPr>
            <a:r>
              <a:rPr lang="ar-IQ" sz="2800" dirty="0" smtClean="0">
                <a:solidFill>
                  <a:srgbClr val="CC3399"/>
                </a:solidFill>
              </a:rPr>
              <a:t>المداراة                المنزل      </a:t>
            </a:r>
            <a:r>
              <a:rPr lang="ar-IQ" sz="2800" dirty="0" smtClean="0">
                <a:solidFill>
                  <a:srgbClr val="FF0000"/>
                </a:solidFill>
              </a:rPr>
              <a:t>مراضاتهم             </a:t>
            </a:r>
            <a:r>
              <a:rPr lang="ar-SA" sz="2800" dirty="0" smtClean="0">
                <a:solidFill>
                  <a:srgbClr val="FF0000"/>
                </a:solidFill>
              </a:rPr>
              <a:t>    </a:t>
            </a:r>
            <a:r>
              <a:rPr lang="ar-IQ" sz="2800" dirty="0" err="1" smtClean="0">
                <a:solidFill>
                  <a:srgbClr val="FF0000"/>
                </a:solidFill>
              </a:rPr>
              <a:t>الارض</a:t>
            </a:r>
            <a:endParaRPr lang="ar-IQ" sz="2800" dirty="0">
              <a:solidFill>
                <a:srgbClr val="FF0000"/>
              </a:solidFill>
            </a:endParaRPr>
          </a:p>
        </p:txBody>
      </p:sp>
    </p:spTree>
    <p:extLst>
      <p:ext uri="{BB962C8B-B14F-4D97-AF65-F5344CB8AC3E}">
        <p14:creationId xmlns="" xmlns:p14="http://schemas.microsoft.com/office/powerpoint/2010/main" val="426954297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 الناقص</a:t>
            </a:r>
            <a:endParaRPr lang="ar-IQ" dirty="0"/>
          </a:p>
        </p:txBody>
      </p:sp>
      <p:sp>
        <p:nvSpPr>
          <p:cNvPr id="3" name="Content Placeholder 2"/>
          <p:cNvSpPr>
            <a:spLocks noGrp="1"/>
          </p:cNvSpPr>
          <p:nvPr>
            <p:ph idx="1"/>
          </p:nvPr>
        </p:nvSpPr>
        <p:spPr/>
        <p:txBody>
          <a:bodyPr>
            <a:normAutofit/>
          </a:bodyPr>
          <a:lstStyle/>
          <a:p>
            <a:pPr marL="514350" indent="-514350">
              <a:buFont typeface="+mj-lt"/>
              <a:buAutoNum type="arabicParenR"/>
            </a:pPr>
            <a:r>
              <a:rPr lang="ar-IQ" dirty="0" smtClean="0"/>
              <a:t>نوع الحروف :</a:t>
            </a:r>
          </a:p>
          <a:p>
            <a:pPr marL="0" indent="0">
              <a:buNone/>
            </a:pPr>
            <a:r>
              <a:rPr lang="ar-IQ" dirty="0" smtClean="0"/>
              <a:t>{ فأما اليتيمَ فلاتَـ</a:t>
            </a:r>
            <a:r>
              <a:rPr lang="ar-IQ" u="sng" dirty="0" smtClean="0">
                <a:solidFill>
                  <a:srgbClr val="FF0000"/>
                </a:solidFill>
              </a:rPr>
              <a:t>ـقْ</a:t>
            </a:r>
            <a:r>
              <a:rPr lang="ar-IQ" dirty="0" smtClean="0">
                <a:solidFill>
                  <a:srgbClr val="FF0000"/>
                </a:solidFill>
              </a:rPr>
              <a:t>ــ</a:t>
            </a:r>
            <a:r>
              <a:rPr lang="ar-IQ" dirty="0" smtClean="0"/>
              <a:t>هَـــرْ وأما السائل فلا تَــ</a:t>
            </a:r>
            <a:r>
              <a:rPr lang="ar-IQ" u="sng" dirty="0" smtClean="0">
                <a:solidFill>
                  <a:srgbClr val="FF0000"/>
                </a:solidFill>
              </a:rPr>
              <a:t>ـنْـ</a:t>
            </a:r>
            <a:r>
              <a:rPr lang="ar-IQ" dirty="0" smtClean="0"/>
              <a:t>ـهَــرْ} </a:t>
            </a:r>
            <a:endParaRPr lang="ar-SA" dirty="0" smtClean="0"/>
          </a:p>
          <a:p>
            <a:pPr marL="0" indent="0">
              <a:buNone/>
            </a:pPr>
            <a:endParaRPr lang="ar-SA" dirty="0" smtClean="0"/>
          </a:p>
          <a:p>
            <a:pPr marL="0" indent="0">
              <a:buNone/>
            </a:pPr>
            <a:endParaRPr lang="ar-SA" dirty="0" smtClean="0"/>
          </a:p>
          <a:p>
            <a:pPr marL="0" indent="0">
              <a:buNone/>
            </a:pPr>
            <a:r>
              <a:rPr lang="ar-SA" dirty="0" smtClean="0"/>
              <a:t>{ وهم يَنْ</a:t>
            </a:r>
            <a:r>
              <a:rPr lang="ar-SA" dirty="0" smtClean="0">
                <a:solidFill>
                  <a:srgbClr val="FF0000"/>
                </a:solidFill>
              </a:rPr>
              <a:t>هَ</a:t>
            </a:r>
            <a:r>
              <a:rPr lang="ar-SA" dirty="0" smtClean="0"/>
              <a:t>وْنَ عنه وَيَنْ</a:t>
            </a:r>
            <a:r>
              <a:rPr lang="ar-SA" dirty="0" smtClean="0">
                <a:solidFill>
                  <a:srgbClr val="FF0000"/>
                </a:solidFill>
              </a:rPr>
              <a:t>أَ</a:t>
            </a:r>
            <a:r>
              <a:rPr lang="ar-SA" dirty="0" smtClean="0"/>
              <a:t>وْنَ عنه وإن يُهْلِكون إلا </a:t>
            </a:r>
          </a:p>
          <a:p>
            <a:pPr marL="0" indent="0">
              <a:buNone/>
            </a:pPr>
            <a:endParaRPr lang="ar-SA" dirty="0" smtClean="0"/>
          </a:p>
          <a:p>
            <a:pPr marL="0" indent="0">
              <a:buNone/>
            </a:pPr>
            <a:r>
              <a:rPr lang="ar-SA" dirty="0" smtClean="0"/>
              <a:t>أنفُسَهُم  وما يشعرون } </a:t>
            </a:r>
            <a:r>
              <a:rPr lang="ar-SA" dirty="0" err="1" smtClean="0"/>
              <a:t>س</a:t>
            </a:r>
            <a:endParaRPr lang="ar-IQ" dirty="0" smtClean="0"/>
          </a:p>
          <a:p>
            <a:pPr marL="0" indent="0">
              <a:buNone/>
            </a:pPr>
            <a:endParaRPr lang="ar-IQ" dirty="0"/>
          </a:p>
        </p:txBody>
      </p:sp>
      <p:cxnSp>
        <p:nvCxnSpPr>
          <p:cNvPr id="9" name="Straight Connector 8"/>
          <p:cNvCxnSpPr/>
          <p:nvPr/>
        </p:nvCxnSpPr>
        <p:spPr>
          <a:xfrm>
            <a:off x="6433025" y="2708920"/>
            <a:ext cx="0"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59832" y="2708920"/>
            <a:ext cx="0"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59832" y="2924944"/>
            <a:ext cx="337319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9520" y="4429132"/>
            <a:ext cx="0"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500694" y="4714884"/>
            <a:ext cx="1928826"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500694" y="4429132"/>
            <a:ext cx="0"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81437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قال بشار بن برد:</a:t>
            </a:r>
          </a:p>
          <a:p>
            <a:pPr>
              <a:buNone/>
            </a:pPr>
            <a:r>
              <a:rPr lang="ar-SA" dirty="0" smtClean="0"/>
              <a:t>كأنَّ مُثارَ النقع فوقَ </a:t>
            </a:r>
            <a:r>
              <a:rPr lang="ar-SA" dirty="0" err="1" smtClean="0"/>
              <a:t>رؤسِنا</a:t>
            </a:r>
            <a:r>
              <a:rPr lang="ar-SA" dirty="0" smtClean="0"/>
              <a:t> </a:t>
            </a:r>
          </a:p>
          <a:p>
            <a:pPr algn="l">
              <a:buNone/>
            </a:pPr>
            <a:r>
              <a:rPr lang="ar-SA" dirty="0" smtClean="0"/>
              <a:t>وأسيافَنا ليلٌ تهاوى كواكبُهُ</a:t>
            </a:r>
          </a:p>
          <a:p>
            <a:pPr>
              <a:buNone/>
            </a:pPr>
            <a:r>
              <a:rPr lang="ar-SA" dirty="0" smtClean="0"/>
              <a:t>المشبه:الغبار </a:t>
            </a:r>
            <a:r>
              <a:rPr lang="ar-SA" dirty="0" err="1" smtClean="0"/>
              <a:t>المثارفي</a:t>
            </a:r>
            <a:r>
              <a:rPr lang="ar-SA" dirty="0" smtClean="0"/>
              <a:t> معمعة القتال يثيرها </a:t>
            </a:r>
            <a:r>
              <a:rPr lang="ar-SA" dirty="0" err="1" smtClean="0"/>
              <a:t>الجنودمن</a:t>
            </a:r>
            <a:r>
              <a:rPr lang="ar-SA" dirty="0" smtClean="0"/>
              <a:t> راجل وفارس،والسيوف اللامعة بأيدي المقاتلين وهي تسقط على الأعداء،المشبه </a:t>
            </a:r>
            <a:r>
              <a:rPr lang="ar-SA" dirty="0" err="1" smtClean="0"/>
              <a:t>به</a:t>
            </a:r>
            <a:r>
              <a:rPr lang="ar-SA" dirty="0" smtClean="0"/>
              <a:t> ليل دامس الظلام تتهاوى فيه أجرام </a:t>
            </a:r>
            <a:r>
              <a:rPr lang="ar-SA" dirty="0" err="1" smtClean="0"/>
              <a:t>سماويةلامعة</a:t>
            </a:r>
            <a:r>
              <a:rPr lang="ar-SA" dirty="0" smtClean="0"/>
              <a:t> تخطف </a:t>
            </a:r>
            <a:r>
              <a:rPr lang="ar-SA" dirty="0" err="1" smtClean="0"/>
              <a:t>الابصار</a:t>
            </a:r>
            <a:r>
              <a:rPr lang="ar-SA" dirty="0" smtClean="0"/>
              <a:t>.وجه الشبه:سقوط الشيء اللامع في جوانب شيء مظلم وتظهر الحركة فيها.</a:t>
            </a:r>
            <a:endParaRPr lang="ar-SA"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 : </a:t>
            </a:r>
          </a:p>
          <a:p>
            <a:pPr>
              <a:buNone/>
            </a:pPr>
            <a:r>
              <a:rPr lang="ar-SA" dirty="0" smtClean="0"/>
              <a:t>(الخَيْ</a:t>
            </a:r>
            <a:r>
              <a:rPr lang="ar-SA" dirty="0" smtClean="0">
                <a:solidFill>
                  <a:srgbClr val="FF0000"/>
                </a:solidFill>
              </a:rPr>
              <a:t>لُ</a:t>
            </a:r>
            <a:r>
              <a:rPr lang="ar-SA" dirty="0" smtClean="0"/>
              <a:t> معقود في نواصيها الخَيْ</a:t>
            </a:r>
            <a:r>
              <a:rPr lang="ar-SA" dirty="0" smtClean="0">
                <a:solidFill>
                  <a:srgbClr val="FF0000"/>
                </a:solidFill>
              </a:rPr>
              <a:t>رُ</a:t>
            </a:r>
            <a:r>
              <a:rPr lang="ar-SA" dirty="0" smtClean="0"/>
              <a:t> إلى يوم القيامة ))</a:t>
            </a:r>
          </a:p>
          <a:p>
            <a:pPr>
              <a:buNone/>
            </a:pPr>
            <a:endParaRPr lang="ar-SA" dirty="0" smtClean="0"/>
          </a:p>
          <a:p>
            <a:pPr>
              <a:buNone/>
            </a:pPr>
            <a:r>
              <a:rPr lang="ar-SA" dirty="0" smtClean="0"/>
              <a:t>{ ذلكم بما كنتم تَ</a:t>
            </a:r>
            <a:r>
              <a:rPr lang="ar-SA" dirty="0" smtClean="0">
                <a:solidFill>
                  <a:srgbClr val="FF0000"/>
                </a:solidFill>
              </a:rPr>
              <a:t>فْ</a:t>
            </a:r>
            <a:r>
              <a:rPr lang="ar-SA" dirty="0" smtClean="0"/>
              <a:t>رَحُوْنَ في الأرض بغير الحق وبما كنتم تَ</a:t>
            </a:r>
            <a:r>
              <a:rPr lang="ar-SA" dirty="0" smtClean="0">
                <a:solidFill>
                  <a:srgbClr val="FF0000"/>
                </a:solidFill>
              </a:rPr>
              <a:t>مْ</a:t>
            </a:r>
            <a:r>
              <a:rPr lang="ar-SA" dirty="0" smtClean="0"/>
              <a:t>رَحُوْنَ } </a:t>
            </a:r>
          </a:p>
          <a:p>
            <a:pPr>
              <a:buNone/>
            </a:pPr>
            <a:endParaRPr lang="ar-SA" dirty="0"/>
          </a:p>
        </p:txBody>
      </p:sp>
      <p:cxnSp>
        <p:nvCxnSpPr>
          <p:cNvPr id="5" name="رابط مستقيم 4"/>
          <p:cNvCxnSpPr/>
          <p:nvPr/>
        </p:nvCxnSpPr>
        <p:spPr>
          <a:xfrm rot="5400000">
            <a:off x="8001024" y="2928934"/>
            <a:ext cx="428628" cy="1588"/>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8" name="رابط مستقيم 7"/>
          <p:cNvCxnSpPr/>
          <p:nvPr/>
        </p:nvCxnSpPr>
        <p:spPr>
          <a:xfrm rot="10800000">
            <a:off x="4214810" y="3143248"/>
            <a:ext cx="400052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5400000">
            <a:off x="4000496" y="2928934"/>
            <a:ext cx="42862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5400000">
            <a:off x="4964909" y="4321975"/>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a:off x="5429256" y="4786322"/>
            <a:ext cx="185738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5400000" flipH="1" flipV="1">
            <a:off x="7036611" y="4536289"/>
            <a:ext cx="500066"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ln>
            <a:solidFill>
              <a:srgbClr val="CC3399"/>
            </a:solidFill>
          </a:ln>
        </p:spPr>
        <p:txBody>
          <a:bodyPr/>
          <a:lstStyle/>
          <a:p>
            <a:pPr marL="514350" indent="-514350">
              <a:buAutoNum type="arabicParenR" startAt="2"/>
            </a:pPr>
            <a:r>
              <a:rPr lang="ar-IQ" dirty="0" smtClean="0"/>
              <a:t>شكل الحروف (الحركات) :</a:t>
            </a:r>
          </a:p>
          <a:p>
            <a:pPr marL="0" indent="0">
              <a:buNone/>
            </a:pPr>
            <a:r>
              <a:rPr lang="ar-IQ" dirty="0" smtClean="0"/>
              <a:t>هلا </a:t>
            </a:r>
            <a:r>
              <a:rPr lang="ar-IQ" u="sng" dirty="0" smtClean="0">
                <a:solidFill>
                  <a:srgbClr val="FF0000"/>
                </a:solidFill>
              </a:rPr>
              <a:t>نَـ</a:t>
            </a:r>
            <a:r>
              <a:rPr lang="ar-IQ" dirty="0" smtClean="0"/>
              <a:t>هَـاكَ </a:t>
            </a:r>
            <a:r>
              <a:rPr lang="ar-IQ" u="sng" dirty="0" smtClean="0">
                <a:solidFill>
                  <a:srgbClr val="FF0000"/>
                </a:solidFill>
              </a:rPr>
              <a:t>نُـ</a:t>
            </a:r>
            <a:r>
              <a:rPr lang="ar-IQ" dirty="0" smtClean="0"/>
              <a:t>هَـاكَ عن لوم امرئ       </a:t>
            </a:r>
            <a:endParaRPr lang="ar-SA" dirty="0" smtClean="0"/>
          </a:p>
          <a:p>
            <a:pPr marL="0" indent="0">
              <a:buNone/>
            </a:pPr>
            <a:endParaRPr lang="ar-SA" dirty="0" smtClean="0"/>
          </a:p>
          <a:p>
            <a:pPr marL="0" indent="0">
              <a:buNone/>
            </a:pPr>
            <a:endParaRPr lang="ar-SA" dirty="0" smtClean="0"/>
          </a:p>
          <a:p>
            <a:pPr marL="0" indent="0" algn="l">
              <a:buNone/>
            </a:pPr>
            <a:r>
              <a:rPr lang="ar-IQ" dirty="0" smtClean="0"/>
              <a:t> لم يُلفَ غير مُنَعَمٍ بشقاءٍ</a:t>
            </a:r>
          </a:p>
          <a:p>
            <a:endParaRPr lang="ar-SA" dirty="0"/>
          </a:p>
        </p:txBody>
      </p:sp>
      <p:cxnSp>
        <p:nvCxnSpPr>
          <p:cNvPr id="5" name="رابط مستقيم 4"/>
          <p:cNvCxnSpPr/>
          <p:nvPr/>
        </p:nvCxnSpPr>
        <p:spPr>
          <a:xfrm rot="5400000">
            <a:off x="7608115" y="3036091"/>
            <a:ext cx="50006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6607983" y="3036091"/>
            <a:ext cx="50006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a:off x="6858016" y="3286124"/>
            <a:ext cx="1000132"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ولقد أرسلنا فيهم مُنْ</a:t>
            </a:r>
            <a:r>
              <a:rPr lang="ar-SA" dirty="0" smtClean="0">
                <a:solidFill>
                  <a:srgbClr val="FF0000"/>
                </a:solidFill>
              </a:rPr>
              <a:t>ذِ</a:t>
            </a:r>
            <a:r>
              <a:rPr lang="ar-SA" dirty="0" smtClean="0"/>
              <a:t>رِينَ ، فانظُر كيف كان عاقبة </a:t>
            </a:r>
          </a:p>
          <a:p>
            <a:pPr>
              <a:buNone/>
            </a:pPr>
            <a:r>
              <a:rPr lang="ar-SA" dirty="0" smtClean="0"/>
              <a:t> المُنْ</a:t>
            </a:r>
            <a:r>
              <a:rPr lang="ar-SA" dirty="0" smtClean="0">
                <a:solidFill>
                  <a:srgbClr val="FF0000"/>
                </a:solidFill>
              </a:rPr>
              <a:t>ذَ</a:t>
            </a:r>
            <a:r>
              <a:rPr lang="ar-SA" dirty="0" smtClean="0"/>
              <a:t>رِينَ }</a:t>
            </a:r>
          </a:p>
          <a:p>
            <a:pPr>
              <a:buNone/>
            </a:pPr>
            <a:endParaRPr lang="ar-SA" dirty="0" smtClean="0"/>
          </a:p>
          <a:p>
            <a:pPr>
              <a:buNone/>
            </a:pPr>
            <a:endParaRPr lang="ar-SA" dirty="0" smtClean="0"/>
          </a:p>
          <a:p>
            <a:pPr>
              <a:buNone/>
            </a:pPr>
            <a:r>
              <a:rPr lang="ar-SA" dirty="0" smtClean="0"/>
              <a:t>قال صلى الله عليه وسلم :</a:t>
            </a:r>
          </a:p>
          <a:p>
            <a:pPr>
              <a:buNone/>
            </a:pPr>
            <a:r>
              <a:rPr lang="ar-SA" dirty="0" smtClean="0"/>
              <a:t>(اللهم كما حسنت </a:t>
            </a:r>
            <a:r>
              <a:rPr lang="ar-SA" dirty="0" smtClean="0">
                <a:solidFill>
                  <a:srgbClr val="FF0000"/>
                </a:solidFill>
              </a:rPr>
              <a:t>خَ</a:t>
            </a:r>
            <a:r>
              <a:rPr lang="ar-SA" dirty="0" smtClean="0"/>
              <a:t>لْقِي فحسن </a:t>
            </a:r>
            <a:r>
              <a:rPr lang="ar-SA" dirty="0" smtClean="0">
                <a:solidFill>
                  <a:srgbClr val="FF0000"/>
                </a:solidFill>
              </a:rPr>
              <a:t>خُ</a:t>
            </a:r>
            <a:r>
              <a:rPr lang="ar-SA" dirty="0" smtClean="0"/>
              <a:t>لقي )س</a:t>
            </a:r>
            <a:endParaRPr lang="ar-SA" dirty="0"/>
          </a:p>
        </p:txBody>
      </p:sp>
      <p:cxnSp>
        <p:nvCxnSpPr>
          <p:cNvPr id="5" name="رابط مستقيم 4"/>
          <p:cNvCxnSpPr/>
          <p:nvPr/>
        </p:nvCxnSpPr>
        <p:spPr>
          <a:xfrm rot="5400000">
            <a:off x="4607719" y="2750339"/>
            <a:ext cx="107157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5400000">
            <a:off x="7429520" y="2928934"/>
            <a:ext cx="71438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a:off x="5143504" y="3286124"/>
            <a:ext cx="264320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5400000">
            <a:off x="5214942" y="5214950"/>
            <a:ext cx="428628"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a:off x="2928926" y="5429264"/>
            <a:ext cx="250033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5400000" flipH="1" flipV="1">
            <a:off x="2750331" y="5250669"/>
            <a:ext cx="35719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ar-IQ" dirty="0"/>
          </a:p>
        </p:txBody>
      </p:sp>
      <p:sp>
        <p:nvSpPr>
          <p:cNvPr id="3" name="Content Placeholder 2"/>
          <p:cNvSpPr>
            <a:spLocks noGrp="1"/>
          </p:cNvSpPr>
          <p:nvPr>
            <p:ph idx="1"/>
          </p:nvPr>
        </p:nvSpPr>
        <p:spPr>
          <a:xfrm>
            <a:off x="428596" y="285728"/>
            <a:ext cx="8229600" cy="6286544"/>
          </a:xfrm>
          <a:ln>
            <a:solidFill>
              <a:srgbClr val="FF0000"/>
            </a:solidFill>
          </a:ln>
        </p:spPr>
        <p:txBody>
          <a:bodyPr/>
          <a:lstStyle/>
          <a:p>
            <a:pPr marL="0" indent="0">
              <a:buNone/>
            </a:pPr>
            <a:endParaRPr lang="ar-SA" dirty="0" smtClean="0"/>
          </a:p>
          <a:p>
            <a:pPr marL="0" indent="0">
              <a:buNone/>
            </a:pPr>
            <a:endParaRPr lang="ar-SA" dirty="0" smtClean="0"/>
          </a:p>
          <a:p>
            <a:pPr marL="0" indent="0">
              <a:buNone/>
            </a:pPr>
            <a:r>
              <a:rPr lang="ar-IQ" dirty="0" smtClean="0"/>
              <a:t>3) عدد الحروف : </a:t>
            </a:r>
          </a:p>
          <a:p>
            <a:pPr marL="0" indent="0">
              <a:buNone/>
            </a:pPr>
            <a:r>
              <a:rPr lang="ar-IQ" sz="2800" dirty="0" smtClean="0"/>
              <a:t>ان البكاءَ هو الشفا         </a:t>
            </a:r>
            <a:r>
              <a:rPr lang="ar-IQ" sz="2800" dirty="0" err="1" smtClean="0"/>
              <a:t>ءُ</a:t>
            </a:r>
            <a:r>
              <a:rPr lang="ar-IQ" sz="2800" dirty="0" smtClean="0"/>
              <a:t> من الــ</a:t>
            </a:r>
            <a:r>
              <a:rPr lang="ar-IQ" sz="2800" u="sng" dirty="0" smtClean="0">
                <a:solidFill>
                  <a:srgbClr val="FF0000"/>
                </a:solidFill>
              </a:rPr>
              <a:t>جَــوَى</a:t>
            </a:r>
            <a:r>
              <a:rPr lang="ar-IQ" sz="2800" dirty="0" smtClean="0"/>
              <a:t> بينَ الــ</a:t>
            </a:r>
            <a:r>
              <a:rPr lang="ar-IQ" sz="2800" u="sng" dirty="0" smtClean="0">
                <a:solidFill>
                  <a:srgbClr val="FF0000"/>
                </a:solidFill>
              </a:rPr>
              <a:t>جَــوَا</a:t>
            </a:r>
            <a:r>
              <a:rPr lang="ar-IQ" sz="2800" dirty="0" smtClean="0"/>
              <a:t>نــح</a:t>
            </a:r>
          </a:p>
          <a:p>
            <a:pPr marL="0" indent="0">
              <a:buNone/>
            </a:pPr>
            <a:endParaRPr lang="ar-IQ" sz="2800" dirty="0"/>
          </a:p>
          <a:p>
            <a:pPr marL="514350" indent="-514350">
              <a:buAutoNum type="arabicParenR" startAt="4"/>
            </a:pPr>
            <a:endParaRPr lang="ar-SA" sz="2800" dirty="0" smtClean="0"/>
          </a:p>
          <a:p>
            <a:pPr marL="514350" indent="-514350">
              <a:buAutoNum type="arabicParenR" startAt="4"/>
            </a:pPr>
            <a:r>
              <a:rPr lang="ar-IQ" sz="2800" dirty="0" smtClean="0"/>
              <a:t>ترتيب الحروف : قال </a:t>
            </a:r>
            <a:r>
              <a:rPr lang="ar-IQ" sz="2800" dirty="0" err="1" smtClean="0"/>
              <a:t>ـ</a:t>
            </a:r>
            <a:r>
              <a:rPr lang="ar-IQ" sz="2800" dirty="0" smtClean="0"/>
              <a:t> تعالى </a:t>
            </a:r>
            <a:r>
              <a:rPr lang="ar-IQ" sz="2800" dirty="0" err="1" smtClean="0"/>
              <a:t>ـ</a:t>
            </a:r>
            <a:r>
              <a:rPr lang="ar-IQ" sz="2800" dirty="0" smtClean="0"/>
              <a:t>  حكاية على لسان هارون وهو يخاطب موسى :</a:t>
            </a:r>
          </a:p>
          <a:p>
            <a:pPr marL="0" indent="0">
              <a:buNone/>
            </a:pPr>
            <a:r>
              <a:rPr lang="ar-IQ" sz="2800" dirty="0" smtClean="0"/>
              <a:t>{خشِيتُ أن تقولَ فرَّقْتَ </a:t>
            </a:r>
            <a:r>
              <a:rPr lang="ar-IQ" sz="2800" u="sng" dirty="0" smtClean="0">
                <a:solidFill>
                  <a:srgbClr val="FF0000"/>
                </a:solidFill>
              </a:rPr>
              <a:t>بَــيْــنَ</a:t>
            </a:r>
            <a:r>
              <a:rPr lang="ar-IQ" sz="2800" dirty="0" smtClean="0"/>
              <a:t>  </a:t>
            </a:r>
            <a:r>
              <a:rPr lang="ar-IQ" sz="2800" u="sng" dirty="0" smtClean="0">
                <a:solidFill>
                  <a:srgbClr val="FF0000"/>
                </a:solidFill>
              </a:rPr>
              <a:t>بَــنِــي</a:t>
            </a:r>
            <a:r>
              <a:rPr lang="ar-IQ" sz="2800" dirty="0" smtClean="0"/>
              <a:t>  </a:t>
            </a:r>
            <a:r>
              <a:rPr lang="ar-IQ" sz="2800" dirty="0" err="1" smtClean="0"/>
              <a:t>اسرائيل</a:t>
            </a:r>
            <a:r>
              <a:rPr lang="ar-IQ" sz="2800" dirty="0" smtClean="0"/>
              <a:t> } . </a:t>
            </a:r>
            <a:r>
              <a:rPr lang="ar-SA" sz="2800" dirty="0" smtClean="0"/>
              <a:t>س</a:t>
            </a:r>
            <a:r>
              <a:rPr lang="ar-IQ" sz="2800" dirty="0" smtClean="0"/>
              <a:t> </a:t>
            </a:r>
            <a:endParaRPr lang="ar-IQ" sz="2800" dirty="0"/>
          </a:p>
        </p:txBody>
      </p:sp>
      <p:cxnSp>
        <p:nvCxnSpPr>
          <p:cNvPr id="5" name="Straight Connector 4"/>
          <p:cNvCxnSpPr/>
          <p:nvPr/>
        </p:nvCxnSpPr>
        <p:spPr>
          <a:xfrm>
            <a:off x="3357554" y="2714620"/>
            <a:ext cx="0"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14480" y="2786058"/>
            <a:ext cx="0"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714480" y="3143248"/>
            <a:ext cx="165618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356546" y="5501842"/>
            <a:ext cx="71666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357208" y="5501048"/>
            <a:ext cx="71666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14744" y="5857892"/>
            <a:ext cx="100811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15435045"/>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حسامك فيه للأحباب </a:t>
            </a:r>
            <a:r>
              <a:rPr lang="ar-SA" dirty="0" smtClean="0">
                <a:solidFill>
                  <a:srgbClr val="FF0000"/>
                </a:solidFill>
              </a:rPr>
              <a:t>فَتْحُ</a:t>
            </a:r>
            <a:r>
              <a:rPr lang="ar-SA" dirty="0" smtClean="0"/>
              <a:t>  </a:t>
            </a:r>
          </a:p>
          <a:p>
            <a:pPr algn="l">
              <a:buNone/>
            </a:pPr>
            <a:r>
              <a:rPr lang="ar-SA" dirty="0" smtClean="0"/>
              <a:t>ورمحك فيه للأعداء </a:t>
            </a:r>
            <a:r>
              <a:rPr lang="ar-SA" dirty="0" smtClean="0">
                <a:solidFill>
                  <a:srgbClr val="FF0000"/>
                </a:solidFill>
              </a:rPr>
              <a:t>حَتْفُ</a:t>
            </a:r>
          </a:p>
          <a:p>
            <a:endParaRPr lang="ar-SA" dirty="0"/>
          </a:p>
        </p:txBody>
      </p:sp>
      <p:cxnSp>
        <p:nvCxnSpPr>
          <p:cNvPr id="6" name="رابط مستقيم 5"/>
          <p:cNvCxnSpPr/>
          <p:nvPr/>
        </p:nvCxnSpPr>
        <p:spPr>
          <a:xfrm rot="5400000">
            <a:off x="3751257" y="3679033"/>
            <a:ext cx="207090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a:off x="1071538" y="4714884"/>
            <a:ext cx="37147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5400000" flipH="1" flipV="1">
            <a:off x="464315" y="4036223"/>
            <a:ext cx="1285884"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 :ــ الاقتباس </a:t>
            </a:r>
            <a:endParaRPr lang="ar-IQ" dirty="0"/>
          </a:p>
        </p:txBody>
      </p:sp>
      <p:sp>
        <p:nvSpPr>
          <p:cNvPr id="3" name="Content Placeholder 2"/>
          <p:cNvSpPr>
            <a:spLocks noGrp="1"/>
          </p:cNvSpPr>
          <p:nvPr>
            <p:ph idx="1"/>
          </p:nvPr>
        </p:nvSpPr>
        <p:spPr/>
        <p:txBody>
          <a:bodyPr>
            <a:normAutofit/>
          </a:bodyPr>
          <a:lstStyle/>
          <a:p>
            <a:pPr marL="0" indent="0">
              <a:buNone/>
            </a:pPr>
            <a:r>
              <a:rPr lang="ar-IQ" dirty="0" smtClean="0"/>
              <a:t>تضمين النثر أو الشعر شيئاً من القرآن الكريم أو الحديث الشريف من غير دلالة على أنه منهما ،ويجوز أن يغير في الاثر المقتبس قليلاً .</a:t>
            </a:r>
          </a:p>
          <a:p>
            <a:pPr>
              <a:buFont typeface="Wingdings" pitchFamily="2" charset="2"/>
              <a:buChar char="q"/>
            </a:pPr>
            <a:r>
              <a:rPr lang="ar-IQ" dirty="0" smtClean="0">
                <a:solidFill>
                  <a:srgbClr val="FF0000"/>
                </a:solidFill>
              </a:rPr>
              <a:t>لاتُعادِ الناسَ في أوطانهــمْ     </a:t>
            </a:r>
            <a:endParaRPr lang="ar-SA" dirty="0" smtClean="0">
              <a:solidFill>
                <a:srgbClr val="FF0000"/>
              </a:solidFill>
            </a:endParaRPr>
          </a:p>
          <a:p>
            <a:pPr algn="l">
              <a:buFont typeface="Wingdings" pitchFamily="2" charset="2"/>
              <a:buChar char="q"/>
            </a:pPr>
            <a:r>
              <a:rPr lang="ar-IQ" dirty="0" smtClean="0">
                <a:solidFill>
                  <a:srgbClr val="FF0000"/>
                </a:solidFill>
              </a:rPr>
              <a:t> قَلمَا يُرْعى غَريبُ الوَطنِ</a:t>
            </a:r>
          </a:p>
          <a:p>
            <a:pPr marL="0" indent="0">
              <a:buNone/>
            </a:pPr>
            <a:r>
              <a:rPr lang="ar-IQ" dirty="0" smtClean="0">
                <a:solidFill>
                  <a:srgbClr val="FF0000"/>
                </a:solidFill>
              </a:rPr>
              <a:t>وإذا مــا شِئتَ عيشاً بينهمْ     </a:t>
            </a:r>
            <a:endParaRPr lang="ar-SA" dirty="0" smtClean="0">
              <a:solidFill>
                <a:srgbClr val="FF0000"/>
              </a:solidFill>
            </a:endParaRPr>
          </a:p>
          <a:p>
            <a:pPr marL="0" indent="0" algn="l">
              <a:buNone/>
            </a:pPr>
            <a:r>
              <a:rPr lang="ar-IQ" dirty="0" smtClean="0">
                <a:solidFill>
                  <a:srgbClr val="FF0000"/>
                </a:solidFill>
              </a:rPr>
              <a:t> خالق الناسَ بخلقٍ حسَنِ</a:t>
            </a:r>
          </a:p>
          <a:p>
            <a:pPr>
              <a:buFont typeface="Wingdings" pitchFamily="2" charset="2"/>
              <a:buChar char="q"/>
            </a:pPr>
            <a:endParaRPr lang="ar-IQ" dirty="0" smtClean="0"/>
          </a:p>
          <a:p>
            <a:pPr marL="0" indent="0">
              <a:buNone/>
            </a:pPr>
            <a:endParaRPr lang="ar-IQ" dirty="0"/>
          </a:p>
        </p:txBody>
      </p:sp>
    </p:spTree>
    <p:extLst>
      <p:ext uri="{BB962C8B-B14F-4D97-AF65-F5344CB8AC3E}">
        <p14:creationId xmlns="" xmlns:p14="http://schemas.microsoft.com/office/powerpoint/2010/main" val="1006895436"/>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endParaRPr lang="ar-SA" dirty="0"/>
          </a:p>
        </p:txBody>
      </p:sp>
      <p:sp>
        <p:nvSpPr>
          <p:cNvPr id="4" name="مستطيل 3"/>
          <p:cNvSpPr/>
          <p:nvPr/>
        </p:nvSpPr>
        <p:spPr>
          <a:xfrm>
            <a:off x="428596" y="2071678"/>
            <a:ext cx="8286808" cy="1815882"/>
          </a:xfrm>
          <a:prstGeom prst="rect">
            <a:avLst/>
          </a:prstGeom>
        </p:spPr>
        <p:txBody>
          <a:bodyPr wrap="square">
            <a:spAutoFit/>
          </a:bodyPr>
          <a:lstStyle/>
          <a:p>
            <a:pPr>
              <a:buFont typeface="Wingdings" pitchFamily="2" charset="2"/>
              <a:buChar char="q"/>
            </a:pPr>
            <a:r>
              <a:rPr lang="ar-IQ" sz="2800" dirty="0" smtClean="0">
                <a:solidFill>
                  <a:srgbClr val="CC3399"/>
                </a:solidFill>
              </a:rPr>
              <a:t>لئن أخطأتُ في مدحِـ       </a:t>
            </a:r>
            <a:r>
              <a:rPr lang="ar-IQ" sz="2800" dirty="0" err="1" smtClean="0">
                <a:solidFill>
                  <a:srgbClr val="CC3399"/>
                </a:solidFill>
              </a:rPr>
              <a:t>كَ</a:t>
            </a:r>
            <a:r>
              <a:rPr lang="ar-IQ" sz="2800" dirty="0" smtClean="0">
                <a:solidFill>
                  <a:srgbClr val="CC3399"/>
                </a:solidFill>
              </a:rPr>
              <a:t> ما أخطأتَ في منعي</a:t>
            </a:r>
          </a:p>
          <a:p>
            <a:r>
              <a:rPr lang="ar-IQ" sz="2800" dirty="0" smtClean="0">
                <a:solidFill>
                  <a:srgbClr val="CC3399"/>
                </a:solidFill>
              </a:rPr>
              <a:t>لقد </a:t>
            </a:r>
            <a:r>
              <a:rPr lang="ar-IQ" sz="2800" dirty="0" err="1" smtClean="0">
                <a:solidFill>
                  <a:srgbClr val="CC3399"/>
                </a:solidFill>
              </a:rPr>
              <a:t>انزلت</a:t>
            </a:r>
            <a:r>
              <a:rPr lang="ar-IQ" sz="2800" dirty="0" smtClean="0">
                <a:solidFill>
                  <a:srgbClr val="CC3399"/>
                </a:solidFill>
              </a:rPr>
              <a:t> حاجاتي فــــي      وادٍ غــيـــــر ذي زرع </a:t>
            </a:r>
            <a:endParaRPr lang="ar-SA" sz="2800" dirty="0" smtClean="0">
              <a:solidFill>
                <a:srgbClr val="CC3399"/>
              </a:solidFill>
            </a:endParaRPr>
          </a:p>
          <a:p>
            <a:r>
              <a:rPr lang="ar-SA" sz="2800" dirty="0" smtClean="0">
                <a:solidFill>
                  <a:srgbClr val="CC3399"/>
                </a:solidFill>
              </a:rPr>
              <a:t>فقد اقتبس من </a:t>
            </a:r>
            <a:r>
              <a:rPr lang="ar-SA" sz="2800" dirty="0" err="1" smtClean="0">
                <a:solidFill>
                  <a:srgbClr val="CC3399"/>
                </a:solidFill>
              </a:rPr>
              <a:t>الاية</a:t>
            </a:r>
            <a:r>
              <a:rPr lang="ar-SA" sz="2800" dirty="0" smtClean="0">
                <a:solidFill>
                  <a:srgbClr val="CC3399"/>
                </a:solidFill>
              </a:rPr>
              <a:t> الكريمة : { ربنا إني أسكنت من ذُرِّيَّتي بوادٍ غير ذي زَرعٍ عند بيتك المحرم ... }</a:t>
            </a:r>
            <a:r>
              <a:rPr lang="ar-IQ" sz="2800" dirty="0" smtClean="0">
                <a:solidFill>
                  <a:srgbClr val="CC3399"/>
                </a:solidFill>
              </a:rPr>
              <a:t>    </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a:t>
            </a:r>
            <a:endParaRPr lang="ar-SA" dirty="0"/>
          </a:p>
        </p:txBody>
      </p:sp>
      <p:sp>
        <p:nvSpPr>
          <p:cNvPr id="3" name="عنصر نائب للمحتوى 2"/>
          <p:cNvSpPr>
            <a:spLocks noGrp="1"/>
          </p:cNvSpPr>
          <p:nvPr>
            <p:ph idx="1"/>
          </p:nvPr>
        </p:nvSpPr>
        <p:spPr/>
        <p:txBody>
          <a:bodyPr/>
          <a:lstStyle/>
          <a:p>
            <a:pPr>
              <a:buNone/>
            </a:pPr>
            <a:r>
              <a:rPr lang="ar-SA" dirty="0" smtClean="0"/>
              <a:t>ومنه أيضاً قول الحسن البصري رحمه الله في رسالة إلى الخليفة عمر بن عبد العزيز رحمه الله :</a:t>
            </a:r>
          </a:p>
          <a:p>
            <a:pPr>
              <a:buNone/>
            </a:pPr>
            <a:r>
              <a:rPr lang="ar-SA" dirty="0" smtClean="0"/>
              <a:t>(( الإمام العادل يا أمير المؤمنين كالأم الشفيقة </a:t>
            </a:r>
            <a:r>
              <a:rPr lang="ar-SA" dirty="0" err="1" smtClean="0"/>
              <a:t>البرة</a:t>
            </a:r>
            <a:r>
              <a:rPr lang="ar-SA" dirty="0" smtClean="0"/>
              <a:t> الرفيقة بولدها ، حملته كرهاً ووضعتهُ كرهاً ، وربته طفلاً ))</a:t>
            </a:r>
          </a:p>
          <a:p>
            <a:pPr>
              <a:buNone/>
            </a:pPr>
            <a:r>
              <a:rPr lang="ar-SA" dirty="0" smtClean="0"/>
              <a:t>فقد اقتبس من </a:t>
            </a:r>
            <a:r>
              <a:rPr lang="ar-SA" dirty="0" err="1" smtClean="0"/>
              <a:t>الاية</a:t>
            </a:r>
            <a:r>
              <a:rPr lang="ar-SA" dirty="0" smtClean="0"/>
              <a:t> الكريمة : { ووصينا الإنسان بوالديه حَمَلَته أُمُّهُ كُرْهاً وَوَضَعَتْهُ كُرْهاً وحَمْلُهُ وَفِصالهُ ... }   </a:t>
            </a:r>
            <a:endParaRPr lang="ar-SA"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الحريري : ( وأن الدينَ </a:t>
            </a:r>
            <a:r>
              <a:rPr lang="ar-SA" dirty="0" err="1" smtClean="0"/>
              <a:t>إمحاضُ</a:t>
            </a:r>
            <a:r>
              <a:rPr lang="ar-SA" dirty="0" smtClean="0"/>
              <a:t> النصيحة </a:t>
            </a:r>
            <a:r>
              <a:rPr lang="ar-SA" dirty="0" err="1" smtClean="0"/>
              <a:t>ِ </a:t>
            </a:r>
            <a:r>
              <a:rPr lang="ar-SA" dirty="0" smtClean="0"/>
              <a:t>، والإرشاد عنوان العقيدة الصحيحة  ، وأن المستشارَ ، مؤتمن </a:t>
            </a:r>
            <a:r>
              <a:rPr lang="ar-SA" dirty="0" err="1" smtClean="0"/>
              <a:t>)</a:t>
            </a:r>
            <a:r>
              <a:rPr lang="ar-SA" dirty="0" smtClean="0"/>
              <a:t> </a:t>
            </a:r>
            <a:endParaRPr lang="ar-SA" dirty="0" smtClean="0">
              <a:solidFill>
                <a:srgbClr val="FF0000"/>
              </a:solidFill>
            </a:endParaRPr>
          </a:p>
          <a:p>
            <a:pPr>
              <a:buNone/>
            </a:pPr>
            <a:r>
              <a:rPr lang="ar-SA" dirty="0" smtClean="0"/>
              <a:t>فقد اقتبس  من الحديث الشريف :</a:t>
            </a:r>
          </a:p>
          <a:p>
            <a:pPr>
              <a:buNone/>
            </a:pPr>
            <a:r>
              <a:rPr lang="ar-SA" dirty="0" smtClean="0"/>
              <a:t>( المستشار مؤتمن )</a:t>
            </a:r>
            <a:endParaRPr lang="ar-SA"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IQ" dirty="0" smtClean="0"/>
              <a:t>ثالثاً : ــــ السجع </a:t>
            </a:r>
            <a:endParaRPr lang="ar-IQ" dirty="0"/>
          </a:p>
        </p:txBody>
      </p:sp>
      <p:sp>
        <p:nvSpPr>
          <p:cNvPr id="3" name="Content Placeholder 2"/>
          <p:cNvSpPr>
            <a:spLocks noGrp="1"/>
          </p:cNvSpPr>
          <p:nvPr>
            <p:ph idx="1"/>
          </p:nvPr>
        </p:nvSpPr>
        <p:spPr/>
        <p:txBody>
          <a:bodyPr/>
          <a:lstStyle/>
          <a:p>
            <a:pPr marL="0" indent="0">
              <a:buNone/>
            </a:pPr>
            <a:r>
              <a:rPr lang="ar-IQ" dirty="0" smtClean="0"/>
              <a:t>هو توافق الفاصلتين في الحرف الاخير ، وأفضله ما تساوت فِقَرُهُ،وكانت خالية من التكلف والتكرار.</a:t>
            </a:r>
          </a:p>
          <a:p>
            <a:pPr>
              <a:buFont typeface="Wingdings" pitchFamily="2" charset="2"/>
              <a:buChar char="Ø"/>
            </a:pPr>
            <a:r>
              <a:rPr lang="ar-IQ" dirty="0" smtClean="0"/>
              <a:t>الفاصلة = الكلمة الاخيرة من كل فقرة .</a:t>
            </a:r>
          </a:p>
          <a:p>
            <a:pPr marL="0" indent="0">
              <a:buNone/>
            </a:pPr>
            <a:r>
              <a:rPr lang="ar-IQ" dirty="0" smtClean="0"/>
              <a:t>= الحُرُّ إذا وَعَــدَ وَفَ</a:t>
            </a:r>
            <a:r>
              <a:rPr lang="ar-IQ" u="sng" dirty="0" smtClean="0">
                <a:solidFill>
                  <a:srgbClr val="00B050"/>
                </a:solidFill>
              </a:rPr>
              <a:t>ــى </a:t>
            </a:r>
            <a:r>
              <a:rPr lang="ar-IQ" dirty="0" smtClean="0"/>
              <a:t>، وإذا أعَانَ كَـفَــ</a:t>
            </a:r>
            <a:r>
              <a:rPr lang="ar-IQ" u="sng" dirty="0" smtClean="0">
                <a:solidFill>
                  <a:srgbClr val="00B050"/>
                </a:solidFill>
              </a:rPr>
              <a:t>ــى</a:t>
            </a:r>
            <a:r>
              <a:rPr lang="ar-IQ" dirty="0" smtClean="0"/>
              <a:t>، وإذا مَـلَكَ عَــفَ</a:t>
            </a:r>
            <a:r>
              <a:rPr lang="ar-IQ" u="sng" dirty="0" smtClean="0">
                <a:solidFill>
                  <a:srgbClr val="00B050"/>
                </a:solidFill>
              </a:rPr>
              <a:t>ــا</a:t>
            </a:r>
            <a:r>
              <a:rPr lang="ar-IQ" dirty="0" smtClean="0">
                <a:solidFill>
                  <a:srgbClr val="00B050"/>
                </a:solidFill>
              </a:rPr>
              <a:t>. </a:t>
            </a:r>
            <a:endParaRPr lang="ar-IQ" dirty="0">
              <a:solidFill>
                <a:srgbClr val="00B050"/>
              </a:solidFill>
            </a:endParaRPr>
          </a:p>
        </p:txBody>
      </p:sp>
    </p:spTree>
    <p:extLst>
      <p:ext uri="{BB962C8B-B14F-4D97-AF65-F5344CB8AC3E}">
        <p14:creationId xmlns="" xmlns:p14="http://schemas.microsoft.com/office/powerpoint/2010/main" val="209122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غير </a:t>
            </a:r>
            <a:r>
              <a:rPr lang="ar-IQ" dirty="0" smtClean="0"/>
              <a:t>التمثيلي</a:t>
            </a:r>
            <a:endParaRPr lang="ar-IQ" dirty="0"/>
          </a:p>
        </p:txBody>
      </p:sp>
      <p:sp>
        <p:nvSpPr>
          <p:cNvPr id="3" name="Content Placeholder 2"/>
          <p:cNvSpPr>
            <a:spLocks noGrp="1"/>
          </p:cNvSpPr>
          <p:nvPr>
            <p:ph idx="1"/>
          </p:nvPr>
        </p:nvSpPr>
        <p:spPr/>
        <p:txBody>
          <a:bodyPr/>
          <a:lstStyle/>
          <a:p>
            <a:r>
              <a:rPr lang="ar-IQ" dirty="0" smtClean="0"/>
              <a:t>وهو ما كان وجه  الشبه صورة منتزعة من غير متعدد.</a:t>
            </a:r>
          </a:p>
          <a:p>
            <a:r>
              <a:rPr lang="ar-IQ" dirty="0" smtClean="0"/>
              <a:t>((فما لهم عن التذكرة معرضين كأنهم حمُرٌ مُستنفرةٌ فرَّت من قسورة)).</a:t>
            </a:r>
          </a:p>
          <a:p>
            <a:r>
              <a:rPr lang="ar-IQ" dirty="0" smtClean="0"/>
              <a:t>وجه الشبه شدة النفور</a:t>
            </a:r>
          </a:p>
          <a:p>
            <a:r>
              <a:rPr lang="ar-IQ" dirty="0" smtClean="0"/>
              <a:t>(وله الجوار المنشئات في البحر كالاعلام)) </a:t>
            </a:r>
          </a:p>
          <a:p>
            <a:r>
              <a:rPr lang="ar-IQ" dirty="0" smtClean="0"/>
              <a:t>وجه الشبه العظمة (الكبر)والارتفاع .</a:t>
            </a:r>
            <a:endParaRPr lang="ar-IQ" dirty="0"/>
          </a:p>
        </p:txBody>
      </p:sp>
    </p:spTree>
    <p:extLst>
      <p:ext uri="{BB962C8B-B14F-4D97-AF65-F5344CB8AC3E}">
        <p14:creationId xmlns="" xmlns:p14="http://schemas.microsoft.com/office/powerpoint/2010/main" val="1615916035"/>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وهو ثلاثة أقسام </a:t>
            </a:r>
            <a:endParaRPr lang="ar-SA" dirty="0"/>
          </a:p>
        </p:txBody>
      </p:sp>
      <p:sp>
        <p:nvSpPr>
          <p:cNvPr id="3" name="عنصر نائب للمحتوى 2"/>
          <p:cNvSpPr>
            <a:spLocks noGrp="1"/>
          </p:cNvSpPr>
          <p:nvPr>
            <p:ph idx="1"/>
          </p:nvPr>
        </p:nvSpPr>
        <p:spPr/>
        <p:txBody>
          <a:bodyPr/>
          <a:lstStyle/>
          <a:p>
            <a:pPr>
              <a:buNone/>
            </a:pPr>
            <a:r>
              <a:rPr lang="ar-SA" dirty="0" smtClean="0"/>
              <a:t> 1ـ </a:t>
            </a:r>
            <a:r>
              <a:rPr lang="ar-SA" dirty="0" err="1" smtClean="0"/>
              <a:t>المطرف</a:t>
            </a:r>
            <a:r>
              <a:rPr lang="ar-SA" dirty="0" smtClean="0"/>
              <a:t> : وهو ما اختلفت فاصلتاه في الوزن ، واتفقتا في الحرف الأخير ، نحو قوله تعالى :</a:t>
            </a:r>
          </a:p>
          <a:p>
            <a:pPr>
              <a:buNone/>
            </a:pPr>
            <a:r>
              <a:rPr lang="ar-SA" dirty="0" smtClean="0"/>
              <a:t> { مالكمْ لا تَرْجُونَ للهِ </a:t>
            </a:r>
            <a:r>
              <a:rPr lang="ar-SA" dirty="0" smtClean="0">
                <a:solidFill>
                  <a:srgbClr val="FF0000"/>
                </a:solidFill>
              </a:rPr>
              <a:t>وَقَا</a:t>
            </a:r>
            <a:r>
              <a:rPr lang="ar-SA" dirty="0" smtClean="0">
                <a:solidFill>
                  <a:srgbClr val="00B050"/>
                </a:solidFill>
              </a:rPr>
              <a:t>رَ</a:t>
            </a:r>
            <a:r>
              <a:rPr lang="ar-SA" dirty="0" smtClean="0">
                <a:solidFill>
                  <a:srgbClr val="FF0000"/>
                </a:solidFill>
              </a:rPr>
              <a:t>ا </a:t>
            </a:r>
            <a:r>
              <a:rPr lang="ar-SA" dirty="0" smtClean="0"/>
              <a:t>  وقد خَلَقَكُمْ</a:t>
            </a:r>
            <a:r>
              <a:rPr lang="ar-SA" dirty="0" smtClean="0">
                <a:solidFill>
                  <a:srgbClr val="FF0000"/>
                </a:solidFill>
              </a:rPr>
              <a:t> أَطْوَا</a:t>
            </a:r>
            <a:r>
              <a:rPr lang="ar-SA" dirty="0" smtClean="0">
                <a:solidFill>
                  <a:srgbClr val="00B050"/>
                </a:solidFill>
              </a:rPr>
              <a:t>رَ</a:t>
            </a:r>
            <a:r>
              <a:rPr lang="ar-SA" dirty="0" smtClean="0">
                <a:solidFill>
                  <a:srgbClr val="FF0000"/>
                </a:solidFill>
              </a:rPr>
              <a:t>ا </a:t>
            </a:r>
            <a:r>
              <a:rPr lang="ar-SA" dirty="0" smtClean="0"/>
              <a:t>}س</a:t>
            </a:r>
          </a:p>
          <a:p>
            <a:pPr>
              <a:buNone/>
            </a:pPr>
            <a:endParaRPr lang="ar-SA" dirty="0" smtClean="0"/>
          </a:p>
          <a:p>
            <a:pPr>
              <a:buNone/>
            </a:pPr>
            <a:r>
              <a:rPr lang="ar-SA" dirty="0" smtClean="0"/>
              <a:t>وكقوله :</a:t>
            </a:r>
          </a:p>
          <a:p>
            <a:pPr>
              <a:buNone/>
            </a:pPr>
            <a:r>
              <a:rPr lang="ar-SA" dirty="0" smtClean="0"/>
              <a:t>{أَلمْ نَجْعَل </a:t>
            </a:r>
            <a:r>
              <a:rPr lang="ar-SA" dirty="0" err="1" smtClean="0"/>
              <a:t>ِ</a:t>
            </a:r>
            <a:r>
              <a:rPr lang="ar-SA" dirty="0" smtClean="0"/>
              <a:t> </a:t>
            </a:r>
            <a:r>
              <a:rPr lang="ar-SA" dirty="0" err="1" smtClean="0"/>
              <a:t>آلأرضَ</a:t>
            </a:r>
            <a:r>
              <a:rPr lang="ar-SA" dirty="0" smtClean="0"/>
              <a:t> </a:t>
            </a:r>
            <a:r>
              <a:rPr lang="ar-SA" dirty="0" smtClean="0">
                <a:solidFill>
                  <a:srgbClr val="00B050"/>
                </a:solidFill>
              </a:rPr>
              <a:t>مِهَا</a:t>
            </a:r>
            <a:r>
              <a:rPr lang="ar-SA" dirty="0" smtClean="0">
                <a:solidFill>
                  <a:srgbClr val="FF0000"/>
                </a:solidFill>
              </a:rPr>
              <a:t>دَ</a:t>
            </a:r>
            <a:r>
              <a:rPr lang="ar-SA" dirty="0" smtClean="0">
                <a:solidFill>
                  <a:srgbClr val="00B050"/>
                </a:solidFill>
              </a:rPr>
              <a:t>ا</a:t>
            </a:r>
            <a:r>
              <a:rPr lang="ar-SA" dirty="0" smtClean="0"/>
              <a:t> وَالجِبَالَ </a:t>
            </a:r>
            <a:r>
              <a:rPr lang="ar-SA" dirty="0" smtClean="0">
                <a:solidFill>
                  <a:srgbClr val="00B050"/>
                </a:solidFill>
              </a:rPr>
              <a:t>أَوْتَا</a:t>
            </a:r>
            <a:r>
              <a:rPr lang="ar-SA" dirty="0" smtClean="0">
                <a:solidFill>
                  <a:srgbClr val="FF0000"/>
                </a:solidFill>
              </a:rPr>
              <a:t>دَ</a:t>
            </a:r>
            <a:r>
              <a:rPr lang="ar-SA" dirty="0" smtClean="0">
                <a:solidFill>
                  <a:srgbClr val="00B050"/>
                </a:solidFill>
              </a:rPr>
              <a:t>ا</a:t>
            </a:r>
            <a:r>
              <a:rPr lang="ar-SA" dirty="0" smtClean="0"/>
              <a:t>  }</a:t>
            </a:r>
            <a:endParaRPr lang="ar-SA"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2 </a:t>
            </a:r>
            <a:r>
              <a:rPr lang="ar-SA" dirty="0" err="1" smtClean="0"/>
              <a:t>ـ</a:t>
            </a:r>
            <a:r>
              <a:rPr lang="ar-SA" dirty="0" smtClean="0"/>
              <a:t> المرصع : وهو ما كان فيه ألفاظ إحدى الفقرتين كلها أو أكثرها مثل ما يقابلها من الفقرة الأخرى وزناً وتقفية ، كقول الحريري : </a:t>
            </a:r>
          </a:p>
          <a:p>
            <a:pPr>
              <a:buNone/>
            </a:pPr>
            <a:r>
              <a:rPr lang="ar-SA" dirty="0" smtClean="0"/>
              <a:t>هو </a:t>
            </a:r>
            <a:r>
              <a:rPr lang="ar-SA" dirty="0" smtClean="0">
                <a:solidFill>
                  <a:srgbClr val="FF0000"/>
                </a:solidFill>
              </a:rPr>
              <a:t>يَطْبَعُ</a:t>
            </a:r>
            <a:r>
              <a:rPr lang="ar-SA" dirty="0" smtClean="0"/>
              <a:t> </a:t>
            </a:r>
            <a:r>
              <a:rPr lang="ar-SA" dirty="0" smtClean="0">
                <a:solidFill>
                  <a:srgbClr val="00B050"/>
                </a:solidFill>
              </a:rPr>
              <a:t>الأسْجَاعَ</a:t>
            </a:r>
            <a:r>
              <a:rPr lang="ar-SA" dirty="0" smtClean="0"/>
              <a:t>  </a:t>
            </a:r>
            <a:r>
              <a:rPr lang="ar-SA" dirty="0" smtClean="0">
                <a:solidFill>
                  <a:srgbClr val="0000FF"/>
                </a:solidFill>
              </a:rPr>
              <a:t>بجَوَاهِرِ </a:t>
            </a:r>
            <a:r>
              <a:rPr lang="ar-SA" dirty="0" smtClean="0">
                <a:solidFill>
                  <a:srgbClr val="C00000"/>
                </a:solidFill>
              </a:rPr>
              <a:t> لَفْظِه </a:t>
            </a:r>
            <a:r>
              <a:rPr lang="ar-SA" dirty="0" smtClean="0"/>
              <a:t>، </a:t>
            </a:r>
            <a:r>
              <a:rPr lang="ar-SA" dirty="0" err="1" smtClean="0">
                <a:solidFill>
                  <a:schemeClr val="tx1"/>
                </a:solidFill>
              </a:rPr>
              <a:t>وَ</a:t>
            </a:r>
            <a:r>
              <a:rPr lang="ar-SA" dirty="0" smtClean="0">
                <a:solidFill>
                  <a:schemeClr val="tx1"/>
                </a:solidFill>
              </a:rPr>
              <a:t> </a:t>
            </a:r>
            <a:r>
              <a:rPr lang="ar-SA" dirty="0" smtClean="0">
                <a:solidFill>
                  <a:srgbClr val="FF0000"/>
                </a:solidFill>
              </a:rPr>
              <a:t>يَقْرَعُ</a:t>
            </a:r>
            <a:r>
              <a:rPr lang="ar-SA" dirty="0" smtClean="0"/>
              <a:t>  </a:t>
            </a:r>
            <a:r>
              <a:rPr lang="ar-SA" dirty="0" smtClean="0">
                <a:solidFill>
                  <a:srgbClr val="00B050"/>
                </a:solidFill>
              </a:rPr>
              <a:t>الأسْمَاعَ</a:t>
            </a:r>
            <a:r>
              <a:rPr lang="ar-SA" dirty="0" smtClean="0"/>
              <a:t> </a:t>
            </a:r>
            <a:r>
              <a:rPr lang="ar-SA" dirty="0" err="1" smtClean="0">
                <a:solidFill>
                  <a:srgbClr val="0000FF"/>
                </a:solidFill>
              </a:rPr>
              <a:t>بِزَوَاجِرِ</a:t>
            </a:r>
            <a:r>
              <a:rPr lang="ar-SA" dirty="0" smtClean="0">
                <a:solidFill>
                  <a:srgbClr val="0000FF"/>
                </a:solidFill>
              </a:rPr>
              <a:t>  </a:t>
            </a:r>
            <a:r>
              <a:rPr lang="ar-SA" dirty="0" smtClean="0">
                <a:solidFill>
                  <a:srgbClr val="C00000"/>
                </a:solidFill>
              </a:rPr>
              <a:t>وَعْظِه</a:t>
            </a:r>
            <a:r>
              <a:rPr lang="ar-SA" dirty="0" smtClean="0"/>
              <a:t> </a:t>
            </a:r>
            <a:endParaRPr lang="ar-SA"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3 المتوازي : وهو ما كان الاتفاق فيه في الكلمتين الأخيرتين فقط .</a:t>
            </a:r>
          </a:p>
          <a:p>
            <a:pPr>
              <a:buNone/>
            </a:pPr>
            <a:r>
              <a:rPr lang="ar-SA" dirty="0" smtClean="0"/>
              <a:t>{ فيها سُرُرٌ  </a:t>
            </a:r>
            <a:r>
              <a:rPr lang="ar-SA" dirty="0" smtClean="0">
                <a:solidFill>
                  <a:srgbClr val="FF0000"/>
                </a:solidFill>
              </a:rPr>
              <a:t>مَرْفُوعَةٌ</a:t>
            </a:r>
            <a:r>
              <a:rPr lang="ar-SA" dirty="0" smtClean="0"/>
              <a:t> </a:t>
            </a:r>
            <a:r>
              <a:rPr lang="ar-SA" dirty="0" err="1" smtClean="0"/>
              <a:t>و</a:t>
            </a:r>
            <a:r>
              <a:rPr lang="ar-SA" dirty="0" smtClean="0"/>
              <a:t> أكْوَابٌ </a:t>
            </a:r>
            <a:r>
              <a:rPr lang="ar-SA" dirty="0" smtClean="0">
                <a:solidFill>
                  <a:srgbClr val="FF0000"/>
                </a:solidFill>
              </a:rPr>
              <a:t>مَوْضُوعَةٌ</a:t>
            </a:r>
            <a:r>
              <a:rPr lang="ar-SA" dirty="0" smtClean="0"/>
              <a:t> }س </a:t>
            </a:r>
          </a:p>
          <a:p>
            <a:pPr>
              <a:buNone/>
            </a:pPr>
            <a:r>
              <a:rPr lang="ar-SA" dirty="0" smtClean="0"/>
              <a:t>سرر / أكواب ( غير متفقين وزناً وتقفية )</a:t>
            </a:r>
          </a:p>
          <a:p>
            <a:pPr>
              <a:buNone/>
            </a:pPr>
            <a:r>
              <a:rPr lang="ar-SA" dirty="0" smtClean="0"/>
              <a:t>حسدَ الناطِقُ و</a:t>
            </a:r>
            <a:r>
              <a:rPr lang="ar-SA" dirty="0" smtClean="0">
                <a:solidFill>
                  <a:srgbClr val="FF0000"/>
                </a:solidFill>
              </a:rPr>
              <a:t>الصَّامتُ</a:t>
            </a:r>
            <a:r>
              <a:rPr lang="ar-SA" dirty="0" smtClean="0"/>
              <a:t> ، وهلك الحاسد  و</a:t>
            </a:r>
            <a:r>
              <a:rPr lang="ar-SA" dirty="0" smtClean="0">
                <a:solidFill>
                  <a:srgbClr val="FF0000"/>
                </a:solidFill>
              </a:rPr>
              <a:t>الشَّامِتُ</a:t>
            </a:r>
          </a:p>
          <a:p>
            <a:pPr>
              <a:buNone/>
            </a:pPr>
            <a:r>
              <a:rPr lang="ar-SA" dirty="0" smtClean="0"/>
              <a:t>حسد / هلك ، الناطق / الحاسد</a:t>
            </a:r>
          </a:p>
          <a:p>
            <a:pPr>
              <a:buNone/>
            </a:pPr>
            <a:r>
              <a:rPr lang="ar-SA" dirty="0" smtClean="0"/>
              <a:t>( غير متفقين تقفية )</a:t>
            </a:r>
            <a:endParaRPr lang="ar-SA"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الموازنة </a:t>
            </a:r>
            <a:endParaRPr lang="ar-SA" dirty="0"/>
          </a:p>
        </p:txBody>
      </p:sp>
      <p:sp>
        <p:nvSpPr>
          <p:cNvPr id="3" name="عنصر نائب للمحتوى 2"/>
          <p:cNvSpPr>
            <a:spLocks noGrp="1"/>
          </p:cNvSpPr>
          <p:nvPr>
            <p:ph idx="1"/>
          </p:nvPr>
        </p:nvSpPr>
        <p:spPr/>
        <p:txBody>
          <a:bodyPr/>
          <a:lstStyle/>
          <a:p>
            <a:pPr>
              <a:buNone/>
            </a:pPr>
            <a:r>
              <a:rPr lang="ar-SA" dirty="0" smtClean="0"/>
              <a:t>هي مساواة الفاصلتين في الوزن دون التقفية </a:t>
            </a:r>
          </a:p>
          <a:p>
            <a:pPr>
              <a:buNone/>
            </a:pPr>
            <a:r>
              <a:rPr lang="ar-SA" dirty="0" smtClean="0"/>
              <a:t>قال </a:t>
            </a:r>
            <a:r>
              <a:rPr lang="ar-SA" dirty="0" err="1" smtClean="0"/>
              <a:t>ـ</a:t>
            </a:r>
            <a:r>
              <a:rPr lang="ar-SA" dirty="0" smtClean="0"/>
              <a:t> تعالى </a:t>
            </a:r>
            <a:r>
              <a:rPr lang="ar-SA" dirty="0" err="1" smtClean="0"/>
              <a:t>ـ</a:t>
            </a:r>
            <a:r>
              <a:rPr lang="ar-SA" dirty="0" smtClean="0"/>
              <a:t> : { </a:t>
            </a:r>
            <a:r>
              <a:rPr lang="ar-SA" dirty="0" err="1" smtClean="0"/>
              <a:t>وَ</a:t>
            </a:r>
            <a:r>
              <a:rPr lang="ar-SA" dirty="0" smtClean="0"/>
              <a:t> </a:t>
            </a:r>
            <a:r>
              <a:rPr lang="ar-SA" dirty="0" err="1" smtClean="0"/>
              <a:t>نَمَارِقُ</a:t>
            </a:r>
            <a:r>
              <a:rPr lang="ar-SA" dirty="0" smtClean="0"/>
              <a:t> مَصْفُوفَةٌ ، </a:t>
            </a:r>
            <a:r>
              <a:rPr lang="ar-SA" dirty="0" err="1" smtClean="0"/>
              <a:t>وَزَرَابِىُّ</a:t>
            </a:r>
            <a:r>
              <a:rPr lang="ar-SA" dirty="0" smtClean="0"/>
              <a:t> مَبْثُوثَةٌ }س</a:t>
            </a:r>
          </a:p>
          <a:p>
            <a:pPr>
              <a:buNone/>
            </a:pPr>
            <a:r>
              <a:rPr lang="ar-SA" dirty="0" smtClean="0"/>
              <a:t>{ مَنْ أَعْرَضَ عَنْهُ فَإنَّهُ يَحْمِلُ يَوْمَ الْقِيَامَةِ </a:t>
            </a:r>
            <a:r>
              <a:rPr lang="ar-SA" dirty="0" smtClean="0">
                <a:solidFill>
                  <a:srgbClr val="FF0000"/>
                </a:solidFill>
              </a:rPr>
              <a:t>وِزْرَا</a:t>
            </a:r>
            <a:r>
              <a:rPr lang="ar-SA" dirty="0" smtClean="0"/>
              <a:t> ، </a:t>
            </a:r>
          </a:p>
          <a:p>
            <a:pPr>
              <a:buNone/>
            </a:pPr>
            <a:r>
              <a:rPr lang="ar-SA" dirty="0" smtClean="0"/>
              <a:t>خَالِدِينَ فِيهِ وَسَاءَ لَهُمْ يَوْمَ الْقِيَامَةِ </a:t>
            </a:r>
            <a:r>
              <a:rPr lang="ar-SA" dirty="0" smtClean="0">
                <a:solidFill>
                  <a:srgbClr val="FF0000"/>
                </a:solidFill>
              </a:rPr>
              <a:t>حِمْلاً </a:t>
            </a:r>
            <a:r>
              <a:rPr lang="ar-SA" dirty="0" smtClean="0"/>
              <a:t>}</a:t>
            </a:r>
            <a:endParaRPr lang="ar-SA"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يوم يكونُ الناسُ كالفَراشِ </a:t>
            </a:r>
            <a:r>
              <a:rPr lang="ar-SA" dirty="0" smtClean="0">
                <a:solidFill>
                  <a:srgbClr val="FF0000"/>
                </a:solidFill>
              </a:rPr>
              <a:t>الْمبثُوثِ </a:t>
            </a:r>
            <a:r>
              <a:rPr lang="ar-SA" dirty="0" err="1" smtClean="0"/>
              <a:t>وَ</a:t>
            </a:r>
            <a:r>
              <a:rPr lang="ar-SA" dirty="0" smtClean="0"/>
              <a:t> تَكُونُ الْجِبَالُ كَالْعِهْنِ </a:t>
            </a:r>
            <a:r>
              <a:rPr lang="ar-SA" dirty="0" smtClean="0">
                <a:solidFill>
                  <a:srgbClr val="FF0000"/>
                </a:solidFill>
              </a:rPr>
              <a:t>الْمَنْفُوشِ</a:t>
            </a:r>
            <a:r>
              <a:rPr lang="ar-SA" dirty="0" smtClean="0"/>
              <a:t> }</a:t>
            </a:r>
          </a:p>
          <a:p>
            <a:pPr>
              <a:buNone/>
            </a:pPr>
            <a:r>
              <a:rPr lang="ar-SA" dirty="0" smtClean="0"/>
              <a:t>{ وَاتَّخَذُوا مِنْ دُونِ اللهِ آلِهَةً لِيَكُونُوا لَّهُمْ عِزًّا ، كَلا سَيَكْفُرُونَ بِعِبَادَتِهِمْ وَيَكُونُونَ عَلَيهِمْ ضِدًّا }</a:t>
            </a:r>
          </a:p>
          <a:p>
            <a:pPr>
              <a:buNone/>
            </a:pPr>
            <a:endParaRPr lang="ar-SA"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t>ولولا أن السجع يشترط فيه الاتفاق في الحرف الأخير من </a:t>
            </a:r>
            <a:r>
              <a:rPr lang="ar-SA" dirty="0" err="1" smtClean="0"/>
              <a:t>سجعاته</a:t>
            </a:r>
            <a:r>
              <a:rPr lang="ar-SA" dirty="0" smtClean="0"/>
              <a:t> لكانت الموازنة قِسْماً منه .</a:t>
            </a:r>
          </a:p>
          <a:p>
            <a:pPr>
              <a:buNone/>
            </a:pPr>
            <a:r>
              <a:rPr lang="ar-SA" dirty="0" smtClean="0"/>
              <a:t>واشتق أهل البديع منها فرعاً أطلقوا عليه اسم      </a:t>
            </a:r>
            <a:r>
              <a:rPr lang="ar-SA" dirty="0" smtClean="0">
                <a:solidFill>
                  <a:srgbClr val="FF0000"/>
                </a:solidFill>
              </a:rPr>
              <a:t>( المماثلة ) وهي الموازنة التي هي كُلُّ ما في إحدى الفقرتين المقترنتين أو معظمه مثل مُقابله من الفقرة الأخرى في الوزن   </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أبو تمام :س</a:t>
            </a:r>
          </a:p>
          <a:p>
            <a:pPr>
              <a:buNone/>
            </a:pPr>
            <a:r>
              <a:rPr lang="ar-SA" dirty="0" smtClean="0">
                <a:solidFill>
                  <a:srgbClr val="FF0000"/>
                </a:solidFill>
              </a:rPr>
              <a:t>فَأَحْجَمَ</a:t>
            </a:r>
            <a:r>
              <a:rPr lang="ar-SA" dirty="0" smtClean="0"/>
              <a:t> لَمَّا لَمْ يَجِدْ فِيكَ </a:t>
            </a:r>
            <a:r>
              <a:rPr lang="ar-SA" dirty="0" smtClean="0">
                <a:solidFill>
                  <a:srgbClr val="FF0000"/>
                </a:solidFill>
              </a:rPr>
              <a:t>مَطْمَعَا</a:t>
            </a:r>
          </a:p>
          <a:p>
            <a:pPr>
              <a:buNone/>
            </a:pPr>
            <a:r>
              <a:rPr lang="ar-SA" dirty="0" smtClean="0">
                <a:solidFill>
                  <a:srgbClr val="FF0000"/>
                </a:solidFill>
              </a:rPr>
              <a:t>وَأَقْدَمَ</a:t>
            </a:r>
            <a:r>
              <a:rPr lang="ar-SA" dirty="0" smtClean="0"/>
              <a:t> لَمَّا لَمْ يَجِدْ عَنْكَ </a:t>
            </a:r>
            <a:r>
              <a:rPr lang="ar-SA" dirty="0" smtClean="0">
                <a:solidFill>
                  <a:srgbClr val="FF0000"/>
                </a:solidFill>
              </a:rPr>
              <a:t>مَهْرَبَا</a:t>
            </a: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رد العجز على الصدر ( التصدير )</a:t>
            </a:r>
            <a:endParaRPr lang="ar-SA" dirty="0"/>
          </a:p>
        </p:txBody>
      </p:sp>
      <p:sp>
        <p:nvSpPr>
          <p:cNvPr id="3" name="عنصر نائب للمحتوى 2"/>
          <p:cNvSpPr>
            <a:spLocks noGrp="1"/>
          </p:cNvSpPr>
          <p:nvPr>
            <p:ph idx="1"/>
          </p:nvPr>
        </p:nvSpPr>
        <p:spPr/>
        <p:txBody>
          <a:bodyPr/>
          <a:lstStyle/>
          <a:p>
            <a:pPr>
              <a:buNone/>
            </a:pPr>
            <a:r>
              <a:rPr lang="ar-SA" dirty="0" smtClean="0"/>
              <a:t>أ </a:t>
            </a:r>
            <a:r>
              <a:rPr lang="ar-SA" dirty="0" err="1" smtClean="0"/>
              <a:t>ـ</a:t>
            </a:r>
            <a:r>
              <a:rPr lang="ar-SA" dirty="0" smtClean="0"/>
              <a:t> هو في النثر أن يُجعل أحد </a:t>
            </a:r>
            <a:r>
              <a:rPr lang="ar-SA" dirty="0" err="1" smtClean="0"/>
              <a:t>اللفضين</a:t>
            </a:r>
            <a:r>
              <a:rPr lang="ar-SA" dirty="0" smtClean="0"/>
              <a:t> المكررين أو المتجانسين ، أو الملحقين </a:t>
            </a:r>
            <a:r>
              <a:rPr lang="ar-SA" dirty="0" err="1" smtClean="0"/>
              <a:t>بهما</a:t>
            </a:r>
            <a:r>
              <a:rPr lang="ar-SA" dirty="0" smtClean="0"/>
              <a:t> ( بأن جمعهما اشتقاق أو شبهه ) أحدهما في أول الفقرة </a:t>
            </a:r>
            <a:r>
              <a:rPr lang="ar-SA" dirty="0" err="1" smtClean="0"/>
              <a:t>ـ</a:t>
            </a:r>
            <a:r>
              <a:rPr lang="ar-SA" dirty="0" smtClean="0"/>
              <a:t> والثاني في آخرها .</a:t>
            </a:r>
          </a:p>
          <a:p>
            <a:pPr>
              <a:buNone/>
            </a:pPr>
            <a:r>
              <a:rPr lang="ar-SA" dirty="0" smtClean="0"/>
              <a:t>{ و</a:t>
            </a:r>
            <a:r>
              <a:rPr lang="ar-SA" dirty="0" smtClean="0">
                <a:solidFill>
                  <a:srgbClr val="FF0000"/>
                </a:solidFill>
              </a:rPr>
              <a:t>تخشى</a:t>
            </a:r>
            <a:r>
              <a:rPr lang="ar-SA" dirty="0" smtClean="0"/>
              <a:t> الناسَ واللهُ أحقُّ أن </a:t>
            </a:r>
            <a:r>
              <a:rPr lang="ar-SA" dirty="0" smtClean="0">
                <a:solidFill>
                  <a:srgbClr val="FF0000"/>
                </a:solidFill>
              </a:rPr>
              <a:t>تَخْشَاهُ</a:t>
            </a:r>
            <a:r>
              <a:rPr lang="ar-SA" dirty="0" smtClean="0"/>
              <a:t> }</a:t>
            </a:r>
          </a:p>
          <a:p>
            <a:pPr>
              <a:buNone/>
            </a:pPr>
            <a:r>
              <a:rPr lang="ar-SA" dirty="0" smtClean="0"/>
              <a:t>{ فقلت</a:t>
            </a:r>
            <a:r>
              <a:rPr lang="ar-SA" dirty="0" smtClean="0">
                <a:solidFill>
                  <a:srgbClr val="FF0000"/>
                </a:solidFill>
              </a:rPr>
              <a:t> استغفروا </a:t>
            </a:r>
            <a:r>
              <a:rPr lang="ar-SA" dirty="0" smtClean="0"/>
              <a:t>ربكمْ إنَّهُ كان </a:t>
            </a:r>
            <a:r>
              <a:rPr lang="ar-SA" dirty="0" smtClean="0">
                <a:solidFill>
                  <a:srgbClr val="FF0000"/>
                </a:solidFill>
              </a:rPr>
              <a:t>غفَّارا</a:t>
            </a:r>
            <a:r>
              <a:rPr lang="ar-SA" dirty="0" smtClean="0"/>
              <a:t>}س</a:t>
            </a:r>
          </a:p>
          <a:p>
            <a:pPr>
              <a:buNone/>
            </a:pPr>
            <a:r>
              <a:rPr lang="ar-SA" dirty="0" smtClean="0">
                <a:solidFill>
                  <a:srgbClr val="FF0000"/>
                </a:solidFill>
              </a:rPr>
              <a:t>سائل</a:t>
            </a:r>
            <a:r>
              <a:rPr lang="ar-SA" dirty="0" smtClean="0"/>
              <a:t> اللئيم يجع ودمه </a:t>
            </a:r>
            <a:r>
              <a:rPr lang="ar-SA" dirty="0" smtClean="0">
                <a:solidFill>
                  <a:srgbClr val="FF0000"/>
                </a:solidFill>
              </a:rPr>
              <a:t>سائلُ</a:t>
            </a:r>
            <a:r>
              <a:rPr lang="ar-SA" dirty="0" smtClean="0"/>
              <a:t> </a:t>
            </a:r>
          </a:p>
          <a:p>
            <a:pPr>
              <a:buNone/>
            </a:pPr>
            <a:r>
              <a:rPr lang="ar-SA" dirty="0" smtClean="0"/>
              <a:t>السؤال                      السيلان ( جناس تام ) </a:t>
            </a:r>
            <a:endParaRPr lang="ar-SA"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ب </a:t>
            </a:r>
            <a:r>
              <a:rPr lang="ar-SA" dirty="0" err="1" smtClean="0"/>
              <a:t>ـ</a:t>
            </a:r>
            <a:r>
              <a:rPr lang="ar-SA" dirty="0" smtClean="0"/>
              <a:t> وهو في النظم ( الشعر ) يكون أحدهما في آخر البيت ، والآخر : </a:t>
            </a:r>
          </a:p>
          <a:p>
            <a:pPr>
              <a:buNone/>
            </a:pPr>
            <a:r>
              <a:rPr lang="ar-SA" dirty="0" smtClean="0"/>
              <a:t>1 </a:t>
            </a:r>
            <a:r>
              <a:rPr lang="ar-SA" dirty="0" err="1" smtClean="0"/>
              <a:t>ـ</a:t>
            </a:r>
            <a:r>
              <a:rPr lang="ar-SA" dirty="0" smtClean="0"/>
              <a:t> إما في صدر المصراع الأول أو في حشوه </a:t>
            </a:r>
            <a:r>
              <a:rPr lang="ar-SA" dirty="0" err="1" smtClean="0"/>
              <a:t>ـ</a:t>
            </a:r>
            <a:r>
              <a:rPr lang="ar-SA" dirty="0" smtClean="0"/>
              <a:t> في آخره :</a:t>
            </a:r>
          </a:p>
          <a:p>
            <a:pPr>
              <a:buNone/>
            </a:pPr>
            <a:r>
              <a:rPr lang="ar-SA" dirty="0" smtClean="0">
                <a:solidFill>
                  <a:srgbClr val="FF0000"/>
                </a:solidFill>
              </a:rPr>
              <a:t>سريع</a:t>
            </a:r>
            <a:r>
              <a:rPr lang="ar-SA" dirty="0" smtClean="0"/>
              <a:t> إلى ابن العم يلطم وجهه </a:t>
            </a:r>
          </a:p>
          <a:p>
            <a:pPr algn="l">
              <a:buNone/>
            </a:pPr>
            <a:r>
              <a:rPr lang="ar-SA" dirty="0" smtClean="0"/>
              <a:t>وليس إلى داعي الندى </a:t>
            </a:r>
            <a:r>
              <a:rPr lang="ar-SA" dirty="0" smtClean="0">
                <a:solidFill>
                  <a:srgbClr val="FF0000"/>
                </a:solidFill>
              </a:rPr>
              <a:t>بسريع</a:t>
            </a:r>
          </a:p>
          <a:p>
            <a:pPr algn="l">
              <a:buNone/>
            </a:pPr>
            <a:r>
              <a:rPr lang="ar-SA" dirty="0" smtClean="0"/>
              <a:t> </a:t>
            </a:r>
            <a:endParaRPr lang="ar-SA"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solidFill>
                  <a:srgbClr val="FF0000"/>
                </a:solidFill>
              </a:rPr>
              <a:t>ذوائبُ</a:t>
            </a:r>
            <a:r>
              <a:rPr lang="ar-SA" dirty="0" smtClean="0"/>
              <a:t> سودٍ </a:t>
            </a:r>
            <a:r>
              <a:rPr lang="ar-SA" dirty="0" err="1" smtClean="0"/>
              <a:t>كالعناقدِ</a:t>
            </a:r>
            <a:r>
              <a:rPr lang="ar-SA" dirty="0" smtClean="0"/>
              <a:t> أرسلت </a:t>
            </a:r>
          </a:p>
          <a:p>
            <a:pPr algn="l">
              <a:buNone/>
            </a:pPr>
            <a:r>
              <a:rPr lang="ar-SA" dirty="0" smtClean="0"/>
              <a:t>فمن أجلها منا النفوسُ </a:t>
            </a:r>
            <a:r>
              <a:rPr lang="ar-SA" dirty="0" smtClean="0">
                <a:solidFill>
                  <a:srgbClr val="FF0000"/>
                </a:solidFill>
              </a:rPr>
              <a:t>ذوائبُ</a:t>
            </a:r>
          </a:p>
          <a:p>
            <a:pPr>
              <a:buNone/>
            </a:pPr>
            <a:endParaRPr lang="ar-SA" dirty="0" smtClean="0"/>
          </a:p>
          <a:p>
            <a:pPr>
              <a:buNone/>
            </a:pPr>
            <a:r>
              <a:rPr lang="ar-SA" dirty="0" smtClean="0"/>
              <a:t>تمتع من </a:t>
            </a:r>
            <a:r>
              <a:rPr lang="ar-SA" dirty="0" err="1" smtClean="0"/>
              <a:t>شميم</a:t>
            </a:r>
            <a:r>
              <a:rPr lang="ar-SA" dirty="0" smtClean="0"/>
              <a:t> </a:t>
            </a:r>
            <a:r>
              <a:rPr lang="ar-SA" dirty="0" err="1" smtClean="0">
                <a:solidFill>
                  <a:srgbClr val="FF0000"/>
                </a:solidFill>
              </a:rPr>
              <a:t>عرار</a:t>
            </a:r>
            <a:r>
              <a:rPr lang="ar-SA" dirty="0" smtClean="0"/>
              <a:t> نجد طيبة</a:t>
            </a:r>
          </a:p>
          <a:p>
            <a:pPr algn="l">
              <a:buNone/>
            </a:pPr>
            <a:r>
              <a:rPr lang="ar-SA" dirty="0" smtClean="0"/>
              <a:t>فما بعد </a:t>
            </a:r>
            <a:r>
              <a:rPr lang="ar-SA" dirty="0" err="1" smtClean="0"/>
              <a:t>العشية</a:t>
            </a:r>
            <a:r>
              <a:rPr lang="ar-SA" dirty="0" smtClean="0"/>
              <a:t> من </a:t>
            </a:r>
            <a:r>
              <a:rPr lang="ar-SA" dirty="0" err="1" smtClean="0">
                <a:solidFill>
                  <a:srgbClr val="FF0000"/>
                </a:solidFill>
              </a:rPr>
              <a:t>عرار</a:t>
            </a:r>
            <a:endParaRPr lang="ar-SA" dirty="0" smtClean="0">
              <a:solidFill>
                <a:srgbClr val="FF0000"/>
              </a:solidFill>
            </a:endParaRPr>
          </a:p>
          <a:p>
            <a:pPr>
              <a:buNone/>
            </a:pPr>
            <a:r>
              <a:rPr lang="ar-SA" dirty="0" smtClean="0"/>
              <a:t>ذوائب : الشعر المنسدل / ذابت </a:t>
            </a:r>
          </a:p>
          <a:p>
            <a:pPr>
              <a:buNone/>
            </a:pPr>
            <a:r>
              <a:rPr lang="ar-SA" dirty="0" err="1" smtClean="0"/>
              <a:t>شميم</a:t>
            </a:r>
            <a:r>
              <a:rPr lang="ar-SA" dirty="0" smtClean="0"/>
              <a:t> / رائحة طيبة ، </a:t>
            </a:r>
            <a:r>
              <a:rPr lang="ar-SA" dirty="0" err="1" smtClean="0"/>
              <a:t>عرار</a:t>
            </a:r>
            <a:r>
              <a:rPr lang="ar-SA" dirty="0" smtClean="0"/>
              <a:t> / </a:t>
            </a:r>
            <a:r>
              <a:rPr lang="ar-SA" dirty="0" err="1" smtClean="0"/>
              <a:t>نبة</a:t>
            </a:r>
            <a:r>
              <a:rPr lang="ar-SA" dirty="0" smtClean="0"/>
              <a:t> طيبة الرائحة ،صوت </a:t>
            </a:r>
            <a:r>
              <a:rPr lang="ar-SA" dirty="0" err="1" smtClean="0"/>
              <a:t>الانسان</a:t>
            </a:r>
            <a:r>
              <a:rPr lang="ar-SA" dirty="0" smtClean="0"/>
              <a:t> </a:t>
            </a:r>
            <a:r>
              <a:rPr lang="ar-SA" dirty="0" err="1" smtClean="0"/>
              <a:t>اذا</a:t>
            </a:r>
            <a:r>
              <a:rPr lang="ar-SA" dirty="0" smtClean="0"/>
              <a:t> هب من النوم </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ـ</a:t>
            </a:r>
            <a:r>
              <a:rPr lang="ar-SA" dirty="0" smtClean="0"/>
              <a:t> تعالى </a:t>
            </a:r>
            <a:r>
              <a:rPr lang="ar-SA" dirty="0" err="1" smtClean="0"/>
              <a:t>ـ</a:t>
            </a:r>
            <a:r>
              <a:rPr lang="ar-SA" dirty="0" smtClean="0"/>
              <a:t> : { وهي تجري بهم في موج كالجبال}</a:t>
            </a:r>
          </a:p>
          <a:p>
            <a:pPr>
              <a:buNone/>
            </a:pPr>
            <a:r>
              <a:rPr lang="ar-SA" dirty="0" smtClean="0"/>
              <a:t>المشبه : الموج، المشبه </a:t>
            </a:r>
            <a:r>
              <a:rPr lang="ar-SA" dirty="0" err="1" smtClean="0"/>
              <a:t>به</a:t>
            </a:r>
            <a:r>
              <a:rPr lang="ar-SA" dirty="0" smtClean="0"/>
              <a:t>:الجبال، وجه الشبه:العِظَم .</a:t>
            </a:r>
          </a:p>
          <a:p>
            <a:pPr>
              <a:buNone/>
            </a:pPr>
            <a:r>
              <a:rPr lang="ar-SA" dirty="0" smtClean="0"/>
              <a:t>قال ابن النبيه: </a:t>
            </a:r>
          </a:p>
          <a:p>
            <a:pPr>
              <a:buNone/>
            </a:pPr>
            <a:r>
              <a:rPr lang="ar-SA" dirty="0" smtClean="0"/>
              <a:t>والمرء كالظِّلِّ ولابد أن يزول ذاك الظِّلُّ بعد امتداد</a:t>
            </a:r>
          </a:p>
          <a:p>
            <a:pPr>
              <a:buNone/>
            </a:pPr>
            <a:r>
              <a:rPr lang="ar-SA" dirty="0" smtClean="0"/>
              <a:t>المشبه:المرء،المشبه </a:t>
            </a:r>
            <a:r>
              <a:rPr lang="ar-SA" dirty="0" err="1" smtClean="0"/>
              <a:t>به</a:t>
            </a:r>
            <a:r>
              <a:rPr lang="ar-SA" dirty="0" smtClean="0"/>
              <a:t>:الظل،وجه الشبه:الزوال.</a:t>
            </a:r>
          </a:p>
          <a:p>
            <a:pPr>
              <a:buNone/>
            </a:pPr>
            <a:endParaRPr lang="ar-SA"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ومن كان بالبيض الكواعب </a:t>
            </a:r>
            <a:r>
              <a:rPr lang="ar-SA" dirty="0" smtClean="0">
                <a:solidFill>
                  <a:srgbClr val="FF0000"/>
                </a:solidFill>
              </a:rPr>
              <a:t>مغرما </a:t>
            </a:r>
          </a:p>
          <a:p>
            <a:pPr algn="l">
              <a:buNone/>
            </a:pPr>
            <a:r>
              <a:rPr lang="ar-SA" dirty="0" smtClean="0"/>
              <a:t>فما زلت بالبيض </a:t>
            </a:r>
            <a:r>
              <a:rPr lang="ar-SA" dirty="0" err="1" smtClean="0"/>
              <a:t>القواضب</a:t>
            </a:r>
            <a:r>
              <a:rPr lang="ar-SA" dirty="0" smtClean="0"/>
              <a:t> </a:t>
            </a:r>
            <a:r>
              <a:rPr lang="ar-SA" dirty="0" smtClean="0">
                <a:solidFill>
                  <a:srgbClr val="FF0000"/>
                </a:solidFill>
              </a:rPr>
              <a:t>مغرما</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err="1" smtClean="0"/>
              <a:t>التصريع</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هو أن يتفق آخر جزء من صدر البيت مع آخر جزء من عجزه في التقفية ، إذ يتناغم الحرف </a:t>
            </a:r>
            <a:r>
              <a:rPr lang="ar-SA" dirty="0" err="1" smtClean="0"/>
              <a:t>الاخير</a:t>
            </a:r>
            <a:r>
              <a:rPr lang="ar-SA" dirty="0" smtClean="0"/>
              <a:t> من الشطر </a:t>
            </a:r>
            <a:r>
              <a:rPr lang="ar-SA" dirty="0" err="1" smtClean="0"/>
              <a:t>الاول</a:t>
            </a:r>
            <a:r>
              <a:rPr lang="ar-SA" dirty="0" smtClean="0"/>
              <a:t> مع حرف الروي تناغماً ونحصل على إيقاعين متساويين مقداراً ونغمة مما يؤكد قيمته الشعرية </a:t>
            </a:r>
            <a:r>
              <a:rPr lang="ar-SA" dirty="0" err="1" smtClean="0"/>
              <a:t>والادبية</a:t>
            </a:r>
            <a:r>
              <a:rPr lang="ar-SA" dirty="0" smtClean="0"/>
              <a:t> للمنشد والسامع على مستوى الإيقاع والدلالة :</a:t>
            </a:r>
          </a:p>
          <a:p>
            <a:pPr>
              <a:buNone/>
            </a:pPr>
            <a:r>
              <a:rPr lang="ar-SA" dirty="0" smtClean="0"/>
              <a:t>على قدرِ أهل </a:t>
            </a:r>
            <a:r>
              <a:rPr lang="ar-SA" dirty="0" err="1" smtClean="0"/>
              <a:t>ِ</a:t>
            </a:r>
            <a:r>
              <a:rPr lang="ar-SA" dirty="0" smtClean="0"/>
              <a:t> العزمِ تأتي العزائمُ </a:t>
            </a:r>
          </a:p>
          <a:p>
            <a:pPr algn="l">
              <a:buNone/>
            </a:pPr>
            <a:r>
              <a:rPr lang="ar-SA" dirty="0" smtClean="0"/>
              <a:t>وتأتي على قدر الكرامِ المكارمُ</a:t>
            </a:r>
          </a:p>
          <a:p>
            <a:pPr algn="l">
              <a:buNone/>
            </a:pPr>
            <a:r>
              <a:rPr lang="ar-SA" dirty="0" smtClean="0"/>
              <a:t> </a:t>
            </a:r>
            <a:endParaRPr lang="ar-SA"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المصراع المغاير للروي</a:t>
            </a:r>
            <a:endParaRPr lang="ar-SA" dirty="0"/>
          </a:p>
        </p:txBody>
      </p:sp>
      <p:sp>
        <p:nvSpPr>
          <p:cNvPr id="3" name="عنصر نائب للمحتوى 2"/>
          <p:cNvSpPr>
            <a:spLocks noGrp="1"/>
          </p:cNvSpPr>
          <p:nvPr>
            <p:ph idx="1"/>
          </p:nvPr>
        </p:nvSpPr>
        <p:spPr/>
        <p:txBody>
          <a:bodyPr/>
          <a:lstStyle/>
          <a:p>
            <a:pPr>
              <a:buNone/>
            </a:pPr>
            <a:r>
              <a:rPr lang="ar-SA" dirty="0" smtClean="0"/>
              <a:t>ويتكون هذا النوع من اتحاد مصراع الأبيات الشعرية المتتالية على أن تخالف روي القافية </a:t>
            </a:r>
            <a:r>
              <a:rPr lang="ar-SA" dirty="0" err="1" smtClean="0"/>
              <a:t>الاصلية</a:t>
            </a:r>
            <a:r>
              <a:rPr lang="ar-SA" dirty="0" smtClean="0"/>
              <a:t> لنهاية البيت الشعري ، مكونة بذلك متوازيات موسيقية يخلقها حرفا الصدر والعجز شاداً المتلقي </a:t>
            </a:r>
            <a:r>
              <a:rPr lang="ar-SA" dirty="0" err="1" smtClean="0"/>
              <a:t>الى</a:t>
            </a:r>
            <a:r>
              <a:rPr lang="ar-SA" dirty="0" smtClean="0"/>
              <a:t> نغمتين أفقيتين تتوزعان بشكل أعمدة موسيقية متواترة ومتوازية على مستوى </a:t>
            </a:r>
            <a:r>
              <a:rPr lang="ar-SA" dirty="0" err="1" smtClean="0"/>
              <a:t>الابيات</a:t>
            </a:r>
            <a:r>
              <a:rPr lang="ar-SA" dirty="0" smtClean="0"/>
              <a:t> الشعرية ، وخالقة بذلك التكثيف </a:t>
            </a:r>
            <a:r>
              <a:rPr lang="ar-SA" dirty="0" err="1" smtClean="0"/>
              <a:t>الايقاعي</a:t>
            </a:r>
            <a:r>
              <a:rPr lang="ar-SA" dirty="0" smtClean="0"/>
              <a:t> تكثيفاً </a:t>
            </a:r>
            <a:r>
              <a:rPr lang="ar-SA" dirty="0" err="1" smtClean="0"/>
              <a:t>تناغمياً</a:t>
            </a:r>
            <a:r>
              <a:rPr lang="ar-SA" dirty="0" smtClean="0"/>
              <a:t> و دلالياً ومنه :   </a:t>
            </a:r>
            <a:endParaRPr lang="ar-SA"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ولدى ربيع إن سألت بلاءهُ   </a:t>
            </a:r>
          </a:p>
          <a:p>
            <a:pPr algn="l">
              <a:buNone/>
            </a:pPr>
            <a:r>
              <a:rPr lang="ar-SA" dirty="0" smtClean="0"/>
              <a:t>بلوى كريم غيرُ قيل البطل </a:t>
            </a:r>
          </a:p>
          <a:p>
            <a:pPr>
              <a:buNone/>
            </a:pPr>
            <a:r>
              <a:rPr lang="ar-SA" dirty="0" smtClean="0"/>
              <a:t>إذ يستغيث وهن مكتنفاتهُ</a:t>
            </a:r>
          </a:p>
          <a:p>
            <a:pPr algn="l">
              <a:buNone/>
            </a:pPr>
            <a:r>
              <a:rPr lang="ar-SA" dirty="0" smtClean="0"/>
              <a:t>عصباً كغاشية الجراد </a:t>
            </a:r>
            <a:r>
              <a:rPr lang="ar-SA" dirty="0" err="1" smtClean="0"/>
              <a:t>المُسْقَلِ</a:t>
            </a:r>
            <a:endParaRPr lang="ar-SA" dirty="0" smtClean="0"/>
          </a:p>
          <a:p>
            <a:pPr>
              <a:buNone/>
            </a:pPr>
            <a:r>
              <a:rPr lang="ar-SA" dirty="0" smtClean="0"/>
              <a:t>لما ونى ابن عقابَ </a:t>
            </a:r>
            <a:r>
              <a:rPr lang="ar-SA" dirty="0" err="1" smtClean="0"/>
              <a:t>واستلحقتهُ</a:t>
            </a:r>
            <a:endParaRPr lang="ar-SA" dirty="0" smtClean="0"/>
          </a:p>
          <a:p>
            <a:pPr algn="l">
              <a:buNone/>
            </a:pPr>
            <a:r>
              <a:rPr lang="ar-SA" dirty="0" smtClean="0"/>
              <a:t>طرفَ الأغرُّ له ولم </a:t>
            </a:r>
            <a:r>
              <a:rPr lang="ar-SA" dirty="0" err="1" smtClean="0"/>
              <a:t>يستوهِلِ</a:t>
            </a:r>
            <a:r>
              <a:rPr lang="ar-SA" dirty="0" smtClean="0"/>
              <a:t>  </a:t>
            </a:r>
            <a:endParaRPr lang="ar-SA"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ar-IQ" dirty="0" smtClean="0"/>
              <a:t>المحسنات المعنوية</a:t>
            </a:r>
            <a:endParaRPr lang="ar-IQ" dirty="0"/>
          </a:p>
        </p:txBody>
      </p:sp>
      <p:sp>
        <p:nvSpPr>
          <p:cNvPr id="3" name="Content Placeholder 2"/>
          <p:cNvSpPr>
            <a:spLocks noGrp="1"/>
          </p:cNvSpPr>
          <p:nvPr>
            <p:ph idx="1"/>
          </p:nvPr>
        </p:nvSpPr>
        <p:spPr/>
        <p:txBody>
          <a:bodyPr/>
          <a:lstStyle/>
          <a:p>
            <a:pPr marL="0" indent="0">
              <a:buNone/>
            </a:pPr>
            <a:r>
              <a:rPr lang="ar-IQ" dirty="0" smtClean="0"/>
              <a:t>أولاً : ـــ التورية :</a:t>
            </a:r>
          </a:p>
          <a:p>
            <a:pPr marL="0" indent="0">
              <a:buNone/>
            </a:pPr>
            <a:r>
              <a:rPr lang="ar-IQ" dirty="0" smtClean="0"/>
              <a:t>لغة : الاخفاء واضهار غيره .</a:t>
            </a:r>
          </a:p>
          <a:p>
            <a:pPr marL="0" indent="0">
              <a:buNone/>
            </a:pPr>
            <a:r>
              <a:rPr lang="ar-IQ" dirty="0" smtClean="0"/>
              <a:t>ثانياً : هو ان يذكر المتكلم لفظاً مفرداً له معنيان ، قريب ظاهر غير مراد وبعيد خفي هو المراد .</a:t>
            </a:r>
          </a:p>
          <a:p>
            <a:pPr marL="0" indent="0">
              <a:buNone/>
            </a:pPr>
            <a:endParaRPr lang="ar-IQ" dirty="0" smtClean="0"/>
          </a:p>
          <a:p>
            <a:pPr marL="0" indent="0">
              <a:buNone/>
            </a:pPr>
            <a:endParaRPr lang="ar-IQ" dirty="0"/>
          </a:p>
        </p:txBody>
      </p:sp>
    </p:spTree>
    <p:extLst>
      <p:ext uri="{BB962C8B-B14F-4D97-AF65-F5344CB8AC3E}">
        <p14:creationId xmlns="" xmlns:p14="http://schemas.microsoft.com/office/powerpoint/2010/main" val="636084290"/>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9432"/>
            <a:ext cx="8229600" cy="734070"/>
          </a:xfrm>
        </p:spPr>
        <p:txBody>
          <a:bodyPr>
            <a:normAutofit/>
          </a:bodyPr>
          <a:lstStyle/>
          <a:p>
            <a:endParaRPr lang="ar-IQ" dirty="0"/>
          </a:p>
        </p:txBody>
      </p:sp>
      <p:sp>
        <p:nvSpPr>
          <p:cNvPr id="3" name="Content Placeholder 2"/>
          <p:cNvSpPr>
            <a:spLocks noGrp="1"/>
          </p:cNvSpPr>
          <p:nvPr>
            <p:ph idx="1"/>
          </p:nvPr>
        </p:nvSpPr>
        <p:spPr>
          <a:xfrm>
            <a:off x="457200" y="0"/>
            <a:ext cx="8401080" cy="6858000"/>
          </a:xfrm>
        </p:spPr>
        <p:txBody>
          <a:bodyPr>
            <a:noAutofit/>
          </a:bodyPr>
          <a:lstStyle/>
          <a:p>
            <a:pPr marL="0" indent="0">
              <a:buNone/>
            </a:pPr>
            <a:r>
              <a:rPr lang="ar-IQ" sz="2400" dirty="0"/>
              <a:t>رِفـــقــاً بخـــلٍ ناصــحٍ     </a:t>
            </a:r>
            <a:r>
              <a:rPr lang="ar-SA" sz="2400" dirty="0" smtClean="0"/>
              <a:t>    </a:t>
            </a:r>
            <a:r>
              <a:rPr lang="ar-IQ" sz="2400" dirty="0" smtClean="0"/>
              <a:t> أبـــليــتــهُ </a:t>
            </a:r>
            <a:r>
              <a:rPr lang="ar-IQ" sz="2400" dirty="0"/>
              <a:t>صَــــدَّاً وهـــجــــــــــرا</a:t>
            </a:r>
          </a:p>
          <a:p>
            <a:pPr marL="0" indent="0">
              <a:buNone/>
            </a:pPr>
            <a:r>
              <a:rPr lang="ar-IQ" sz="2800" dirty="0"/>
              <a:t>وافــــــاك</a:t>
            </a:r>
            <a:r>
              <a:rPr lang="ar-IQ" sz="2400" dirty="0"/>
              <a:t> سائل دمــعه  </a:t>
            </a:r>
            <a:r>
              <a:rPr lang="ar-SA" sz="2400" dirty="0" smtClean="0"/>
              <a:t>    </a:t>
            </a:r>
            <a:r>
              <a:rPr lang="ar-IQ" sz="2400" dirty="0" smtClean="0"/>
              <a:t> فرددتــه </a:t>
            </a:r>
            <a:r>
              <a:rPr lang="ar-IQ" sz="2400" dirty="0"/>
              <a:t>فـــي الحـــال </a:t>
            </a:r>
            <a:r>
              <a:rPr lang="ar-IQ" sz="2400" dirty="0">
                <a:solidFill>
                  <a:srgbClr val="FF0000"/>
                </a:solidFill>
              </a:rPr>
              <a:t>نَـــــــــــهرا</a:t>
            </a:r>
          </a:p>
          <a:p>
            <a:pPr marL="0" indent="0">
              <a:buNone/>
            </a:pPr>
            <a:r>
              <a:rPr lang="ar-IQ" sz="2400" dirty="0" smtClean="0">
                <a:solidFill>
                  <a:schemeClr val="accent3">
                    <a:lumMod val="75000"/>
                  </a:schemeClr>
                </a:solidFill>
              </a:rPr>
              <a:t>                           </a:t>
            </a:r>
            <a:r>
              <a:rPr lang="ar-SA" sz="2400" dirty="0" smtClean="0">
                <a:solidFill>
                  <a:schemeClr val="accent3">
                    <a:lumMod val="75000"/>
                  </a:schemeClr>
                </a:solidFill>
              </a:rPr>
              <a:t>             </a:t>
            </a:r>
          </a:p>
          <a:p>
            <a:pPr marL="0" indent="0">
              <a:buNone/>
            </a:pPr>
            <a:r>
              <a:rPr lang="ar-SA" sz="2400" dirty="0" smtClean="0">
                <a:solidFill>
                  <a:schemeClr val="accent3">
                    <a:lumMod val="75000"/>
                  </a:schemeClr>
                </a:solidFill>
              </a:rPr>
              <a:t>                                        </a:t>
            </a:r>
            <a:r>
              <a:rPr lang="ar-IQ" sz="2400" dirty="0" smtClean="0">
                <a:solidFill>
                  <a:schemeClr val="accent3">
                    <a:lumMod val="75000"/>
                  </a:schemeClr>
                </a:solidFill>
              </a:rPr>
              <a:t>الرد/الزجر(القريب)     </a:t>
            </a:r>
            <a:r>
              <a:rPr lang="ar-IQ" sz="2400" dirty="0" smtClean="0">
                <a:solidFill>
                  <a:schemeClr val="tx2">
                    <a:lumMod val="75000"/>
                  </a:schemeClr>
                </a:solidFill>
              </a:rPr>
              <a:t>الماء(البعيد)      </a:t>
            </a:r>
          </a:p>
          <a:p>
            <a:pPr marL="0" indent="0">
              <a:buNone/>
            </a:pPr>
            <a:r>
              <a:rPr lang="ar-SA" sz="2400" dirty="0" smtClean="0"/>
              <a:t> </a:t>
            </a:r>
          </a:p>
          <a:p>
            <a:pPr marL="0" indent="0">
              <a:buNone/>
            </a:pPr>
            <a:r>
              <a:rPr lang="ar-IQ" sz="2400" dirty="0" smtClean="0"/>
              <a:t>يا </a:t>
            </a:r>
            <a:r>
              <a:rPr lang="ar-IQ" sz="2400" dirty="0"/>
              <a:t>عــــاذلــي فيه قُل لي    اذا بــــدا كــــــيــــف اســــــــــــــلو؟</a:t>
            </a:r>
          </a:p>
          <a:p>
            <a:pPr marL="0" indent="0">
              <a:buNone/>
            </a:pPr>
            <a:r>
              <a:rPr lang="ar-IQ" sz="2400" dirty="0"/>
              <a:t>يـــمـُــــــرُّ بي كل وقتٍ     </a:t>
            </a:r>
            <a:r>
              <a:rPr lang="ar-SA" sz="2400" dirty="0" smtClean="0"/>
              <a:t>  </a:t>
            </a:r>
            <a:r>
              <a:rPr lang="ar-IQ" sz="2400" dirty="0" smtClean="0"/>
              <a:t>وكـــلمـــــــا </a:t>
            </a:r>
            <a:r>
              <a:rPr lang="ar-IQ" sz="2400" u="sng" dirty="0">
                <a:solidFill>
                  <a:srgbClr val="FF0000"/>
                </a:solidFill>
              </a:rPr>
              <a:t>مــــــــــــــــــرَ</a:t>
            </a:r>
            <a:r>
              <a:rPr lang="ar-IQ" sz="2400" u="sng" dirty="0"/>
              <a:t>ّ</a:t>
            </a:r>
            <a:r>
              <a:rPr lang="ar-IQ" sz="2400" dirty="0"/>
              <a:t> يحلـــو</a:t>
            </a:r>
          </a:p>
          <a:p>
            <a:pPr marL="0" indent="0">
              <a:buNone/>
            </a:pPr>
            <a:r>
              <a:rPr lang="ar-IQ" sz="2400" dirty="0" smtClean="0"/>
              <a:t>                      </a:t>
            </a:r>
            <a:r>
              <a:rPr lang="ar-SA" sz="2400" dirty="0" smtClean="0"/>
              <a:t>        </a:t>
            </a:r>
          </a:p>
          <a:p>
            <a:pPr marL="0" indent="0">
              <a:buNone/>
            </a:pPr>
            <a:r>
              <a:rPr lang="ar-SA" sz="2400" dirty="0" smtClean="0">
                <a:solidFill>
                  <a:srgbClr val="7030A0"/>
                </a:solidFill>
              </a:rPr>
              <a:t> س                             </a:t>
            </a:r>
            <a:r>
              <a:rPr lang="ar-IQ" sz="2400" dirty="0" smtClean="0">
                <a:solidFill>
                  <a:srgbClr val="7030A0"/>
                </a:solidFill>
              </a:rPr>
              <a:t>المرور(قريب)            </a:t>
            </a:r>
            <a:r>
              <a:rPr lang="ar-IQ" sz="2400" dirty="0" smtClean="0">
                <a:solidFill>
                  <a:srgbClr val="CC3399"/>
                </a:solidFill>
              </a:rPr>
              <a:t>الطعم المر(البعيد)</a:t>
            </a:r>
            <a:endParaRPr lang="ar-IQ" sz="2400" dirty="0">
              <a:solidFill>
                <a:srgbClr val="CC3399"/>
              </a:solidFill>
            </a:endParaRPr>
          </a:p>
          <a:p>
            <a:pPr marL="0" indent="0">
              <a:buNone/>
            </a:pPr>
            <a:endParaRPr lang="ar-SA" sz="2400" dirty="0" smtClean="0"/>
          </a:p>
          <a:p>
            <a:pPr marL="0" indent="0">
              <a:buNone/>
            </a:pPr>
            <a:r>
              <a:rPr lang="ar-IQ" sz="2400" dirty="0" smtClean="0"/>
              <a:t>قـــالت </a:t>
            </a:r>
            <a:r>
              <a:rPr lang="ar-IQ" sz="2400" dirty="0"/>
              <a:t>اذا كنت تهوى     </a:t>
            </a:r>
            <a:r>
              <a:rPr lang="ar-SA" sz="2400" dirty="0" smtClean="0"/>
              <a:t>  </a:t>
            </a:r>
            <a:r>
              <a:rPr lang="ar-IQ" sz="2400" dirty="0" smtClean="0"/>
              <a:t> </a:t>
            </a:r>
            <a:r>
              <a:rPr lang="ar-IQ" sz="2400" dirty="0"/>
              <a:t>وصـــلي وتـــخـــشى نـــــفــــــوري </a:t>
            </a:r>
          </a:p>
          <a:p>
            <a:pPr marL="0" indent="0">
              <a:buNone/>
            </a:pPr>
            <a:r>
              <a:rPr lang="ar-IQ" sz="2400" dirty="0"/>
              <a:t>صــف ورد خدي </a:t>
            </a:r>
            <a:r>
              <a:rPr lang="ar-IQ" sz="2400" dirty="0" err="1"/>
              <a:t>والا</a:t>
            </a:r>
            <a:r>
              <a:rPr lang="ar-IQ" sz="2400" dirty="0"/>
              <a:t>     </a:t>
            </a:r>
            <a:r>
              <a:rPr lang="ar-SA" sz="2400" dirty="0" smtClean="0"/>
              <a:t>      </a:t>
            </a:r>
            <a:r>
              <a:rPr lang="ar-IQ" sz="2400" dirty="0" smtClean="0"/>
              <a:t>أجــــــــــور </a:t>
            </a:r>
            <a:r>
              <a:rPr lang="ar-IQ" sz="2400" dirty="0"/>
              <a:t>ناديتُ </a:t>
            </a:r>
            <a:r>
              <a:rPr lang="ar-IQ" sz="2400" u="sng" dirty="0">
                <a:solidFill>
                  <a:srgbClr val="FF0000"/>
                </a:solidFill>
              </a:rPr>
              <a:t>جــــــــــــــــوري</a:t>
            </a:r>
          </a:p>
          <a:p>
            <a:pPr marL="0" indent="0">
              <a:buNone/>
            </a:pPr>
            <a:r>
              <a:rPr lang="ar-IQ" sz="2400" dirty="0" smtClean="0">
                <a:solidFill>
                  <a:schemeClr val="accent6">
                    <a:lumMod val="75000"/>
                  </a:schemeClr>
                </a:solidFill>
              </a:rPr>
              <a:t>                                </a:t>
            </a:r>
            <a:r>
              <a:rPr lang="ar-SA" sz="2400" dirty="0" smtClean="0">
                <a:solidFill>
                  <a:schemeClr val="accent6">
                    <a:lumMod val="75000"/>
                  </a:schemeClr>
                </a:solidFill>
              </a:rPr>
              <a:t>       </a:t>
            </a:r>
          </a:p>
          <a:p>
            <a:pPr marL="0" indent="0">
              <a:buNone/>
            </a:pPr>
            <a:r>
              <a:rPr lang="ar-SA" sz="2400" dirty="0" smtClean="0">
                <a:solidFill>
                  <a:schemeClr val="accent6">
                    <a:lumMod val="75000"/>
                  </a:schemeClr>
                </a:solidFill>
              </a:rPr>
              <a:t>                                            </a:t>
            </a:r>
            <a:r>
              <a:rPr lang="ar-IQ" sz="2400" dirty="0" smtClean="0">
                <a:solidFill>
                  <a:schemeClr val="accent6">
                    <a:lumMod val="75000"/>
                  </a:schemeClr>
                </a:solidFill>
              </a:rPr>
              <a:t>الظلم(قريب)           </a:t>
            </a:r>
            <a:r>
              <a:rPr lang="ar-IQ" sz="2400" dirty="0" smtClean="0"/>
              <a:t>الورد(بعيد</a:t>
            </a:r>
            <a:r>
              <a:rPr lang="ar-IQ" sz="2400" dirty="0"/>
              <a:t>)</a:t>
            </a:r>
          </a:p>
          <a:p>
            <a:pPr marL="0" indent="0">
              <a:buNone/>
            </a:pPr>
            <a:endParaRPr lang="ar-IQ" sz="2400" dirty="0"/>
          </a:p>
        </p:txBody>
      </p:sp>
      <p:cxnSp>
        <p:nvCxnSpPr>
          <p:cNvPr id="5" name="Straight Arrow Connector 4"/>
          <p:cNvCxnSpPr/>
          <p:nvPr/>
        </p:nvCxnSpPr>
        <p:spPr>
          <a:xfrm>
            <a:off x="1714480" y="1000108"/>
            <a:ext cx="1969296" cy="36004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7" name="Straight Arrow Connector 6"/>
          <p:cNvCxnSpPr/>
          <p:nvPr/>
        </p:nvCxnSpPr>
        <p:spPr>
          <a:xfrm flipH="1">
            <a:off x="1357290" y="1000108"/>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785918" y="5500702"/>
            <a:ext cx="457128"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214546" y="5500702"/>
            <a:ext cx="1728192" cy="288032"/>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131840" y="3212976"/>
            <a:ext cx="1276387" cy="185317"/>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895164" y="3212976"/>
            <a:ext cx="1236676" cy="144016"/>
          </a:xfrm>
          <a:prstGeom prst="straightConnector1">
            <a:avLst/>
          </a:prstGeom>
          <a:ln>
            <a:solidFill>
              <a:srgbClr val="FF99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765488536"/>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الطباق</a:t>
            </a:r>
            <a:endParaRPr lang="ar-SA" dirty="0"/>
          </a:p>
        </p:txBody>
      </p:sp>
      <p:sp>
        <p:nvSpPr>
          <p:cNvPr id="3" name="عنصر نائب للمحتوى 2"/>
          <p:cNvSpPr>
            <a:spLocks noGrp="1"/>
          </p:cNvSpPr>
          <p:nvPr>
            <p:ph idx="1"/>
          </p:nvPr>
        </p:nvSpPr>
        <p:spPr>
          <a:xfrm>
            <a:off x="304800" y="1554162"/>
            <a:ext cx="8686800" cy="5303838"/>
          </a:xfrm>
        </p:spPr>
        <p:style>
          <a:lnRef idx="2">
            <a:schemeClr val="accent1"/>
          </a:lnRef>
          <a:fillRef idx="1">
            <a:schemeClr val="lt1"/>
          </a:fillRef>
          <a:effectRef idx="0">
            <a:schemeClr val="accent1"/>
          </a:effectRef>
          <a:fontRef idx="minor">
            <a:schemeClr val="dk1"/>
          </a:fontRef>
        </p:style>
        <p:txBody>
          <a:bodyPr>
            <a:normAutofit/>
          </a:bodyPr>
          <a:lstStyle/>
          <a:p>
            <a:r>
              <a:rPr lang="ar-IQ" dirty="0" smtClean="0"/>
              <a:t>هو الجمع بين الشيء وضده في الكلام </a:t>
            </a:r>
            <a:endParaRPr lang="ar-SA" dirty="0" smtClean="0"/>
          </a:p>
          <a:p>
            <a:r>
              <a:rPr lang="ar-SA" dirty="0" smtClean="0"/>
              <a:t>أقسام الطباق :</a:t>
            </a:r>
          </a:p>
          <a:p>
            <a:r>
              <a:rPr lang="ar-SA" dirty="0" smtClean="0"/>
              <a:t>قسم البلاغيون الطباق قسمين : </a:t>
            </a:r>
          </a:p>
          <a:p>
            <a:endParaRPr lang="ar-SA" dirty="0" smtClean="0"/>
          </a:p>
          <a:p>
            <a:endParaRPr lang="ar-SA" dirty="0" smtClean="0"/>
          </a:p>
          <a:p>
            <a:endParaRPr lang="ar-SA" dirty="0" smtClean="0"/>
          </a:p>
          <a:p>
            <a:r>
              <a:rPr lang="ar-SA" sz="2800" dirty="0" err="1" smtClean="0">
                <a:solidFill>
                  <a:srgbClr val="FF0000"/>
                </a:solidFill>
              </a:rPr>
              <a:t>ا</a:t>
            </a:r>
            <a:r>
              <a:rPr lang="ar-SA" sz="2400" dirty="0" err="1" smtClean="0">
                <a:solidFill>
                  <a:srgbClr val="FF0000"/>
                </a:solidFill>
              </a:rPr>
              <a:t>لايجاب</a:t>
            </a:r>
            <a:r>
              <a:rPr lang="ar-SA" sz="2400" dirty="0" smtClean="0">
                <a:solidFill>
                  <a:srgbClr val="FF0000"/>
                </a:solidFill>
              </a:rPr>
              <a:t> </a:t>
            </a:r>
            <a:r>
              <a:rPr lang="ar-SA" sz="2400" dirty="0" smtClean="0"/>
              <a:t>             السلب       اسمين  فعلين    حرفين  مختلفين</a:t>
            </a:r>
          </a:p>
          <a:p>
            <a:endParaRPr lang="ar-SA" dirty="0" smtClean="0"/>
          </a:p>
          <a:p>
            <a:r>
              <a:rPr lang="ar-SA" sz="2400" dirty="0" smtClean="0">
                <a:solidFill>
                  <a:srgbClr val="FF0000"/>
                </a:solidFill>
              </a:rPr>
              <a:t>التضاد    </a:t>
            </a:r>
            <a:r>
              <a:rPr lang="ar-SA" sz="2400" dirty="0" err="1" smtClean="0">
                <a:solidFill>
                  <a:srgbClr val="FF0000"/>
                </a:solidFill>
              </a:rPr>
              <a:t>ايهام</a:t>
            </a:r>
            <a:r>
              <a:rPr lang="ar-SA" sz="2400" dirty="0" smtClean="0">
                <a:solidFill>
                  <a:srgbClr val="FF0000"/>
                </a:solidFill>
              </a:rPr>
              <a:t> التضاد</a:t>
            </a:r>
            <a:endParaRPr lang="ar-SA" sz="2400" dirty="0">
              <a:solidFill>
                <a:srgbClr val="FF0000"/>
              </a:solidFill>
            </a:endParaRPr>
          </a:p>
        </p:txBody>
      </p:sp>
      <p:sp>
        <p:nvSpPr>
          <p:cNvPr id="4" name="مستطيل 3"/>
          <p:cNvSpPr/>
          <p:nvPr/>
        </p:nvSpPr>
        <p:spPr>
          <a:xfrm>
            <a:off x="2857488" y="3357562"/>
            <a:ext cx="342902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err="1" smtClean="0"/>
              <a:t>اقسام</a:t>
            </a:r>
            <a:r>
              <a:rPr lang="ar-SA" dirty="0" smtClean="0"/>
              <a:t> الطباق</a:t>
            </a:r>
            <a:endParaRPr lang="ar-SA" dirty="0"/>
          </a:p>
        </p:txBody>
      </p:sp>
      <p:cxnSp>
        <p:nvCxnSpPr>
          <p:cNvPr id="6" name="رابط كسهم مستقيم 5"/>
          <p:cNvCxnSpPr>
            <a:stCxn id="4" idx="2"/>
          </p:cNvCxnSpPr>
          <p:nvPr/>
        </p:nvCxnSpPr>
        <p:spPr>
          <a:xfrm rot="5400000">
            <a:off x="4429124" y="385762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2857488" y="4071942"/>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rot="5400000">
            <a:off x="6357950"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rot="5400000">
            <a:off x="2714612"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5214942" y="4429132"/>
            <a:ext cx="285752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على أساس النفي </a:t>
            </a:r>
            <a:r>
              <a:rPr lang="ar-SA" dirty="0" err="1" smtClean="0"/>
              <a:t>والاثبات</a:t>
            </a:r>
            <a:endParaRPr lang="ar-SA" dirty="0"/>
          </a:p>
        </p:txBody>
      </p:sp>
      <p:sp>
        <p:nvSpPr>
          <p:cNvPr id="14" name="مستطيل 13"/>
          <p:cNvSpPr/>
          <p:nvPr/>
        </p:nvSpPr>
        <p:spPr>
          <a:xfrm>
            <a:off x="857224" y="4429132"/>
            <a:ext cx="285752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نوع اللفظين المتضادين</a:t>
            </a:r>
            <a:endParaRPr lang="ar-SA" dirty="0"/>
          </a:p>
        </p:txBody>
      </p:sp>
      <p:cxnSp>
        <p:nvCxnSpPr>
          <p:cNvPr id="16" name="رابط كسهم مستقيم 15"/>
          <p:cNvCxnSpPr>
            <a:stCxn id="13" idx="2"/>
          </p:cNvCxnSpPr>
          <p:nvPr/>
        </p:nvCxnSpPr>
        <p:spPr>
          <a:xfrm rot="5400000">
            <a:off x="6536545" y="489347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10800000">
            <a:off x="5500694" y="5072074"/>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rot="5400000">
            <a:off x="7965305" y="517923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rot="5400000">
            <a:off x="5394331" y="5178437"/>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rot="10800000">
            <a:off x="6858016" y="5643578"/>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rot="5400000">
            <a:off x="8216132" y="5929330"/>
            <a:ext cx="57071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rot="5400000">
            <a:off x="6536545" y="596504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a:stCxn id="14" idx="2"/>
          </p:cNvCxnSpPr>
          <p:nvPr/>
        </p:nvCxnSpPr>
        <p:spPr>
          <a:xfrm rot="5400000">
            <a:off x="2214546" y="4857760"/>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rot="10800000">
            <a:off x="785786" y="4929198"/>
            <a:ext cx="34290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p:nvPr/>
        </p:nvCxnSpPr>
        <p:spPr>
          <a:xfrm rot="5400000">
            <a:off x="4036215" y="510779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p:nvPr/>
        </p:nvCxnSpPr>
        <p:spPr>
          <a:xfrm rot="5400000">
            <a:off x="3108315" y="51069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p:cNvCxnSpPr/>
          <p:nvPr/>
        </p:nvCxnSpPr>
        <p:spPr>
          <a:xfrm rot="5400000">
            <a:off x="1965307" y="51069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p:nvPr/>
        </p:nvCxnSpPr>
        <p:spPr>
          <a:xfrm rot="5400000">
            <a:off x="607191" y="510779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التقسيم على أساس النفي </a:t>
            </a:r>
            <a:r>
              <a:rPr lang="ar-SA" dirty="0" err="1" smtClean="0"/>
              <a:t>والاثبات</a:t>
            </a:r>
            <a:r>
              <a:rPr lang="ar-SA" dirty="0" smtClean="0"/>
              <a:t> </a:t>
            </a:r>
            <a:endParaRPr lang="ar-SA" dirty="0"/>
          </a:p>
        </p:txBody>
      </p:sp>
      <p:sp>
        <p:nvSpPr>
          <p:cNvPr id="3" name="عنصر نائب للمحتوى 2"/>
          <p:cNvSpPr>
            <a:spLocks noGrp="1"/>
          </p:cNvSpPr>
          <p:nvPr>
            <p:ph idx="1"/>
          </p:nvPr>
        </p:nvSpPr>
        <p:spPr/>
        <p:txBody>
          <a:bodyPr/>
          <a:lstStyle/>
          <a:p>
            <a:pPr>
              <a:buNone/>
            </a:pPr>
            <a:r>
              <a:rPr lang="ar-SA" dirty="0" smtClean="0"/>
              <a:t>أولاً : طباق </a:t>
            </a:r>
            <a:r>
              <a:rPr lang="ar-SA" dirty="0" err="1" smtClean="0"/>
              <a:t>الايجاب</a:t>
            </a:r>
            <a:r>
              <a:rPr lang="ar-SA" dirty="0" smtClean="0"/>
              <a:t> : وهو الجمع بين لفظين مثبتين متضادين ، وهو ينقسم بدوره إلى :</a:t>
            </a:r>
          </a:p>
          <a:p>
            <a:pPr>
              <a:buNone/>
            </a:pPr>
            <a:r>
              <a:rPr lang="ar-SA" dirty="0" smtClean="0"/>
              <a:t>1ـ طباق التضاد : وهو الجمع بين الشيء وضده في الكلام { وتحسبهم </a:t>
            </a:r>
            <a:r>
              <a:rPr lang="ar-SA" dirty="0" err="1" smtClean="0">
                <a:solidFill>
                  <a:srgbClr val="FF0000"/>
                </a:solidFill>
              </a:rPr>
              <a:t>أيقاضاً</a:t>
            </a:r>
            <a:r>
              <a:rPr lang="ar-SA" dirty="0" smtClean="0">
                <a:solidFill>
                  <a:srgbClr val="FF0000"/>
                </a:solidFill>
              </a:rPr>
              <a:t> </a:t>
            </a:r>
            <a:r>
              <a:rPr lang="ar-SA" dirty="0" smtClean="0"/>
              <a:t>وهم </a:t>
            </a:r>
            <a:r>
              <a:rPr lang="ar-SA" dirty="0" smtClean="0">
                <a:solidFill>
                  <a:srgbClr val="FF0000"/>
                </a:solidFill>
              </a:rPr>
              <a:t>رقود</a:t>
            </a:r>
            <a:r>
              <a:rPr lang="ar-SA" dirty="0" smtClean="0"/>
              <a:t> }س</a:t>
            </a:r>
            <a:endParaRPr lang="ar-SA"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2ـ طباق إيهام التضاد : وهو الجمع بين لفظين يوهم أنه ضد مع انه ليس بضد { مَن تولاه فإنه </a:t>
            </a:r>
            <a:r>
              <a:rPr lang="ar-SA" dirty="0" smtClean="0">
                <a:solidFill>
                  <a:srgbClr val="FF0000"/>
                </a:solidFill>
              </a:rPr>
              <a:t>يضله</a:t>
            </a:r>
            <a:r>
              <a:rPr lang="ar-SA" dirty="0" smtClean="0"/>
              <a:t> و</a:t>
            </a:r>
            <a:r>
              <a:rPr lang="ar-SA" dirty="0" smtClean="0">
                <a:solidFill>
                  <a:srgbClr val="FF0000"/>
                </a:solidFill>
              </a:rPr>
              <a:t>يهديه</a:t>
            </a:r>
            <a:r>
              <a:rPr lang="ar-SA" dirty="0" smtClean="0"/>
              <a:t> إلى عذاب السعير } ، فـ( يهديه ) </a:t>
            </a:r>
            <a:r>
              <a:rPr lang="ar-SA" dirty="0" err="1" smtClean="0"/>
              <a:t>لايقابل</a:t>
            </a:r>
            <a:r>
              <a:rPr lang="ar-SA" dirty="0" smtClean="0"/>
              <a:t> ( يضله ) لان معناه ( يقوده ) بدلالة </a:t>
            </a:r>
            <a:r>
              <a:rPr lang="ar-SA" dirty="0" err="1" smtClean="0"/>
              <a:t>الاية</a:t>
            </a:r>
            <a:r>
              <a:rPr lang="ar-SA" dirty="0" smtClean="0"/>
              <a:t> ( عذاب السعير ) ، بيد أن لفظه يقابله في أصل معناه ، وهذا يقال له (( </a:t>
            </a:r>
            <a:r>
              <a:rPr lang="ar-SA" dirty="0" err="1" smtClean="0"/>
              <a:t>ايهام</a:t>
            </a:r>
            <a:r>
              <a:rPr lang="ar-SA" dirty="0" smtClean="0"/>
              <a:t> التضاد )) .س</a:t>
            </a:r>
            <a:endParaRPr lang="ar-SA"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طباق السلب </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طباق السلب : وهو الجمع بين اللفظ ومنفه ، بطريق النفي  </a:t>
            </a:r>
            <a:r>
              <a:rPr lang="ar-SA" dirty="0" err="1" smtClean="0"/>
              <a:t>والاثبات</a:t>
            </a:r>
            <a:r>
              <a:rPr lang="ar-SA" dirty="0" smtClean="0"/>
              <a:t> ، ومنه { وَعد الله </a:t>
            </a:r>
            <a:r>
              <a:rPr lang="ar-SA" dirty="0" err="1" smtClean="0"/>
              <a:t>لايخلف</a:t>
            </a:r>
            <a:r>
              <a:rPr lang="ar-SA" dirty="0" smtClean="0"/>
              <a:t> الله وعده ولكن أكثر الناس </a:t>
            </a:r>
            <a:r>
              <a:rPr lang="ar-SA" dirty="0" err="1" smtClean="0">
                <a:solidFill>
                  <a:srgbClr val="FF0000"/>
                </a:solidFill>
              </a:rPr>
              <a:t>لايعلمون</a:t>
            </a:r>
            <a:r>
              <a:rPr lang="ar-SA" dirty="0" smtClean="0">
                <a:solidFill>
                  <a:srgbClr val="FF0000"/>
                </a:solidFill>
              </a:rPr>
              <a:t> ، يعلمون</a:t>
            </a:r>
            <a:r>
              <a:rPr lang="ar-SA" dirty="0" smtClean="0"/>
              <a:t> ظاهراً من الحياة الدنيا وهم عن </a:t>
            </a:r>
            <a:r>
              <a:rPr lang="ar-SA" dirty="0" err="1" smtClean="0"/>
              <a:t>الآ</a:t>
            </a:r>
            <a:r>
              <a:rPr lang="ar-SA" dirty="0" smtClean="0"/>
              <a:t> </a:t>
            </a:r>
            <a:r>
              <a:rPr lang="ar-SA" dirty="0" err="1" smtClean="0"/>
              <a:t>خرة</a:t>
            </a:r>
            <a:r>
              <a:rPr lang="ar-SA" dirty="0" smtClean="0"/>
              <a:t> هم </a:t>
            </a:r>
            <a:r>
              <a:rPr lang="ar-SA" dirty="0" err="1" smtClean="0"/>
              <a:t>غافلون } </a:t>
            </a:r>
            <a:r>
              <a:rPr lang="ar-SA" dirty="0" smtClean="0"/>
              <a:t>، الامر والنهي : { إنا أنزلنا التوراة فيها هدًى ونورٌ يحكم </a:t>
            </a:r>
            <a:r>
              <a:rPr lang="ar-SA" dirty="0" err="1" smtClean="0"/>
              <a:t>بها</a:t>
            </a:r>
            <a:r>
              <a:rPr lang="ar-SA" dirty="0" smtClean="0"/>
              <a:t> النبيون الذين أسلموا للذين هادوا والربَّانيون </a:t>
            </a:r>
            <a:r>
              <a:rPr lang="ar-SA" dirty="0" err="1" smtClean="0"/>
              <a:t>والاحبار</a:t>
            </a:r>
            <a:r>
              <a:rPr lang="ar-SA" dirty="0" smtClean="0"/>
              <a:t> بما بما </a:t>
            </a:r>
            <a:r>
              <a:rPr lang="ar-SA" dirty="0" err="1" smtClean="0"/>
              <a:t>استُحفظُوا</a:t>
            </a:r>
            <a:r>
              <a:rPr lang="ar-SA" dirty="0" smtClean="0"/>
              <a:t> من كتاب الله وكانوا عليه شُهداء </a:t>
            </a:r>
            <a:r>
              <a:rPr lang="ar-SA" dirty="0" err="1" smtClean="0">
                <a:solidFill>
                  <a:srgbClr val="FF0000"/>
                </a:solidFill>
              </a:rPr>
              <a:t>فلاتخشوا</a:t>
            </a:r>
            <a:r>
              <a:rPr lang="ar-SA" dirty="0" smtClean="0"/>
              <a:t> الناس َ </a:t>
            </a:r>
            <a:r>
              <a:rPr lang="ar-SA" dirty="0" err="1" smtClean="0">
                <a:solidFill>
                  <a:srgbClr val="FF0000"/>
                </a:solidFill>
              </a:rPr>
              <a:t>واخْشَوْنِ</a:t>
            </a:r>
            <a:r>
              <a:rPr lang="ar-SA" dirty="0" smtClean="0"/>
              <a:t> </a:t>
            </a:r>
            <a:r>
              <a:rPr lang="ar-SA" dirty="0" err="1" smtClean="0"/>
              <a:t>ولاتشتروا</a:t>
            </a:r>
            <a:r>
              <a:rPr lang="ar-SA" dirty="0" smtClean="0"/>
              <a:t> بآياتي ثمناً قليلاً ومن لم يحكم ... }</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b="1" i="1" dirty="0" smtClean="0">
                <a:solidFill>
                  <a:srgbClr val="FF0000"/>
                </a:solidFill>
              </a:rPr>
              <a:t>التشبيه الضمني</a:t>
            </a:r>
            <a:endParaRPr lang="ar-IQ" b="1" i="1" dirty="0">
              <a:solidFill>
                <a:srgbClr val="FF0000"/>
              </a:solidFill>
            </a:endParaRPr>
          </a:p>
        </p:txBody>
      </p:sp>
      <p:sp>
        <p:nvSpPr>
          <p:cNvPr id="3" name="Content Placeholder 2"/>
          <p:cNvSpPr>
            <a:spLocks noGrp="1"/>
          </p:cNvSpPr>
          <p:nvPr>
            <p:ph idx="1"/>
          </p:nvPr>
        </p:nvSpPr>
        <p:spPr>
          <a:scene3d>
            <a:camera prst="perspectiveContrastingLeftFacing"/>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ar-IQ" sz="4400" dirty="0" smtClean="0">
                <a:solidFill>
                  <a:schemeClr val="tx1"/>
                </a:solidFill>
              </a:rPr>
              <a:t>عقد مماثلة بين طرفين لايصرح بهما ولكنهما يلحظان في التركيب،ويكون المشبه به فيه برهاناً على امكان ما يسند الى المشبه من حكم فالتشبيه كلما دقّ وخفي كان ابلغ وافعل في النفس .</a:t>
            </a:r>
          </a:p>
        </p:txBody>
      </p:sp>
    </p:spTree>
    <p:extLst>
      <p:ext uri="{BB962C8B-B14F-4D97-AF65-F5344CB8AC3E}">
        <p14:creationId xmlns="" xmlns:p14="http://schemas.microsoft.com/office/powerpoint/2010/main" val="618463172"/>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التقسيم في ضوء نوع اللفظين المتضادين </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وبهذا الاعتبار لاحظوا </a:t>
            </a:r>
            <a:r>
              <a:rPr lang="ar-SA" dirty="0" err="1" smtClean="0"/>
              <a:t>ان</a:t>
            </a:r>
            <a:r>
              <a:rPr lang="ar-SA" dirty="0" smtClean="0"/>
              <a:t> الطباق ثلاثة أقسام :</a:t>
            </a:r>
          </a:p>
          <a:p>
            <a:pPr>
              <a:buNone/>
            </a:pPr>
            <a:r>
              <a:rPr lang="ar-SA" dirty="0" smtClean="0"/>
              <a:t>1 </a:t>
            </a:r>
            <a:r>
              <a:rPr lang="ar-SA" dirty="0" err="1" smtClean="0"/>
              <a:t>ـ</a:t>
            </a:r>
            <a:r>
              <a:rPr lang="ar-SA" dirty="0" smtClean="0"/>
              <a:t> الطباق الذي يأتي فيه اللفظان المتضادان اسمين ،{ يخرج </a:t>
            </a:r>
            <a:r>
              <a:rPr lang="ar-SA" dirty="0" smtClean="0">
                <a:solidFill>
                  <a:srgbClr val="FF0000"/>
                </a:solidFill>
              </a:rPr>
              <a:t>الحيَّ</a:t>
            </a:r>
            <a:r>
              <a:rPr lang="ar-SA" dirty="0" smtClean="0"/>
              <a:t> من</a:t>
            </a:r>
            <a:r>
              <a:rPr lang="ar-SA" dirty="0" smtClean="0">
                <a:solidFill>
                  <a:srgbClr val="FF0000"/>
                </a:solidFill>
              </a:rPr>
              <a:t> الميتِ </a:t>
            </a:r>
            <a:r>
              <a:rPr lang="ar-SA" dirty="0" smtClean="0"/>
              <a:t>ويخرجُ </a:t>
            </a:r>
            <a:r>
              <a:rPr lang="ar-SA" dirty="0" smtClean="0">
                <a:solidFill>
                  <a:srgbClr val="FF0000"/>
                </a:solidFill>
              </a:rPr>
              <a:t>الميت</a:t>
            </a:r>
            <a:r>
              <a:rPr lang="ar-SA" dirty="0" smtClean="0"/>
              <a:t> من </a:t>
            </a:r>
            <a:r>
              <a:rPr lang="ar-SA" dirty="0" smtClean="0">
                <a:solidFill>
                  <a:srgbClr val="FF0000"/>
                </a:solidFill>
              </a:rPr>
              <a:t>الحي</a:t>
            </a:r>
            <a:r>
              <a:rPr lang="ar-SA" dirty="0" smtClean="0"/>
              <a:t> .. }س</a:t>
            </a:r>
          </a:p>
          <a:p>
            <a:pPr>
              <a:buNone/>
            </a:pPr>
            <a:r>
              <a:rPr lang="ar-SA" dirty="0" smtClean="0"/>
              <a:t>2ـ الطباق الذي يكون فيه اللفظان المتضادان فعلين : { قل اللهم مالك المُلك </a:t>
            </a:r>
            <a:r>
              <a:rPr lang="ar-SA" dirty="0" smtClean="0">
                <a:solidFill>
                  <a:srgbClr val="FF0000"/>
                </a:solidFill>
              </a:rPr>
              <a:t>تؤتي</a:t>
            </a:r>
            <a:r>
              <a:rPr lang="ar-SA" dirty="0" smtClean="0"/>
              <a:t> المُلكَ مَنْ تشاء </a:t>
            </a:r>
            <a:r>
              <a:rPr lang="ar-SA" dirty="0" smtClean="0">
                <a:solidFill>
                  <a:srgbClr val="FF0000"/>
                </a:solidFill>
              </a:rPr>
              <a:t>وتنزعُ</a:t>
            </a:r>
            <a:r>
              <a:rPr lang="ar-SA" dirty="0" smtClean="0"/>
              <a:t> المُلْكَ مِمَّن تشاءُ </a:t>
            </a:r>
            <a:r>
              <a:rPr lang="ar-SA" dirty="0" smtClean="0">
                <a:solidFill>
                  <a:srgbClr val="FF0000"/>
                </a:solidFill>
              </a:rPr>
              <a:t>وتُعِزُ</a:t>
            </a:r>
            <a:r>
              <a:rPr lang="ar-SA" dirty="0" smtClean="0"/>
              <a:t> من تشاءُ و</a:t>
            </a:r>
            <a:r>
              <a:rPr lang="ar-SA" dirty="0" smtClean="0">
                <a:solidFill>
                  <a:srgbClr val="FF0000"/>
                </a:solidFill>
              </a:rPr>
              <a:t>تذلُّ</a:t>
            </a:r>
            <a:r>
              <a:rPr lang="ar-SA" dirty="0" smtClean="0"/>
              <a:t> من تشاءُ ..} ،(( غفر له </a:t>
            </a:r>
            <a:r>
              <a:rPr lang="ar-SA" dirty="0" err="1" smtClean="0"/>
              <a:t>ما</a:t>
            </a:r>
            <a:r>
              <a:rPr lang="ar-SA" dirty="0" err="1" smtClean="0">
                <a:solidFill>
                  <a:srgbClr val="FF0000"/>
                </a:solidFill>
              </a:rPr>
              <a:t>تقدم</a:t>
            </a:r>
            <a:r>
              <a:rPr lang="ar-SA" dirty="0" smtClean="0">
                <a:solidFill>
                  <a:srgbClr val="FF0000"/>
                </a:solidFill>
              </a:rPr>
              <a:t> </a:t>
            </a:r>
            <a:r>
              <a:rPr lang="ar-SA" dirty="0" smtClean="0"/>
              <a:t>من ذنبه وما </a:t>
            </a:r>
            <a:r>
              <a:rPr lang="ar-SA" dirty="0" smtClean="0">
                <a:solidFill>
                  <a:srgbClr val="FF0000"/>
                </a:solidFill>
              </a:rPr>
              <a:t>تأخر</a:t>
            </a:r>
            <a:r>
              <a:rPr lang="ar-SA" dirty="0" smtClean="0"/>
              <a:t> ))س   </a:t>
            </a:r>
            <a:endParaRPr lang="ar-SA"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3ـ الطباق الذي </a:t>
            </a:r>
            <a:r>
              <a:rPr lang="ar-SA" dirty="0" err="1" smtClean="0"/>
              <a:t>استوى</a:t>
            </a:r>
            <a:r>
              <a:rPr lang="ar-SA" dirty="0" smtClean="0"/>
              <a:t> اللفظان المتضادان فيه حرفين : { </a:t>
            </a:r>
            <a:r>
              <a:rPr lang="ar-SA" dirty="0" smtClean="0">
                <a:solidFill>
                  <a:srgbClr val="FF0000"/>
                </a:solidFill>
              </a:rPr>
              <a:t>ل</a:t>
            </a:r>
            <a:r>
              <a:rPr lang="ar-SA" dirty="0" smtClean="0"/>
              <a:t>ها ما كسبت و</a:t>
            </a:r>
            <a:r>
              <a:rPr lang="ar-SA" dirty="0" smtClean="0">
                <a:solidFill>
                  <a:srgbClr val="FF0000"/>
                </a:solidFill>
              </a:rPr>
              <a:t>عل</a:t>
            </a:r>
            <a:r>
              <a:rPr lang="ar-SA" dirty="0" smtClean="0"/>
              <a:t>يها ما </a:t>
            </a:r>
            <a:r>
              <a:rPr lang="ar-SA" dirty="0" err="1" smtClean="0"/>
              <a:t>كتسبت</a:t>
            </a:r>
            <a:r>
              <a:rPr lang="ar-SA" dirty="0" smtClean="0"/>
              <a:t> } </a:t>
            </a:r>
            <a:r>
              <a:rPr lang="ar-SA" dirty="0" err="1" smtClean="0"/>
              <a:t>س</a:t>
            </a:r>
            <a:r>
              <a:rPr lang="ar-SA" dirty="0" smtClean="0"/>
              <a:t>.</a:t>
            </a:r>
          </a:p>
          <a:p>
            <a:pPr>
              <a:buNone/>
            </a:pPr>
            <a:r>
              <a:rPr lang="ar-IQ" dirty="0" smtClean="0"/>
              <a:t>{ و</a:t>
            </a:r>
            <a:r>
              <a:rPr lang="ar-IQ" dirty="0" smtClean="0">
                <a:solidFill>
                  <a:srgbClr val="FF0000"/>
                </a:solidFill>
              </a:rPr>
              <a:t>ل</a:t>
            </a:r>
            <a:r>
              <a:rPr lang="ar-IQ" dirty="0" smtClean="0"/>
              <a:t>هنّ مثل الذي </a:t>
            </a:r>
            <a:r>
              <a:rPr lang="ar-IQ" dirty="0" smtClean="0">
                <a:solidFill>
                  <a:srgbClr val="FF0000"/>
                </a:solidFill>
              </a:rPr>
              <a:t>علي</a:t>
            </a:r>
            <a:r>
              <a:rPr lang="ar-IQ" dirty="0" smtClean="0"/>
              <a:t>هِنَّ بالمعروف</a:t>
            </a:r>
            <a:endParaRPr lang="ar-SA" dirty="0" smtClean="0"/>
          </a:p>
          <a:p>
            <a:pPr>
              <a:buNone/>
            </a:pPr>
            <a:r>
              <a:rPr lang="ar-SA" dirty="0" smtClean="0"/>
              <a:t>4ـ الطباق الذي يكون فيه اللفظان المتضادان مختلفين : { وأُبرئُ الأكمه والأبرص و</a:t>
            </a:r>
            <a:r>
              <a:rPr lang="ar-SA" dirty="0" smtClean="0">
                <a:solidFill>
                  <a:srgbClr val="FF0000"/>
                </a:solidFill>
              </a:rPr>
              <a:t>أُحي</a:t>
            </a:r>
            <a:r>
              <a:rPr lang="ar-SA" dirty="0" smtClean="0"/>
              <a:t> </a:t>
            </a:r>
            <a:r>
              <a:rPr lang="ar-SA" dirty="0" smtClean="0">
                <a:solidFill>
                  <a:srgbClr val="FF0000"/>
                </a:solidFill>
              </a:rPr>
              <a:t>الموتى</a:t>
            </a:r>
            <a:r>
              <a:rPr lang="ar-SA" dirty="0" smtClean="0"/>
              <a:t> بإذن اللهِ ... }</a:t>
            </a:r>
          </a:p>
          <a:p>
            <a:pPr>
              <a:buNone/>
            </a:pPr>
            <a:r>
              <a:rPr lang="ar-SA" dirty="0" smtClean="0"/>
              <a:t>{ أومن كان </a:t>
            </a:r>
            <a:r>
              <a:rPr lang="ar-SA" dirty="0" smtClean="0">
                <a:solidFill>
                  <a:srgbClr val="FF0000"/>
                </a:solidFill>
              </a:rPr>
              <a:t>ميْتاً </a:t>
            </a:r>
            <a:r>
              <a:rPr lang="ar-SA" dirty="0" smtClean="0"/>
              <a:t>ف</a:t>
            </a:r>
            <a:r>
              <a:rPr lang="ar-SA" dirty="0" smtClean="0">
                <a:solidFill>
                  <a:srgbClr val="FF0000"/>
                </a:solidFill>
              </a:rPr>
              <a:t>أحييناهُ </a:t>
            </a:r>
            <a:r>
              <a:rPr lang="ar-SA" dirty="0" smtClean="0">
                <a:solidFill>
                  <a:schemeClr val="tx1"/>
                </a:solidFill>
              </a:rPr>
              <a:t>}س</a:t>
            </a:r>
            <a:endParaRPr lang="ar-SA" dirty="0">
              <a:solidFill>
                <a:schemeClr val="tx1"/>
              </a:solidFill>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3">
            <a:schemeClr val="lt1"/>
          </a:lnRef>
          <a:fillRef idx="1">
            <a:schemeClr val="accent3"/>
          </a:fillRef>
          <a:effectRef idx="1">
            <a:schemeClr val="accent3"/>
          </a:effectRef>
          <a:fontRef idx="minor">
            <a:schemeClr val="lt1"/>
          </a:fontRef>
        </p:style>
        <p:txBody>
          <a:bodyPr>
            <a:noAutofit/>
          </a:bodyPr>
          <a:lstStyle/>
          <a:p>
            <a:r>
              <a:rPr lang="ar-IQ" sz="4800" dirty="0" smtClean="0"/>
              <a:t>ثالثا :ــ المقابلة</a:t>
            </a:r>
            <a:endParaRPr lang="ar-IQ" sz="4800" dirty="0"/>
          </a:p>
        </p:txBody>
      </p:sp>
      <p:sp>
        <p:nvSpPr>
          <p:cNvPr id="3" name="Content Placeholder 2"/>
          <p:cNvSpPr>
            <a:spLocks noGrp="1"/>
          </p:cNvSpPr>
          <p:nvPr>
            <p:ph idx="1"/>
          </p:nvPr>
        </p:nvSpPr>
        <p:spPr>
          <a:xfrm>
            <a:off x="457200" y="836712"/>
            <a:ext cx="8229600" cy="5289451"/>
          </a:xfrm>
        </p:spPr>
        <p:txBody>
          <a:bodyPr>
            <a:normAutofit fontScale="77500" lnSpcReduction="20000"/>
          </a:bodyPr>
          <a:lstStyle/>
          <a:p>
            <a:pPr marL="0" indent="0">
              <a:buNone/>
            </a:pPr>
            <a:endParaRPr lang="ar-SA" dirty="0" smtClean="0">
              <a:solidFill>
                <a:srgbClr val="0000FF"/>
              </a:solidFill>
            </a:endParaRPr>
          </a:p>
          <a:p>
            <a:pPr marL="0" indent="0">
              <a:buNone/>
            </a:pPr>
            <a:r>
              <a:rPr lang="ar-IQ" dirty="0" smtClean="0">
                <a:solidFill>
                  <a:srgbClr val="0000FF"/>
                </a:solidFill>
              </a:rPr>
              <a:t>هوان يؤتى بمعنين أو أكثر ثم يؤتى بما يقابل ذلك على الترتيب.</a:t>
            </a:r>
          </a:p>
          <a:p>
            <a:pPr marL="0" indent="0">
              <a:buNone/>
            </a:pPr>
            <a:r>
              <a:rPr lang="ar-IQ" dirty="0" smtClean="0"/>
              <a:t>{فأمـا من </a:t>
            </a:r>
            <a:r>
              <a:rPr lang="ar-IQ" dirty="0" smtClean="0">
                <a:solidFill>
                  <a:srgbClr val="FF0000"/>
                </a:solidFill>
              </a:rPr>
              <a:t>أعطى</a:t>
            </a:r>
            <a:r>
              <a:rPr lang="ar-IQ" dirty="0" smtClean="0"/>
              <a:t> و</a:t>
            </a:r>
            <a:r>
              <a:rPr lang="ar-IQ" dirty="0" smtClean="0">
                <a:solidFill>
                  <a:srgbClr val="FFC000"/>
                </a:solidFill>
              </a:rPr>
              <a:t>اتقــــى</a:t>
            </a:r>
            <a:r>
              <a:rPr lang="ar-IQ" dirty="0" smtClean="0"/>
              <a:t> و</a:t>
            </a:r>
            <a:r>
              <a:rPr lang="ar-IQ" dirty="0" smtClean="0">
                <a:solidFill>
                  <a:schemeClr val="tx2">
                    <a:lumMod val="60000"/>
                    <a:lumOff val="40000"/>
                  </a:schemeClr>
                </a:solidFill>
              </a:rPr>
              <a:t>صـدّقَ</a:t>
            </a:r>
            <a:r>
              <a:rPr lang="ar-IQ" dirty="0" smtClean="0"/>
              <a:t> بالحـسنى فسنيـسره </a:t>
            </a:r>
            <a:r>
              <a:rPr lang="ar-IQ" dirty="0" smtClean="0">
                <a:solidFill>
                  <a:srgbClr val="00B050"/>
                </a:solidFill>
              </a:rPr>
              <a:t>لليسرى</a:t>
            </a:r>
            <a:r>
              <a:rPr lang="ar-IQ" dirty="0" smtClean="0"/>
              <a:t>، وأمــا من </a:t>
            </a:r>
            <a:r>
              <a:rPr lang="ar-IQ" dirty="0" smtClean="0">
                <a:solidFill>
                  <a:srgbClr val="FF0000"/>
                </a:solidFill>
              </a:rPr>
              <a:t>بـخـل</a:t>
            </a:r>
            <a:r>
              <a:rPr lang="ar-IQ" dirty="0" smtClean="0"/>
              <a:t> و</a:t>
            </a:r>
            <a:r>
              <a:rPr lang="ar-IQ" dirty="0" smtClean="0">
                <a:solidFill>
                  <a:srgbClr val="FFC000"/>
                </a:solidFill>
              </a:rPr>
              <a:t>استغنى </a:t>
            </a:r>
            <a:r>
              <a:rPr lang="ar-IQ" dirty="0" smtClean="0"/>
              <a:t>و</a:t>
            </a:r>
            <a:r>
              <a:rPr lang="ar-IQ" dirty="0" smtClean="0">
                <a:solidFill>
                  <a:schemeClr val="tx2">
                    <a:lumMod val="60000"/>
                    <a:lumOff val="40000"/>
                  </a:schemeClr>
                </a:solidFill>
              </a:rPr>
              <a:t>كـــذَّبَ</a:t>
            </a:r>
            <a:r>
              <a:rPr lang="ar-IQ" dirty="0" smtClean="0"/>
              <a:t> بالحسنى فسنيــسره </a:t>
            </a:r>
            <a:r>
              <a:rPr lang="ar-IQ" dirty="0" smtClean="0">
                <a:solidFill>
                  <a:srgbClr val="00B050"/>
                </a:solidFill>
              </a:rPr>
              <a:t>للعسرى</a:t>
            </a:r>
            <a:r>
              <a:rPr lang="ar-IQ" dirty="0" smtClean="0"/>
              <a:t>}</a:t>
            </a:r>
          </a:p>
          <a:p>
            <a:pPr marL="0" indent="0">
              <a:buNone/>
            </a:pPr>
            <a:endParaRPr lang="ar-IQ" dirty="0" smtClean="0"/>
          </a:p>
          <a:p>
            <a:pPr marL="0" indent="0">
              <a:buNone/>
            </a:pPr>
            <a:r>
              <a:rPr lang="ar-IQ" dirty="0" smtClean="0"/>
              <a:t>[انكم ل</a:t>
            </a:r>
            <a:r>
              <a:rPr lang="ar-IQ" dirty="0" smtClean="0">
                <a:solidFill>
                  <a:srgbClr val="FF0000"/>
                </a:solidFill>
              </a:rPr>
              <a:t>تـــــــــــكـــثــــــــــــرون</a:t>
            </a:r>
            <a:r>
              <a:rPr lang="ar-IQ" dirty="0" smtClean="0"/>
              <a:t> عــــنــــــــــــد </a:t>
            </a:r>
            <a:r>
              <a:rPr lang="ar-IQ" dirty="0" smtClean="0">
                <a:solidFill>
                  <a:schemeClr val="accent6">
                    <a:lumMod val="75000"/>
                  </a:schemeClr>
                </a:solidFill>
              </a:rPr>
              <a:t>الـــفــــــــــزع</a:t>
            </a:r>
            <a:r>
              <a:rPr lang="ar-IQ" dirty="0" smtClean="0"/>
              <a:t>،                    و     </a:t>
            </a:r>
            <a:r>
              <a:rPr lang="ar-IQ" dirty="0" smtClean="0">
                <a:solidFill>
                  <a:srgbClr val="FF0000"/>
                </a:solidFill>
              </a:rPr>
              <a:t>تــــقـــــلـــــــــــــــــــــون</a:t>
            </a:r>
            <a:r>
              <a:rPr lang="ar-IQ" dirty="0" smtClean="0"/>
              <a:t> عـــــنـــــــــــد </a:t>
            </a:r>
            <a:r>
              <a:rPr lang="ar-IQ" dirty="0" smtClean="0">
                <a:solidFill>
                  <a:schemeClr val="accent6">
                    <a:lumMod val="75000"/>
                  </a:schemeClr>
                </a:solidFill>
              </a:rPr>
              <a:t>الـــطـــــــــمع</a:t>
            </a:r>
            <a:r>
              <a:rPr lang="ar-IQ" dirty="0" smtClean="0"/>
              <a:t>]</a:t>
            </a:r>
          </a:p>
          <a:p>
            <a:pPr marL="0" indent="0">
              <a:buNone/>
            </a:pPr>
            <a:endParaRPr lang="ar-IQ" dirty="0" smtClean="0"/>
          </a:p>
          <a:p>
            <a:pPr marL="0" indent="0">
              <a:buNone/>
            </a:pPr>
            <a:r>
              <a:rPr lang="ar-IQ" dirty="0" smtClean="0"/>
              <a:t>ليس له </a:t>
            </a:r>
            <a:r>
              <a:rPr lang="ar-IQ" dirty="0" smtClean="0">
                <a:solidFill>
                  <a:srgbClr val="CC3399"/>
                </a:solidFill>
              </a:rPr>
              <a:t>صـــــــــــــــديـــــــــــــق</a:t>
            </a:r>
            <a:r>
              <a:rPr lang="ar-IQ" dirty="0" smtClean="0"/>
              <a:t> فــــــــــــــــــي </a:t>
            </a:r>
            <a:r>
              <a:rPr lang="ar-IQ" dirty="0" smtClean="0">
                <a:solidFill>
                  <a:srgbClr val="0000FF"/>
                </a:solidFill>
              </a:rPr>
              <a:t>الســــــــــــر</a:t>
            </a:r>
            <a:r>
              <a:rPr lang="ar-IQ" dirty="0" smtClean="0"/>
              <a:t>،</a:t>
            </a:r>
          </a:p>
          <a:p>
            <a:pPr marL="0" indent="0">
              <a:buNone/>
            </a:pPr>
            <a:r>
              <a:rPr lang="ar-IQ" dirty="0" smtClean="0"/>
              <a:t>ولا     </a:t>
            </a:r>
            <a:r>
              <a:rPr lang="ar-IQ" dirty="0" smtClean="0">
                <a:solidFill>
                  <a:srgbClr val="CC3399"/>
                </a:solidFill>
              </a:rPr>
              <a:t>عــــــــــــــــــــــــــــــدو</a:t>
            </a:r>
            <a:r>
              <a:rPr lang="ar-IQ" dirty="0" smtClean="0"/>
              <a:t>  فـــــــــــــــــــي </a:t>
            </a:r>
            <a:r>
              <a:rPr lang="ar-IQ" dirty="0" smtClean="0">
                <a:solidFill>
                  <a:srgbClr val="0000FF"/>
                </a:solidFill>
              </a:rPr>
              <a:t>الــــعلانيــة</a:t>
            </a:r>
            <a:r>
              <a:rPr lang="ar-IQ" dirty="0" smtClean="0"/>
              <a:t> .</a:t>
            </a:r>
            <a:endParaRPr lang="ar-IQ" dirty="0"/>
          </a:p>
        </p:txBody>
      </p:sp>
    </p:spTree>
    <p:extLst>
      <p:ext uri="{BB962C8B-B14F-4D97-AF65-F5344CB8AC3E}">
        <p14:creationId xmlns="" xmlns:p14="http://schemas.microsoft.com/office/powerpoint/2010/main" val="460937747"/>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والمقابلة تأتي على أنواع :</a:t>
            </a:r>
          </a:p>
          <a:p>
            <a:pPr>
              <a:buNone/>
            </a:pPr>
            <a:r>
              <a:rPr lang="ar-SA" dirty="0" smtClean="0"/>
              <a:t>1ـ مقابلة اثنين باثنين { فل</a:t>
            </a:r>
            <a:r>
              <a:rPr lang="ar-SA" dirty="0" smtClean="0">
                <a:solidFill>
                  <a:srgbClr val="0000FF"/>
                </a:solidFill>
              </a:rPr>
              <a:t>يضحكوا</a:t>
            </a:r>
            <a:r>
              <a:rPr lang="ar-SA" dirty="0" smtClean="0"/>
              <a:t> </a:t>
            </a:r>
            <a:r>
              <a:rPr lang="ar-SA" dirty="0" smtClean="0">
                <a:solidFill>
                  <a:srgbClr val="FF0000"/>
                </a:solidFill>
              </a:rPr>
              <a:t>قليلاً</a:t>
            </a:r>
            <a:r>
              <a:rPr lang="ar-SA" dirty="0" smtClean="0"/>
              <a:t> </a:t>
            </a:r>
            <a:r>
              <a:rPr lang="ar-SA" dirty="0" smtClean="0">
                <a:solidFill>
                  <a:srgbClr val="0000FF"/>
                </a:solidFill>
              </a:rPr>
              <a:t>وليبكوا</a:t>
            </a:r>
            <a:r>
              <a:rPr lang="ar-SA" dirty="0" smtClean="0"/>
              <a:t> </a:t>
            </a:r>
            <a:r>
              <a:rPr lang="ar-SA" dirty="0" smtClean="0">
                <a:solidFill>
                  <a:srgbClr val="FF0000"/>
                </a:solidFill>
              </a:rPr>
              <a:t>كثيراً</a:t>
            </a:r>
            <a:r>
              <a:rPr lang="ar-SA" dirty="0" smtClean="0"/>
              <a:t> جزاء بما </a:t>
            </a:r>
            <a:r>
              <a:rPr lang="ar-SA" smtClean="0"/>
              <a:t>كانوا يكسبون </a:t>
            </a:r>
            <a:r>
              <a:rPr lang="ar-SA" dirty="0" smtClean="0"/>
              <a:t>}</a:t>
            </a:r>
            <a:r>
              <a:rPr lang="ar-SA" dirty="0" smtClean="0">
                <a:solidFill>
                  <a:srgbClr val="FF0000"/>
                </a:solidFill>
              </a:rPr>
              <a:t>س</a:t>
            </a:r>
          </a:p>
          <a:p>
            <a:pPr>
              <a:buNone/>
            </a:pPr>
            <a:r>
              <a:rPr lang="ar-SA" dirty="0" smtClean="0"/>
              <a:t>2ـ مقابلة ثلاثة بثلاثة { { </a:t>
            </a:r>
            <a:r>
              <a:rPr lang="ar-SA" dirty="0" smtClean="0">
                <a:solidFill>
                  <a:srgbClr val="FF0000"/>
                </a:solidFill>
              </a:rPr>
              <a:t>ويُحِلُّ</a:t>
            </a:r>
            <a:r>
              <a:rPr lang="ar-SA" dirty="0" smtClean="0"/>
              <a:t> </a:t>
            </a:r>
            <a:r>
              <a:rPr lang="ar-SA" dirty="0" smtClean="0">
                <a:solidFill>
                  <a:srgbClr val="00B050"/>
                </a:solidFill>
              </a:rPr>
              <a:t>لهم</a:t>
            </a:r>
            <a:r>
              <a:rPr lang="ar-SA" dirty="0" smtClean="0"/>
              <a:t> </a:t>
            </a:r>
            <a:r>
              <a:rPr lang="ar-SA" dirty="0" smtClean="0">
                <a:solidFill>
                  <a:srgbClr val="FF99FF"/>
                </a:solidFill>
              </a:rPr>
              <a:t>الطيبات</a:t>
            </a:r>
            <a:r>
              <a:rPr lang="ar-SA" dirty="0" smtClean="0"/>
              <a:t>  </a:t>
            </a:r>
            <a:r>
              <a:rPr lang="ar-SA" dirty="0" smtClean="0">
                <a:solidFill>
                  <a:srgbClr val="FF0000"/>
                </a:solidFill>
              </a:rPr>
              <a:t>ويُحَرِمُ</a:t>
            </a:r>
            <a:r>
              <a:rPr lang="ar-SA" dirty="0" smtClean="0"/>
              <a:t> </a:t>
            </a:r>
            <a:r>
              <a:rPr lang="ar-SA" dirty="0" smtClean="0">
                <a:solidFill>
                  <a:srgbClr val="00B050"/>
                </a:solidFill>
              </a:rPr>
              <a:t>عليهم</a:t>
            </a:r>
            <a:r>
              <a:rPr lang="ar-SA" dirty="0" smtClean="0"/>
              <a:t> </a:t>
            </a:r>
            <a:r>
              <a:rPr lang="ar-SA" dirty="0" smtClean="0">
                <a:solidFill>
                  <a:srgbClr val="FF99FF"/>
                </a:solidFill>
              </a:rPr>
              <a:t>الخبائثَ</a:t>
            </a:r>
            <a:r>
              <a:rPr lang="ar-SA" dirty="0" smtClean="0"/>
              <a:t>}</a:t>
            </a:r>
          </a:p>
          <a:p>
            <a:pPr>
              <a:buNone/>
            </a:pPr>
            <a:r>
              <a:rPr lang="ar-SA" dirty="0" smtClean="0"/>
              <a:t>3ـ مقابلة أربعة بأربعة { فأما من </a:t>
            </a:r>
            <a:r>
              <a:rPr lang="ar-SA" dirty="0" smtClean="0">
                <a:solidFill>
                  <a:srgbClr val="FF99FF"/>
                </a:solidFill>
              </a:rPr>
              <a:t>أعطى</a:t>
            </a:r>
            <a:r>
              <a:rPr lang="ar-SA" dirty="0" smtClean="0"/>
              <a:t> </a:t>
            </a:r>
            <a:r>
              <a:rPr lang="ar-SA" dirty="0" smtClean="0">
                <a:solidFill>
                  <a:srgbClr val="00B050"/>
                </a:solidFill>
              </a:rPr>
              <a:t>واتقى</a:t>
            </a:r>
            <a:r>
              <a:rPr lang="ar-SA" dirty="0" smtClean="0"/>
              <a:t> ، </a:t>
            </a:r>
            <a:r>
              <a:rPr lang="ar-SA" dirty="0" smtClean="0">
                <a:solidFill>
                  <a:srgbClr val="0000FF"/>
                </a:solidFill>
              </a:rPr>
              <a:t>وصدقَ</a:t>
            </a:r>
            <a:r>
              <a:rPr lang="ar-SA" dirty="0" smtClean="0"/>
              <a:t> بالحسنى ، فسَنَيُسِرُهُ </a:t>
            </a:r>
            <a:r>
              <a:rPr lang="ar-SA" dirty="0" err="1" smtClean="0">
                <a:solidFill>
                  <a:srgbClr val="FF0000"/>
                </a:solidFill>
              </a:rPr>
              <a:t>لليسرى</a:t>
            </a:r>
            <a:r>
              <a:rPr lang="ar-SA" dirty="0" smtClean="0"/>
              <a:t> ، وأما من </a:t>
            </a:r>
            <a:r>
              <a:rPr lang="ar-SA" dirty="0" smtClean="0">
                <a:solidFill>
                  <a:srgbClr val="FF99FF"/>
                </a:solidFill>
              </a:rPr>
              <a:t>بخل</a:t>
            </a:r>
            <a:r>
              <a:rPr lang="ar-SA" dirty="0" smtClean="0"/>
              <a:t> </a:t>
            </a:r>
            <a:r>
              <a:rPr lang="ar-SA" dirty="0" smtClean="0">
                <a:solidFill>
                  <a:srgbClr val="00B050"/>
                </a:solidFill>
              </a:rPr>
              <a:t>واستغنى</a:t>
            </a:r>
            <a:r>
              <a:rPr lang="ar-SA" dirty="0" smtClean="0"/>
              <a:t> ،</a:t>
            </a:r>
            <a:r>
              <a:rPr lang="ar-SA" dirty="0" smtClean="0">
                <a:solidFill>
                  <a:srgbClr val="0000FF"/>
                </a:solidFill>
              </a:rPr>
              <a:t>وكذب</a:t>
            </a:r>
            <a:r>
              <a:rPr lang="ar-SA" dirty="0" smtClean="0"/>
              <a:t> بالحسنى ، فسنيسره </a:t>
            </a:r>
            <a:r>
              <a:rPr lang="ar-SA" dirty="0" err="1" smtClean="0">
                <a:solidFill>
                  <a:srgbClr val="FF0000"/>
                </a:solidFill>
              </a:rPr>
              <a:t>للعُسرى</a:t>
            </a:r>
            <a:r>
              <a:rPr lang="ar-SA" dirty="0" smtClean="0"/>
              <a:t> }</a:t>
            </a:r>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4ـ مقابلة خمسة بخمسة </a:t>
            </a:r>
          </a:p>
          <a:p>
            <a:pPr>
              <a:buNone/>
            </a:pPr>
            <a:r>
              <a:rPr lang="ar-SA" dirty="0" smtClean="0">
                <a:solidFill>
                  <a:srgbClr val="C00000"/>
                </a:solidFill>
              </a:rPr>
              <a:t>كان</a:t>
            </a:r>
            <a:r>
              <a:rPr lang="ar-SA" dirty="0" smtClean="0"/>
              <a:t> </a:t>
            </a:r>
            <a:r>
              <a:rPr lang="ar-SA" dirty="0" smtClean="0">
                <a:solidFill>
                  <a:srgbClr val="FF0000"/>
                </a:solidFill>
              </a:rPr>
              <a:t>الرضا </a:t>
            </a:r>
            <a:r>
              <a:rPr lang="ar-SA" dirty="0" smtClean="0">
                <a:solidFill>
                  <a:srgbClr val="FF99FF"/>
                </a:solidFill>
              </a:rPr>
              <a:t>بدنوي</a:t>
            </a:r>
            <a:r>
              <a:rPr lang="ar-SA" dirty="0" smtClean="0"/>
              <a:t> </a:t>
            </a:r>
            <a:r>
              <a:rPr lang="ar-SA" dirty="0" smtClean="0">
                <a:solidFill>
                  <a:srgbClr val="92D050"/>
                </a:solidFill>
              </a:rPr>
              <a:t>من</a:t>
            </a:r>
            <a:r>
              <a:rPr lang="ar-SA" dirty="0" smtClean="0"/>
              <a:t> </a:t>
            </a:r>
            <a:r>
              <a:rPr lang="ar-SA" dirty="0" smtClean="0">
                <a:solidFill>
                  <a:srgbClr val="0000FF"/>
                </a:solidFill>
              </a:rPr>
              <a:t>خواطرهم</a:t>
            </a:r>
            <a:r>
              <a:rPr lang="ar-SA" dirty="0" smtClean="0"/>
              <a:t> </a:t>
            </a:r>
          </a:p>
          <a:p>
            <a:pPr algn="l">
              <a:buNone/>
            </a:pPr>
            <a:r>
              <a:rPr lang="ar-SA" dirty="0" smtClean="0"/>
              <a:t>ف</a:t>
            </a:r>
            <a:r>
              <a:rPr lang="ar-SA" dirty="0" smtClean="0">
                <a:solidFill>
                  <a:srgbClr val="C00000"/>
                </a:solidFill>
              </a:rPr>
              <a:t>صار</a:t>
            </a:r>
            <a:r>
              <a:rPr lang="ar-SA" dirty="0" smtClean="0"/>
              <a:t> </a:t>
            </a:r>
            <a:r>
              <a:rPr lang="ar-SA" dirty="0" smtClean="0">
                <a:solidFill>
                  <a:srgbClr val="FF0000"/>
                </a:solidFill>
              </a:rPr>
              <a:t>سخطي</a:t>
            </a:r>
            <a:r>
              <a:rPr lang="ar-SA" dirty="0" smtClean="0"/>
              <a:t> ل</a:t>
            </a:r>
            <a:r>
              <a:rPr lang="ar-SA" dirty="0" smtClean="0">
                <a:solidFill>
                  <a:srgbClr val="FF99FF"/>
                </a:solidFill>
              </a:rPr>
              <a:t>بعدي</a:t>
            </a:r>
            <a:r>
              <a:rPr lang="ar-SA" dirty="0" smtClean="0"/>
              <a:t> </a:t>
            </a:r>
            <a:r>
              <a:rPr lang="ar-SA" dirty="0" smtClean="0">
                <a:solidFill>
                  <a:srgbClr val="92D050"/>
                </a:solidFill>
              </a:rPr>
              <a:t>عن</a:t>
            </a:r>
            <a:r>
              <a:rPr lang="ar-SA" dirty="0" smtClean="0"/>
              <a:t> </a:t>
            </a:r>
            <a:r>
              <a:rPr lang="ar-SA" dirty="0" smtClean="0">
                <a:solidFill>
                  <a:srgbClr val="0000FF"/>
                </a:solidFill>
              </a:rPr>
              <a:t>جِوارِهمُ</a:t>
            </a:r>
          </a:p>
          <a:p>
            <a:pPr>
              <a:buNone/>
            </a:pPr>
            <a:r>
              <a:rPr lang="ar-SA" dirty="0" smtClean="0"/>
              <a:t>5ـ مقابلة </a:t>
            </a:r>
            <a:r>
              <a:rPr lang="ar-SA" dirty="0" err="1" smtClean="0"/>
              <a:t>ستتة</a:t>
            </a:r>
            <a:r>
              <a:rPr lang="ar-SA" dirty="0" smtClean="0"/>
              <a:t> بستة :</a:t>
            </a:r>
          </a:p>
          <a:p>
            <a:pPr>
              <a:buNone/>
            </a:pPr>
            <a:r>
              <a:rPr lang="ar-SA" dirty="0" smtClean="0">
                <a:solidFill>
                  <a:srgbClr val="FF0000"/>
                </a:solidFill>
              </a:rPr>
              <a:t>على</a:t>
            </a:r>
            <a:r>
              <a:rPr lang="ar-SA" dirty="0" smtClean="0"/>
              <a:t> </a:t>
            </a:r>
            <a:r>
              <a:rPr lang="ar-SA" dirty="0" smtClean="0">
                <a:solidFill>
                  <a:srgbClr val="FF99FF"/>
                </a:solidFill>
              </a:rPr>
              <a:t>رأسِ</a:t>
            </a:r>
            <a:r>
              <a:rPr lang="ar-SA" dirty="0" smtClean="0"/>
              <a:t> </a:t>
            </a:r>
            <a:r>
              <a:rPr lang="ar-SA" dirty="0" smtClean="0">
                <a:solidFill>
                  <a:schemeClr val="accent1">
                    <a:lumMod val="75000"/>
                  </a:schemeClr>
                </a:solidFill>
              </a:rPr>
              <a:t>عبدٍ </a:t>
            </a:r>
            <a:r>
              <a:rPr lang="ar-SA" dirty="0" smtClean="0">
                <a:solidFill>
                  <a:srgbClr val="0000FF"/>
                </a:solidFill>
              </a:rPr>
              <a:t>تاجُ</a:t>
            </a:r>
            <a:r>
              <a:rPr lang="ar-SA" dirty="0" smtClean="0"/>
              <a:t> </a:t>
            </a:r>
            <a:r>
              <a:rPr lang="ar-SA" dirty="0" smtClean="0">
                <a:solidFill>
                  <a:srgbClr val="00B050"/>
                </a:solidFill>
              </a:rPr>
              <a:t>عِزٍّ </a:t>
            </a:r>
            <a:r>
              <a:rPr lang="ar-SA" dirty="0" smtClean="0">
                <a:solidFill>
                  <a:srgbClr val="C00000"/>
                </a:solidFill>
              </a:rPr>
              <a:t>يزينهُ</a:t>
            </a:r>
            <a:r>
              <a:rPr lang="ar-SA" dirty="0" smtClean="0"/>
              <a:t>  </a:t>
            </a:r>
          </a:p>
          <a:p>
            <a:pPr algn="l">
              <a:buNone/>
            </a:pPr>
            <a:r>
              <a:rPr lang="ar-SA" dirty="0" smtClean="0"/>
              <a:t>و</a:t>
            </a:r>
            <a:r>
              <a:rPr lang="ar-SA" dirty="0" smtClean="0">
                <a:solidFill>
                  <a:srgbClr val="FF0000"/>
                </a:solidFill>
              </a:rPr>
              <a:t>في</a:t>
            </a:r>
            <a:r>
              <a:rPr lang="ar-SA" dirty="0" smtClean="0"/>
              <a:t> </a:t>
            </a:r>
            <a:r>
              <a:rPr lang="ar-SA" dirty="0" smtClean="0">
                <a:solidFill>
                  <a:srgbClr val="FF99FF"/>
                </a:solidFill>
              </a:rPr>
              <a:t>رجل</a:t>
            </a:r>
            <a:r>
              <a:rPr lang="ar-SA" dirty="0" smtClean="0">
                <a:solidFill>
                  <a:schemeClr val="accent1">
                    <a:lumMod val="75000"/>
                  </a:schemeClr>
                </a:solidFill>
              </a:rPr>
              <a:t> حُرٍ </a:t>
            </a:r>
            <a:r>
              <a:rPr lang="ar-SA" dirty="0" smtClean="0">
                <a:solidFill>
                  <a:srgbClr val="0000FF"/>
                </a:solidFill>
              </a:rPr>
              <a:t>قيدُ</a:t>
            </a:r>
            <a:r>
              <a:rPr lang="ar-SA" dirty="0" smtClean="0"/>
              <a:t> </a:t>
            </a:r>
            <a:r>
              <a:rPr lang="ar-SA" dirty="0" smtClean="0">
                <a:solidFill>
                  <a:srgbClr val="00B050"/>
                </a:solidFill>
              </a:rPr>
              <a:t>ذلٍ</a:t>
            </a:r>
            <a:r>
              <a:rPr lang="ar-SA" dirty="0" smtClean="0"/>
              <a:t> </a:t>
            </a:r>
            <a:r>
              <a:rPr lang="ar-SA" dirty="0" smtClean="0">
                <a:solidFill>
                  <a:srgbClr val="C00000"/>
                </a:solidFill>
              </a:rPr>
              <a:t>يشينه</a:t>
            </a:r>
            <a:endParaRPr lang="ar-SA" dirty="0">
              <a:solidFill>
                <a:srgbClr val="C00000"/>
              </a:solidFill>
            </a:endParaRPr>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وقد اشترط </a:t>
            </a:r>
            <a:r>
              <a:rPr lang="ar-SA" dirty="0" err="1" smtClean="0"/>
              <a:t>السكاكي</a:t>
            </a:r>
            <a:r>
              <a:rPr lang="ar-SA" dirty="0" smtClean="0"/>
              <a:t> أن تقتصر المقابلة على </a:t>
            </a:r>
            <a:r>
              <a:rPr lang="ar-SA" dirty="0" err="1" smtClean="0"/>
              <a:t>الاضداد</a:t>
            </a:r>
            <a:r>
              <a:rPr lang="ar-SA" dirty="0" smtClean="0"/>
              <a:t> فحسب ، بينما رأى آخرون أنها تكون في </a:t>
            </a:r>
            <a:r>
              <a:rPr lang="ar-SA" dirty="0" err="1" smtClean="0"/>
              <a:t>الاضداد</a:t>
            </a:r>
            <a:r>
              <a:rPr lang="ar-SA" dirty="0" smtClean="0"/>
              <a:t> وغير </a:t>
            </a:r>
            <a:r>
              <a:rPr lang="ar-SA" dirty="0" err="1" smtClean="0"/>
              <a:t>الاضداد</a:t>
            </a:r>
            <a:r>
              <a:rPr lang="ar-SA" dirty="0" smtClean="0"/>
              <a:t> ، لكنها </a:t>
            </a:r>
            <a:r>
              <a:rPr lang="ar-SA" dirty="0" err="1" smtClean="0"/>
              <a:t>بالاضداد</a:t>
            </a:r>
            <a:r>
              <a:rPr lang="ar-SA" dirty="0" smtClean="0"/>
              <a:t> تكون </a:t>
            </a:r>
            <a:r>
              <a:rPr lang="ar-SA" dirty="0" err="1" smtClean="0"/>
              <a:t>اعلى</a:t>
            </a:r>
            <a:r>
              <a:rPr lang="ar-SA" dirty="0" smtClean="0"/>
              <a:t> رتبة </a:t>
            </a:r>
            <a:r>
              <a:rPr lang="ar-SA" dirty="0" err="1" smtClean="0"/>
              <a:t>واعظم</a:t>
            </a:r>
            <a:r>
              <a:rPr lang="ar-SA" dirty="0" smtClean="0"/>
              <a:t> موقعاً ،</a:t>
            </a:r>
            <a:endParaRPr lang="ar-SA"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a:t>
            </a:r>
          </a:p>
          <a:p>
            <a:pPr>
              <a:buNone/>
            </a:pPr>
            <a:r>
              <a:rPr lang="ar-SA" dirty="0" smtClean="0"/>
              <a:t>[ إن للهِ عباداً جعلهم مفاتيح الخير مغاليق للشرِّ ]</a:t>
            </a:r>
          </a:p>
          <a:p>
            <a:pPr>
              <a:buNone/>
            </a:pPr>
            <a:r>
              <a:rPr lang="ar-SA" dirty="0" smtClean="0"/>
              <a:t>[ إنَّ الرفق </a:t>
            </a:r>
            <a:r>
              <a:rPr lang="ar-SA" dirty="0" err="1" smtClean="0"/>
              <a:t>لايكون</a:t>
            </a:r>
            <a:r>
              <a:rPr lang="ar-SA" dirty="0" smtClean="0"/>
              <a:t> في شيءٍ إلا زانه </a:t>
            </a:r>
            <a:r>
              <a:rPr lang="ar-SA" dirty="0" err="1" smtClean="0"/>
              <a:t>ولايُنزعُ</a:t>
            </a:r>
            <a:r>
              <a:rPr lang="ar-SA" dirty="0" smtClean="0"/>
              <a:t> من شيءٍ إلا شانَهُ ]</a:t>
            </a:r>
          </a:p>
          <a:p>
            <a:pPr>
              <a:buNone/>
            </a:pPr>
            <a:r>
              <a:rPr lang="ar-SA" dirty="0" smtClean="0"/>
              <a:t>[ الرَّحمُ مُعلقة بالعرشِ تقولُ : من وصلني وصلَهُ اللهُ ومن قطعني قطعه اللهُ ]</a:t>
            </a:r>
            <a:endParaRPr lang="ar-SA"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قا</a:t>
            </a:r>
            <a:r>
              <a:rPr lang="ar-SA" dirty="0" smtClean="0"/>
              <a:t> </a:t>
            </a:r>
            <a:r>
              <a:rPr lang="ar-SA" dirty="0" err="1" smtClean="0"/>
              <a:t>ابو</a:t>
            </a:r>
            <a:r>
              <a:rPr lang="ar-SA" dirty="0" smtClean="0"/>
              <a:t> بكر الصديق رضي الله عنه في وصيته عند الموت :</a:t>
            </a:r>
          </a:p>
          <a:p>
            <a:pPr>
              <a:buNone/>
            </a:pPr>
            <a:r>
              <a:rPr lang="ar-SA" dirty="0" smtClean="0"/>
              <a:t>( هذا ما أوصى </a:t>
            </a:r>
            <a:r>
              <a:rPr lang="ar-SA" dirty="0" err="1" smtClean="0"/>
              <a:t>به</a:t>
            </a:r>
            <a:r>
              <a:rPr lang="ar-SA" dirty="0" smtClean="0"/>
              <a:t> </a:t>
            </a:r>
            <a:r>
              <a:rPr lang="ar-SA" dirty="0" err="1" smtClean="0"/>
              <a:t>ابو</a:t>
            </a:r>
            <a:r>
              <a:rPr lang="ar-SA" dirty="0" smtClean="0"/>
              <a:t> بكر عند آخر عهده بالدنيا خارجاً منها ، وأول عهده بالآخرة داخلاً فيها )</a:t>
            </a:r>
            <a:endParaRPr lang="ar-SA"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ابو</a:t>
            </a:r>
            <a:r>
              <a:rPr lang="ar-SA" dirty="0" smtClean="0"/>
              <a:t> الطيب المتنبي :</a:t>
            </a:r>
          </a:p>
          <a:p>
            <a:pPr>
              <a:buNone/>
            </a:pPr>
            <a:r>
              <a:rPr lang="ar-SA" dirty="0" smtClean="0"/>
              <a:t>وتعظم </a:t>
            </a:r>
            <a:r>
              <a:rPr lang="ar-SA" dirty="0" err="1" smtClean="0"/>
              <a:t>ُ</a:t>
            </a:r>
            <a:r>
              <a:rPr lang="ar-SA" dirty="0" smtClean="0"/>
              <a:t> في عين الصغيرِ صغارها </a:t>
            </a:r>
          </a:p>
          <a:p>
            <a:pPr algn="l">
              <a:buNone/>
            </a:pPr>
            <a:r>
              <a:rPr lang="ar-SA" dirty="0" smtClean="0"/>
              <a:t>وتصغرُ في عين العظيمِ العظائمُ</a:t>
            </a:r>
          </a:p>
          <a:p>
            <a:pPr>
              <a:buNone/>
            </a:pPr>
            <a:r>
              <a:rPr lang="ar-SA" dirty="0" smtClean="0"/>
              <a:t>إذا أنت أكرمت الكريم ملكتهُ </a:t>
            </a:r>
          </a:p>
          <a:p>
            <a:pPr algn="l">
              <a:buNone/>
            </a:pPr>
            <a:r>
              <a:rPr lang="ar-SA" dirty="0" smtClean="0"/>
              <a:t>وإن أنت أكرمت اللَّئيمَ تمرَّدا</a:t>
            </a:r>
            <a:endParaRPr lang="ar-SA"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ar-IQ" dirty="0" smtClean="0"/>
              <a:t>رابعاً : ــ حسن التعليل</a:t>
            </a:r>
            <a:endParaRPr lang="ar-IQ"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ar-IQ" dirty="0" smtClean="0"/>
              <a:t>هوان ينكرالاديب صراحة أو ضمناً علة الشيءالمعروفة ،ويأتي بعلة أدبية طريفة تناسب الغرض الذي يقصد ويرمي </a:t>
            </a:r>
            <a:r>
              <a:rPr lang="ar-IQ" dirty="0" err="1" smtClean="0"/>
              <a:t>اليه</a:t>
            </a:r>
            <a:r>
              <a:rPr lang="ar-IQ" dirty="0" smtClean="0"/>
              <a:t>.</a:t>
            </a:r>
          </a:p>
          <a:p>
            <a:pPr>
              <a:buFont typeface="Wingdings" pitchFamily="2" charset="2"/>
              <a:buChar char="Ø"/>
            </a:pPr>
            <a:r>
              <a:rPr lang="ar-IQ" dirty="0" smtClean="0"/>
              <a:t>وما كلفة البدر المنير قديمة   </a:t>
            </a:r>
            <a:endParaRPr lang="ar-SA" dirty="0" smtClean="0"/>
          </a:p>
          <a:p>
            <a:pPr algn="l">
              <a:buNone/>
            </a:pPr>
            <a:r>
              <a:rPr lang="ar-IQ" dirty="0" smtClean="0"/>
              <a:t>ولكنها في وجهه من أثر اللّطمِ</a:t>
            </a:r>
          </a:p>
          <a:p>
            <a:pPr>
              <a:buFont typeface="Wingdings" pitchFamily="2" charset="2"/>
              <a:buChar char="Ø"/>
            </a:pPr>
            <a:endParaRPr lang="ar-SA" dirty="0" smtClean="0"/>
          </a:p>
          <a:p>
            <a:pPr>
              <a:buFont typeface="Wingdings" pitchFamily="2" charset="2"/>
              <a:buChar char="Ø"/>
            </a:pPr>
            <a:r>
              <a:rPr lang="ar-IQ" dirty="0" smtClean="0"/>
              <a:t>على مثل قيس تخمشُ الارض وجهها </a:t>
            </a:r>
          </a:p>
          <a:p>
            <a:pPr marL="0" indent="0">
              <a:buNone/>
            </a:pPr>
            <a:r>
              <a:rPr lang="ar-IQ" dirty="0"/>
              <a:t> </a:t>
            </a:r>
            <a:r>
              <a:rPr lang="ar-IQ" dirty="0" smtClean="0"/>
              <a:t>                     وتلقي السماءُ جلدها بالكواكب </a:t>
            </a:r>
          </a:p>
          <a:p>
            <a:pPr>
              <a:buNone/>
            </a:pPr>
            <a:endParaRPr lang="ar-IQ" dirty="0" smtClean="0"/>
          </a:p>
        </p:txBody>
      </p:sp>
    </p:spTree>
    <p:extLst>
      <p:ext uri="{BB962C8B-B14F-4D97-AF65-F5344CB8AC3E}">
        <p14:creationId xmlns="" xmlns:p14="http://schemas.microsoft.com/office/powerpoint/2010/main" val="347880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IQ" dirty="0" smtClean="0"/>
              <a:t>الاسلوب</a:t>
            </a:r>
            <a:endParaRPr lang="ar-IQ"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هو المعنى المصنوع في الفاظ لنيل الغرض المقصود من الكلام  وليحدث تأثيراً في نفوس سامعيه.</a:t>
            </a:r>
          </a:p>
          <a:p>
            <a:r>
              <a:rPr lang="ar-IQ" dirty="0" smtClean="0"/>
              <a:t>وانواع </a:t>
            </a:r>
            <a:r>
              <a:rPr lang="ar-IQ" dirty="0" err="1" smtClean="0"/>
              <a:t>الاساليب</a:t>
            </a:r>
            <a:r>
              <a:rPr lang="ar-IQ" dirty="0" smtClean="0"/>
              <a:t> ثلاثة</a:t>
            </a:r>
            <a:r>
              <a:rPr lang="ar-SA" dirty="0" smtClean="0"/>
              <a:t>:</a:t>
            </a:r>
            <a:endParaRPr lang="ar-IQ" dirty="0" smtClean="0"/>
          </a:p>
          <a:p>
            <a:pPr marL="514350" indent="-514350">
              <a:buFont typeface="+mj-lt"/>
              <a:buAutoNum type="arabicPeriod"/>
            </a:pPr>
            <a:r>
              <a:rPr lang="ar-IQ" dirty="0" smtClean="0"/>
              <a:t>الاسلوب العلمي.</a:t>
            </a:r>
          </a:p>
          <a:p>
            <a:pPr marL="514350" indent="-514350">
              <a:buFont typeface="+mj-lt"/>
              <a:buAutoNum type="arabicPeriod"/>
            </a:pPr>
            <a:r>
              <a:rPr lang="ar-IQ" dirty="0" smtClean="0"/>
              <a:t>الاسلوب الادبي.</a:t>
            </a:r>
          </a:p>
          <a:p>
            <a:pPr marL="514350" indent="-514350">
              <a:buFont typeface="+mj-lt"/>
              <a:buAutoNum type="arabicPeriod"/>
            </a:pPr>
            <a:r>
              <a:rPr lang="ar-IQ" dirty="0" smtClean="0"/>
              <a:t>الاسلوب الخطابي.</a:t>
            </a:r>
            <a:endParaRPr lang="ar-IQ" dirty="0"/>
          </a:p>
        </p:txBody>
      </p:sp>
    </p:spTree>
    <p:extLst>
      <p:ext uri="{BB962C8B-B14F-4D97-AF65-F5344CB8AC3E}">
        <p14:creationId xmlns="" xmlns:p14="http://schemas.microsoft.com/office/powerpoint/2010/main" val="1920214707"/>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79512"/>
            <a:ext cx="8229600" cy="576064"/>
          </a:xfrm>
        </p:spPr>
        <p:txBody>
          <a:bodyPr>
            <a:normAutofit fontScale="90000"/>
          </a:bodyPr>
          <a:lstStyle/>
          <a:p>
            <a:endParaRPr lang="ar-IQ" dirty="0"/>
          </a:p>
        </p:txBody>
      </p:sp>
      <p:sp>
        <p:nvSpPr>
          <p:cNvPr id="3" name="Content Placeholder 2"/>
          <p:cNvSpPr>
            <a:spLocks noGrp="1"/>
          </p:cNvSpPr>
          <p:nvPr>
            <p:ph idx="1"/>
          </p:nvPr>
        </p:nvSpPr>
        <p:spPr>
          <a:xfrm>
            <a:off x="457200" y="620688"/>
            <a:ext cx="8229600" cy="5505475"/>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buNone/>
            </a:pPr>
            <a:r>
              <a:rPr lang="ar-IQ" dirty="0"/>
              <a:t>يقول ابو تمام:</a:t>
            </a:r>
          </a:p>
          <a:p>
            <a:pPr marL="0" indent="0">
              <a:buNone/>
            </a:pPr>
            <a:r>
              <a:rPr lang="ar-IQ" b="1" dirty="0">
                <a:solidFill>
                  <a:srgbClr val="FF0000"/>
                </a:solidFill>
              </a:rPr>
              <a:t>لاتنكري عطل الكريم من الغنى      </a:t>
            </a:r>
            <a:endParaRPr lang="ar-SA" b="1" dirty="0" smtClean="0">
              <a:solidFill>
                <a:srgbClr val="FF0000"/>
              </a:solidFill>
            </a:endParaRPr>
          </a:p>
          <a:p>
            <a:pPr marL="0" indent="0" algn="l">
              <a:buNone/>
            </a:pPr>
            <a:r>
              <a:rPr lang="ar-IQ" b="1" dirty="0" smtClean="0">
                <a:solidFill>
                  <a:srgbClr val="FF0000"/>
                </a:solidFill>
              </a:rPr>
              <a:t>فالسيل </a:t>
            </a:r>
            <a:r>
              <a:rPr lang="ar-IQ" b="1" dirty="0">
                <a:solidFill>
                  <a:srgbClr val="FF0000"/>
                </a:solidFill>
              </a:rPr>
              <a:t>حربٌ للمكان العالي</a:t>
            </a:r>
          </a:p>
          <a:p>
            <a:pPr marL="0" indent="0">
              <a:buNone/>
            </a:pPr>
            <a:r>
              <a:rPr lang="ar-IQ" dirty="0" smtClean="0"/>
              <a:t>      يقول </a:t>
            </a:r>
            <a:r>
              <a:rPr lang="ar-IQ" dirty="0"/>
              <a:t>الشاعر لمن يخاطبها :لاتستنكري خلو الرجل الكريم  من الغنى فذلك ليس عجيباً لان قمم الجبال وهي اشرف الاماكن وأعلاها لايستقر فيها ماء السيل.</a:t>
            </a:r>
          </a:p>
          <a:p>
            <a:r>
              <a:rPr lang="ar-IQ" dirty="0"/>
              <a:t>فنحن نلمح هنا تشبيهاً، بتشبيه الرجل الكريم المحروم من الغنى ضمناً بقمة الجبل وقد خلت من ماء السيل ولكن الشاعر لم يصرح بذلك مباشرة بل أتى بجملة مستقلة وضمنها هذا المعنى في صورة برهان .</a:t>
            </a:r>
          </a:p>
          <a:p>
            <a:endParaRPr lang="ar-IQ" dirty="0"/>
          </a:p>
        </p:txBody>
      </p:sp>
    </p:spTree>
    <p:extLst>
      <p:ext uri="{BB962C8B-B14F-4D97-AF65-F5344CB8AC3E}">
        <p14:creationId xmlns="" xmlns:p14="http://schemas.microsoft.com/office/powerpoint/2010/main" val="282721637"/>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Font typeface="Wingdings" pitchFamily="2" charset="2"/>
              <a:buChar char="Ø"/>
            </a:pPr>
            <a:r>
              <a:rPr lang="ar-IQ" dirty="0" err="1" smtClean="0"/>
              <a:t>لايطلع</a:t>
            </a:r>
            <a:r>
              <a:rPr lang="ar-IQ" dirty="0" smtClean="0"/>
              <a:t> البدرُ </a:t>
            </a:r>
            <a:r>
              <a:rPr lang="ar-IQ" dirty="0" err="1" smtClean="0"/>
              <a:t>الا</a:t>
            </a:r>
            <a:r>
              <a:rPr lang="ar-IQ" dirty="0" smtClean="0"/>
              <a:t> من تشوقه   </a:t>
            </a:r>
            <a:endParaRPr lang="ar-SA" dirty="0" smtClean="0"/>
          </a:p>
          <a:p>
            <a:pPr algn="l">
              <a:buNone/>
            </a:pPr>
            <a:r>
              <a:rPr lang="ar-IQ" dirty="0" smtClean="0"/>
              <a:t>إليك حتى يوافي وجهك النظرِ</a:t>
            </a:r>
          </a:p>
          <a:p>
            <a:pPr>
              <a:buFont typeface="Wingdings" pitchFamily="2" charset="2"/>
              <a:buChar char="Ø"/>
            </a:pPr>
            <a:endParaRPr lang="ar-SA" dirty="0" smtClean="0"/>
          </a:p>
          <a:p>
            <a:pPr>
              <a:buFont typeface="Wingdings" pitchFamily="2" charset="2"/>
              <a:buChar char="Ø"/>
            </a:pPr>
            <a:r>
              <a:rPr lang="ar-IQ" dirty="0" smtClean="0"/>
              <a:t>ما قصَّر الغيثُ </a:t>
            </a:r>
            <a:r>
              <a:rPr lang="ar-IQ" smtClean="0"/>
              <a:t>عن مصر </a:t>
            </a:r>
            <a:r>
              <a:rPr lang="ar-IQ" dirty="0" smtClean="0"/>
              <a:t>وتربتها  </a:t>
            </a:r>
          </a:p>
          <a:p>
            <a:pPr marL="0" indent="0">
              <a:buNone/>
            </a:pPr>
            <a:r>
              <a:rPr lang="ar-IQ" dirty="0" smtClean="0"/>
              <a:t>                                       </a:t>
            </a:r>
            <a:endParaRPr lang="ar-SA" dirty="0" smtClean="0"/>
          </a:p>
          <a:p>
            <a:pPr marL="0" indent="0" algn="l">
              <a:buNone/>
            </a:pPr>
            <a:r>
              <a:rPr lang="ar-IQ" dirty="0" smtClean="0"/>
              <a:t>طبعاً ولكن تعدَّاكم من الخجلِ  </a:t>
            </a:r>
            <a:endParaRPr lang="ar-SA" dirty="0" smtClean="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ما زُلْزِلَتْ مِصرُ من كيدٍ يُرادُ </a:t>
            </a:r>
            <a:r>
              <a:rPr lang="ar-SA" dirty="0" err="1" smtClean="0"/>
              <a:t>بها</a:t>
            </a:r>
            <a:r>
              <a:rPr lang="ar-SA" dirty="0" smtClean="0"/>
              <a:t>       </a:t>
            </a:r>
          </a:p>
          <a:p>
            <a:pPr algn="l">
              <a:buNone/>
            </a:pPr>
            <a:r>
              <a:rPr lang="ar-SA" dirty="0" smtClean="0"/>
              <a:t>وإنما رقصت من عدله طربا</a:t>
            </a:r>
          </a:p>
          <a:p>
            <a:endParaRPr lang="ar-SA" dirty="0" smtClean="0"/>
          </a:p>
          <a:p>
            <a:r>
              <a:rPr lang="ar-SA" dirty="0" smtClean="0"/>
              <a:t>بكت فقدك الدنيا قديماً بدمعها   </a:t>
            </a:r>
          </a:p>
          <a:p>
            <a:pPr algn="l">
              <a:buNone/>
            </a:pPr>
            <a:r>
              <a:rPr lang="ar-SA" dirty="0" smtClean="0"/>
              <a:t> فكان لها في سالف الدهر طوفانُ</a:t>
            </a:r>
          </a:p>
          <a:p>
            <a:pPr algn="l">
              <a:buNone/>
            </a:pPr>
            <a:endParaRPr lang="ar-SA" dirty="0">
              <a:solidFill>
                <a:srgbClr val="FF0000"/>
              </a:solidFill>
            </a:endParaRP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أرى بدرَ السَّماءِ يَلُوحُ حِيناً </a:t>
            </a:r>
          </a:p>
          <a:p>
            <a:pPr algn="l">
              <a:buNone/>
            </a:pPr>
            <a:r>
              <a:rPr lang="ar-SA" dirty="0" smtClean="0"/>
              <a:t>ويبدو ثم يلتحفُ </a:t>
            </a:r>
            <a:r>
              <a:rPr lang="ar-SA" dirty="0" err="1" smtClean="0"/>
              <a:t>السَّحَابا</a:t>
            </a:r>
            <a:endParaRPr lang="ar-SA" dirty="0" smtClean="0"/>
          </a:p>
          <a:p>
            <a:pPr>
              <a:buNone/>
            </a:pPr>
            <a:r>
              <a:rPr lang="ar-SA" dirty="0" smtClean="0"/>
              <a:t>وذاكَ لأنـــه لـمـا تـبــدَّى </a:t>
            </a:r>
          </a:p>
          <a:p>
            <a:pPr algn="l">
              <a:buNone/>
            </a:pPr>
            <a:r>
              <a:rPr lang="ar-SA" dirty="0" smtClean="0"/>
              <a:t>وأبصر وَجهك استحيا وغابا </a:t>
            </a:r>
          </a:p>
          <a:p>
            <a:pPr>
              <a:buNone/>
            </a:pPr>
            <a:endParaRPr lang="ar-SA"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ابن المعتز :</a:t>
            </a:r>
          </a:p>
          <a:p>
            <a:pPr>
              <a:buNone/>
            </a:pPr>
            <a:r>
              <a:rPr lang="ar-SA" dirty="0" smtClean="0"/>
              <a:t>قالوا اشتكت عينُهُ فقلتُ لهم</a:t>
            </a:r>
          </a:p>
          <a:p>
            <a:pPr algn="l">
              <a:buNone/>
            </a:pPr>
            <a:r>
              <a:rPr lang="ar-SA" dirty="0" smtClean="0"/>
              <a:t>من كثرة القتلى نالها الوَصَبُ</a:t>
            </a:r>
          </a:p>
          <a:p>
            <a:pPr>
              <a:buNone/>
            </a:pPr>
            <a:r>
              <a:rPr lang="ar-SA" dirty="0" smtClean="0"/>
              <a:t>حُمْرتُها من دِماءِ من قتـلـت </a:t>
            </a:r>
          </a:p>
          <a:p>
            <a:pPr algn="l">
              <a:buNone/>
            </a:pPr>
            <a:r>
              <a:rPr lang="ar-SA" dirty="0" smtClean="0"/>
              <a:t>والدمُ في النصلِ شاهدٌ عجَبُ</a:t>
            </a:r>
            <a:endParaRPr lang="ar-SA"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ar-IQ" dirty="0" smtClean="0"/>
              <a:t>خامساً : ــ تأكيد المدح بما يشبه الذم وعكسه</a:t>
            </a:r>
            <a:endParaRPr lang="ar-IQ" dirty="0"/>
          </a:p>
        </p:txBody>
      </p:sp>
      <p:sp>
        <p:nvSpPr>
          <p:cNvPr id="3" name="Content Placeholder 2"/>
          <p:cNvSpPr>
            <a:spLocks noGrp="1"/>
          </p:cNvSpPr>
          <p:nvPr>
            <p:ph idx="1"/>
          </p:nvPr>
        </p:nvSpPr>
        <p:spPr/>
        <p:txBody>
          <a:bodyPr>
            <a:normAutofit/>
          </a:bodyPr>
          <a:lstStyle/>
          <a:p>
            <a:pPr marL="0" indent="0">
              <a:buNone/>
            </a:pPr>
            <a:r>
              <a:rPr lang="ar-IQ" sz="2400" dirty="0" smtClean="0"/>
              <a:t>1ـــ تأكيد المدح بما يشبه الذم ضربان :</a:t>
            </a:r>
          </a:p>
          <a:p>
            <a:pPr marL="0" indent="0">
              <a:buNone/>
            </a:pPr>
            <a:r>
              <a:rPr lang="ar-IQ" sz="2400" dirty="0" smtClean="0"/>
              <a:t>أ // أن يستثني من صفة ذمٍّ منفية صفة مدحٍ :</a:t>
            </a:r>
          </a:p>
          <a:p>
            <a:pPr>
              <a:buFont typeface="Wingdings" pitchFamily="2" charset="2"/>
              <a:buChar char="§"/>
            </a:pPr>
            <a:r>
              <a:rPr lang="ar-IQ" sz="2400" u="sng" dirty="0" smtClean="0">
                <a:solidFill>
                  <a:srgbClr val="FF0000"/>
                </a:solidFill>
              </a:rPr>
              <a:t>ليـــس</a:t>
            </a:r>
            <a:r>
              <a:rPr lang="ar-IQ" sz="2400" dirty="0" smtClean="0"/>
              <a:t> </a:t>
            </a:r>
            <a:r>
              <a:rPr lang="ar-IQ" sz="2400" u="sng" dirty="0" smtClean="0">
                <a:solidFill>
                  <a:srgbClr val="00B050"/>
                </a:solidFill>
              </a:rPr>
              <a:t>بــه عــيب</a:t>
            </a:r>
            <a:r>
              <a:rPr lang="ar-IQ" sz="2400" dirty="0" smtClean="0">
                <a:solidFill>
                  <a:srgbClr val="00B050"/>
                </a:solidFill>
              </a:rPr>
              <a:t> </a:t>
            </a:r>
            <a:r>
              <a:rPr lang="ar-IQ" sz="2400" u="sng" dirty="0" smtClean="0">
                <a:solidFill>
                  <a:srgbClr val="CC3399"/>
                </a:solidFill>
              </a:rPr>
              <a:t>سـوى</a:t>
            </a:r>
            <a:r>
              <a:rPr lang="ar-IQ" sz="2400" dirty="0" smtClean="0"/>
              <a:t> أنه        </a:t>
            </a:r>
            <a:r>
              <a:rPr lang="ar-IQ" sz="2400" u="sng" dirty="0" smtClean="0">
                <a:solidFill>
                  <a:schemeClr val="tx2">
                    <a:lumMod val="75000"/>
                  </a:schemeClr>
                </a:solidFill>
              </a:rPr>
              <a:t>لاتقـــع العــين علـى شِبهِهِ</a:t>
            </a:r>
          </a:p>
          <a:p>
            <a:pPr marL="0" indent="0">
              <a:buNone/>
            </a:pPr>
            <a:r>
              <a:rPr lang="ar-IQ" sz="2400" dirty="0" smtClean="0">
                <a:solidFill>
                  <a:srgbClr val="FF0000"/>
                </a:solidFill>
              </a:rPr>
              <a:t>    نفي </a:t>
            </a:r>
            <a:r>
              <a:rPr lang="ar-IQ" sz="2400" dirty="0" smtClean="0">
                <a:solidFill>
                  <a:srgbClr val="0000FF"/>
                </a:solidFill>
              </a:rPr>
              <a:t>+</a:t>
            </a:r>
            <a:r>
              <a:rPr lang="ar-IQ" sz="2400" dirty="0" smtClean="0">
                <a:solidFill>
                  <a:srgbClr val="FF0000"/>
                </a:solidFill>
              </a:rPr>
              <a:t>    </a:t>
            </a:r>
            <a:r>
              <a:rPr lang="ar-IQ" sz="2400" dirty="0" smtClean="0">
                <a:solidFill>
                  <a:srgbClr val="00B050"/>
                </a:solidFill>
              </a:rPr>
              <a:t>ذم  +  </a:t>
            </a:r>
            <a:r>
              <a:rPr lang="ar-IQ" sz="2400" dirty="0" smtClean="0">
                <a:solidFill>
                  <a:srgbClr val="CC3399"/>
                </a:solidFill>
              </a:rPr>
              <a:t>استثناء            </a:t>
            </a:r>
            <a:r>
              <a:rPr lang="ar-IQ" sz="2400" dirty="0" smtClean="0">
                <a:solidFill>
                  <a:srgbClr val="FF0000"/>
                </a:solidFill>
              </a:rPr>
              <a:t> +      </a:t>
            </a:r>
            <a:r>
              <a:rPr lang="ar-IQ" sz="2400" dirty="0" smtClean="0">
                <a:solidFill>
                  <a:schemeClr val="tx2">
                    <a:lumMod val="75000"/>
                  </a:schemeClr>
                </a:solidFill>
              </a:rPr>
              <a:t>مدح</a:t>
            </a:r>
          </a:p>
          <a:p>
            <a:pPr>
              <a:buFont typeface="Wingdings" pitchFamily="2" charset="2"/>
              <a:buChar char="§"/>
            </a:pPr>
            <a:endParaRPr lang="ar-SA" sz="2400" dirty="0" smtClean="0">
              <a:solidFill>
                <a:schemeClr val="tx2">
                  <a:lumMod val="75000"/>
                </a:schemeClr>
              </a:solidFill>
            </a:endParaRPr>
          </a:p>
          <a:p>
            <a:pPr>
              <a:buFont typeface="Wingdings" pitchFamily="2" charset="2"/>
              <a:buChar char="§"/>
            </a:pPr>
            <a:r>
              <a:rPr lang="ar-IQ" sz="2400" dirty="0" smtClean="0">
                <a:solidFill>
                  <a:schemeClr val="tx2">
                    <a:lumMod val="75000"/>
                  </a:schemeClr>
                </a:solidFill>
              </a:rPr>
              <a:t>و</a:t>
            </a:r>
            <a:r>
              <a:rPr lang="ar-IQ" sz="2400" u="sng" dirty="0" smtClean="0">
                <a:solidFill>
                  <a:srgbClr val="FF0000"/>
                </a:solidFill>
              </a:rPr>
              <a:t>لا</a:t>
            </a:r>
            <a:r>
              <a:rPr lang="ar-IQ" sz="2400" dirty="0" smtClean="0">
                <a:solidFill>
                  <a:srgbClr val="FF0000"/>
                </a:solidFill>
              </a:rPr>
              <a:t> </a:t>
            </a:r>
            <a:r>
              <a:rPr lang="ar-IQ" sz="2400" u="sng" dirty="0" smtClean="0">
                <a:solidFill>
                  <a:srgbClr val="00B050"/>
                </a:solidFill>
              </a:rPr>
              <a:t>عيب في معروفهم</a:t>
            </a:r>
            <a:r>
              <a:rPr lang="ar-IQ" sz="2400" dirty="0" smtClean="0">
                <a:solidFill>
                  <a:srgbClr val="00B050"/>
                </a:solidFill>
              </a:rPr>
              <a:t> </a:t>
            </a:r>
            <a:r>
              <a:rPr lang="ar-IQ" sz="2400" u="sng" dirty="0" smtClean="0">
                <a:solidFill>
                  <a:srgbClr val="CC3399"/>
                </a:solidFill>
              </a:rPr>
              <a:t>غيــر</a:t>
            </a:r>
            <a:r>
              <a:rPr lang="ar-IQ" sz="2400" dirty="0" smtClean="0">
                <a:solidFill>
                  <a:schemeClr val="tx2">
                    <a:lumMod val="75000"/>
                  </a:schemeClr>
                </a:solidFill>
              </a:rPr>
              <a:t>  </a:t>
            </a:r>
            <a:r>
              <a:rPr lang="ar-IQ" sz="2400" u="sng" dirty="0" smtClean="0">
                <a:solidFill>
                  <a:schemeClr val="tx2">
                    <a:lumMod val="75000"/>
                  </a:schemeClr>
                </a:solidFill>
              </a:rPr>
              <a:t>أنه </a:t>
            </a:r>
            <a:r>
              <a:rPr lang="ar-IQ" sz="2400" dirty="0" smtClean="0">
                <a:solidFill>
                  <a:schemeClr val="tx2">
                    <a:lumMod val="75000"/>
                  </a:schemeClr>
                </a:solidFill>
              </a:rPr>
              <a:t> </a:t>
            </a:r>
          </a:p>
          <a:p>
            <a:pPr marL="0" indent="0">
              <a:buNone/>
            </a:pPr>
            <a:r>
              <a:rPr lang="ar-IQ" sz="2400" dirty="0">
                <a:solidFill>
                  <a:schemeClr val="tx2">
                    <a:lumMod val="75000"/>
                  </a:schemeClr>
                </a:solidFill>
              </a:rPr>
              <a:t> </a:t>
            </a:r>
            <a:r>
              <a:rPr lang="ar-IQ" sz="2400" dirty="0" smtClean="0">
                <a:solidFill>
                  <a:schemeClr val="tx2">
                    <a:lumMod val="75000"/>
                  </a:schemeClr>
                </a:solidFill>
              </a:rPr>
              <a:t>  </a:t>
            </a:r>
            <a:r>
              <a:rPr lang="ar-IQ" sz="2400" dirty="0" smtClean="0">
                <a:solidFill>
                  <a:srgbClr val="FF0000"/>
                </a:solidFill>
              </a:rPr>
              <a:t>نفي</a:t>
            </a:r>
            <a:r>
              <a:rPr lang="ar-IQ" sz="2400" dirty="0">
                <a:solidFill>
                  <a:schemeClr val="tx2">
                    <a:lumMod val="75000"/>
                  </a:schemeClr>
                </a:solidFill>
              </a:rPr>
              <a:t> </a:t>
            </a:r>
            <a:r>
              <a:rPr lang="ar-IQ" sz="2400" dirty="0" smtClean="0">
                <a:solidFill>
                  <a:schemeClr val="tx2">
                    <a:lumMod val="75000"/>
                  </a:schemeClr>
                </a:solidFill>
              </a:rPr>
              <a:t>  +   </a:t>
            </a:r>
            <a:r>
              <a:rPr lang="ar-IQ" sz="2400" dirty="0" smtClean="0">
                <a:solidFill>
                  <a:srgbClr val="00B050"/>
                </a:solidFill>
              </a:rPr>
              <a:t>ذم</a:t>
            </a:r>
            <a:r>
              <a:rPr lang="ar-IQ" sz="2400" dirty="0" smtClean="0">
                <a:solidFill>
                  <a:schemeClr val="tx2">
                    <a:lumMod val="75000"/>
                  </a:schemeClr>
                </a:solidFill>
              </a:rPr>
              <a:t>    </a:t>
            </a:r>
            <a:r>
              <a:rPr lang="ar-IQ" sz="2400" dirty="0" smtClean="0">
                <a:solidFill>
                  <a:srgbClr val="C00000"/>
                </a:solidFill>
              </a:rPr>
              <a:t>+</a:t>
            </a:r>
            <a:r>
              <a:rPr lang="ar-IQ" sz="2400" dirty="0" smtClean="0">
                <a:solidFill>
                  <a:schemeClr val="tx2">
                    <a:lumMod val="75000"/>
                  </a:schemeClr>
                </a:solidFill>
              </a:rPr>
              <a:t>  </a:t>
            </a:r>
            <a:r>
              <a:rPr lang="ar-IQ" sz="2400" dirty="0" smtClean="0">
                <a:solidFill>
                  <a:srgbClr val="CC3399"/>
                </a:solidFill>
              </a:rPr>
              <a:t>  استثناء </a:t>
            </a:r>
            <a:r>
              <a:rPr lang="ar-IQ" sz="2400" u="sng" dirty="0" smtClean="0">
                <a:solidFill>
                  <a:schemeClr val="tx2">
                    <a:lumMod val="75000"/>
                  </a:schemeClr>
                </a:solidFill>
              </a:rPr>
              <a:t>يبين عجز الشاكرين عن الشكر</a:t>
            </a:r>
          </a:p>
          <a:p>
            <a:pPr marL="0" indent="0">
              <a:buNone/>
            </a:pPr>
            <a:r>
              <a:rPr lang="ar-IQ" sz="2400" dirty="0">
                <a:solidFill>
                  <a:schemeClr val="tx2">
                    <a:lumMod val="75000"/>
                  </a:schemeClr>
                </a:solidFill>
              </a:rPr>
              <a:t> </a:t>
            </a:r>
            <a:r>
              <a:rPr lang="ar-IQ" sz="2400" dirty="0" smtClean="0">
                <a:solidFill>
                  <a:schemeClr val="tx2">
                    <a:lumMod val="75000"/>
                  </a:schemeClr>
                </a:solidFill>
              </a:rPr>
              <a:t>                                          </a:t>
            </a:r>
            <a:r>
              <a:rPr lang="ar-IQ" sz="2400" dirty="0" smtClean="0">
                <a:solidFill>
                  <a:srgbClr val="CC3399"/>
                </a:solidFill>
              </a:rPr>
              <a:t> +   </a:t>
            </a:r>
            <a:r>
              <a:rPr lang="ar-IQ" sz="2400" dirty="0" smtClean="0">
                <a:solidFill>
                  <a:schemeClr val="tx2">
                    <a:lumMod val="75000"/>
                  </a:schemeClr>
                </a:solidFill>
              </a:rPr>
              <a:t>مدح </a:t>
            </a:r>
          </a:p>
          <a:p>
            <a:pPr marL="0" indent="0">
              <a:buNone/>
            </a:pPr>
            <a:endParaRPr lang="ar-IQ" sz="2400" u="sng" dirty="0">
              <a:solidFill>
                <a:schemeClr val="tx2">
                  <a:lumMod val="75000"/>
                </a:schemeClr>
              </a:solidFill>
            </a:endParaRPr>
          </a:p>
        </p:txBody>
      </p:sp>
    </p:spTree>
    <p:extLst>
      <p:ext uri="{BB962C8B-B14F-4D97-AF65-F5344CB8AC3E}">
        <p14:creationId xmlns="" xmlns:p14="http://schemas.microsoft.com/office/powerpoint/2010/main" val="1247053465"/>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u="sng" dirty="0" smtClean="0"/>
              <a:t>{ </a:t>
            </a:r>
            <a:r>
              <a:rPr lang="ar-SA" u="sng" dirty="0" err="1" smtClean="0"/>
              <a:t>لايسمعون</a:t>
            </a:r>
            <a:r>
              <a:rPr lang="ar-SA" u="sng" dirty="0" smtClean="0"/>
              <a:t> فيها لَغواً ولا تأثيماً </a:t>
            </a:r>
            <a:r>
              <a:rPr lang="ar-SA" dirty="0" smtClean="0"/>
              <a:t>، </a:t>
            </a:r>
          </a:p>
          <a:p>
            <a:pPr>
              <a:buNone/>
            </a:pPr>
            <a:r>
              <a:rPr lang="ar-SA" dirty="0" smtClean="0"/>
              <a:t>مدح</a:t>
            </a:r>
          </a:p>
          <a:p>
            <a:pPr>
              <a:buNone/>
            </a:pPr>
            <a:r>
              <a:rPr lang="ar-SA" u="sng" dirty="0" smtClean="0">
                <a:solidFill>
                  <a:srgbClr val="FF0000"/>
                </a:solidFill>
              </a:rPr>
              <a:t>إلاَّ  </a:t>
            </a:r>
            <a:r>
              <a:rPr lang="ar-SA" u="sng" dirty="0" smtClean="0"/>
              <a:t>قيلاً سلاماً سلاماً </a:t>
            </a:r>
            <a:r>
              <a:rPr lang="ar-SA" dirty="0" smtClean="0"/>
              <a:t>}س</a:t>
            </a:r>
          </a:p>
          <a:p>
            <a:pPr>
              <a:buNone/>
            </a:pPr>
            <a:r>
              <a:rPr lang="ar-SA" dirty="0" err="1" smtClean="0"/>
              <a:t>اداة</a:t>
            </a:r>
            <a:r>
              <a:rPr lang="ar-SA" dirty="0" smtClean="0"/>
              <a:t> استثناء     مدح</a:t>
            </a:r>
            <a:endParaRPr lang="ar-SA" dirty="0"/>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ولا عيب فيهم غير أنَّ سيوفهم </a:t>
            </a:r>
          </a:p>
          <a:p>
            <a:pPr algn="l">
              <a:buNone/>
            </a:pPr>
            <a:r>
              <a:rPr lang="ar-SA" dirty="0" err="1" smtClean="0"/>
              <a:t>بهن</a:t>
            </a:r>
            <a:r>
              <a:rPr lang="ar-SA" dirty="0" smtClean="0"/>
              <a:t> فُلُولٌ من قراع الكتائبِ</a:t>
            </a:r>
            <a:endParaRPr lang="ar-SA"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ولا عيب فيه غير أني قصدته </a:t>
            </a:r>
          </a:p>
          <a:p>
            <a:pPr algn="l">
              <a:buNone/>
            </a:pPr>
            <a:r>
              <a:rPr lang="ar-SA" dirty="0" smtClean="0"/>
              <a:t>فأنستني </a:t>
            </a:r>
            <a:r>
              <a:rPr lang="ar-SA" dirty="0" err="1" smtClean="0"/>
              <a:t>الايامُ</a:t>
            </a:r>
            <a:r>
              <a:rPr lang="ar-SA" dirty="0" smtClean="0"/>
              <a:t> أهلاً وموطناً</a:t>
            </a:r>
          </a:p>
          <a:p>
            <a:pPr algn="l">
              <a:buNone/>
            </a:pPr>
            <a:endParaRPr lang="ar-SA" dirty="0" smtClean="0"/>
          </a:p>
          <a:p>
            <a:pPr>
              <a:buNone/>
            </a:pPr>
            <a:r>
              <a:rPr lang="ar-SA" dirty="0" smtClean="0"/>
              <a:t>ولا عيبَ فيكم غيرَ أنَّ ضيوفَكُم</a:t>
            </a:r>
          </a:p>
          <a:p>
            <a:pPr algn="l">
              <a:buNone/>
            </a:pPr>
            <a:r>
              <a:rPr lang="ar-SA" dirty="0" smtClean="0"/>
              <a:t>تُعابُ بنسيان الأحبةِ والوطنِ </a:t>
            </a:r>
            <a:endParaRPr lang="ar-SA"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ولاعيبَ</a:t>
            </a:r>
            <a:r>
              <a:rPr lang="ar-SA" dirty="0" smtClean="0"/>
              <a:t> فيهم ظاهرٌ غير أنني </a:t>
            </a:r>
          </a:p>
          <a:p>
            <a:pPr algn="l">
              <a:buNone/>
            </a:pPr>
            <a:r>
              <a:rPr lang="ar-SA" dirty="0" smtClean="0"/>
              <a:t>حسبتُهم لما نزلتُ بهم أهلي  </a:t>
            </a:r>
            <a:endParaRPr lang="ar-SA"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txBody>
          <a:bodyPr/>
          <a:lstStyle/>
          <a:p>
            <a:pPr marL="0" indent="0">
              <a:buNone/>
            </a:pPr>
            <a:r>
              <a:rPr lang="ar-IQ" dirty="0" smtClean="0"/>
              <a:t>ب//ان يثبت لشيء صفة مدح ،ويؤتى بعدها بأداة استثناء تليها صفة مدح اخرى:</a:t>
            </a:r>
          </a:p>
          <a:p>
            <a:pPr>
              <a:buFont typeface="Wingdings" pitchFamily="2" charset="2"/>
              <a:buChar char="q"/>
            </a:pPr>
            <a:endParaRPr lang="ar-IQ" u="sng" dirty="0" smtClean="0">
              <a:solidFill>
                <a:srgbClr val="FF0000"/>
              </a:solidFill>
            </a:endParaRPr>
          </a:p>
          <a:p>
            <a:pPr>
              <a:buFont typeface="Wingdings" pitchFamily="2" charset="2"/>
              <a:buChar char="q"/>
            </a:pPr>
            <a:r>
              <a:rPr lang="ar-IQ" u="sng" dirty="0" smtClean="0">
                <a:solidFill>
                  <a:srgbClr val="FF0000"/>
                </a:solidFill>
              </a:rPr>
              <a:t>فتىً كملت أخلاقه</a:t>
            </a:r>
            <a:r>
              <a:rPr lang="ar-IQ" dirty="0" smtClean="0">
                <a:solidFill>
                  <a:srgbClr val="FF0000"/>
                </a:solidFill>
              </a:rPr>
              <a:t> </a:t>
            </a:r>
            <a:r>
              <a:rPr lang="ar-IQ" dirty="0" smtClean="0">
                <a:solidFill>
                  <a:srgbClr val="0000FF"/>
                </a:solidFill>
              </a:rPr>
              <a:t>غيــر</a:t>
            </a:r>
            <a:r>
              <a:rPr lang="ar-IQ" dirty="0" smtClean="0"/>
              <a:t> </a:t>
            </a:r>
            <a:r>
              <a:rPr lang="ar-IQ" dirty="0" smtClean="0">
                <a:solidFill>
                  <a:srgbClr val="00B050"/>
                </a:solidFill>
              </a:rPr>
              <a:t>أنـه  </a:t>
            </a:r>
            <a:endParaRPr lang="ar-SA" dirty="0" smtClean="0">
              <a:solidFill>
                <a:srgbClr val="00B050"/>
              </a:solidFill>
            </a:endParaRPr>
          </a:p>
          <a:p>
            <a:pPr algn="l">
              <a:buFont typeface="Wingdings" pitchFamily="2" charset="2"/>
              <a:buChar char="q"/>
            </a:pPr>
            <a:r>
              <a:rPr lang="ar-IQ" dirty="0" smtClean="0">
                <a:solidFill>
                  <a:srgbClr val="00B050"/>
                </a:solidFill>
              </a:rPr>
              <a:t> جوادٌ فما يبقي من المال باقيا</a:t>
            </a:r>
          </a:p>
          <a:p>
            <a:pPr marL="0" indent="0">
              <a:buNone/>
            </a:pPr>
            <a:r>
              <a:rPr lang="ar-IQ" dirty="0"/>
              <a:t> </a:t>
            </a:r>
            <a:r>
              <a:rPr lang="ar-IQ" dirty="0" smtClean="0"/>
              <a:t>   </a:t>
            </a:r>
            <a:r>
              <a:rPr lang="ar-IQ" u="sng" dirty="0" smtClean="0">
                <a:solidFill>
                  <a:srgbClr val="FF0000"/>
                </a:solidFill>
              </a:rPr>
              <a:t>مـــدح</a:t>
            </a:r>
            <a:r>
              <a:rPr lang="ar-IQ" dirty="0" smtClean="0"/>
              <a:t>    </a:t>
            </a:r>
            <a:r>
              <a:rPr lang="ar-IQ" dirty="0" smtClean="0">
                <a:solidFill>
                  <a:srgbClr val="CC3399"/>
                </a:solidFill>
              </a:rPr>
              <a:t>+</a:t>
            </a:r>
            <a:r>
              <a:rPr lang="ar-IQ" dirty="0" smtClean="0"/>
              <a:t>  </a:t>
            </a:r>
            <a:r>
              <a:rPr lang="ar-IQ" u="sng" dirty="0" smtClean="0">
                <a:solidFill>
                  <a:srgbClr val="0000FF"/>
                </a:solidFill>
              </a:rPr>
              <a:t>استثناء</a:t>
            </a:r>
            <a:r>
              <a:rPr lang="ar-IQ" dirty="0" smtClean="0"/>
              <a:t> </a:t>
            </a:r>
            <a:r>
              <a:rPr lang="ar-IQ" dirty="0" smtClean="0">
                <a:solidFill>
                  <a:srgbClr val="CC3399"/>
                </a:solidFill>
              </a:rPr>
              <a:t>+</a:t>
            </a:r>
            <a:r>
              <a:rPr lang="ar-IQ" dirty="0" smtClean="0"/>
              <a:t>    </a:t>
            </a:r>
            <a:r>
              <a:rPr lang="ar-IQ" u="sng" dirty="0" smtClean="0">
                <a:solidFill>
                  <a:srgbClr val="00B050"/>
                </a:solidFill>
              </a:rPr>
              <a:t>مــــدح</a:t>
            </a:r>
          </a:p>
          <a:p>
            <a:pPr marL="0" indent="0">
              <a:buNone/>
            </a:pPr>
            <a:r>
              <a:rPr lang="ar-IQ" dirty="0" smtClean="0">
                <a:solidFill>
                  <a:srgbClr val="00B050"/>
                </a:solidFill>
              </a:rPr>
              <a:t> </a:t>
            </a:r>
            <a:r>
              <a:rPr lang="ar-IQ" dirty="0" smtClean="0"/>
              <a:t>    </a:t>
            </a:r>
            <a:endParaRPr lang="ar-IQ" dirty="0"/>
          </a:p>
        </p:txBody>
      </p:sp>
    </p:spTree>
    <p:extLst>
      <p:ext uri="{BB962C8B-B14F-4D97-AF65-F5344CB8AC3E}">
        <p14:creationId xmlns="" xmlns:p14="http://schemas.microsoft.com/office/powerpoint/2010/main" val="1371726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288032"/>
          </a:xfrm>
        </p:spPr>
        <p:txBody>
          <a:bodyPr>
            <a:normAutofit fontScale="90000"/>
          </a:bodyPr>
          <a:lstStyle/>
          <a:p>
            <a:endParaRPr lang="ar-IQ" dirty="0"/>
          </a:p>
        </p:txBody>
      </p:sp>
      <p:sp>
        <p:nvSpPr>
          <p:cNvPr id="3" name="Content Placeholder 2"/>
          <p:cNvSpPr>
            <a:spLocks noGrp="1"/>
          </p:cNvSpPr>
          <p:nvPr>
            <p:ph idx="1"/>
          </p:nvPr>
        </p:nvSpPr>
        <p:spPr>
          <a:xfrm>
            <a:off x="539552" y="404664"/>
            <a:ext cx="8229600" cy="5865515"/>
          </a:xfrm>
          <a:scene3d>
            <a:camera prst="perspectiveRight"/>
            <a:lightRig rig="threePt" dir="t"/>
          </a:scene3d>
        </p:spPr>
        <p:style>
          <a:lnRef idx="1">
            <a:schemeClr val="accent4"/>
          </a:lnRef>
          <a:fillRef idx="2">
            <a:schemeClr val="accent4"/>
          </a:fillRef>
          <a:effectRef idx="1">
            <a:schemeClr val="accent4"/>
          </a:effectRef>
          <a:fontRef idx="minor">
            <a:schemeClr val="dk1"/>
          </a:fontRef>
        </p:style>
        <p:txBody>
          <a:bodyPr/>
          <a:lstStyle/>
          <a:p>
            <a:pPr marL="0" indent="0">
              <a:buNone/>
            </a:pPr>
            <a:endParaRPr lang="ar-IQ" dirty="0" smtClean="0"/>
          </a:p>
          <a:p>
            <a:pPr marL="0" indent="0">
              <a:buNone/>
            </a:pPr>
            <a:r>
              <a:rPr lang="ar-IQ" dirty="0" smtClean="0"/>
              <a:t>ومنه أيضاً قول المتنبي :</a:t>
            </a:r>
          </a:p>
          <a:p>
            <a:pPr marL="0" indent="0">
              <a:buNone/>
            </a:pPr>
            <a:r>
              <a:rPr lang="ar-IQ" b="1" dirty="0" smtClean="0">
                <a:solidFill>
                  <a:schemeClr val="accent1">
                    <a:lumMod val="75000"/>
                  </a:schemeClr>
                </a:solidFill>
              </a:rPr>
              <a:t> </a:t>
            </a:r>
          </a:p>
          <a:p>
            <a:pPr marL="0" indent="0">
              <a:buNone/>
            </a:pPr>
            <a:r>
              <a:rPr lang="ar-IQ" b="1" dirty="0" smtClean="0">
                <a:solidFill>
                  <a:schemeClr val="accent1">
                    <a:lumMod val="75000"/>
                  </a:schemeClr>
                </a:solidFill>
              </a:rPr>
              <a:t>       مَن يهن يس</a:t>
            </a:r>
            <a:r>
              <a:rPr lang="ar-SA" b="1" dirty="0" smtClean="0">
                <a:solidFill>
                  <a:schemeClr val="accent1">
                    <a:lumMod val="75000"/>
                  </a:schemeClr>
                </a:solidFill>
              </a:rPr>
              <a:t>ه</a:t>
            </a:r>
            <a:r>
              <a:rPr lang="ar-IQ" b="1" dirty="0" smtClean="0">
                <a:solidFill>
                  <a:schemeClr val="accent1">
                    <a:lumMod val="75000"/>
                  </a:schemeClr>
                </a:solidFill>
              </a:rPr>
              <a:t>ل الهوانُ عليه        </a:t>
            </a:r>
            <a:endParaRPr lang="ar-SA" b="1" dirty="0" smtClean="0">
              <a:solidFill>
                <a:schemeClr val="accent1">
                  <a:lumMod val="75000"/>
                </a:schemeClr>
              </a:solidFill>
            </a:endParaRPr>
          </a:p>
          <a:p>
            <a:pPr marL="0" indent="0" algn="l">
              <a:buNone/>
            </a:pPr>
            <a:r>
              <a:rPr lang="ar-IQ" b="1" dirty="0" err="1" smtClean="0">
                <a:solidFill>
                  <a:schemeClr val="accent1">
                    <a:lumMod val="75000"/>
                  </a:schemeClr>
                </a:solidFill>
              </a:rPr>
              <a:t>مالجرحٍ</a:t>
            </a:r>
            <a:r>
              <a:rPr lang="ar-IQ" b="1" dirty="0" smtClean="0">
                <a:solidFill>
                  <a:schemeClr val="accent1">
                    <a:lumMod val="75000"/>
                  </a:schemeClr>
                </a:solidFill>
              </a:rPr>
              <a:t> بميتٍ إيلامُ </a:t>
            </a:r>
          </a:p>
          <a:p>
            <a:pPr marL="0" indent="0">
              <a:buNone/>
            </a:pPr>
            <a:r>
              <a:rPr lang="ar-IQ" dirty="0" smtClean="0"/>
              <a:t>  </a:t>
            </a:r>
          </a:p>
          <a:p>
            <a:pPr marL="0" indent="0">
              <a:buNone/>
            </a:pPr>
            <a:r>
              <a:rPr lang="ar-IQ" dirty="0"/>
              <a:t> </a:t>
            </a:r>
            <a:r>
              <a:rPr lang="ar-IQ" dirty="0" smtClean="0"/>
              <a:t> أي: ان الذي اعتاد الهوان يسهل عليه تحمل إهانة جديدة ولا يتألم له لانه ميت الكرامة ،وليس هذا الادعاء باطلاً،لانّ الميت </a:t>
            </a:r>
          </a:p>
          <a:p>
            <a:pPr marL="0" indent="0">
              <a:buNone/>
            </a:pPr>
            <a:r>
              <a:rPr lang="ar-IQ" dirty="0" smtClean="0"/>
              <a:t>اذا جرح لايتألم.</a:t>
            </a:r>
            <a:endParaRPr lang="ar-IQ" dirty="0"/>
          </a:p>
        </p:txBody>
      </p:sp>
    </p:spTree>
    <p:extLst>
      <p:ext uri="{BB962C8B-B14F-4D97-AF65-F5344CB8AC3E}">
        <p14:creationId xmlns="" xmlns:p14="http://schemas.microsoft.com/office/powerpoint/2010/main" val="2715256585"/>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 : [ أنا أفصح العرب بيد أني من قريش ]</a:t>
            </a:r>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بديع الزمان </a:t>
            </a:r>
            <a:r>
              <a:rPr lang="ar-SA" dirty="0" err="1" smtClean="0"/>
              <a:t>الهمذاني</a:t>
            </a:r>
            <a:r>
              <a:rPr lang="ar-SA" dirty="0" smtClean="0"/>
              <a:t> :</a:t>
            </a:r>
          </a:p>
          <a:p>
            <a:pPr>
              <a:buNone/>
            </a:pPr>
            <a:r>
              <a:rPr lang="ar-SA" dirty="0" smtClean="0"/>
              <a:t>هو البدرُ إلا أنه البحر زاخراً </a:t>
            </a:r>
          </a:p>
          <a:p>
            <a:pPr algn="l">
              <a:buNone/>
            </a:pPr>
            <a:r>
              <a:rPr lang="ar-SA" dirty="0" smtClean="0"/>
              <a:t>سِوى أنه الضرغام لكنه </a:t>
            </a:r>
            <a:r>
              <a:rPr lang="ar-SA" dirty="0" err="1" smtClean="0"/>
              <a:t>الوبلُ</a:t>
            </a:r>
            <a:endParaRPr lang="ar-SA" dirty="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وجوهٌ كأزهارِ الرياضِ نضارةً </a:t>
            </a:r>
          </a:p>
          <a:p>
            <a:pPr algn="l">
              <a:buNone/>
            </a:pPr>
            <a:r>
              <a:rPr lang="ar-SA" dirty="0" smtClean="0"/>
              <a:t>ولكنها يوم الهياجِ صخورُ</a:t>
            </a:r>
          </a:p>
          <a:p>
            <a:pPr algn="l">
              <a:buNone/>
            </a:pPr>
            <a:r>
              <a:rPr lang="ar-SA" dirty="0" smtClean="0">
                <a:solidFill>
                  <a:srgbClr val="FF0000"/>
                </a:solidFill>
              </a:rPr>
              <a:t>س</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2 ـــ تأكيد الذم بما يشبه المدح وهي على ضربين:</a:t>
            </a:r>
            <a:endParaRPr lang="ar-IQ" dirty="0"/>
          </a:p>
        </p:txBody>
      </p:sp>
      <p:sp>
        <p:nvSpPr>
          <p:cNvPr id="3" name="Content Placeholder 2"/>
          <p:cNvSpPr>
            <a:spLocks noGrp="1"/>
          </p:cNvSpPr>
          <p:nvPr>
            <p:ph idx="1"/>
          </p:nvPr>
        </p:nvSpPr>
        <p:spPr/>
        <p:txBody>
          <a:bodyPr>
            <a:normAutofit/>
          </a:bodyPr>
          <a:lstStyle/>
          <a:p>
            <a:pPr marL="0" indent="0">
              <a:buNone/>
            </a:pPr>
            <a:r>
              <a:rPr lang="ar-IQ" sz="2800" dirty="0" smtClean="0"/>
              <a:t>أ// وهوأن يستثني من صفة مدح منفية صفة ذم :</a:t>
            </a:r>
          </a:p>
          <a:p>
            <a:pPr marL="0" indent="0">
              <a:buNone/>
            </a:pPr>
            <a:r>
              <a:rPr lang="ar-IQ" sz="2800" dirty="0" smtClean="0"/>
              <a:t>  </a:t>
            </a:r>
            <a:r>
              <a:rPr lang="ar-IQ" sz="2800" u="sng" dirty="0" smtClean="0">
                <a:solidFill>
                  <a:srgbClr val="CC3399"/>
                </a:solidFill>
              </a:rPr>
              <a:t>لا</a:t>
            </a:r>
            <a:r>
              <a:rPr lang="ar-IQ" sz="2800" dirty="0" smtClean="0"/>
              <a:t>    </a:t>
            </a:r>
            <a:r>
              <a:rPr lang="ar-IQ" sz="2800" dirty="0" smtClean="0">
                <a:solidFill>
                  <a:srgbClr val="0000FF"/>
                </a:solidFill>
              </a:rPr>
              <a:t>جمال في الخطبة</a:t>
            </a:r>
            <a:r>
              <a:rPr lang="ar-IQ" sz="2800" dirty="0" smtClean="0"/>
              <a:t>    </a:t>
            </a:r>
            <a:r>
              <a:rPr lang="ar-IQ" sz="2800" dirty="0" smtClean="0">
                <a:solidFill>
                  <a:srgbClr val="00B050"/>
                </a:solidFill>
              </a:rPr>
              <a:t>إلا</a:t>
            </a:r>
            <a:r>
              <a:rPr lang="ar-IQ" sz="2800" dirty="0" smtClean="0"/>
              <a:t>     </a:t>
            </a:r>
            <a:r>
              <a:rPr lang="ar-IQ" sz="2800" dirty="0" smtClean="0">
                <a:solidFill>
                  <a:srgbClr val="FF0000"/>
                </a:solidFill>
              </a:rPr>
              <a:t>أنها طويلة في غير فائدة </a:t>
            </a:r>
            <a:r>
              <a:rPr lang="ar-IQ" sz="2800" dirty="0" smtClean="0"/>
              <a:t>.</a:t>
            </a:r>
          </a:p>
          <a:p>
            <a:pPr marL="0" indent="0">
              <a:buNone/>
            </a:pPr>
            <a:r>
              <a:rPr lang="ar-IQ" sz="2800" u="sng" dirty="0" smtClean="0">
                <a:solidFill>
                  <a:srgbClr val="CC3399"/>
                </a:solidFill>
              </a:rPr>
              <a:t>نفي</a:t>
            </a:r>
            <a:r>
              <a:rPr lang="ar-IQ" sz="2800" dirty="0" smtClean="0"/>
              <a:t> +      </a:t>
            </a:r>
            <a:r>
              <a:rPr lang="ar-IQ" sz="2800" dirty="0" smtClean="0">
                <a:solidFill>
                  <a:srgbClr val="0000FF"/>
                </a:solidFill>
              </a:rPr>
              <a:t>مدح</a:t>
            </a:r>
            <a:r>
              <a:rPr lang="ar-IQ" sz="2800" dirty="0" smtClean="0"/>
              <a:t>        +  </a:t>
            </a:r>
            <a:r>
              <a:rPr lang="ar-IQ" sz="2800" dirty="0" smtClean="0">
                <a:solidFill>
                  <a:srgbClr val="00B050"/>
                </a:solidFill>
              </a:rPr>
              <a:t>استثناء</a:t>
            </a:r>
            <a:r>
              <a:rPr lang="ar-IQ" sz="2800" dirty="0" smtClean="0"/>
              <a:t>       +      </a:t>
            </a:r>
            <a:r>
              <a:rPr lang="ar-IQ" sz="2800" dirty="0" smtClean="0">
                <a:solidFill>
                  <a:srgbClr val="FF0000"/>
                </a:solidFill>
              </a:rPr>
              <a:t>ذم</a:t>
            </a:r>
            <a:endParaRPr lang="ar-IQ" sz="2800" dirty="0">
              <a:solidFill>
                <a:srgbClr val="FF0000"/>
              </a:solidFill>
            </a:endParaRPr>
          </a:p>
        </p:txBody>
      </p:sp>
    </p:spTree>
    <p:extLst>
      <p:ext uri="{BB962C8B-B14F-4D97-AF65-F5344CB8AC3E}">
        <p14:creationId xmlns="" xmlns:p14="http://schemas.microsoft.com/office/powerpoint/2010/main" val="3097840761"/>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فلانٌ </a:t>
            </a:r>
            <a:r>
              <a:rPr lang="ar-SA" dirty="0" err="1" smtClean="0"/>
              <a:t>لاخير</a:t>
            </a:r>
            <a:r>
              <a:rPr lang="ar-SA" dirty="0" smtClean="0"/>
              <a:t> فيه إلا أنه يسيء </a:t>
            </a:r>
            <a:r>
              <a:rPr lang="ar-SA" dirty="0" err="1" smtClean="0"/>
              <a:t>الى</a:t>
            </a:r>
            <a:r>
              <a:rPr lang="ar-SA" dirty="0" smtClean="0"/>
              <a:t> مَن أحسنَ إليهِ</a:t>
            </a:r>
          </a:p>
          <a:p>
            <a:pPr>
              <a:buNone/>
            </a:pPr>
            <a:endParaRPr lang="ar-SA" dirty="0" smtClean="0"/>
          </a:p>
          <a:p>
            <a:pPr>
              <a:buNone/>
            </a:pPr>
            <a:endParaRPr lang="ar-SA" dirty="0" smtClean="0"/>
          </a:p>
          <a:p>
            <a:pPr>
              <a:buNone/>
            </a:pPr>
            <a:r>
              <a:rPr lang="ar-SA" dirty="0" smtClean="0"/>
              <a:t>خلا من الفضلِ غيرَ أني </a:t>
            </a:r>
          </a:p>
          <a:p>
            <a:pPr algn="l">
              <a:buNone/>
            </a:pPr>
            <a:r>
              <a:rPr lang="ar-SA" dirty="0" smtClean="0"/>
              <a:t>أراهُ في الحُمْقِ </a:t>
            </a:r>
            <a:r>
              <a:rPr lang="ar-SA" dirty="0" err="1" smtClean="0"/>
              <a:t>لايُجارَى</a:t>
            </a:r>
            <a:endParaRPr lang="ar-SA" dirty="0" smtClean="0"/>
          </a:p>
          <a:p>
            <a:pPr algn="l">
              <a:buNone/>
            </a:pPr>
            <a:r>
              <a:rPr lang="ar-SA" dirty="0" smtClean="0">
                <a:solidFill>
                  <a:srgbClr val="FF0000"/>
                </a:solidFill>
              </a:rPr>
              <a:t>س</a:t>
            </a:r>
            <a:r>
              <a:rPr lang="ar-SA" dirty="0" smtClean="0"/>
              <a:t> </a:t>
            </a:r>
            <a:endParaRPr lang="ar-SA" dirty="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فإن من لامني </a:t>
            </a:r>
            <a:r>
              <a:rPr lang="ar-SA" dirty="0" err="1" smtClean="0"/>
              <a:t>لاخير</a:t>
            </a:r>
            <a:r>
              <a:rPr lang="ar-SA" dirty="0" smtClean="0"/>
              <a:t> فيه سوى </a:t>
            </a:r>
          </a:p>
          <a:p>
            <a:pPr algn="l">
              <a:buNone/>
            </a:pPr>
            <a:r>
              <a:rPr lang="ar-SA" dirty="0" smtClean="0"/>
              <a:t>وصفي له </a:t>
            </a:r>
            <a:r>
              <a:rPr lang="ar-SA" dirty="0" err="1" smtClean="0"/>
              <a:t>بأخسِ</a:t>
            </a:r>
            <a:r>
              <a:rPr lang="ar-SA" dirty="0" smtClean="0"/>
              <a:t> الناسِ</a:t>
            </a:r>
            <a:endParaRPr lang="ar-SA"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marL="0" indent="0">
              <a:buNone/>
            </a:pPr>
            <a:r>
              <a:rPr lang="ar-IQ" dirty="0" smtClean="0"/>
              <a:t>ب //ان يثبت لشيء صفة ذم ، ثم يؤتى بعدها بأداة استثناء تليها صفة ذم أخرى:</a:t>
            </a:r>
          </a:p>
          <a:p>
            <a:pPr marL="0" indent="0">
              <a:buNone/>
            </a:pPr>
            <a:r>
              <a:rPr lang="ar-IQ" u="sng" dirty="0" smtClean="0">
                <a:solidFill>
                  <a:srgbClr val="FF0000"/>
                </a:solidFill>
              </a:rPr>
              <a:t>هو الكلب</a:t>
            </a:r>
            <a:r>
              <a:rPr lang="ar-IQ" dirty="0" smtClean="0"/>
              <a:t>  </a:t>
            </a:r>
            <a:r>
              <a:rPr lang="ar-IQ" u="sng" dirty="0" smtClean="0">
                <a:solidFill>
                  <a:srgbClr val="0000FF"/>
                </a:solidFill>
              </a:rPr>
              <a:t>إلا</a:t>
            </a:r>
            <a:r>
              <a:rPr lang="ar-IQ" dirty="0" smtClean="0"/>
              <a:t>  </a:t>
            </a:r>
            <a:r>
              <a:rPr lang="ar-IQ" u="sng" dirty="0" smtClean="0">
                <a:solidFill>
                  <a:srgbClr val="CC3399"/>
                </a:solidFill>
              </a:rPr>
              <a:t>انَّ فيه ملالةً    </a:t>
            </a:r>
            <a:endParaRPr lang="ar-SA" u="sng" dirty="0" smtClean="0">
              <a:solidFill>
                <a:srgbClr val="CC3399"/>
              </a:solidFill>
            </a:endParaRPr>
          </a:p>
          <a:p>
            <a:pPr marL="0" indent="0" algn="l">
              <a:buNone/>
            </a:pPr>
            <a:r>
              <a:rPr lang="ar-SA" u="sng" dirty="0" smtClean="0">
                <a:solidFill>
                  <a:srgbClr val="CC3399"/>
                </a:solidFill>
              </a:rPr>
              <a:t>    </a:t>
            </a:r>
            <a:r>
              <a:rPr lang="ar-IQ" u="sng" dirty="0" smtClean="0">
                <a:solidFill>
                  <a:srgbClr val="CC3399"/>
                </a:solidFill>
              </a:rPr>
              <a:t>وسوء مراعاة وما ذاك في الكلب</a:t>
            </a:r>
            <a:r>
              <a:rPr lang="ar-IQ" dirty="0" smtClean="0"/>
              <a:t>                  </a:t>
            </a:r>
            <a:endParaRPr lang="ar-SA" dirty="0" smtClean="0"/>
          </a:p>
          <a:p>
            <a:pPr marL="0" indent="0">
              <a:buNone/>
            </a:pPr>
            <a:r>
              <a:rPr lang="ar-IQ" u="sng" dirty="0" smtClean="0">
                <a:solidFill>
                  <a:srgbClr val="FF0000"/>
                </a:solidFill>
              </a:rPr>
              <a:t>ذم </a:t>
            </a:r>
            <a:r>
              <a:rPr lang="ar-IQ" dirty="0" smtClean="0"/>
              <a:t> +  </a:t>
            </a:r>
            <a:r>
              <a:rPr lang="ar-IQ" u="sng" dirty="0" smtClean="0">
                <a:solidFill>
                  <a:srgbClr val="0000FF"/>
                </a:solidFill>
              </a:rPr>
              <a:t>استثناء</a:t>
            </a:r>
            <a:r>
              <a:rPr lang="ar-IQ" dirty="0" smtClean="0"/>
              <a:t> +    </a:t>
            </a:r>
            <a:r>
              <a:rPr lang="ar-IQ" u="sng" dirty="0" smtClean="0">
                <a:solidFill>
                  <a:srgbClr val="CC3399"/>
                </a:solidFill>
              </a:rPr>
              <a:t>ذم</a:t>
            </a:r>
            <a:endParaRPr lang="ar-IQ" u="sng" dirty="0">
              <a:solidFill>
                <a:srgbClr val="CC3399"/>
              </a:solidFill>
            </a:endParaRPr>
          </a:p>
        </p:txBody>
      </p:sp>
    </p:spTree>
    <p:extLst>
      <p:ext uri="{BB962C8B-B14F-4D97-AF65-F5344CB8AC3E}">
        <p14:creationId xmlns="" xmlns:p14="http://schemas.microsoft.com/office/powerpoint/2010/main" val="3577683327"/>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فلان حسود إلا أنه نَمامٌ</a:t>
            </a:r>
          </a:p>
          <a:p>
            <a:pPr>
              <a:buNone/>
            </a:pPr>
            <a:endParaRPr lang="ar-SA" dirty="0" smtClean="0"/>
          </a:p>
          <a:p>
            <a:pPr>
              <a:buNone/>
            </a:pPr>
            <a:endParaRPr lang="ar-SA" dirty="0" smtClean="0"/>
          </a:p>
          <a:p>
            <a:pPr>
              <a:buNone/>
            </a:pPr>
            <a:r>
              <a:rPr lang="ar-SA" dirty="0" smtClean="0"/>
              <a:t>لئيم الطِّباعِ سوى أنَّه </a:t>
            </a:r>
          </a:p>
          <a:p>
            <a:pPr algn="l">
              <a:buNone/>
            </a:pPr>
            <a:r>
              <a:rPr lang="ar-SA" dirty="0" smtClean="0"/>
              <a:t>جبانٌ يهون عليه الهوانُ</a:t>
            </a:r>
          </a:p>
          <a:p>
            <a:pPr algn="l">
              <a:buNone/>
            </a:pPr>
            <a:r>
              <a:rPr lang="ar-SA" dirty="0" smtClean="0">
                <a:solidFill>
                  <a:srgbClr val="FF0000"/>
                </a:solidFill>
              </a:rPr>
              <a:t>س</a:t>
            </a:r>
            <a:r>
              <a:rPr lang="ar-SA" dirty="0" smtClean="0"/>
              <a:t> </a:t>
            </a:r>
            <a:endParaRPr lang="ar-SA"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a:glow rad="228600">
              <a:schemeClr val="accent6">
                <a:satMod val="175000"/>
                <a:alpha val="40000"/>
              </a:schemeClr>
            </a:glow>
            <a:outerShdw blurRad="76200" dist="50800" dir="5400000" rotWithShape="0">
              <a:srgbClr val="4E3B30">
                <a:alpha val="60000"/>
              </a:srgbClr>
            </a:outerShdw>
          </a:effectLst>
          <a:scene3d>
            <a:camera prst="isometricOffAxis1Right"/>
            <a:lightRig rig="balanced" dir="t">
              <a:rot lat="0" lon="0" rev="19200000"/>
            </a:lightRig>
          </a:scene3d>
          <a:sp3d contourW="12700" prstMaterial="matte">
            <a:bevelT w="60000" h="50800"/>
            <a:contourClr>
              <a:schemeClr val="accent3">
                <a:shade val="60000"/>
                <a:satMod val="110000"/>
              </a:schemeClr>
            </a:contourClr>
          </a:sp3d>
        </p:spPr>
        <p:style>
          <a:lnRef idx="0">
            <a:schemeClr val="accent3"/>
          </a:lnRef>
          <a:fillRef idx="3">
            <a:schemeClr val="accent3"/>
          </a:fillRef>
          <a:effectRef idx="3">
            <a:schemeClr val="accent3"/>
          </a:effectRef>
          <a:fontRef idx="minor">
            <a:schemeClr val="lt1"/>
          </a:fontRef>
        </p:style>
        <p:txBody>
          <a:bodyPr/>
          <a:lstStyle/>
          <a:p>
            <a:pPr algn="ctr"/>
            <a:r>
              <a:rPr lang="ar-SA" dirty="0" err="1" smtClean="0"/>
              <a:t>الارصاد</a:t>
            </a:r>
            <a:endParaRPr lang="ar-SA" dirty="0"/>
          </a:p>
        </p:txBody>
      </p:sp>
      <p:sp>
        <p:nvSpPr>
          <p:cNvPr id="3" name="عنصر نائب للمحتوى 2"/>
          <p:cNvSpPr>
            <a:spLocks noGrp="1"/>
          </p:cNvSpPr>
          <p:nvPr>
            <p:ph idx="1"/>
          </p:nvPr>
        </p:nvSpPr>
        <p:spPr/>
        <p:txBody>
          <a:bodyPr>
            <a:normAutofit/>
          </a:bodyPr>
          <a:lstStyle/>
          <a:p>
            <a:r>
              <a:rPr lang="ar-SA" dirty="0" smtClean="0"/>
              <a:t>لغة </a:t>
            </a:r>
            <a:r>
              <a:rPr lang="ar-SA" dirty="0" err="1" smtClean="0"/>
              <a:t>الارصاد</a:t>
            </a:r>
            <a:r>
              <a:rPr lang="ar-SA" dirty="0" smtClean="0"/>
              <a:t> الترقب</a:t>
            </a:r>
          </a:p>
          <a:p>
            <a:r>
              <a:rPr lang="ar-SA" dirty="0" smtClean="0"/>
              <a:t>واصطلاحا أن يجعل قبل </a:t>
            </a:r>
            <a:r>
              <a:rPr lang="ar-SA" dirty="0" err="1" smtClean="0"/>
              <a:t>اخر</a:t>
            </a:r>
            <a:r>
              <a:rPr lang="ar-SA" dirty="0" smtClean="0"/>
              <a:t> الفقرة أو البيت </a:t>
            </a:r>
            <a:r>
              <a:rPr lang="ar-SA" dirty="0" err="1" smtClean="0"/>
              <a:t>مايفهمها</a:t>
            </a:r>
            <a:r>
              <a:rPr lang="ar-SA" dirty="0" smtClean="0"/>
              <a:t> عند معرفة الروي.</a:t>
            </a:r>
          </a:p>
          <a:p>
            <a:r>
              <a:rPr lang="ar-SA" dirty="0" smtClean="0"/>
              <a:t>( </a:t>
            </a:r>
            <a:r>
              <a:rPr lang="ar-SA" dirty="0" err="1" smtClean="0"/>
              <a:t>التوشيح</a:t>
            </a:r>
            <a:r>
              <a:rPr lang="ar-SA" dirty="0" smtClean="0"/>
              <a:t> التبيين  التسهيم )</a:t>
            </a:r>
          </a:p>
          <a:p>
            <a:r>
              <a:rPr lang="ar-SA" dirty="0" smtClean="0"/>
              <a:t>( وما كان الناس إلا امة واحدة فاختلفوا ولولا </a:t>
            </a:r>
            <a:r>
              <a:rPr lang="ar-SA" smtClean="0"/>
              <a:t>كلمة سبقت من </a:t>
            </a:r>
            <a:r>
              <a:rPr lang="ar-SA" dirty="0" smtClean="0"/>
              <a:t>ربك لقضىَ بينهم فيما فيه يختلفون ) </a:t>
            </a:r>
            <a:r>
              <a:rPr lang="ar-SA" dirty="0" err="1" smtClean="0">
                <a:solidFill>
                  <a:srgbClr val="FF0000"/>
                </a:solidFill>
              </a:rPr>
              <a:t>س</a:t>
            </a:r>
            <a:endParaRPr lang="ar-SA" dirty="0" smtClean="0">
              <a:solidFill>
                <a:srgbClr val="FF0000"/>
              </a:solidFill>
            </a:endParaRPr>
          </a:p>
          <a:p>
            <a:r>
              <a:rPr lang="ar-SA" dirty="0" smtClean="0"/>
              <a:t>فيما فيه ........... يختلفون بدلالة (فاختلفوا ) </a:t>
            </a:r>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sp>
        <p:nvSpPr>
          <p:cNvPr id="4" name="مستطيل 3"/>
          <p:cNvSpPr/>
          <p:nvPr/>
        </p:nvSpPr>
        <p:spPr>
          <a:xfrm>
            <a:off x="357158" y="2274838"/>
            <a:ext cx="8572560" cy="310854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buNone/>
            </a:pPr>
            <a:r>
              <a:rPr lang="ar-SA" sz="2800" dirty="0" smtClean="0"/>
              <a:t>فليس الذي حللته بمحلل      وليس الذي حرمته بحرام</a:t>
            </a:r>
          </a:p>
          <a:p>
            <a:pPr>
              <a:buNone/>
            </a:pPr>
            <a:endParaRPr lang="ar-SA" sz="2800" dirty="0" smtClean="0"/>
          </a:p>
          <a:p>
            <a:pPr>
              <a:buNone/>
            </a:pPr>
            <a:r>
              <a:rPr lang="ar-SA" sz="2800" dirty="0" smtClean="0"/>
              <a:t>أبكيكما دمعا ولو أني على    قدر الجوى أبكي </a:t>
            </a:r>
            <a:r>
              <a:rPr lang="ar-SA" sz="2800" dirty="0" err="1" smtClean="0"/>
              <a:t>بكييتكما</a:t>
            </a:r>
            <a:r>
              <a:rPr lang="ar-SA" sz="2800" dirty="0" smtClean="0"/>
              <a:t> دماً</a:t>
            </a:r>
          </a:p>
          <a:p>
            <a:pPr>
              <a:buNone/>
            </a:pPr>
            <a:endParaRPr lang="ar-SA" sz="2800" dirty="0" smtClean="0"/>
          </a:p>
          <a:p>
            <a:pPr>
              <a:buNone/>
            </a:pPr>
            <a:endParaRPr lang="ar-SA" sz="2800" dirty="0" smtClean="0"/>
          </a:p>
          <a:p>
            <a:pPr>
              <a:buNone/>
            </a:pPr>
            <a:r>
              <a:rPr lang="ar-SA" sz="2800" dirty="0" smtClean="0"/>
              <a:t>وكنت إذا ما سألت القلب يوماً   </a:t>
            </a:r>
          </a:p>
          <a:p>
            <a:pPr algn="l">
              <a:buNone/>
            </a:pPr>
            <a:r>
              <a:rPr lang="ar-SA" sz="2800" dirty="0" smtClean="0"/>
              <a:t>تولى الدمع عن قلبي </a:t>
            </a:r>
            <a:r>
              <a:rPr lang="ar-SA" sz="2800" dirty="0" err="1" smtClean="0"/>
              <a:t>الجوابا</a:t>
            </a:r>
            <a:r>
              <a:rPr lang="ar-SA" sz="2800" dirty="0" smtClean="0"/>
              <a:t> </a:t>
            </a:r>
            <a:endParaRPr lang="ar-SA"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63488"/>
            <a:ext cx="8229600" cy="360040"/>
          </a:xfrm>
        </p:spPr>
        <p:txBody>
          <a:bodyPr>
            <a:normAutofit fontScale="90000"/>
          </a:bodyPr>
          <a:lstStyle/>
          <a:p>
            <a:endParaRPr lang="ar-IQ" dirty="0"/>
          </a:p>
        </p:txBody>
      </p:sp>
      <p:sp>
        <p:nvSpPr>
          <p:cNvPr id="3" name="Content Placeholder 2"/>
          <p:cNvSpPr>
            <a:spLocks noGrp="1"/>
          </p:cNvSpPr>
          <p:nvPr>
            <p:ph idx="1"/>
          </p:nvPr>
        </p:nvSpPr>
        <p:spPr>
          <a:xfrm>
            <a:off x="457200" y="404664"/>
            <a:ext cx="8229600" cy="5721499"/>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indent="0">
              <a:buNone/>
            </a:pPr>
            <a:r>
              <a:rPr lang="ar-IQ" dirty="0" smtClean="0"/>
              <a:t>قال ابن الرومي :</a:t>
            </a:r>
          </a:p>
          <a:p>
            <a:pPr marL="0" indent="0">
              <a:buNone/>
            </a:pPr>
            <a:r>
              <a:rPr lang="ar-IQ" dirty="0" err="1" smtClean="0">
                <a:solidFill>
                  <a:srgbClr val="7030A0"/>
                </a:solidFill>
              </a:rPr>
              <a:t>قديشيب</a:t>
            </a:r>
            <a:r>
              <a:rPr lang="ar-IQ" dirty="0" smtClean="0">
                <a:solidFill>
                  <a:srgbClr val="7030A0"/>
                </a:solidFill>
              </a:rPr>
              <a:t> الفتى وليس عجيباً   </a:t>
            </a:r>
            <a:endParaRPr lang="ar-SA" dirty="0" smtClean="0">
              <a:solidFill>
                <a:srgbClr val="7030A0"/>
              </a:solidFill>
            </a:endParaRPr>
          </a:p>
          <a:p>
            <a:pPr marL="0" indent="0" algn="l">
              <a:buNone/>
            </a:pPr>
            <a:r>
              <a:rPr lang="ar-IQ" dirty="0" smtClean="0">
                <a:solidFill>
                  <a:srgbClr val="7030A0"/>
                </a:solidFill>
              </a:rPr>
              <a:t>أن يرى </a:t>
            </a:r>
            <a:r>
              <a:rPr lang="ar-IQ" dirty="0" err="1" smtClean="0">
                <a:solidFill>
                  <a:srgbClr val="7030A0"/>
                </a:solidFill>
              </a:rPr>
              <a:t>النَّورُفي</a:t>
            </a:r>
            <a:r>
              <a:rPr lang="ar-IQ" dirty="0" smtClean="0">
                <a:solidFill>
                  <a:srgbClr val="7030A0"/>
                </a:solidFill>
              </a:rPr>
              <a:t> القضيب الرطيب</a:t>
            </a:r>
          </a:p>
          <a:p>
            <a:pPr marL="0" indent="0">
              <a:buNone/>
            </a:pPr>
            <a:r>
              <a:rPr lang="ar-IQ" dirty="0" err="1" smtClean="0"/>
              <a:t>ان</a:t>
            </a:r>
            <a:r>
              <a:rPr lang="ar-IQ" dirty="0" smtClean="0"/>
              <a:t> الشاب قد </a:t>
            </a:r>
            <a:r>
              <a:rPr lang="ar-SA" dirty="0" smtClean="0"/>
              <a:t>يشيب </a:t>
            </a:r>
            <a:r>
              <a:rPr lang="ar-SA" dirty="0" err="1" smtClean="0"/>
              <a:t>راسه</a:t>
            </a:r>
            <a:r>
              <a:rPr lang="ar-SA" smtClean="0"/>
              <a:t> </a:t>
            </a:r>
            <a:r>
              <a:rPr lang="ar-IQ" smtClean="0"/>
              <a:t>ولم </a:t>
            </a:r>
            <a:r>
              <a:rPr lang="ar-IQ" dirty="0" smtClean="0"/>
              <a:t>يتقدم </a:t>
            </a:r>
            <a:r>
              <a:rPr lang="ar-IQ" dirty="0" err="1" smtClean="0"/>
              <a:t>به</a:t>
            </a:r>
            <a:r>
              <a:rPr lang="ar-IQ" dirty="0" smtClean="0"/>
              <a:t> السن،وذلك ليس عجيباً فالغصن الرطب يظهر فيه الزهر </a:t>
            </a:r>
            <a:r>
              <a:rPr lang="ar-IQ" dirty="0" err="1" smtClean="0"/>
              <a:t>الابيض</a:t>
            </a:r>
            <a:r>
              <a:rPr lang="ar-IQ" dirty="0" smtClean="0"/>
              <a:t>.</a:t>
            </a:r>
          </a:p>
          <a:p>
            <a:pPr marL="0" indent="0">
              <a:buNone/>
            </a:pPr>
            <a:r>
              <a:rPr lang="ar-IQ" dirty="0" smtClean="0">
                <a:solidFill>
                  <a:schemeClr val="accent6">
                    <a:lumMod val="50000"/>
                  </a:schemeClr>
                </a:solidFill>
              </a:rPr>
              <a:t>سيذكرني قومي إذا جدَّ جِدُّهُمْ     </a:t>
            </a:r>
            <a:endParaRPr lang="ar-SA" dirty="0" smtClean="0">
              <a:solidFill>
                <a:schemeClr val="accent6">
                  <a:lumMod val="50000"/>
                </a:schemeClr>
              </a:solidFill>
            </a:endParaRPr>
          </a:p>
          <a:p>
            <a:pPr marL="0" indent="0" algn="l">
              <a:buNone/>
            </a:pPr>
            <a:r>
              <a:rPr lang="ar-IQ" dirty="0" smtClean="0">
                <a:solidFill>
                  <a:schemeClr val="accent6">
                    <a:lumMod val="50000"/>
                  </a:schemeClr>
                </a:solidFill>
              </a:rPr>
              <a:t>وفي الليلة الظلماء يفتقدُ البدرُ</a:t>
            </a:r>
          </a:p>
          <a:p>
            <a:pPr marL="0" indent="0">
              <a:buNone/>
            </a:pPr>
            <a:r>
              <a:rPr lang="ar-IQ" dirty="0" smtClean="0"/>
              <a:t>اذا اشتد الخطب على قومه فانهم سيفتقدونه لاهمية وجوده في تلك اللحظة كذلك الليلة الظلماء التي ينيرها البدر.</a:t>
            </a:r>
          </a:p>
          <a:p>
            <a:pPr marL="0" indent="0">
              <a:buNone/>
            </a:pPr>
            <a:r>
              <a:rPr lang="ar-IQ" dirty="0"/>
              <a:t> </a:t>
            </a:r>
            <a:r>
              <a:rPr lang="ar-IQ" dirty="0" smtClean="0"/>
              <a:t>        </a:t>
            </a:r>
          </a:p>
          <a:p>
            <a:pPr marL="0" indent="0">
              <a:buNone/>
            </a:pPr>
            <a:r>
              <a:rPr lang="ar-IQ" dirty="0"/>
              <a:t> </a:t>
            </a:r>
            <a:r>
              <a:rPr lang="ar-IQ" dirty="0" smtClean="0"/>
              <a:t>        </a:t>
            </a:r>
            <a:r>
              <a:rPr lang="ar-IQ" b="1" u="sng" dirty="0" smtClean="0">
                <a:solidFill>
                  <a:srgbClr val="FF0000"/>
                </a:solidFill>
              </a:rPr>
              <a:t>وجه الشبه والاداة يكونان محذفين وجوباً.</a:t>
            </a:r>
          </a:p>
          <a:p>
            <a:pPr marL="0" indent="0">
              <a:buNone/>
            </a:pPr>
            <a:endParaRPr lang="ar-IQ" b="1" u="sng" dirty="0">
              <a:solidFill>
                <a:srgbClr val="FF0000"/>
              </a:solidFill>
            </a:endParaRPr>
          </a:p>
        </p:txBody>
      </p:sp>
      <p:sp>
        <p:nvSpPr>
          <p:cNvPr id="4" name="5-Point Star 3"/>
          <p:cNvSpPr/>
          <p:nvPr/>
        </p:nvSpPr>
        <p:spPr>
          <a:xfrm>
            <a:off x="7786710" y="4572008"/>
            <a:ext cx="792088" cy="86409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 xmlns:p14="http://schemas.microsoft.com/office/powerpoint/2010/main" val="3636557739"/>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تمارين</a:t>
            </a:r>
            <a:endParaRPr lang="ar-SA" dirty="0"/>
          </a:p>
        </p:txBody>
      </p:sp>
      <p:sp>
        <p:nvSpPr>
          <p:cNvPr id="3" name="عنصر نائب للمحتوى 2"/>
          <p:cNvSpPr>
            <a:spLocks noGrp="1"/>
          </p:cNvSpPr>
          <p:nvPr>
            <p:ph idx="1"/>
          </p:nvPr>
        </p:nvSpPr>
        <p:spPr/>
        <p:txBody>
          <a:bodyPr>
            <a:normAutofit/>
          </a:bodyPr>
          <a:lstStyle/>
          <a:p>
            <a:pPr>
              <a:buNone/>
            </a:pPr>
            <a:r>
              <a:rPr lang="ar-SA" dirty="0" smtClean="0"/>
              <a:t>الجناس:</a:t>
            </a:r>
          </a:p>
          <a:p>
            <a:pPr>
              <a:buNone/>
            </a:pPr>
            <a:r>
              <a:rPr lang="ar-SA" dirty="0" smtClean="0"/>
              <a:t>قال </a:t>
            </a:r>
          </a:p>
          <a:p>
            <a:pPr>
              <a:buNone/>
            </a:pPr>
            <a:r>
              <a:rPr lang="ar-SA" dirty="0" smtClean="0"/>
              <a:t>ما مات مِنْ كرم الزمان فإنَّه </a:t>
            </a:r>
          </a:p>
          <a:p>
            <a:pPr algn="l">
              <a:buNone/>
            </a:pPr>
            <a:r>
              <a:rPr lang="ar-SA" dirty="0" smtClean="0"/>
              <a:t> يحْيا لدى يحْيى بنِ عبد الله</a:t>
            </a:r>
          </a:p>
          <a:p>
            <a:pPr>
              <a:buNone/>
            </a:pPr>
            <a:r>
              <a:rPr lang="ar-SA" dirty="0" smtClean="0"/>
              <a:t>يحيا الفعل من الحياة/ الثانية علم </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ابو</a:t>
            </a:r>
            <a:r>
              <a:rPr lang="ar-SA" dirty="0" smtClean="0"/>
              <a:t> العلاء المعري:</a:t>
            </a:r>
          </a:p>
          <a:p>
            <a:pPr>
              <a:buNone/>
            </a:pPr>
            <a:r>
              <a:rPr lang="ar-SA" dirty="0" smtClean="0"/>
              <a:t>لم نلقَ غيركَ إنسانًا </a:t>
            </a:r>
            <a:r>
              <a:rPr lang="ar-SA" dirty="0" err="1" smtClean="0"/>
              <a:t>يلاذُ</a:t>
            </a:r>
            <a:r>
              <a:rPr lang="ar-SA" dirty="0" smtClean="0"/>
              <a:t> </a:t>
            </a:r>
            <a:r>
              <a:rPr lang="ar-SA" dirty="0" err="1" smtClean="0"/>
              <a:t>بهِ</a:t>
            </a:r>
            <a:endParaRPr lang="ar-SA" dirty="0" smtClean="0"/>
          </a:p>
          <a:p>
            <a:pPr algn="l">
              <a:buNone/>
            </a:pPr>
            <a:r>
              <a:rPr lang="ar-SA" dirty="0" smtClean="0"/>
              <a:t>فلا برِحْتَ لِعينِ الدهر إنسانا</a:t>
            </a:r>
          </a:p>
          <a:p>
            <a:pPr>
              <a:buNone/>
            </a:pPr>
            <a:r>
              <a:rPr lang="ar-SA" dirty="0" smtClean="0"/>
              <a:t>أحد بني أدم/ الثانية الذي يُرى في سواد العين،</a:t>
            </a:r>
          </a:p>
          <a:p>
            <a:pPr>
              <a:buNone/>
            </a:pPr>
            <a:endParaRPr lang="ar-SA" dirty="0" smtClean="0"/>
          </a:p>
          <a:p>
            <a:endParaRPr lang="ar-SA"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وقال </a:t>
            </a:r>
            <a:r>
              <a:rPr lang="ar-SA" dirty="0" err="1" smtClean="0"/>
              <a:t>ابو</a:t>
            </a:r>
            <a:r>
              <a:rPr lang="ar-SA" dirty="0" smtClean="0"/>
              <a:t> الفتح </a:t>
            </a:r>
            <a:r>
              <a:rPr lang="ar-SA" dirty="0" err="1" smtClean="0"/>
              <a:t>البُسْتِيُّ</a:t>
            </a:r>
            <a:r>
              <a:rPr lang="ar-SA" dirty="0" smtClean="0"/>
              <a:t> :</a:t>
            </a:r>
          </a:p>
          <a:p>
            <a:r>
              <a:rPr lang="ar-SA" dirty="0" smtClean="0"/>
              <a:t>فَهِمْتُ كتَابك </a:t>
            </a:r>
            <a:r>
              <a:rPr lang="ar-SA" dirty="0" err="1" smtClean="0"/>
              <a:t>ياسيدي</a:t>
            </a:r>
            <a:r>
              <a:rPr lang="ar-SA" dirty="0" smtClean="0"/>
              <a:t>    فَهِمتُ ولا عجبٌ أن أهِيما</a:t>
            </a:r>
          </a:p>
          <a:p>
            <a:r>
              <a:rPr lang="ar-SA" dirty="0" smtClean="0"/>
              <a:t>الفهم/فـ همت =الهيام</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وقال يمدح:</a:t>
            </a:r>
          </a:p>
          <a:p>
            <a:r>
              <a:rPr lang="ar-SA" dirty="0" smtClean="0"/>
              <a:t>بسيفِ الدولة اتسقت أمورٌ   رأيْناها مبددةَ النظامِ</a:t>
            </a:r>
          </a:p>
          <a:p>
            <a:r>
              <a:rPr lang="ar-SA" dirty="0" smtClean="0"/>
              <a:t>سَمَا وحَمَى بني سامٍ وحامٍ </a:t>
            </a:r>
          </a:p>
          <a:p>
            <a:pPr algn="l"/>
            <a:r>
              <a:rPr lang="ar-SA" dirty="0" smtClean="0"/>
              <a:t>فليسَ كمثلهِ سامٍ وحامِ</a:t>
            </a:r>
          </a:p>
          <a:p>
            <a:r>
              <a:rPr lang="ar-SA" dirty="0" smtClean="0"/>
              <a:t>سام وحام =  من أولاد نوح عليه السلام</a:t>
            </a:r>
          </a:p>
          <a:p>
            <a:r>
              <a:rPr lang="ar-SA" dirty="0" smtClean="0"/>
              <a:t>والثانية = السمو والحماية .</a:t>
            </a:r>
            <a:endParaRPr lang="ar-SA"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عبَّاسُ عبَّاسٌ إذا احتدمَ الوغى</a:t>
            </a:r>
          </a:p>
          <a:p>
            <a:pPr algn="l"/>
            <a:r>
              <a:rPr lang="ar-SA" dirty="0" smtClean="0"/>
              <a:t>والفضلُ فضلٌ والربيعُ ربيعٌ</a:t>
            </a:r>
          </a:p>
          <a:p>
            <a:r>
              <a:rPr lang="ar-SA" dirty="0" smtClean="0"/>
              <a:t>العباس بن الفضل / صيغة مبالغة من عبس وجهه إذا كلح وجهه وتجهم.</a:t>
            </a:r>
          </a:p>
          <a:p>
            <a:r>
              <a:rPr lang="ar-SA" dirty="0" smtClean="0"/>
              <a:t>الفضل بن الربيع/ الشرف والرفعة</a:t>
            </a:r>
          </a:p>
          <a:p>
            <a:r>
              <a:rPr lang="ar-SA" dirty="0" smtClean="0"/>
              <a:t>الربيع بن يونس العباسي / الخصب والنماء</a:t>
            </a:r>
            <a:endParaRPr lang="ar-SA"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وإذا جاءهم </a:t>
            </a:r>
            <a:r>
              <a:rPr lang="ar-SA" dirty="0" smtClean="0">
                <a:solidFill>
                  <a:srgbClr val="FF0000"/>
                </a:solidFill>
              </a:rPr>
              <a:t>أمرٌ</a:t>
            </a:r>
            <a:r>
              <a:rPr lang="ar-SA" dirty="0" smtClean="0"/>
              <a:t> من ال</a:t>
            </a:r>
            <a:r>
              <a:rPr lang="ar-SA" dirty="0" smtClean="0">
                <a:solidFill>
                  <a:srgbClr val="FF0000"/>
                </a:solidFill>
              </a:rPr>
              <a:t>أمنِ</a:t>
            </a:r>
            <a:r>
              <a:rPr lang="ar-SA" dirty="0" smtClean="0"/>
              <a:t> أو الخوفِ أذاعوا </a:t>
            </a:r>
            <a:r>
              <a:rPr lang="ar-SA" dirty="0" err="1" smtClean="0"/>
              <a:t>به</a:t>
            </a:r>
            <a:r>
              <a:rPr lang="ar-SA" dirty="0" smtClean="0"/>
              <a:t>}</a:t>
            </a:r>
          </a:p>
          <a:p>
            <a:r>
              <a:rPr lang="ar-SA" dirty="0" smtClean="0"/>
              <a:t>جناس غير تام</a:t>
            </a:r>
            <a:endParaRPr lang="ar-SA"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ولو أن ليلى </a:t>
            </a:r>
            <a:r>
              <a:rPr lang="ar-SA" dirty="0" err="1" smtClean="0"/>
              <a:t>الاخيلية</a:t>
            </a:r>
            <a:r>
              <a:rPr lang="ar-SA" dirty="0" smtClean="0"/>
              <a:t> سلمت  </a:t>
            </a:r>
          </a:p>
          <a:p>
            <a:pPr algn="l"/>
            <a:r>
              <a:rPr lang="ar-SA" dirty="0" smtClean="0"/>
              <a:t>عليَّ ودوني جندل وصفائح </a:t>
            </a:r>
          </a:p>
          <a:p>
            <a:r>
              <a:rPr lang="ar-SA" dirty="0" smtClean="0"/>
              <a:t>لسلمت تسليم البشاشة أو </a:t>
            </a:r>
            <a:r>
              <a:rPr lang="ar-SA" dirty="0" err="1" smtClean="0"/>
              <a:t>زقى</a:t>
            </a:r>
            <a:r>
              <a:rPr lang="ar-SA" dirty="0" smtClean="0"/>
              <a:t> </a:t>
            </a:r>
          </a:p>
          <a:p>
            <a:pPr algn="l"/>
            <a:r>
              <a:rPr lang="ar-SA" dirty="0" smtClean="0"/>
              <a:t>إليها صدى من جانب القبر صائح</a:t>
            </a:r>
          </a:p>
          <a:p>
            <a:r>
              <a:rPr lang="ar-SA" dirty="0" err="1" smtClean="0"/>
              <a:t>الواح</a:t>
            </a:r>
            <a:r>
              <a:rPr lang="ar-SA" dirty="0" smtClean="0"/>
              <a:t> من المعدن أو الحجر أو غيره</a:t>
            </a:r>
          </a:p>
          <a:p>
            <a:r>
              <a:rPr lang="ar-SA" dirty="0" smtClean="0"/>
              <a:t>صوت الصياح</a:t>
            </a:r>
            <a:endParaRPr lang="ar-SA"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الاقتباس</a:t>
            </a:r>
            <a:endParaRPr lang="ar-SA" dirty="0"/>
          </a:p>
        </p:txBody>
      </p:sp>
      <p:sp>
        <p:nvSpPr>
          <p:cNvPr id="3" name="عنصر نائب للمحتوى 2"/>
          <p:cNvSpPr>
            <a:spLocks noGrp="1"/>
          </p:cNvSpPr>
          <p:nvPr>
            <p:ph idx="1"/>
          </p:nvPr>
        </p:nvSpPr>
        <p:spPr/>
        <p:txBody>
          <a:bodyPr/>
          <a:lstStyle/>
          <a:p>
            <a:pPr>
              <a:buNone/>
            </a:pPr>
            <a:r>
              <a:rPr lang="ar-SA" dirty="0" smtClean="0"/>
              <a:t>اغتنم فَوْدَكَ </a:t>
            </a:r>
            <a:r>
              <a:rPr lang="ar-SA" dirty="0" err="1" smtClean="0"/>
              <a:t>الفاحمَ</a:t>
            </a:r>
            <a:r>
              <a:rPr lang="ar-SA" dirty="0" smtClean="0"/>
              <a:t> قبل أن تبْيضَّ ، فإنما الدنيا ((جدارٌ يريد أن ينقض )).</a:t>
            </a:r>
          </a:p>
          <a:p>
            <a:pPr>
              <a:buNone/>
            </a:pPr>
            <a:r>
              <a:rPr lang="ar-SA" dirty="0" smtClean="0"/>
              <a:t>معظم شعر الرأس مما يلي </a:t>
            </a:r>
            <a:r>
              <a:rPr lang="ar-SA" dirty="0" err="1" smtClean="0"/>
              <a:t>الاذن</a:t>
            </a:r>
            <a:r>
              <a:rPr lang="ar-SA" dirty="0" smtClean="0"/>
              <a:t>، </a:t>
            </a:r>
            <a:r>
              <a:rPr lang="ar-SA" dirty="0" err="1" smtClean="0"/>
              <a:t>الفاحم</a:t>
            </a:r>
            <a:r>
              <a:rPr lang="ar-SA" dirty="0" smtClean="0"/>
              <a:t> </a:t>
            </a:r>
            <a:r>
              <a:rPr lang="ar-SA" dirty="0" err="1" smtClean="0"/>
              <a:t>الاسود</a:t>
            </a:r>
            <a:r>
              <a:rPr lang="ar-SA" dirty="0" smtClean="0"/>
              <a:t>، ينقض/ يسقط.</a:t>
            </a:r>
            <a:endParaRPr lang="ar-SA"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وكتب القاضي الفاضل في الرد على رسالة: </a:t>
            </a:r>
          </a:p>
          <a:p>
            <a:r>
              <a:rPr lang="ar-SA" dirty="0" smtClean="0"/>
              <a:t>ورد على الخادم الكتابُ الكريمُ فشكرَه ( وقرَّبه نَجيًّا) ورفعه (مكانًا عليَّا )، وأعاد عليه عصر  الشباب( وقد بلغَ من الكبر </a:t>
            </a:r>
            <a:r>
              <a:rPr lang="ar-SA" dirty="0" err="1" smtClean="0"/>
              <a:t>عِتِيًّا</a:t>
            </a:r>
            <a:r>
              <a:rPr lang="ar-SA" dirty="0" smtClean="0"/>
              <a:t>)</a:t>
            </a:r>
          </a:p>
          <a:p>
            <a:r>
              <a:rPr lang="ar-SA" dirty="0" smtClean="0"/>
              <a:t>نجيا=الذي </a:t>
            </a:r>
            <a:r>
              <a:rPr lang="ar-SA" dirty="0" err="1" smtClean="0"/>
              <a:t>تساره</a:t>
            </a:r>
            <a:endParaRPr lang="ar-SA" dirty="0" smtClean="0"/>
          </a:p>
          <a:p>
            <a:r>
              <a:rPr lang="ar-SA" dirty="0" err="1" smtClean="0"/>
              <a:t>عِتيا</a:t>
            </a:r>
            <a:r>
              <a:rPr lang="ar-SA" dirty="0" smtClean="0"/>
              <a:t>= كبر </a:t>
            </a:r>
            <a:endParaRPr lang="ar-SA"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err="1" smtClean="0"/>
              <a:t>لاعدِمتِ</a:t>
            </a:r>
            <a:r>
              <a:rPr lang="ar-SA" dirty="0" smtClean="0"/>
              <a:t> الدولة بيضَ سيوفهِ التي ( يرى </a:t>
            </a:r>
            <a:r>
              <a:rPr lang="ar-SA" dirty="0" err="1" smtClean="0"/>
              <a:t>بها</a:t>
            </a:r>
            <a:r>
              <a:rPr lang="ar-SA" dirty="0" smtClean="0"/>
              <a:t> الذِين كذبوا على الله وجوهَهُم مُسْودَّة)</a:t>
            </a:r>
          </a:p>
          <a:p>
            <a:endParaRPr lang="ar-SA" dirty="0" smtClean="0"/>
          </a:p>
          <a:p>
            <a:r>
              <a:rPr lang="ar-SA" dirty="0" smtClean="0"/>
              <a:t>رُب بخيلٍ لو رأى سائلاً    لَظَنَّهُ رُعْبًا رسولَ المنونْ</a:t>
            </a:r>
          </a:p>
          <a:p>
            <a:r>
              <a:rPr lang="ar-SA" dirty="0" err="1" smtClean="0"/>
              <a:t>لاتطمعوا</a:t>
            </a:r>
            <a:r>
              <a:rPr lang="ar-SA" dirty="0" smtClean="0"/>
              <a:t> في النَّزْرِ من نَيْله  </a:t>
            </a:r>
          </a:p>
          <a:p>
            <a:pPr algn="l"/>
            <a:r>
              <a:rPr lang="ar-SA" dirty="0" smtClean="0"/>
              <a:t>(هيهات هيهاتَ لما توعدون)</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smtClean="0"/>
              <a:t> </a:t>
            </a:r>
          </a:p>
          <a:p>
            <a:pPr>
              <a:buNone/>
            </a:pPr>
            <a:r>
              <a:rPr lang="ar-SA" b="1" dirty="0" smtClean="0"/>
              <a:t>وَاقْصِدْ فِي مَشْيِكَ وَاغْضُضْ مِنْ صَوْتِكَ إِنَّ أَنْكَرَ الْأَصْوَاتِ لَصَوْتُ الْحَمِيرِ (19)لقمان </a:t>
            </a:r>
          </a:p>
          <a:p>
            <a:pPr>
              <a:buNone/>
            </a:pPr>
            <a:r>
              <a:rPr lang="ar-SA" b="1" dirty="0" smtClean="0"/>
              <a:t>قبح الصوت .</a:t>
            </a:r>
            <a:endParaRPr lang="ar-SA" dirty="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تنافسوا في </a:t>
            </a:r>
            <a:r>
              <a:rPr lang="ar-SA" dirty="0" err="1" smtClean="0"/>
              <a:t>الاحسان</a:t>
            </a:r>
            <a:r>
              <a:rPr lang="ar-SA" dirty="0" smtClean="0"/>
              <a:t> ، ودعوا الفخر بكرم الأصول والأجداد، (إن أكرمكم عند الله أتقاكم)</a:t>
            </a:r>
            <a:endParaRPr lang="ar-SA"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السجع</a:t>
            </a:r>
            <a:endParaRPr lang="ar-SA" dirty="0"/>
          </a:p>
        </p:txBody>
      </p:sp>
      <p:sp>
        <p:nvSpPr>
          <p:cNvPr id="3" name="عنصر نائب للمحتوى 2"/>
          <p:cNvSpPr>
            <a:spLocks noGrp="1"/>
          </p:cNvSpPr>
          <p:nvPr>
            <p:ph idx="1"/>
          </p:nvPr>
        </p:nvSpPr>
        <p:spPr/>
        <p:txBody>
          <a:bodyPr/>
          <a:lstStyle/>
          <a:p>
            <a:r>
              <a:rPr lang="ar-SA" dirty="0" smtClean="0"/>
              <a:t>{ اللهمَّ أعطِ مُنْفِقًا </a:t>
            </a:r>
            <a:r>
              <a:rPr lang="ar-SA" u="sng" dirty="0" smtClean="0">
                <a:solidFill>
                  <a:schemeClr val="tx1"/>
                </a:solidFill>
              </a:rPr>
              <a:t>خَلَفًا</a:t>
            </a:r>
            <a:r>
              <a:rPr lang="ar-SA" dirty="0" smtClean="0"/>
              <a:t> ، وأعطِ مُمْسِكًا </a:t>
            </a:r>
            <a:r>
              <a:rPr lang="ar-SA" u="sng" dirty="0" smtClean="0"/>
              <a:t>تَلَفًا</a:t>
            </a:r>
            <a:r>
              <a:rPr lang="ar-SA" dirty="0" smtClean="0"/>
              <a:t>}</a:t>
            </a:r>
          </a:p>
          <a:p>
            <a:r>
              <a:rPr lang="ar-SA" dirty="0" smtClean="0"/>
              <a:t>قال (ص):[رحِم اللهُ عبْدًا قال خيرًا فغَنِمَ، أو سكت فسلِم].</a:t>
            </a:r>
          </a:p>
          <a:p>
            <a:r>
              <a:rPr lang="ar-SA" dirty="0" smtClean="0"/>
              <a:t>قال الثعالبي:الحقدُ صدأ القلوب،</a:t>
            </a:r>
            <a:r>
              <a:rPr lang="ar-SA" dirty="0" err="1" smtClean="0"/>
              <a:t>واللَّجاجُ</a:t>
            </a:r>
            <a:r>
              <a:rPr lang="ar-SA" dirty="0" smtClean="0"/>
              <a:t> سببُ الحروب.</a:t>
            </a:r>
          </a:p>
          <a:p>
            <a:r>
              <a:rPr lang="ar-SA" dirty="0" err="1" smtClean="0"/>
              <a:t>اللجاج</a:t>
            </a:r>
            <a:r>
              <a:rPr lang="ar-SA" dirty="0" smtClean="0"/>
              <a:t>=</a:t>
            </a:r>
            <a:r>
              <a:rPr lang="ar-SA" dirty="0" err="1" smtClean="0"/>
              <a:t>التماي</a:t>
            </a:r>
            <a:r>
              <a:rPr lang="ar-SA" dirty="0" smtClean="0"/>
              <a:t> في الخصومة.</a:t>
            </a:r>
            <a:endParaRPr lang="ar-SA"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571528"/>
            <a:ext cx="8686800" cy="857256"/>
          </a:xfrm>
        </p:spPr>
        <p:txBody>
          <a:bodyPr/>
          <a:lstStyle/>
          <a:p>
            <a:endParaRPr lang="ar-SA" dirty="0"/>
          </a:p>
        </p:txBody>
      </p:sp>
      <p:sp>
        <p:nvSpPr>
          <p:cNvPr id="3" name="عنصر نائب للمحتوى 2"/>
          <p:cNvSpPr>
            <a:spLocks noGrp="1"/>
          </p:cNvSpPr>
          <p:nvPr>
            <p:ph idx="1"/>
          </p:nvPr>
        </p:nvSpPr>
        <p:spPr>
          <a:xfrm>
            <a:off x="304800" y="500042"/>
            <a:ext cx="8686800" cy="5580083"/>
          </a:xfrm>
        </p:spPr>
        <p:txBody>
          <a:bodyPr/>
          <a:lstStyle/>
          <a:p>
            <a:r>
              <a:rPr lang="ar-SA" dirty="0" smtClean="0"/>
              <a:t>الإنسانُ بآدابه، </a:t>
            </a:r>
            <a:r>
              <a:rPr lang="ar-SA" dirty="0" err="1" smtClean="0"/>
              <a:t>لابزيِّه</a:t>
            </a:r>
            <a:r>
              <a:rPr lang="ar-SA" dirty="0" smtClean="0"/>
              <a:t> وثيابه.</a:t>
            </a:r>
          </a:p>
          <a:p>
            <a:r>
              <a:rPr lang="ar-SA" dirty="0" smtClean="0"/>
              <a:t>وقال أعرابيٌّ لرجل سأل لئيمًا: نزلتَ بوادٍ غير </a:t>
            </a:r>
            <a:r>
              <a:rPr lang="ar-SA" dirty="0" err="1" smtClean="0"/>
              <a:t>ممطور</a:t>
            </a:r>
            <a:r>
              <a:rPr lang="ar-SA" dirty="0" smtClean="0"/>
              <a:t>، وفناءِ غير معمور ، ورجلٍ غير ميسور، فأقمْ بندم، أو ارتحلْ بعدم. </a:t>
            </a:r>
          </a:p>
          <a:p>
            <a:r>
              <a:rPr lang="ar-SA" dirty="0" smtClean="0"/>
              <a:t>كتب ابن الرومي </a:t>
            </a:r>
            <a:r>
              <a:rPr lang="ar-SA" dirty="0" err="1" smtClean="0"/>
              <a:t>الى</a:t>
            </a:r>
            <a:r>
              <a:rPr lang="ar-SA" dirty="0" smtClean="0"/>
              <a:t> مريض: أذن الله في شِفائِك، وتلقَّى داءَك بدوائِك ، ومسحَ بيدِ العافية عليك ، ووجَّه وفد السلامة إليك ،وجعل عِلَّتَك ماحية لذنوبك ، مضاعفة لمثوبتك.</a:t>
            </a:r>
            <a:endParaRPr lang="ar-SA"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التورية</a:t>
            </a:r>
            <a:endParaRPr lang="ar-SA" dirty="0"/>
          </a:p>
        </p:txBody>
      </p:sp>
      <p:sp>
        <p:nvSpPr>
          <p:cNvPr id="3" name="عنصر نائب للمحتوى 2"/>
          <p:cNvSpPr>
            <a:spLocks noGrp="1"/>
          </p:cNvSpPr>
          <p:nvPr>
            <p:ph idx="1"/>
          </p:nvPr>
        </p:nvSpPr>
        <p:spPr/>
        <p:txBody>
          <a:bodyPr/>
          <a:lstStyle/>
          <a:p>
            <a:pPr>
              <a:buNone/>
            </a:pPr>
            <a:r>
              <a:rPr lang="ar-SA" dirty="0" smtClean="0"/>
              <a:t>أصونُ أديم وجهي عن أُناسٍ  </a:t>
            </a:r>
          </a:p>
          <a:p>
            <a:pPr algn="l">
              <a:buNone/>
            </a:pPr>
            <a:r>
              <a:rPr lang="ar-SA" dirty="0" smtClean="0"/>
              <a:t>لقاءُ الموتِ عِنْدهُم  الأديبُ </a:t>
            </a:r>
          </a:p>
          <a:p>
            <a:pPr>
              <a:buNone/>
            </a:pPr>
            <a:r>
              <a:rPr lang="ar-SA" dirty="0" smtClean="0"/>
              <a:t>ورَبُّ الشعر عُندهُمُ بغيضٌ</a:t>
            </a:r>
          </a:p>
          <a:p>
            <a:pPr algn="l">
              <a:buNone/>
            </a:pPr>
            <a:r>
              <a:rPr lang="ar-SA" dirty="0" smtClean="0"/>
              <a:t>ولَو وافى </a:t>
            </a:r>
            <a:r>
              <a:rPr lang="ar-SA" dirty="0" err="1" smtClean="0"/>
              <a:t>بهِ</a:t>
            </a:r>
            <a:r>
              <a:rPr lang="ar-SA" dirty="0" smtClean="0"/>
              <a:t> لهمُ ((حبيبُ))</a:t>
            </a:r>
          </a:p>
          <a:p>
            <a:pPr>
              <a:buNone/>
            </a:pPr>
            <a:r>
              <a:rPr lang="ar-SA" dirty="0" smtClean="0"/>
              <a:t>حبيب=المحبوب /البغيض( القريب)</a:t>
            </a:r>
          </a:p>
          <a:p>
            <a:pPr>
              <a:buNone/>
            </a:pPr>
            <a:r>
              <a:rPr lang="ar-SA" dirty="0" smtClean="0"/>
              <a:t>=أسم ( أبو تمام الطائي) حبيب بن </a:t>
            </a:r>
            <a:r>
              <a:rPr lang="ar-SA" dirty="0" err="1" smtClean="0"/>
              <a:t>أوس</a:t>
            </a:r>
            <a:r>
              <a:rPr lang="ar-SA" dirty="0" smtClean="0"/>
              <a:t> ( البعيد المراد)</a:t>
            </a:r>
          </a:p>
          <a:p>
            <a:pPr algn="l">
              <a:buNone/>
            </a:pPr>
            <a:endParaRPr lang="ar-SA" dirty="0" smtClean="0"/>
          </a:p>
          <a:p>
            <a:pPr algn="l">
              <a:buNone/>
            </a:pPr>
            <a:endParaRPr lang="ar-SA" dirty="0" smtClean="0"/>
          </a:p>
          <a:p>
            <a:pPr algn="l">
              <a:buNone/>
            </a:pPr>
            <a:endParaRPr lang="ar-SA"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أبياتُ شِعْرك كالقصـــ         ور </a:t>
            </a:r>
            <a:r>
              <a:rPr lang="ar-SA" dirty="0" err="1" smtClean="0"/>
              <a:t>ولاقُصُورَ</a:t>
            </a:r>
            <a:r>
              <a:rPr lang="ar-SA" dirty="0" smtClean="0"/>
              <a:t> </a:t>
            </a:r>
            <a:r>
              <a:rPr lang="ar-SA" dirty="0" err="1" smtClean="0"/>
              <a:t>بها</a:t>
            </a:r>
            <a:r>
              <a:rPr lang="ar-SA" dirty="0" smtClean="0"/>
              <a:t> يعوقْ  </a:t>
            </a:r>
          </a:p>
          <a:p>
            <a:pPr>
              <a:buNone/>
            </a:pPr>
            <a:r>
              <a:rPr lang="ar-SA" dirty="0" smtClean="0"/>
              <a:t>ومن العجائبِ لفظُها           حُرٌّ ومعناها (( رقيق))</a:t>
            </a:r>
          </a:p>
          <a:p>
            <a:pPr>
              <a:buNone/>
            </a:pPr>
            <a:r>
              <a:rPr lang="ar-SA" dirty="0" smtClean="0"/>
              <a:t>رقيق= العبد ( حر/ القريب)</a:t>
            </a:r>
          </a:p>
          <a:p>
            <a:pPr>
              <a:buNone/>
            </a:pPr>
            <a:r>
              <a:rPr lang="ar-SA" dirty="0" smtClean="0"/>
              <a:t>=اللطيف السهل( البعيد/ المراد)</a:t>
            </a:r>
            <a:endParaRPr lang="ar-SA"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كم قطع الجنود من لسانٍ      قلَّدَ من نظمه </a:t>
            </a:r>
            <a:r>
              <a:rPr lang="ar-SA" dirty="0" err="1" smtClean="0"/>
              <a:t>النحورا</a:t>
            </a:r>
            <a:endParaRPr lang="ar-SA" dirty="0" smtClean="0"/>
          </a:p>
          <a:p>
            <a:pPr>
              <a:buNone/>
            </a:pPr>
            <a:r>
              <a:rPr lang="ar-SA" dirty="0" smtClean="0"/>
              <a:t>فها أنا شاعرٌ (سِراجٌ )        فاقطعْ لساني أزدك نُورا</a:t>
            </a:r>
          </a:p>
          <a:p>
            <a:pPr>
              <a:buNone/>
            </a:pPr>
            <a:r>
              <a:rPr lang="ar-SA" dirty="0" smtClean="0"/>
              <a:t>سراج=المصباح=النور / القريب</a:t>
            </a:r>
          </a:p>
          <a:p>
            <a:pPr>
              <a:buNone/>
            </a:pPr>
            <a:r>
              <a:rPr lang="ar-SA" dirty="0" smtClean="0"/>
              <a:t>=اسم الشاعر/ العيد المراد</a:t>
            </a:r>
          </a:p>
          <a:p>
            <a:pPr>
              <a:buNone/>
            </a:pPr>
            <a:r>
              <a:rPr lang="ar-SA" dirty="0" smtClean="0"/>
              <a:t>لساني= فتيل المصباح سراج/ نور/قريب</a:t>
            </a:r>
          </a:p>
          <a:p>
            <a:pPr>
              <a:buNone/>
            </a:pPr>
            <a:r>
              <a:rPr lang="ar-SA" dirty="0" smtClean="0"/>
              <a:t>=عضو النطق في </a:t>
            </a:r>
            <a:r>
              <a:rPr lang="ar-SA" dirty="0" err="1" smtClean="0"/>
              <a:t>الانسان</a:t>
            </a:r>
            <a:r>
              <a:rPr lang="ar-SA" dirty="0" smtClean="0"/>
              <a:t>/البعيد المراد</a:t>
            </a:r>
          </a:p>
          <a:p>
            <a:pPr>
              <a:buNone/>
            </a:pPr>
            <a:endParaRPr lang="ar-SA"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ياخجلتي</a:t>
            </a:r>
            <a:r>
              <a:rPr lang="ar-SA" dirty="0" smtClean="0"/>
              <a:t> وصحائفي سودٌ غدتْ  </a:t>
            </a:r>
          </a:p>
          <a:p>
            <a:pPr algn="l">
              <a:buNone/>
            </a:pPr>
            <a:r>
              <a:rPr lang="ar-SA" dirty="0" smtClean="0"/>
              <a:t>وصحائفُ الأبرار في إشراق</a:t>
            </a:r>
          </a:p>
          <a:p>
            <a:pPr>
              <a:buNone/>
            </a:pPr>
            <a:r>
              <a:rPr lang="ar-SA" dirty="0" smtClean="0"/>
              <a:t>ومؤنب لي في القيامةِ قال لي</a:t>
            </a:r>
          </a:p>
          <a:p>
            <a:pPr algn="l">
              <a:buNone/>
            </a:pPr>
            <a:r>
              <a:rPr lang="ar-SA" dirty="0" err="1" smtClean="0"/>
              <a:t>أكذا</a:t>
            </a:r>
            <a:r>
              <a:rPr lang="ar-SA" dirty="0" smtClean="0"/>
              <a:t> تكون صحائفُ ( </a:t>
            </a:r>
            <a:r>
              <a:rPr lang="ar-SA" dirty="0" err="1" smtClean="0"/>
              <a:t>االوراق</a:t>
            </a:r>
            <a:r>
              <a:rPr lang="ar-SA" dirty="0" smtClean="0"/>
              <a:t>)</a:t>
            </a:r>
          </a:p>
          <a:p>
            <a:pPr>
              <a:buNone/>
            </a:pPr>
            <a:r>
              <a:rPr lang="ar-SA" dirty="0" smtClean="0"/>
              <a:t>الوراق=بائع الورق/ الصحائف</a:t>
            </a:r>
          </a:p>
          <a:p>
            <a:pPr>
              <a:buNone/>
            </a:pPr>
            <a:r>
              <a:rPr lang="ar-SA" dirty="0" smtClean="0"/>
              <a:t>=اسم الشاعر/ البعيد المراد</a:t>
            </a:r>
          </a:p>
          <a:p>
            <a:pPr algn="l">
              <a:buNone/>
            </a:pPr>
            <a:endParaRPr lang="ar-SA"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كيف لا أشكرُ الجِزارة ما عِشْـ   </a:t>
            </a:r>
          </a:p>
          <a:p>
            <a:pPr algn="l">
              <a:buNone/>
            </a:pPr>
            <a:r>
              <a:rPr lang="ar-SA" dirty="0" err="1" smtClean="0"/>
              <a:t>تُ</a:t>
            </a:r>
            <a:r>
              <a:rPr lang="ar-SA" dirty="0" smtClean="0"/>
              <a:t> حِفاظًا وأهجرُ </a:t>
            </a:r>
            <a:r>
              <a:rPr lang="ar-SA" dirty="0" err="1" smtClean="0"/>
              <a:t>الآدابا</a:t>
            </a:r>
            <a:endParaRPr lang="ar-SA" dirty="0" smtClean="0"/>
          </a:p>
          <a:p>
            <a:pPr>
              <a:buNone/>
            </a:pPr>
            <a:r>
              <a:rPr lang="ar-SA" dirty="0" err="1" smtClean="0"/>
              <a:t>وبها</a:t>
            </a:r>
            <a:r>
              <a:rPr lang="ar-SA" dirty="0" smtClean="0"/>
              <a:t> صارت الكلابُ تُرجيـ   </a:t>
            </a:r>
          </a:p>
          <a:p>
            <a:pPr algn="l">
              <a:buNone/>
            </a:pPr>
            <a:r>
              <a:rPr lang="ar-SA" dirty="0" smtClean="0"/>
              <a:t>ني وبالشعر كنت أرجو </a:t>
            </a:r>
            <a:r>
              <a:rPr lang="ar-SA" dirty="0" err="1" smtClean="0"/>
              <a:t>الكلابا</a:t>
            </a:r>
            <a:endParaRPr lang="ar-SA" dirty="0" smtClean="0"/>
          </a:p>
          <a:p>
            <a:pPr>
              <a:buNone/>
            </a:pPr>
            <a:r>
              <a:rPr lang="ar-SA" dirty="0" smtClean="0"/>
              <a:t>الكلاب =الحيوان/ لقريب / الجزارة.</a:t>
            </a:r>
          </a:p>
          <a:p>
            <a:pPr>
              <a:buNone/>
            </a:pPr>
            <a:r>
              <a:rPr lang="ar-SA" dirty="0" smtClean="0"/>
              <a:t>=لئام الناس/ البعيد المراد</a:t>
            </a:r>
          </a:p>
          <a:p>
            <a:pPr>
              <a:buNone/>
            </a:pPr>
            <a:r>
              <a:rPr lang="ar-SA" dirty="0" smtClean="0"/>
              <a:t> </a:t>
            </a:r>
          </a:p>
          <a:p>
            <a:pPr>
              <a:buNone/>
            </a:pPr>
            <a:endParaRPr lang="ar-SA"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ياسائلي</a:t>
            </a:r>
            <a:r>
              <a:rPr lang="ar-SA" dirty="0" smtClean="0"/>
              <a:t> عن حرفتي في الورى  </a:t>
            </a:r>
          </a:p>
          <a:p>
            <a:pPr algn="l">
              <a:buNone/>
            </a:pPr>
            <a:r>
              <a:rPr lang="ar-SA" dirty="0" err="1" smtClean="0"/>
              <a:t>واضيعتي</a:t>
            </a:r>
            <a:r>
              <a:rPr lang="ar-SA" dirty="0" smtClean="0"/>
              <a:t> فيهم وإفلاسي</a:t>
            </a:r>
          </a:p>
          <a:p>
            <a:pPr>
              <a:buNone/>
            </a:pPr>
            <a:r>
              <a:rPr lang="ar-SA" dirty="0" smtClean="0"/>
              <a:t>ما حال مَن درهمُ إنفاقِهِ</a:t>
            </a:r>
          </a:p>
          <a:p>
            <a:pPr algn="l">
              <a:buNone/>
            </a:pPr>
            <a:r>
              <a:rPr lang="ar-SA" dirty="0" smtClean="0"/>
              <a:t>يأخذه منْ أعْيُنِ الناسِ</a:t>
            </a:r>
          </a:p>
          <a:p>
            <a:pPr algn="l">
              <a:buNone/>
            </a:pPr>
            <a:endParaRPr lang="ar-SA" smtClean="0"/>
          </a:p>
          <a:p>
            <a:pPr algn="l">
              <a:buNone/>
            </a:pP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فإن تفق الأنام وأنت منهم</a:t>
            </a:r>
          </a:p>
          <a:p>
            <a:pPr algn="l">
              <a:buNone/>
            </a:pPr>
            <a:r>
              <a:rPr lang="ar-SA" dirty="0" smtClean="0"/>
              <a:t>   فإن المسك بعض دم الغزال</a:t>
            </a:r>
          </a:p>
          <a:p>
            <a:pPr>
              <a:buNone/>
            </a:pPr>
            <a:r>
              <a:rPr lang="ar-SA" dirty="0" smtClean="0"/>
              <a:t>أي </a:t>
            </a:r>
            <a:r>
              <a:rPr lang="ar-SA" dirty="0" err="1" smtClean="0"/>
              <a:t>ان</a:t>
            </a:r>
            <a:r>
              <a:rPr lang="ar-SA" dirty="0" smtClean="0"/>
              <a:t> الممدوح أعلى منزلة من قومه وهو منهم ودليل ذلك </a:t>
            </a:r>
            <a:r>
              <a:rPr lang="ar-SA" dirty="0" err="1" smtClean="0"/>
              <a:t>ان</a:t>
            </a:r>
            <a:r>
              <a:rPr lang="ar-SA" dirty="0" smtClean="0"/>
              <a:t> المسك أفضل من الدم وهو منه.</a:t>
            </a:r>
          </a:p>
          <a:p>
            <a:pPr>
              <a:buNone/>
            </a:pPr>
            <a:r>
              <a:rPr lang="ar-SA" dirty="0" smtClean="0"/>
              <a:t>ضحوك </a:t>
            </a:r>
            <a:r>
              <a:rPr lang="ar-SA" dirty="0" err="1" smtClean="0"/>
              <a:t>الى</a:t>
            </a:r>
            <a:r>
              <a:rPr lang="ar-SA" dirty="0" smtClean="0"/>
              <a:t> الأبطال وهو يروعهم وللسيف حد حين يسطو ورونق.</a:t>
            </a:r>
          </a:p>
          <a:p>
            <a:pPr>
              <a:buNone/>
            </a:pPr>
            <a:r>
              <a:rPr lang="ar-SA" dirty="0" smtClean="0"/>
              <a:t>المشبه حال الممدوح يضحك في غير مبالاة عند ملاقاة الشجعان ويفزعهم ببأسه وسطوته ، والمشبه </a:t>
            </a:r>
            <a:r>
              <a:rPr lang="ar-SA" dirty="0" err="1" smtClean="0"/>
              <a:t>به</a:t>
            </a:r>
            <a:r>
              <a:rPr lang="ar-SA" dirty="0" smtClean="0"/>
              <a:t>: حال السيف عند الضرب له رونق وفتك.</a:t>
            </a:r>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يزدحم </a:t>
            </a:r>
            <a:r>
              <a:rPr lang="ar-SA" dirty="0" err="1" smtClean="0"/>
              <a:t>القصاد</a:t>
            </a:r>
            <a:r>
              <a:rPr lang="ar-SA" dirty="0" smtClean="0"/>
              <a:t> في بابه    والمنهل العذب كثير الزحام</a:t>
            </a:r>
          </a:p>
          <a:p>
            <a:pPr>
              <a:buNone/>
            </a:pPr>
            <a:r>
              <a:rPr lang="ar-SA" dirty="0" smtClean="0"/>
              <a:t>المشبه : حال الممدوح يزدحم طالبوا المعروف ببابه ، والمشبه </a:t>
            </a:r>
            <a:r>
              <a:rPr lang="ar-SA" dirty="0" err="1" smtClean="0"/>
              <a:t>به</a:t>
            </a:r>
            <a:r>
              <a:rPr lang="ar-SA" dirty="0" smtClean="0"/>
              <a:t>: حال المنهل العذب يزدحم الناس عنده.</a:t>
            </a:r>
          </a:p>
          <a:p>
            <a:pPr>
              <a:buNone/>
            </a:pPr>
            <a:r>
              <a:rPr lang="ar-SA" dirty="0" smtClean="0"/>
              <a:t>ترجو النجاة ولم تسلك مسالكها </a:t>
            </a:r>
          </a:p>
          <a:p>
            <a:pPr algn="l">
              <a:buNone/>
            </a:pPr>
            <a:r>
              <a:rPr lang="ar-SA" dirty="0" err="1" smtClean="0"/>
              <a:t>ان</a:t>
            </a:r>
            <a:r>
              <a:rPr lang="ar-SA" dirty="0" smtClean="0"/>
              <a:t> السفينة </a:t>
            </a:r>
            <a:r>
              <a:rPr lang="ar-SA" dirty="0" err="1" smtClean="0"/>
              <a:t>لاتجري</a:t>
            </a:r>
            <a:r>
              <a:rPr lang="ar-SA" dirty="0" smtClean="0"/>
              <a:t> على </a:t>
            </a:r>
            <a:r>
              <a:rPr lang="ar-SA" dirty="0" err="1" smtClean="0"/>
              <a:t>اليبس</a:t>
            </a:r>
            <a:endParaRPr lang="ar-SA" dirty="0" smtClean="0"/>
          </a:p>
          <a:p>
            <a:pPr>
              <a:buNone/>
            </a:pPr>
            <a:r>
              <a:rPr lang="ar-SA" dirty="0" smtClean="0"/>
              <a:t>يشبه أبو العتاهية من يرجو النجاة من عذاب </a:t>
            </a:r>
            <a:r>
              <a:rPr lang="ar-SA" dirty="0" err="1" smtClean="0"/>
              <a:t>الاخرة</a:t>
            </a:r>
            <a:r>
              <a:rPr lang="ar-SA" dirty="0" smtClean="0"/>
              <a:t> </a:t>
            </a:r>
            <a:r>
              <a:rPr lang="ar-SA" dirty="0" err="1" smtClean="0"/>
              <a:t>ولايسلك</a:t>
            </a:r>
            <a:r>
              <a:rPr lang="ar-SA" dirty="0" smtClean="0"/>
              <a:t> مسالكها بسفينة تحاول الجري على </a:t>
            </a:r>
            <a:r>
              <a:rPr lang="ar-SA" dirty="0" err="1" smtClean="0"/>
              <a:t>اليبس</a:t>
            </a:r>
            <a:endParaRPr lang="ar-SA" dirty="0" smtClean="0"/>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ابو</a:t>
            </a:r>
            <a:r>
              <a:rPr lang="ar-SA" dirty="0" smtClean="0"/>
              <a:t> تمام :</a:t>
            </a:r>
          </a:p>
          <a:p>
            <a:pPr>
              <a:buNone/>
            </a:pPr>
            <a:r>
              <a:rPr lang="ar-SA" dirty="0" smtClean="0"/>
              <a:t>اصبرْ على مضض الحسُـ         ود فإنَّ صبركَ قاتلهْ</a:t>
            </a:r>
          </a:p>
          <a:p>
            <a:pPr>
              <a:buNone/>
            </a:pPr>
            <a:r>
              <a:rPr lang="ar-SA" dirty="0" smtClean="0"/>
              <a:t>النار تأكــــل بعـضـــــــها          إن لم تجد ما تأكله</a:t>
            </a:r>
          </a:p>
          <a:p>
            <a:pPr>
              <a:buNone/>
            </a:pPr>
            <a:r>
              <a:rPr lang="ar-SA" dirty="0" smtClean="0"/>
              <a:t>إن الحسود في موته كمدًا بسبب صبرك عنه وقلة جزعك لم ينلك </a:t>
            </a:r>
            <a:r>
              <a:rPr lang="ar-SA" dirty="0" err="1" smtClean="0"/>
              <a:t>اذاه</a:t>
            </a:r>
            <a:r>
              <a:rPr lang="ar-SA" dirty="0" smtClean="0"/>
              <a:t> مثل النار يأكل بعضها بعضًا إذا لم تجد وقودًا</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التشبيه المقلوب</a:t>
            </a:r>
            <a:endParaRPr lang="ar-IQ" dirty="0"/>
          </a:p>
        </p:txBody>
      </p:sp>
      <p:sp>
        <p:nvSpPr>
          <p:cNvPr id="3" name="Content Placeholder 2"/>
          <p:cNvSpPr>
            <a:spLocks noGrp="1"/>
          </p:cNvSpPr>
          <p:nvPr>
            <p:ph idx="1"/>
          </p:nvPr>
        </p:nvSpPr>
        <p:spPr>
          <a:xfrm>
            <a:off x="428596" y="1857364"/>
            <a:ext cx="7620000" cy="4800600"/>
          </a:xfrm>
        </p:spPr>
        <p:style>
          <a:lnRef idx="0">
            <a:schemeClr val="accent2"/>
          </a:lnRef>
          <a:fillRef idx="3">
            <a:schemeClr val="accent2"/>
          </a:fillRef>
          <a:effectRef idx="3">
            <a:schemeClr val="accent2"/>
          </a:effectRef>
          <a:fontRef idx="minor">
            <a:schemeClr val="lt1"/>
          </a:fontRef>
        </p:style>
        <p:txBody>
          <a:bodyPr/>
          <a:lstStyle/>
          <a:p>
            <a:pPr marL="0" indent="0">
              <a:buNone/>
            </a:pPr>
            <a:r>
              <a:rPr lang="ar-IQ" dirty="0" smtClean="0"/>
              <a:t>      هو جعل المشبه مشبهاً </a:t>
            </a:r>
            <a:r>
              <a:rPr lang="ar-IQ" dirty="0" err="1" smtClean="0"/>
              <a:t>به</a:t>
            </a:r>
            <a:r>
              <a:rPr lang="ar-IQ" dirty="0" smtClean="0"/>
              <a:t> بادعاء أنَّ وجه الشبه فيه أقوى وأظهر.</a:t>
            </a:r>
          </a:p>
        </p:txBody>
      </p:sp>
    </p:spTree>
    <p:extLst>
      <p:ext uri="{BB962C8B-B14F-4D97-AF65-F5344CB8AC3E}">
        <p14:creationId xmlns="" xmlns:p14="http://schemas.microsoft.com/office/powerpoint/2010/main" val="3902058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قال تعالى حكاية عن الكفار: </a:t>
            </a:r>
          </a:p>
          <a:p>
            <a:endParaRPr lang="ar-SA" dirty="0" smtClean="0"/>
          </a:p>
          <a:p>
            <a:r>
              <a:rPr lang="ar-SA" dirty="0" smtClean="0"/>
              <a:t>{قَالُواْ إِنَّمَا الْبَيْعُ مِثْلُ الرِّبَا وَأَحَلَّ اللّهُ الْبَيْعَ وَحَرَّمَ الرِّبَا ..} سورة البقرة:275</a:t>
            </a:r>
          </a:p>
          <a:p>
            <a:r>
              <a:rPr lang="ar-SA" dirty="0" smtClean="0"/>
              <a:t>لاحظ كيف عكس الكفار التشبيه ليوهموا الناس أنَّ الرِّبا مثل البيع حتى يثبتوا أنَّ الرِّبا عندهمْ أحلّ من البيع وأرفع منه مقاما على أساس أنّ الربح مضمون في الرّبا بخلاف البيعِ.</a:t>
            </a:r>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ومن التشبيه المقلوب قوله عز وجل </a:t>
            </a:r>
            <a:r>
              <a:rPr lang="ar-SA" b="1" i="1" dirty="0" smtClean="0">
                <a:solidFill>
                  <a:srgbClr val="FF0000"/>
                </a:solidFill>
              </a:rPr>
              <a:t>" أفمن يخلق كمن لا يخلق " </a:t>
            </a:r>
            <a:r>
              <a:rPr lang="ar-SA" dirty="0" smtClean="0"/>
              <a:t>فإن مقتضى الظاهر العكس لأن الخطاب للذين عبدوا الأوثان وسموها آلهة تشبيهاً بالله سبحانه وتعالى فقد جعلوا غير الخالق مثل الخالق فخولف في خطابهم لأنهم بالغوا في عبادتها وغلوا حتى صارت عندهم أصلاً في العبادة، والخالق سبحانه فرعاً فجاء الإنكار على وفق ذلك.</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286125"/>
            <a:ext cx="8458200" cy="278966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8800" dirty="0" smtClean="0"/>
              <a:t>البلاغة</a:t>
            </a:r>
            <a:r>
              <a:rPr lang="ar-SA" sz="8800" dirty="0" smtClean="0"/>
              <a:t/>
            </a:r>
            <a:br>
              <a:rPr lang="ar-SA" sz="8800" dirty="0" smtClean="0"/>
            </a:br>
            <a:r>
              <a:rPr lang="ar-SA" sz="4400" dirty="0" smtClean="0"/>
              <a:t>قسم الشريعة</a:t>
            </a:r>
            <a:br>
              <a:rPr lang="ar-SA" sz="4400" dirty="0" smtClean="0"/>
            </a:br>
            <a:r>
              <a:rPr lang="ar-SA" sz="4400" dirty="0" err="1" smtClean="0"/>
              <a:t>أ.م.د.</a:t>
            </a:r>
            <a:r>
              <a:rPr lang="ar-SA" sz="4400" dirty="0" smtClean="0"/>
              <a:t> سلوى بكر حسين</a:t>
            </a:r>
            <a:endParaRPr lang="ar-IQ" sz="4400" dirty="0"/>
          </a:p>
        </p:txBody>
      </p:sp>
      <p:sp>
        <p:nvSpPr>
          <p:cNvPr id="3" name="Subtitle 2"/>
          <p:cNvSpPr>
            <a:spLocks noGrp="1"/>
          </p:cNvSpPr>
          <p:nvPr>
            <p:ph type="subTitle" idx="1"/>
          </p:nvPr>
        </p:nvSpPr>
        <p:spPr>
          <a:xfrm>
            <a:off x="381000" y="642918"/>
            <a:ext cx="8458200" cy="1785950"/>
          </a:xfrm>
          <a:effectLst>
            <a:glow rad="228600">
              <a:schemeClr val="accent2">
                <a:satMod val="175000"/>
                <a:alpha val="40000"/>
              </a:schemeClr>
            </a:glow>
            <a:outerShdw blurRad="40000" dist="23000" dir="5400000" rotWithShape="0">
              <a:srgbClr val="000000">
                <a:alpha val="35000"/>
              </a:srgbClr>
            </a:outerShdw>
          </a:effectLst>
          <a:scene3d>
            <a:camera prst="perspectiveContrastingLeftFacing"/>
            <a:lightRig rig="threePt" dir="t">
              <a:rot lat="0" lon="0" rev="1200000"/>
            </a:lightRig>
          </a:scene3d>
          <a:sp3d>
            <a:bevelT w="63500" h="25400" prst="coolSlant"/>
          </a:sp3d>
        </p:spPr>
        <p:style>
          <a:lnRef idx="0">
            <a:schemeClr val="accent2"/>
          </a:lnRef>
          <a:fillRef idx="3">
            <a:schemeClr val="accent2"/>
          </a:fillRef>
          <a:effectRef idx="3">
            <a:schemeClr val="accent2"/>
          </a:effectRef>
          <a:fontRef idx="minor">
            <a:schemeClr val="lt1"/>
          </a:fontRef>
        </p:style>
        <p:txBody>
          <a:bodyPr>
            <a:normAutofit/>
          </a:bodyPr>
          <a:lstStyle/>
          <a:p>
            <a:pPr algn="ctr"/>
            <a:r>
              <a:rPr lang="ar-IQ" sz="8800" dirty="0" smtClean="0"/>
              <a:t>المرحلة الثالثة</a:t>
            </a:r>
            <a:endParaRPr lang="ar-IQ" sz="8800" dirty="0"/>
          </a:p>
        </p:txBody>
      </p:sp>
    </p:spTree>
    <p:extLst>
      <p:ext uri="{BB962C8B-B14F-4D97-AF65-F5344CB8AC3E}">
        <p14:creationId xmlns="" xmlns:p14="http://schemas.microsoft.com/office/powerpoint/2010/main" val="3769541940"/>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dirty="0" smtClean="0">
                <a:solidFill>
                  <a:srgbClr val="FF0000"/>
                </a:solidFill>
              </a:rPr>
              <a:t>وبَدَا الصباحُ كأنَّ غُرَّتَهُ   </a:t>
            </a:r>
            <a:endParaRPr lang="ar-SA" b="1" dirty="0" smtClean="0">
              <a:solidFill>
                <a:srgbClr val="FF0000"/>
              </a:solidFill>
            </a:endParaRPr>
          </a:p>
          <a:p>
            <a:pPr marL="0" indent="0">
              <a:buNone/>
            </a:pPr>
            <a:r>
              <a:rPr lang="ar-IQ" b="1" dirty="0" smtClean="0">
                <a:solidFill>
                  <a:srgbClr val="FF0000"/>
                </a:solidFill>
              </a:rPr>
              <a:t>            وجه الخليفةِ حين يمتدحُ</a:t>
            </a:r>
          </a:p>
          <a:p>
            <a:pPr marL="0" indent="0">
              <a:buNone/>
            </a:pPr>
            <a:endParaRPr lang="ar-IQ" dirty="0" smtClean="0"/>
          </a:p>
          <a:p>
            <a:pPr marL="0" indent="0">
              <a:buNone/>
            </a:pPr>
            <a:r>
              <a:rPr lang="ar-IQ" dirty="0" smtClean="0"/>
              <a:t>إن تباشير الصباح تشبه في التلألؤ وجه الخليفة عند سماعه المديح.</a:t>
            </a:r>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solidFill>
                  <a:srgbClr val="FF0000"/>
                </a:solidFill>
              </a:rPr>
              <a:t>كأن سناها </a:t>
            </a:r>
            <a:r>
              <a:rPr lang="ar-SA" dirty="0" err="1" smtClean="0">
                <a:solidFill>
                  <a:srgbClr val="FF0000"/>
                </a:solidFill>
              </a:rPr>
              <a:t>بالعشي</a:t>
            </a:r>
            <a:r>
              <a:rPr lang="ar-SA" dirty="0" smtClean="0">
                <a:solidFill>
                  <a:srgbClr val="FF0000"/>
                </a:solidFill>
              </a:rPr>
              <a:t> لصاحبها</a:t>
            </a:r>
          </a:p>
          <a:p>
            <a:pPr algn="l">
              <a:buNone/>
            </a:pPr>
            <a:r>
              <a:rPr lang="ar-SA" dirty="0" smtClean="0">
                <a:solidFill>
                  <a:srgbClr val="FF0000"/>
                </a:solidFill>
              </a:rPr>
              <a:t>تبسم عيسى حين يلفظ بالوعد</a:t>
            </a:r>
          </a:p>
          <a:p>
            <a:pPr>
              <a:buNone/>
            </a:pPr>
            <a:r>
              <a:rPr lang="ar-SA" dirty="0" smtClean="0"/>
              <a:t>وكما هو معروف فإن لمعان البرق أَقوى من بريق الابتسام وكان على الشاعر أن يشبه الابتسام بالبرق ولكنّه قلب التشبيه.</a:t>
            </a: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lstStyle/>
          <a:p>
            <a:pPr>
              <a:buNone/>
            </a:pPr>
            <a:r>
              <a:rPr lang="ar-SA" dirty="0" smtClean="0">
                <a:solidFill>
                  <a:srgbClr val="FF0000"/>
                </a:solidFill>
              </a:rPr>
              <a:t>أحنّ لهم ودونهم فلاة      كأن </a:t>
            </a:r>
            <a:r>
              <a:rPr lang="ar-SA" dirty="0" err="1" smtClean="0">
                <a:solidFill>
                  <a:srgbClr val="FF0000"/>
                </a:solidFill>
              </a:rPr>
              <a:t>فسيحها</a:t>
            </a:r>
            <a:r>
              <a:rPr lang="ar-SA" dirty="0" smtClean="0">
                <a:solidFill>
                  <a:srgbClr val="FF0000"/>
                </a:solidFill>
              </a:rPr>
              <a:t> صدر الحليم</a:t>
            </a:r>
          </a:p>
          <a:p>
            <a:pPr>
              <a:buNone/>
            </a:pPr>
            <a:r>
              <a:rPr lang="ar-SA" dirty="0" err="1" smtClean="0"/>
              <a:t>ان</a:t>
            </a:r>
            <a:r>
              <a:rPr lang="ar-SA" dirty="0" smtClean="0"/>
              <a:t> رغبة الشاعر في المبالغة جعله يدعي أن صدر الحليم أفسح من الصحراء، فعكس التشبيه.</a:t>
            </a:r>
          </a:p>
          <a:p>
            <a:pPr>
              <a:buNone/>
            </a:pPr>
            <a:r>
              <a:rPr lang="ar-SA" dirty="0" smtClean="0"/>
              <a:t>وقال البحتري في وصف بركة المتوكل :</a:t>
            </a:r>
          </a:p>
          <a:p>
            <a:pPr>
              <a:buNone/>
            </a:pPr>
            <a:r>
              <a:rPr lang="ar-SA" dirty="0" smtClean="0">
                <a:solidFill>
                  <a:srgbClr val="FF0000"/>
                </a:solidFill>
              </a:rPr>
              <a:t>كأنها حين لجت في تدفقها    </a:t>
            </a:r>
          </a:p>
          <a:p>
            <a:pPr algn="l">
              <a:buNone/>
            </a:pPr>
            <a:r>
              <a:rPr lang="ar-SA" dirty="0" smtClean="0">
                <a:solidFill>
                  <a:srgbClr val="FF0000"/>
                </a:solidFill>
              </a:rPr>
              <a:t>يد الخليفة لما سال واديها</a:t>
            </a:r>
          </a:p>
          <a:p>
            <a:pPr algn="l">
              <a:buNone/>
            </a:pPr>
            <a:r>
              <a:rPr lang="ar-SA" dirty="0" smtClean="0"/>
              <a:t>فشبه البركة في تدفق مائها بيد المتوكل في العطاء </a:t>
            </a: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المجاز </a:t>
            </a:r>
            <a:endParaRPr lang="ar-IQ" dirty="0"/>
          </a:p>
        </p:txBody>
      </p:sp>
      <p:sp>
        <p:nvSpPr>
          <p:cNvPr id="3" name="Content Placeholder 2"/>
          <p:cNvSpPr>
            <a:spLocks noGrp="1"/>
          </p:cNvSpPr>
          <p:nvPr>
            <p:ph idx="1"/>
          </p:nvPr>
        </p:nvSpPr>
        <p:spPr/>
        <p:txBody>
          <a:bodyPr>
            <a:normAutofit/>
          </a:bodyPr>
          <a:lstStyle/>
          <a:p>
            <a:pPr marL="0" indent="0">
              <a:buNone/>
            </a:pPr>
            <a:r>
              <a:rPr lang="ar-IQ" dirty="0" smtClean="0"/>
              <a:t>    لغة : من جاز الشيء يجوزه اذا تعداه ،وجاوز</a:t>
            </a:r>
            <a:r>
              <a:rPr lang="ar-SA" dirty="0" smtClean="0"/>
              <a:t> </a:t>
            </a:r>
            <a:r>
              <a:rPr lang="ar-IQ" dirty="0" err="1" smtClean="0"/>
              <a:t>به</a:t>
            </a:r>
            <a:r>
              <a:rPr lang="ar-IQ" dirty="0" smtClean="0"/>
              <a:t> موضعه الاصلي.</a:t>
            </a:r>
          </a:p>
          <a:p>
            <a:pPr marL="0" indent="0">
              <a:buNone/>
            </a:pPr>
            <a:r>
              <a:rPr lang="ar-IQ" dirty="0" smtClean="0"/>
              <a:t>   واصطلاحاً: هو اللفظ المستعمل في غير ماوضع له ،لعلاقة مع قرينة مانعة من ارادت المعنى الاصلي.</a:t>
            </a:r>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a:p>
        </p:txBody>
      </p:sp>
    </p:spTree>
    <p:extLst>
      <p:ext uri="{BB962C8B-B14F-4D97-AF65-F5344CB8AC3E}">
        <p14:creationId xmlns="" xmlns:p14="http://schemas.microsoft.com/office/powerpoint/2010/main" val="28876810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IQ" dirty="0" smtClean="0">
                <a:solidFill>
                  <a:srgbClr val="FF0000"/>
                </a:solidFill>
              </a:rPr>
              <a:t>المجاز</a:t>
            </a:r>
            <a:r>
              <a:rPr lang="ar-SA" dirty="0" smtClean="0">
                <a:solidFill>
                  <a:srgbClr val="FF0000"/>
                </a:solidFill>
              </a:rPr>
              <a:t>  س</a:t>
            </a:r>
            <a:r>
              <a:rPr lang="ar-IQ" dirty="0" smtClean="0">
                <a:solidFill>
                  <a:srgbClr val="FF0000"/>
                </a:solidFill>
              </a:rPr>
              <a:t> </a:t>
            </a:r>
            <a:endParaRPr lang="ar-IQ" dirty="0">
              <a:solidFill>
                <a:srgbClr val="FF0000"/>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endParaRPr lang="ar-IQ" dirty="0"/>
          </a:p>
        </p:txBody>
      </p:sp>
      <p:cxnSp>
        <p:nvCxnSpPr>
          <p:cNvPr id="5" name="Straight Arrow Connector 4"/>
          <p:cNvCxnSpPr>
            <a:stCxn id="3" idx="0"/>
          </p:cNvCxnSpPr>
          <p:nvPr/>
        </p:nvCxnSpPr>
        <p:spPr>
          <a:xfrm>
            <a:off x="4572000" y="1600200"/>
            <a:ext cx="0" cy="6046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flipH="1">
            <a:off x="1907704" y="2204864"/>
            <a:ext cx="525658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p:nvPr/>
        </p:nvCxnSpPr>
        <p:spPr>
          <a:xfrm>
            <a:off x="7164288" y="2204864"/>
            <a:ext cx="0"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H="1">
            <a:off x="5161691" y="3486999"/>
            <a:ext cx="2398641"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9" name="Straight Arrow Connector 18"/>
          <p:cNvCxnSpPr/>
          <p:nvPr/>
        </p:nvCxnSpPr>
        <p:spPr>
          <a:xfrm>
            <a:off x="7546709" y="3486999"/>
            <a:ext cx="0" cy="33352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1" name="Straight Arrow Connector 20"/>
          <p:cNvCxnSpPr/>
          <p:nvPr/>
        </p:nvCxnSpPr>
        <p:spPr>
          <a:xfrm>
            <a:off x="5139329" y="3486999"/>
            <a:ext cx="0" cy="36004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3" name="Straight Arrow Connector 22"/>
          <p:cNvCxnSpPr/>
          <p:nvPr/>
        </p:nvCxnSpPr>
        <p:spPr>
          <a:xfrm>
            <a:off x="1907704" y="2204864"/>
            <a:ext cx="0"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4" name="7-Point Star 23"/>
          <p:cNvSpPr/>
          <p:nvPr/>
        </p:nvSpPr>
        <p:spPr>
          <a:xfrm>
            <a:off x="6429388" y="3929066"/>
            <a:ext cx="2446562" cy="19442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المجاز المرسل</a:t>
            </a:r>
            <a:endParaRPr lang="ar-IQ" sz="2800" dirty="0"/>
          </a:p>
        </p:txBody>
      </p:sp>
      <p:sp>
        <p:nvSpPr>
          <p:cNvPr id="25" name="7-Point Star 24"/>
          <p:cNvSpPr/>
          <p:nvPr/>
        </p:nvSpPr>
        <p:spPr>
          <a:xfrm>
            <a:off x="3286116" y="3970810"/>
            <a:ext cx="3005525" cy="19442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smtClean="0"/>
          </a:p>
          <a:p>
            <a:pPr algn="ctr"/>
            <a:r>
              <a:rPr lang="ar-IQ" sz="2800" dirty="0" smtClean="0"/>
              <a:t>الاستعارة</a:t>
            </a:r>
            <a:endParaRPr lang="ar-IQ" sz="2800" dirty="0"/>
          </a:p>
        </p:txBody>
      </p:sp>
      <p:sp>
        <p:nvSpPr>
          <p:cNvPr id="37" name="Flowchart: Process 36"/>
          <p:cNvSpPr/>
          <p:nvPr/>
        </p:nvSpPr>
        <p:spPr>
          <a:xfrm>
            <a:off x="4932039" y="2549210"/>
            <a:ext cx="3339821" cy="59175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المجاز اللغوي</a:t>
            </a:r>
            <a:endParaRPr lang="ar-IQ" sz="3200" dirty="0"/>
          </a:p>
        </p:txBody>
      </p:sp>
      <p:cxnSp>
        <p:nvCxnSpPr>
          <p:cNvPr id="39" name="Straight Arrow Connector 38"/>
          <p:cNvCxnSpPr/>
          <p:nvPr/>
        </p:nvCxnSpPr>
        <p:spPr>
          <a:xfrm>
            <a:off x="6291641" y="3140968"/>
            <a:ext cx="0" cy="34603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2" name="Rectangle 41"/>
          <p:cNvSpPr/>
          <p:nvPr/>
        </p:nvSpPr>
        <p:spPr>
          <a:xfrm>
            <a:off x="755576" y="2549210"/>
            <a:ext cx="3816424" cy="591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المجازالعقلي</a:t>
            </a:r>
            <a:endParaRPr lang="ar-IQ" sz="3200" dirty="0"/>
          </a:p>
        </p:txBody>
      </p:sp>
    </p:spTree>
    <p:extLst>
      <p:ext uri="{BB962C8B-B14F-4D97-AF65-F5344CB8AC3E}">
        <p14:creationId xmlns="" xmlns:p14="http://schemas.microsoft.com/office/powerpoint/2010/main" val="28954114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dirty="0" smtClean="0"/>
              <a:t>س  </a:t>
            </a:r>
            <a:r>
              <a:rPr lang="ar-IQ" dirty="0" smtClean="0"/>
              <a:t>المجاز اللغوي</a:t>
            </a:r>
            <a:endParaRPr lang="ar-IQ"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smtClean="0"/>
              <a:t>هو استعمال الكلمة في غير ما وضعت له لعلاقة مع قرينة مانعة من ارادة المعنى الاصلي.</a:t>
            </a:r>
          </a:p>
          <a:p>
            <a:pPr marL="0" indent="0">
              <a:buNone/>
            </a:pPr>
            <a:r>
              <a:rPr lang="ar-IQ" dirty="0" smtClean="0"/>
              <a:t>      وتكون العلاقة فيه اما علاقة </a:t>
            </a:r>
            <a:r>
              <a:rPr lang="ar-IQ" dirty="0" smtClean="0">
                <a:solidFill>
                  <a:srgbClr val="FFFF00"/>
                </a:solidFill>
              </a:rPr>
              <a:t>مشابهة </a:t>
            </a:r>
            <a:r>
              <a:rPr lang="ar-IQ" dirty="0" smtClean="0"/>
              <a:t> ويسمى المجازحينها الاستعارة.</a:t>
            </a:r>
          </a:p>
          <a:p>
            <a:pPr marL="0" indent="0">
              <a:buNone/>
            </a:pPr>
            <a:r>
              <a:rPr lang="ar-IQ" dirty="0"/>
              <a:t> </a:t>
            </a:r>
            <a:r>
              <a:rPr lang="ar-IQ" dirty="0" smtClean="0"/>
              <a:t>     واما علاقة </a:t>
            </a:r>
            <a:r>
              <a:rPr lang="ar-IQ" dirty="0" smtClean="0">
                <a:solidFill>
                  <a:srgbClr val="FFFF00"/>
                </a:solidFill>
              </a:rPr>
              <a:t>غير المشابهة </a:t>
            </a:r>
            <a:r>
              <a:rPr lang="ar-IQ" dirty="0" smtClean="0"/>
              <a:t>ويسمى المجاز حينها مرسلاً.</a:t>
            </a:r>
            <a:endParaRPr lang="ar-IQ" dirty="0"/>
          </a:p>
        </p:txBody>
      </p:sp>
      <p:sp>
        <p:nvSpPr>
          <p:cNvPr id="4" name="Quad Arrow 3"/>
          <p:cNvSpPr/>
          <p:nvPr/>
        </p:nvSpPr>
        <p:spPr>
          <a:xfrm>
            <a:off x="8286776" y="2714620"/>
            <a:ext cx="432048" cy="504056"/>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Quad Arrow 4"/>
          <p:cNvSpPr/>
          <p:nvPr/>
        </p:nvSpPr>
        <p:spPr>
          <a:xfrm>
            <a:off x="8358214" y="3786190"/>
            <a:ext cx="432048" cy="504056"/>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 xmlns:p14="http://schemas.microsoft.com/office/powerpoint/2010/main" val="507111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فقط       </a:t>
            </a:r>
            <a:r>
              <a:rPr lang="ar-IQ" dirty="0" smtClean="0"/>
              <a:t>الاستعارة</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t>لغةــ يقال: استعارة المال اذا طلبه.</a:t>
            </a:r>
          </a:p>
          <a:p>
            <a:pPr marL="0" indent="0">
              <a:buNone/>
            </a:pPr>
            <a:r>
              <a:rPr lang="ar-IQ" dirty="0" smtClean="0"/>
              <a:t>اصطلاحاً: استعمال اللفظ في غير ما وضع له لعلاقة المشابهة بين المعنى المنقول عنه والمعنى المستعمل فيه مع قرينة صارفة عن المعنى الاصلي .</a:t>
            </a:r>
          </a:p>
          <a:p>
            <a:pPr marL="0" indent="0">
              <a:buNone/>
            </a:pPr>
            <a:r>
              <a:rPr lang="ar-IQ" dirty="0" smtClean="0">
                <a:solidFill>
                  <a:srgbClr val="C00000"/>
                </a:solidFill>
              </a:rPr>
              <a:t>           </a:t>
            </a:r>
            <a:r>
              <a:rPr lang="ar-IQ" b="1" i="1" dirty="0" smtClean="0">
                <a:solidFill>
                  <a:srgbClr val="C00000"/>
                </a:solidFill>
              </a:rPr>
              <a:t>والاستعارة ليست الاتشبيهاً مختصراً لكنها ابلغ منه .</a:t>
            </a:r>
          </a:p>
          <a:p>
            <a:pPr marL="0" indent="0">
              <a:buNone/>
            </a:pPr>
            <a:endParaRPr lang="ar-IQ" dirty="0"/>
          </a:p>
          <a:p>
            <a:pPr marL="0" indent="0">
              <a:buNone/>
            </a:pPr>
            <a:r>
              <a:rPr lang="ar-IQ" dirty="0" smtClean="0"/>
              <a:t>           </a:t>
            </a:r>
            <a:r>
              <a:rPr lang="ar-IQ" b="1" i="1" dirty="0" smtClean="0">
                <a:solidFill>
                  <a:srgbClr val="0070C0"/>
                </a:solidFill>
              </a:rPr>
              <a:t>ولابدفيه من عدم ذكر وجه الشبه واداة التشبيه.</a:t>
            </a:r>
            <a:endParaRPr lang="ar-IQ" b="1" i="1" dirty="0">
              <a:solidFill>
                <a:srgbClr val="0070C0"/>
              </a:solidFill>
            </a:endParaRPr>
          </a:p>
        </p:txBody>
      </p:sp>
      <p:sp>
        <p:nvSpPr>
          <p:cNvPr id="4" name="Curved Left Arrow 3"/>
          <p:cNvSpPr/>
          <p:nvPr/>
        </p:nvSpPr>
        <p:spPr>
          <a:xfrm>
            <a:off x="8001024" y="3500438"/>
            <a:ext cx="504056" cy="504056"/>
          </a:xfrm>
          <a:prstGeom prst="curvedLeft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solidFill>
                <a:schemeClr val="tx1"/>
              </a:solidFill>
            </a:endParaRPr>
          </a:p>
        </p:txBody>
      </p:sp>
      <p:sp>
        <p:nvSpPr>
          <p:cNvPr id="8" name="Curved Left Arrow 7"/>
          <p:cNvSpPr/>
          <p:nvPr/>
        </p:nvSpPr>
        <p:spPr>
          <a:xfrm>
            <a:off x="7942776" y="4993115"/>
            <a:ext cx="612068" cy="4320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Tree>
    <p:extLst>
      <p:ext uri="{BB962C8B-B14F-4D97-AF65-F5344CB8AC3E}">
        <p14:creationId xmlns="" xmlns:p14="http://schemas.microsoft.com/office/powerpoint/2010/main" val="24629861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style>
          <a:lnRef idx="2">
            <a:schemeClr val="accent5">
              <a:shade val="50000"/>
            </a:schemeClr>
          </a:lnRef>
          <a:fillRef idx="1">
            <a:schemeClr val="accent5"/>
          </a:fillRef>
          <a:effectRef idx="0">
            <a:schemeClr val="accent5"/>
          </a:effectRef>
          <a:fontRef idx="minor">
            <a:schemeClr val="lt1"/>
          </a:fontRef>
        </p:style>
        <p:txBody>
          <a:bodyPr>
            <a:scene3d>
              <a:camera prst="orthographicFront"/>
              <a:lightRig rig="soft" dir="tl">
                <a:rot lat="0" lon="0" rev="0"/>
              </a:lightRig>
            </a:scene3d>
            <a:sp3d extrusionH="57150" contourW="25400" prstMaterial="matte">
              <a:bevelT w="25400" h="55880" prst="artDeco"/>
              <a:contourClr>
                <a:schemeClr val="accent2">
                  <a:tint val="20000"/>
                </a:schemeClr>
              </a:contourClr>
            </a:sp3d>
          </a:bodyPr>
          <a:lstStyle/>
          <a:p>
            <a:pPr marL="0" indent="0">
              <a:buNone/>
            </a:pP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p>
          <a:p>
            <a:pPr marL="0" indent="0">
              <a:buNone/>
            </a:pP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رأيت طالباً شجاعاً كالاسد في المدرسة.</a:t>
            </a:r>
          </a:p>
          <a:p>
            <a:pPr marL="0" indent="0">
              <a:buNone/>
            </a:pPr>
            <a:endParaRPr lang="ar-IQ"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endParaRPr>
          </a:p>
          <a:p>
            <a:pPr marL="0" indent="0">
              <a:buNone/>
            </a:pPr>
            <a:r>
              <a:rPr lang="ar-IQ"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p>
          <a:p>
            <a:pPr marL="0" indent="0">
              <a:buNone/>
            </a:pP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رايت اسداً في </a:t>
            </a:r>
            <a:r>
              <a:rPr lang="ar-IQ"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المدرسة .     </a:t>
            </a:r>
          </a:p>
        </p:txBody>
      </p:sp>
      <p:sp>
        <p:nvSpPr>
          <p:cNvPr id="6" name="Sun 5"/>
          <p:cNvSpPr/>
          <p:nvPr/>
        </p:nvSpPr>
        <p:spPr>
          <a:xfrm>
            <a:off x="7668344" y="620688"/>
            <a:ext cx="900100" cy="1152128"/>
          </a:xfrm>
          <a:prstGeom prst="sun">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IQ"/>
          </a:p>
        </p:txBody>
      </p:sp>
      <p:sp>
        <p:nvSpPr>
          <p:cNvPr id="7" name="Smiley Face 6"/>
          <p:cNvSpPr/>
          <p:nvPr/>
        </p:nvSpPr>
        <p:spPr>
          <a:xfrm>
            <a:off x="7643834" y="3418740"/>
            <a:ext cx="720080" cy="1296144"/>
          </a:xfrm>
          <a:prstGeom prst="smileyFac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IQ"/>
          </a:p>
        </p:txBody>
      </p:sp>
    </p:spTree>
    <p:extLst>
      <p:ext uri="{BB962C8B-B14F-4D97-AF65-F5344CB8AC3E}">
        <p14:creationId xmlns="" xmlns:p14="http://schemas.microsoft.com/office/powerpoint/2010/main" val="773455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85000" lnSpcReduction="10000"/>
          </a:bodyPr>
          <a:lstStyle/>
          <a:p>
            <a:r>
              <a:rPr lang="ar-SA" b="1" dirty="0" smtClean="0"/>
              <a:t>تنبيهات:</a:t>
            </a:r>
          </a:p>
          <a:p>
            <a:pPr>
              <a:buNone/>
            </a:pPr>
            <a:r>
              <a:rPr lang="ar-SA" dirty="0" smtClean="0"/>
              <a:t>- يمكن تحويل التشبيه إلى استعارة بحذف أحد طرفيه:المشبّه أو المشبّه </a:t>
            </a:r>
            <a:r>
              <a:rPr lang="ar-SA" dirty="0" err="1" smtClean="0"/>
              <a:t>به</a:t>
            </a:r>
            <a:r>
              <a:rPr lang="ar-SA" dirty="0" smtClean="0"/>
              <a:t> وتغيير ما يلزم تغييره.</a:t>
            </a:r>
          </a:p>
          <a:p>
            <a:r>
              <a:rPr lang="ar-SA" dirty="0" smtClean="0"/>
              <a:t> لنطبّق ذلك على هذا التشبيه:هذا </a:t>
            </a:r>
            <a:r>
              <a:rPr lang="ar-SA" dirty="0" smtClean="0">
                <a:solidFill>
                  <a:srgbClr val="FF0000"/>
                </a:solidFill>
              </a:rPr>
              <a:t>الملاكم كالأسد </a:t>
            </a:r>
            <a:r>
              <a:rPr lang="ar-SA" dirty="0" smtClean="0"/>
              <a:t>في شجاعته.</a:t>
            </a:r>
          </a:p>
          <a:p>
            <a:r>
              <a:rPr lang="ar-SA" dirty="0" smtClean="0"/>
              <a:t>أ- </a:t>
            </a:r>
            <a:r>
              <a:rPr lang="ar-SA" dirty="0" smtClean="0">
                <a:solidFill>
                  <a:srgbClr val="FF0000"/>
                </a:solidFill>
              </a:rPr>
              <a:t>نحذف</a:t>
            </a:r>
            <a:r>
              <a:rPr lang="ar-SA" dirty="0" smtClean="0"/>
              <a:t> أولا </a:t>
            </a:r>
            <a:r>
              <a:rPr lang="ar-SA" dirty="0" smtClean="0">
                <a:solidFill>
                  <a:srgbClr val="FF0000"/>
                </a:solidFill>
              </a:rPr>
              <a:t>المشبّه </a:t>
            </a:r>
            <a:r>
              <a:rPr lang="ar-SA" dirty="0" err="1" smtClean="0">
                <a:solidFill>
                  <a:srgbClr val="FF0000"/>
                </a:solidFill>
              </a:rPr>
              <a:t>به</a:t>
            </a:r>
            <a:r>
              <a:rPr lang="ar-SA" dirty="0" smtClean="0"/>
              <a:t>:</a:t>
            </a:r>
            <a:r>
              <a:rPr lang="ar-SA" dirty="0" smtClean="0">
                <a:solidFill>
                  <a:srgbClr val="0000FF"/>
                </a:solidFill>
              </a:rPr>
              <a:t>افترس</a:t>
            </a:r>
            <a:r>
              <a:rPr lang="ar-SA" dirty="0" smtClean="0"/>
              <a:t> </a:t>
            </a:r>
            <a:r>
              <a:rPr lang="ar-SA" dirty="0" smtClean="0">
                <a:solidFill>
                  <a:srgbClr val="FF0000"/>
                </a:solidFill>
              </a:rPr>
              <a:t>الملاكم</a:t>
            </a:r>
            <a:r>
              <a:rPr lang="ar-SA" dirty="0" smtClean="0"/>
              <a:t> خصمه افتراسا.</a:t>
            </a:r>
          </a:p>
          <a:p>
            <a:r>
              <a:rPr lang="ar-SA" dirty="0" smtClean="0"/>
              <a:t>كما نلاحظ هنا أنّي حذفت المشبه </a:t>
            </a:r>
            <a:r>
              <a:rPr lang="ar-SA" dirty="0" err="1" smtClean="0"/>
              <a:t>به</a:t>
            </a:r>
            <a:r>
              <a:rPr lang="ar-SA" dirty="0" smtClean="0"/>
              <a:t> (الأسد) وذكرت قرينة (افترس) مع المشبّه (الملاكم ) للدّلالة على المشبّه </a:t>
            </a:r>
            <a:r>
              <a:rPr lang="ar-SA" dirty="0" err="1" smtClean="0"/>
              <a:t>به</a:t>
            </a:r>
            <a:r>
              <a:rPr lang="ar-SA" dirty="0" smtClean="0"/>
              <a:t> المحذوف وبذلك حصلت على استعارة مكنيّة </a:t>
            </a:r>
          </a:p>
          <a:p>
            <a:r>
              <a:rPr lang="ar-SA" dirty="0" smtClean="0"/>
              <a:t>ب- نحذف ثانيا ا</a:t>
            </a:r>
            <a:r>
              <a:rPr lang="ar-SA" dirty="0" smtClean="0">
                <a:solidFill>
                  <a:srgbClr val="0000FF"/>
                </a:solidFill>
              </a:rPr>
              <a:t>لمشبّه</a:t>
            </a:r>
            <a:r>
              <a:rPr lang="ar-SA" dirty="0" smtClean="0"/>
              <a:t>:أسقط </a:t>
            </a:r>
            <a:r>
              <a:rPr lang="ar-SA" dirty="0" smtClean="0">
                <a:solidFill>
                  <a:srgbClr val="0000FF"/>
                </a:solidFill>
              </a:rPr>
              <a:t>الأسد</a:t>
            </a:r>
            <a:r>
              <a:rPr lang="ar-SA" dirty="0" smtClean="0"/>
              <a:t> خصمه على </a:t>
            </a:r>
            <a:r>
              <a:rPr lang="ar-SA" dirty="0" smtClean="0">
                <a:solidFill>
                  <a:srgbClr val="FF0000"/>
                </a:solidFill>
              </a:rPr>
              <a:t>الحلبة</a:t>
            </a:r>
            <a:r>
              <a:rPr lang="ar-SA" dirty="0" smtClean="0"/>
              <a:t>.</a:t>
            </a:r>
          </a:p>
          <a:p>
            <a:r>
              <a:rPr lang="ar-SA" dirty="0" smtClean="0"/>
              <a:t>كما نلاحظ هنا أنّي حذفت المشبه (الملاكم) وذكرت قرينة (الحلبة) مع المشبّه </a:t>
            </a:r>
            <a:r>
              <a:rPr lang="ar-SA" dirty="0" err="1" smtClean="0"/>
              <a:t>به</a:t>
            </a:r>
            <a:r>
              <a:rPr lang="ar-SA" dirty="0" smtClean="0"/>
              <a:t> (الأسد) للدّلالة على المشبّه  المحذوف وبذلك حصلت على استعارة </a:t>
            </a:r>
            <a:r>
              <a:rPr lang="ar-SA" dirty="0" err="1" smtClean="0"/>
              <a:t>تصريحيّة</a:t>
            </a: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2">
                <a:satMod val="175000"/>
                <a:alpha val="40000"/>
              </a:schemeClr>
            </a:glow>
            <a:outerShdw blurRad="76200" dist="50800" dir="5400000" rotWithShape="0">
              <a:srgbClr val="4E3B30">
                <a:alpha val="60000"/>
              </a:srgbClr>
            </a:outerShdw>
          </a:effectLst>
        </p:spPr>
        <p:style>
          <a:lnRef idx="0">
            <a:schemeClr val="accent1"/>
          </a:lnRef>
          <a:fillRef idx="3">
            <a:schemeClr val="accent1"/>
          </a:fillRef>
          <a:effectRef idx="3">
            <a:schemeClr val="accent1"/>
          </a:effectRef>
          <a:fontRef idx="minor">
            <a:schemeClr val="lt1"/>
          </a:fontRef>
        </p:style>
        <p:txBody>
          <a:bodyPr/>
          <a:lstStyle/>
          <a:p>
            <a:pPr algn="ctr"/>
            <a:r>
              <a:rPr lang="ar-IQ" b="1" dirty="0" smtClean="0">
                <a:solidFill>
                  <a:schemeClr val="accent6">
                    <a:lumMod val="75000"/>
                  </a:schemeClr>
                </a:solidFill>
              </a:rPr>
              <a:t>اقسام الاستعارة باعتبار طرفيه</a:t>
            </a:r>
            <a:endParaRPr lang="ar-IQ" b="1"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solidFill>
                  <a:srgbClr val="FF0000"/>
                </a:solidFill>
              </a:rPr>
              <a:t>1ــ </a:t>
            </a:r>
            <a:r>
              <a:rPr lang="ar-IQ" dirty="0" smtClean="0"/>
              <a:t>الاستعارة التصريحية: وهي ماحذف منها المشبه ،وصرح بالمشبه به.</a:t>
            </a:r>
          </a:p>
          <a:p>
            <a:pPr marL="0" indent="0">
              <a:buNone/>
            </a:pPr>
            <a:r>
              <a:rPr lang="ar-SA" dirty="0" smtClean="0"/>
              <a:t>قال تعالى:</a:t>
            </a:r>
            <a:r>
              <a:rPr lang="ar-IQ" b="1" i="1" dirty="0" smtClean="0"/>
              <a:t>{واتبعوا النور الذي انزل معه}.</a:t>
            </a:r>
          </a:p>
          <a:p>
            <a:pPr marL="0" indent="0">
              <a:buNone/>
            </a:pPr>
            <a:r>
              <a:rPr lang="ar-IQ" dirty="0"/>
              <a:t> </a:t>
            </a:r>
            <a:r>
              <a:rPr lang="ar-IQ" dirty="0" smtClean="0"/>
              <a:t>   شبه سبحانه الايمان بالنور من حيث الاهتداء والوصول الى الغاية بسلامة،</a:t>
            </a:r>
            <a:endParaRPr lang="ar-SA" dirty="0" smtClean="0"/>
          </a:p>
          <a:p>
            <a:pPr marL="0" indent="0">
              <a:buNone/>
            </a:pPr>
            <a:r>
              <a:rPr lang="ar-IQ" dirty="0" smtClean="0"/>
              <a:t>وحذف المشبه</a:t>
            </a:r>
            <a:r>
              <a:rPr lang="ar-SA" dirty="0" smtClean="0"/>
              <a:t>: </a:t>
            </a:r>
            <a:r>
              <a:rPr lang="ar-SA" dirty="0" err="1" smtClean="0"/>
              <a:t>الايمان</a:t>
            </a:r>
            <a:r>
              <a:rPr lang="ar-IQ" dirty="0" smtClean="0"/>
              <a:t> </a:t>
            </a:r>
            <a:endParaRPr lang="ar-SA" dirty="0" smtClean="0"/>
          </a:p>
          <a:p>
            <a:pPr marL="0" indent="0">
              <a:buNone/>
            </a:pPr>
            <a:r>
              <a:rPr lang="ar-IQ" dirty="0" smtClean="0"/>
              <a:t>وصرح بالمشبه </a:t>
            </a:r>
            <a:r>
              <a:rPr lang="ar-IQ" dirty="0" err="1" smtClean="0"/>
              <a:t>به</a:t>
            </a:r>
            <a:r>
              <a:rPr lang="ar-SA" dirty="0" smtClean="0"/>
              <a:t>:النور</a:t>
            </a:r>
            <a:r>
              <a:rPr lang="ar-IQ" dirty="0" smtClean="0"/>
              <a:t>.</a:t>
            </a:r>
            <a:endParaRPr lang="ar-SA" dirty="0" smtClean="0"/>
          </a:p>
          <a:p>
            <a:pPr marL="0" indent="0">
              <a:buNone/>
            </a:pPr>
            <a:r>
              <a:rPr lang="ar-SA" dirty="0" smtClean="0"/>
              <a:t>وجه الشبه: الاهتداء</a:t>
            </a:r>
          </a:p>
          <a:p>
            <a:pPr marL="0" indent="0">
              <a:buNone/>
            </a:pPr>
            <a:r>
              <a:rPr lang="ar-IQ" dirty="0" smtClean="0"/>
              <a:t>والقرينة المانعة حالية.</a:t>
            </a:r>
            <a:r>
              <a:rPr lang="ar-SA" dirty="0" smtClean="0"/>
              <a:t> </a:t>
            </a: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p:txBody>
      </p:sp>
    </p:spTree>
    <p:extLst>
      <p:ext uri="{BB962C8B-B14F-4D97-AF65-F5344CB8AC3E}">
        <p14:creationId xmlns="" xmlns:p14="http://schemas.microsoft.com/office/powerpoint/2010/main" val="2818248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الفصاحة </a:t>
            </a:r>
            <a:endParaRPr lang="ar-IQ"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r>
              <a:rPr lang="ar-IQ" dirty="0" smtClean="0"/>
              <a:t>الفصاحة لغة: الظهور .</a:t>
            </a:r>
            <a:r>
              <a:rPr lang="ar-SA" dirty="0" smtClean="0"/>
              <a:t>      </a:t>
            </a:r>
            <a:endParaRPr lang="ar-IQ" dirty="0" smtClean="0"/>
          </a:p>
          <a:p>
            <a:r>
              <a:rPr lang="ar-IQ" dirty="0" smtClean="0"/>
              <a:t>واصطلاحاً: البيان والكلام الفصيح البين وهو ماكان واضح المعنى سهل اللفظ جيِّد السبك ، ولهذا وجب أن تكون كل كلمة في التركيب الفصيح :</a:t>
            </a:r>
          </a:p>
          <a:p>
            <a:pPr marL="514350" indent="-514350">
              <a:buFont typeface="+mj-lt"/>
              <a:buAutoNum type="arabicParenR"/>
            </a:pPr>
            <a:r>
              <a:rPr lang="ar-IQ" dirty="0" smtClean="0"/>
              <a:t>جارية على القياس الصرفي.</a:t>
            </a:r>
          </a:p>
          <a:p>
            <a:pPr marL="514350" indent="-514350">
              <a:buFont typeface="+mj-lt"/>
              <a:buAutoNum type="arabicParenR"/>
            </a:pPr>
            <a:r>
              <a:rPr lang="ar-IQ" dirty="0" smtClean="0"/>
              <a:t>الذوق السليم هو العمدة في معرفة حسن االكلمات وسلاستها</a:t>
            </a:r>
          </a:p>
          <a:p>
            <a:pPr marL="514350" indent="-514350">
              <a:buFont typeface="+mj-lt"/>
              <a:buAutoNum type="arabicParenR"/>
            </a:pPr>
            <a:r>
              <a:rPr lang="ar-IQ" dirty="0" smtClean="0"/>
              <a:t>ان يسلم كلماته من ضعف التأليف.</a:t>
            </a:r>
          </a:p>
          <a:p>
            <a:pPr marL="514350" indent="-514350">
              <a:buFont typeface="+mj-lt"/>
              <a:buAutoNum type="arabicParenR"/>
            </a:pPr>
            <a:r>
              <a:rPr lang="ar-IQ" dirty="0" smtClean="0"/>
              <a:t>ان يسلم من تنافر الكلمات .</a:t>
            </a:r>
          </a:p>
          <a:p>
            <a:pPr marL="514350" indent="-514350">
              <a:buFont typeface="+mj-lt"/>
              <a:buAutoNum type="arabicParenR"/>
            </a:pPr>
            <a:endParaRPr lang="ar-IQ" dirty="0" smtClean="0"/>
          </a:p>
          <a:p>
            <a:pPr marL="514350" indent="-514350">
              <a:buFont typeface="+mj-lt"/>
              <a:buAutoNum type="arabicParenR"/>
            </a:pPr>
            <a:endParaRPr lang="ar-IQ" dirty="0"/>
          </a:p>
        </p:txBody>
      </p:sp>
    </p:spTree>
    <p:extLst>
      <p:ext uri="{BB962C8B-B14F-4D97-AF65-F5344CB8AC3E}">
        <p14:creationId xmlns="" xmlns:p14="http://schemas.microsoft.com/office/powerpoint/2010/main" val="2905789308"/>
      </p:ext>
    </p:extLst>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63488"/>
            <a:ext cx="8229600" cy="72008"/>
          </a:xfrm>
        </p:spPr>
        <p:txBody>
          <a:bodyPr>
            <a:normAutofit fontScale="90000"/>
          </a:bodyPr>
          <a:lstStyle/>
          <a:p>
            <a:endParaRPr lang="ar-IQ" dirty="0"/>
          </a:p>
        </p:txBody>
      </p:sp>
      <p:sp>
        <p:nvSpPr>
          <p:cNvPr id="3" name="Content Placeholder 2"/>
          <p:cNvSpPr>
            <a:spLocks noGrp="1"/>
          </p:cNvSpPr>
          <p:nvPr>
            <p:ph idx="1"/>
          </p:nvPr>
        </p:nvSpPr>
        <p:spPr>
          <a:xfrm>
            <a:off x="457200" y="285728"/>
            <a:ext cx="8229600" cy="6357982"/>
          </a:xfrm>
        </p:spPr>
        <p:txBody>
          <a:bodyPr>
            <a:normAutofit fontScale="92500" lnSpcReduction="10000"/>
          </a:bodyPr>
          <a:lstStyle/>
          <a:p>
            <a:pPr marL="0" indent="0">
              <a:buNone/>
            </a:pPr>
            <a:r>
              <a:rPr lang="ar-IQ" dirty="0" smtClean="0"/>
              <a:t> </a:t>
            </a:r>
            <a:r>
              <a:rPr lang="ar-SA" b="1" i="1" dirty="0" smtClean="0"/>
              <a:t>قال تعالى:</a:t>
            </a:r>
            <a:r>
              <a:rPr lang="ar-IQ" b="1" i="1" dirty="0" smtClean="0"/>
              <a:t>{</a:t>
            </a:r>
            <a:r>
              <a:rPr lang="ar-IQ" sz="2800" b="1" i="1" dirty="0" smtClean="0">
                <a:latin typeface="Arabic Typesetting" pitchFamily="66" charset="-78"/>
                <a:cs typeface="me_quran" pitchFamily="18" charset="-78"/>
              </a:rPr>
              <a:t>كتاب انزلناه اليك لتخرج الناس من الظلمات الى النور</a:t>
            </a:r>
            <a:r>
              <a:rPr lang="ar-IQ" b="1" i="1" dirty="0" smtClean="0"/>
              <a:t>}.</a:t>
            </a:r>
            <a:endParaRPr lang="ar-SA" b="1" i="1" dirty="0" smtClean="0"/>
          </a:p>
          <a:p>
            <a:pPr marL="0" indent="0">
              <a:buNone/>
            </a:pPr>
            <a:r>
              <a:rPr lang="ar-IQ" dirty="0" smtClean="0"/>
              <a:t>شبه سبحانه الكفر بالظلام من حيث عدم الوصول الى الغاية وعدم الاهتداء </a:t>
            </a:r>
            <a:endParaRPr lang="ar-SA" dirty="0" smtClean="0"/>
          </a:p>
          <a:p>
            <a:pPr marL="0" indent="0">
              <a:buNone/>
            </a:pPr>
            <a:r>
              <a:rPr lang="ar-IQ" dirty="0" smtClean="0"/>
              <a:t>وحذف المشبه</a:t>
            </a:r>
            <a:r>
              <a:rPr lang="ar-SA" dirty="0" smtClean="0"/>
              <a:t>:</a:t>
            </a:r>
            <a:r>
              <a:rPr lang="ar-IQ" dirty="0" smtClean="0"/>
              <a:t> (الكفر) </a:t>
            </a:r>
            <a:endParaRPr lang="ar-SA" dirty="0" smtClean="0"/>
          </a:p>
          <a:p>
            <a:pPr marL="0" indent="0">
              <a:buNone/>
            </a:pPr>
            <a:r>
              <a:rPr lang="ar-IQ" dirty="0" err="1" smtClean="0"/>
              <a:t>وابقى</a:t>
            </a:r>
            <a:r>
              <a:rPr lang="ar-IQ" dirty="0" smtClean="0"/>
              <a:t> المشبه </a:t>
            </a:r>
            <a:r>
              <a:rPr lang="ar-IQ" dirty="0" err="1" smtClean="0"/>
              <a:t>به</a:t>
            </a:r>
            <a:r>
              <a:rPr lang="ar-SA" dirty="0" smtClean="0"/>
              <a:t>:</a:t>
            </a:r>
            <a:r>
              <a:rPr lang="ar-IQ" dirty="0" smtClean="0"/>
              <a:t> (</a:t>
            </a:r>
            <a:r>
              <a:rPr lang="ar-IQ" dirty="0" smtClean="0">
                <a:latin typeface="Arabic Typesetting" pitchFamily="66" charset="-78"/>
                <a:cs typeface="Arabic Typesetting" pitchFamily="66" charset="-78"/>
              </a:rPr>
              <a:t>الظلام</a:t>
            </a:r>
            <a:r>
              <a:rPr lang="ar-IQ" dirty="0" smtClean="0"/>
              <a:t>).</a:t>
            </a:r>
            <a:endParaRPr lang="ar-SA" dirty="0" smtClean="0"/>
          </a:p>
          <a:p>
            <a:pPr marL="0" indent="0">
              <a:buNone/>
            </a:pPr>
            <a:r>
              <a:rPr lang="ar-SA" dirty="0" smtClean="0"/>
              <a:t>وجه الشبه: عدم الاهتداء</a:t>
            </a:r>
            <a:endParaRPr lang="ar-IQ" dirty="0" smtClean="0"/>
          </a:p>
          <a:p>
            <a:pPr marL="0" indent="0">
              <a:buNone/>
            </a:pPr>
            <a:r>
              <a:rPr lang="ar-IQ" dirty="0" smtClean="0"/>
              <a:t>وشبه سبحانه الايمان بالنور من حيث الاهتداء والوصول الى الغاية بسلامة </a:t>
            </a:r>
            <a:endParaRPr lang="ar-SA" dirty="0" smtClean="0"/>
          </a:p>
          <a:p>
            <a:pPr marL="0" indent="0">
              <a:buNone/>
            </a:pPr>
            <a:r>
              <a:rPr lang="ar-IQ" dirty="0" smtClean="0"/>
              <a:t>وحذف المشبه</a:t>
            </a:r>
            <a:r>
              <a:rPr lang="ar-SA" dirty="0" smtClean="0"/>
              <a:t>:</a:t>
            </a:r>
            <a:r>
              <a:rPr lang="ar-SA" dirty="0" err="1" smtClean="0"/>
              <a:t>الايمان</a:t>
            </a:r>
            <a:r>
              <a:rPr lang="ar-IQ" dirty="0" smtClean="0"/>
              <a:t> </a:t>
            </a:r>
            <a:endParaRPr lang="ar-SA" dirty="0" smtClean="0"/>
          </a:p>
          <a:p>
            <a:pPr marL="0" indent="0">
              <a:buNone/>
            </a:pPr>
            <a:r>
              <a:rPr lang="ar-IQ" dirty="0" smtClean="0"/>
              <a:t>وصرح بالمشبه </a:t>
            </a:r>
            <a:r>
              <a:rPr lang="ar-IQ" dirty="0" err="1" smtClean="0"/>
              <a:t>به</a:t>
            </a:r>
            <a:r>
              <a:rPr lang="ar-SA" dirty="0" smtClean="0"/>
              <a:t>:النور</a:t>
            </a:r>
            <a:r>
              <a:rPr lang="ar-IQ" dirty="0" smtClean="0"/>
              <a:t> </a:t>
            </a:r>
            <a:endParaRPr lang="ar-SA" dirty="0" smtClean="0"/>
          </a:p>
          <a:p>
            <a:pPr marL="0" indent="0">
              <a:buNone/>
            </a:pPr>
            <a:r>
              <a:rPr lang="ar-SA" dirty="0" smtClean="0"/>
              <a:t>وجه الشبه: الاهتداء</a:t>
            </a:r>
          </a:p>
          <a:p>
            <a:pPr marL="0" indent="0">
              <a:buNone/>
            </a:pPr>
            <a:r>
              <a:rPr lang="ar-IQ" dirty="0" smtClean="0"/>
              <a:t>والقرينة المانعة حالية.</a:t>
            </a:r>
            <a:endParaRPr lang="ar-IQ" dirty="0"/>
          </a:p>
        </p:txBody>
      </p:sp>
    </p:spTree>
    <p:extLst>
      <p:ext uri="{BB962C8B-B14F-4D97-AF65-F5344CB8AC3E}">
        <p14:creationId xmlns="" xmlns:p14="http://schemas.microsoft.com/office/powerpoint/2010/main" val="27838146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قال</a:t>
            </a:r>
            <a:r>
              <a:rPr lang="ar-SA" dirty="0" smtClean="0"/>
              <a:t> </a:t>
            </a:r>
            <a:r>
              <a:rPr lang="ar-SA" b="1" i="1" dirty="0" smtClean="0"/>
              <a:t>تعالى (ومنهم من يستمعون إليك أفأنت تسمع الصم ... )</a:t>
            </a:r>
            <a:r>
              <a:rPr lang="ar-SA" dirty="0" smtClean="0"/>
              <a:t/>
            </a:r>
            <a:br>
              <a:rPr lang="ar-SA" dirty="0" smtClean="0"/>
            </a:br>
            <a:r>
              <a:rPr lang="ar-SA" dirty="0" smtClean="0"/>
              <a:t>الصم :مجازي استعارة </a:t>
            </a:r>
            <a:r>
              <a:rPr lang="ar-SA" dirty="0" err="1" smtClean="0"/>
              <a:t>تصريحية</a:t>
            </a:r>
            <a:r>
              <a:rPr lang="ar-SA" dirty="0" smtClean="0"/>
              <a:t> حيث شبه الكفار بالصم </a:t>
            </a:r>
          </a:p>
          <a:p>
            <a:r>
              <a:rPr lang="ar-SA" dirty="0" smtClean="0"/>
              <a:t>وحذف المشبه: (الكفر) </a:t>
            </a:r>
          </a:p>
          <a:p>
            <a:r>
              <a:rPr lang="ar-SA" dirty="0" smtClean="0"/>
              <a:t>وصرح بالمشبه </a:t>
            </a:r>
            <a:r>
              <a:rPr lang="ar-SA" dirty="0" err="1" smtClean="0"/>
              <a:t>به</a:t>
            </a:r>
            <a:r>
              <a:rPr lang="ar-SA" dirty="0" smtClean="0"/>
              <a:t>: (الصم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lstStyle/>
          <a:p>
            <a:pPr>
              <a:buNone/>
            </a:pPr>
            <a:r>
              <a:rPr lang="ar-SA" dirty="0" smtClean="0"/>
              <a:t> قال تعالى </a:t>
            </a:r>
            <a:r>
              <a:rPr lang="ar-SA" dirty="0" err="1" smtClean="0"/>
              <a:t>: </a:t>
            </a:r>
            <a:r>
              <a:rPr lang="ar-SA" dirty="0" smtClean="0"/>
              <a:t>(</a:t>
            </a:r>
            <a:r>
              <a:rPr lang="ar-SA" b="1" dirty="0" smtClean="0"/>
              <a:t>قَالَ رَبِّ إِنِّي وَهَنَ الْعَظْمُ مِنِّي وَاشْتَعَلَ الرَّأْسُ شَيْبًا وَلَمْ أَكُنْ بِدُعَائِكَ رَبِّ </a:t>
            </a:r>
            <a:r>
              <a:rPr lang="ar-SA" b="1" dirty="0" err="1" smtClean="0"/>
              <a:t>شَقِيًّا </a:t>
            </a:r>
            <a:r>
              <a:rPr lang="ar-SA" b="1" dirty="0" smtClean="0"/>
              <a:t>(4</a:t>
            </a:r>
            <a:r>
              <a:rPr lang="ar-SA" b="1" dirty="0" err="1" smtClean="0"/>
              <a:t>) </a:t>
            </a:r>
            <a:r>
              <a:rPr lang="ar-SA" dirty="0" err="1" smtClean="0"/>
              <a:t>)</a:t>
            </a:r>
            <a:r>
              <a:rPr lang="ar-SA" dirty="0" smtClean="0"/>
              <a:t/>
            </a:r>
            <a:br>
              <a:rPr lang="ar-SA" dirty="0" smtClean="0"/>
            </a:br>
            <a:r>
              <a:rPr lang="ar-SA" dirty="0" smtClean="0"/>
              <a:t>واشتعل الرأس شيبا:</a:t>
            </a:r>
            <a:br>
              <a:rPr lang="ar-SA" dirty="0" smtClean="0"/>
            </a:br>
            <a:r>
              <a:rPr lang="ar-SA" dirty="0" smtClean="0"/>
              <a:t>شبه ظهور الشيب في الرأس باشتعال النار بجامع سرعة الانتشار في كل منهما </a:t>
            </a:r>
          </a:p>
          <a:p>
            <a:pPr>
              <a:buNone/>
            </a:pPr>
            <a:r>
              <a:rPr lang="ar-SA" dirty="0" smtClean="0"/>
              <a:t>حذف (المشبه): </a:t>
            </a:r>
            <a:r>
              <a:rPr lang="ar-SA" dirty="0" smtClean="0">
                <a:solidFill>
                  <a:schemeClr val="tx1"/>
                </a:solidFill>
              </a:rPr>
              <a:t>ظهور الشيب </a:t>
            </a:r>
          </a:p>
          <a:p>
            <a:pPr>
              <a:buNone/>
            </a:pPr>
            <a:r>
              <a:rPr lang="ar-SA" dirty="0" smtClean="0"/>
              <a:t>وصرح </a:t>
            </a:r>
            <a:r>
              <a:rPr lang="ar-SA" dirty="0" err="1" smtClean="0"/>
              <a:t>بـ</a:t>
            </a:r>
            <a:r>
              <a:rPr lang="ar-SA" dirty="0" smtClean="0"/>
              <a:t>(المشبه </a:t>
            </a:r>
            <a:r>
              <a:rPr lang="ar-SA" dirty="0" err="1" smtClean="0"/>
              <a:t>به</a:t>
            </a:r>
            <a:r>
              <a:rPr lang="ar-SA" dirty="0" smtClean="0"/>
              <a:t>): </a:t>
            </a:r>
            <a:r>
              <a:rPr lang="ar-SA" dirty="0" smtClean="0">
                <a:solidFill>
                  <a:schemeClr val="tx1"/>
                </a:solidFill>
              </a:rPr>
              <a:t>اشتعال الرأس </a:t>
            </a:r>
          </a:p>
          <a:p>
            <a:pPr>
              <a:buNone/>
            </a:pPr>
            <a:r>
              <a:rPr lang="ar-SA" dirty="0" smtClean="0"/>
              <a:t>على سبيل </a:t>
            </a:r>
            <a:r>
              <a:rPr lang="ar-SA" dirty="0" smtClean="0">
                <a:solidFill>
                  <a:srgbClr val="00B050"/>
                </a:solidFill>
              </a:rPr>
              <a:t>الاستعارة </a:t>
            </a:r>
            <a:r>
              <a:rPr lang="ar-SA" dirty="0" err="1" smtClean="0">
                <a:solidFill>
                  <a:srgbClr val="00B050"/>
                </a:solidFill>
              </a:rPr>
              <a:t>التصريحية</a:t>
            </a:r>
            <a:r>
              <a:rPr lang="ar-SA" dirty="0" smtClean="0"/>
              <a:t>.</a:t>
            </a:r>
          </a:p>
          <a:p>
            <a:pPr>
              <a:buNone/>
            </a:pPr>
            <a:r>
              <a:rPr lang="ar-SA" dirty="0" smtClean="0"/>
              <a:t>وجه الشبه:  </a:t>
            </a:r>
            <a:r>
              <a:rPr lang="ar-SA" dirty="0" smtClean="0">
                <a:solidFill>
                  <a:srgbClr val="FF0000"/>
                </a:solidFill>
              </a:rPr>
              <a:t>الانتشار</a:t>
            </a:r>
            <a:endParaRPr lang="ar-SA" dirty="0">
              <a:solidFill>
                <a:srgbClr val="FF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lnSpcReduction="10000"/>
          </a:bodyPr>
          <a:lstStyle/>
          <a:p>
            <a:r>
              <a:rPr lang="ar-SA" dirty="0" smtClean="0"/>
              <a:t>(</a:t>
            </a:r>
            <a:r>
              <a:rPr lang="ar-SA" b="1" dirty="0" smtClean="0"/>
              <a:t>وَلَا يَزَالُ الَّذِينَ كَفَرُوا فِي مِرْيَةٍ مِنْهُ حَتَّى تَأْتِيَهُمُ السَّاعَةُ بَغْتَةً أَوْ يَأْتِيَهُمْ عَذَابُ يَوْمٍ </a:t>
            </a:r>
            <a:r>
              <a:rPr lang="ar-SA" b="1" dirty="0" err="1" smtClean="0"/>
              <a:t>عَقِيمٍ </a:t>
            </a:r>
            <a:r>
              <a:rPr lang="ar-SA" b="1" dirty="0" smtClean="0"/>
              <a:t>(55</a:t>
            </a:r>
            <a:r>
              <a:rPr lang="ar-SA" b="1" dirty="0" err="1" smtClean="0"/>
              <a:t>) </a:t>
            </a:r>
            <a:r>
              <a:rPr lang="ar-SA" dirty="0" err="1" smtClean="0"/>
              <a:t>)</a:t>
            </a:r>
            <a:r>
              <a:rPr lang="ar-SA" dirty="0" smtClean="0"/>
              <a:t/>
            </a:r>
            <a:br>
              <a:rPr lang="ar-SA" dirty="0" smtClean="0"/>
            </a:br>
            <a:r>
              <a:rPr lang="ar-SA" dirty="0" smtClean="0"/>
              <a:t>الاستعارة في (يوم عقيم)</a:t>
            </a:r>
            <a:br>
              <a:rPr lang="ar-SA" dirty="0" smtClean="0"/>
            </a:br>
            <a:r>
              <a:rPr lang="ar-SA" dirty="0" smtClean="0"/>
              <a:t>العقيم المرأة التي </a:t>
            </a:r>
            <a:r>
              <a:rPr lang="ar-SA" dirty="0" err="1" smtClean="0"/>
              <a:t>لاتلد</a:t>
            </a:r>
            <a:r>
              <a:rPr lang="ar-SA" dirty="0" smtClean="0"/>
              <a:t> , فكأنه سبحانه وصف ذلك اليوم (يوم القيامة ) بأنه لا ليل بعده ولانهار لأن الزمان قد مضى والتكليف بالأعمال قد انقضى فَجُعِلت الأيام بمنزلة الولدان ليالي , وجُعِل ذلك اليوم من بينها عقيماً على </a:t>
            </a:r>
            <a:r>
              <a:rPr lang="ar-SA" dirty="0" err="1" smtClean="0"/>
              <a:t>صريق</a:t>
            </a:r>
            <a:r>
              <a:rPr lang="ar-SA" dirty="0" smtClean="0"/>
              <a:t> الاستعارة (</a:t>
            </a:r>
            <a:r>
              <a:rPr lang="ar-SA" dirty="0" err="1" smtClean="0"/>
              <a:t>التصريحية</a:t>
            </a:r>
            <a:r>
              <a:rPr lang="ar-SA" dirty="0" smtClean="0"/>
              <a:t>) والجامع بينهما أي </a:t>
            </a:r>
            <a:r>
              <a:rPr lang="ar-SA" dirty="0" smtClean="0">
                <a:solidFill>
                  <a:srgbClr val="0099FF"/>
                </a:solidFill>
              </a:rPr>
              <a:t>وجه الشبه:</a:t>
            </a:r>
            <a:r>
              <a:rPr lang="ar-SA" dirty="0" smtClean="0"/>
              <a:t>(</a:t>
            </a:r>
            <a:r>
              <a:rPr lang="ar-SA" dirty="0" smtClean="0">
                <a:solidFill>
                  <a:srgbClr val="0099FF"/>
                </a:solidFill>
              </a:rPr>
              <a:t>عدم </a:t>
            </a:r>
            <a:r>
              <a:rPr lang="ar-SA" dirty="0" err="1" smtClean="0">
                <a:solidFill>
                  <a:srgbClr val="0099FF"/>
                </a:solidFill>
              </a:rPr>
              <a:t>الخِلفة</a:t>
            </a:r>
            <a:r>
              <a:rPr lang="ar-SA" dirty="0" smtClean="0"/>
              <a:t>) </a:t>
            </a:r>
            <a:r>
              <a:rPr lang="ar-SA" dirty="0" smtClean="0">
                <a:solidFill>
                  <a:schemeClr val="tx1"/>
                </a:solidFill>
              </a:rPr>
              <a:t>فيوم </a:t>
            </a:r>
            <a:r>
              <a:rPr lang="ar-SA" dirty="0" smtClean="0">
                <a:solidFill>
                  <a:srgbClr val="FF0000"/>
                </a:solidFill>
              </a:rPr>
              <a:t>القيامة: </a:t>
            </a:r>
            <a:r>
              <a:rPr lang="ar-SA" dirty="0" smtClean="0">
                <a:solidFill>
                  <a:srgbClr val="00B050"/>
                </a:solidFill>
              </a:rPr>
              <a:t>(المشبه) </a:t>
            </a:r>
            <a:r>
              <a:rPr lang="ar-SA" dirty="0" err="1" smtClean="0">
                <a:solidFill>
                  <a:srgbClr val="0000FF"/>
                </a:solidFill>
              </a:rPr>
              <a:t>لايوم</a:t>
            </a:r>
            <a:r>
              <a:rPr lang="ar-SA" dirty="0" smtClean="0">
                <a:solidFill>
                  <a:srgbClr val="0000FF"/>
                </a:solidFill>
              </a:rPr>
              <a:t> بعده </a:t>
            </a:r>
            <a:r>
              <a:rPr lang="ar-SA" dirty="0" smtClean="0">
                <a:solidFill>
                  <a:schemeClr val="tx1"/>
                </a:solidFill>
              </a:rPr>
              <a:t>والمرأة</a:t>
            </a:r>
            <a:r>
              <a:rPr lang="ar-SA" dirty="0" smtClean="0">
                <a:solidFill>
                  <a:srgbClr val="FF0000"/>
                </a:solidFill>
              </a:rPr>
              <a:t> العقيم:</a:t>
            </a:r>
            <a:r>
              <a:rPr lang="ar-SA" dirty="0" smtClean="0">
                <a:solidFill>
                  <a:srgbClr val="00B050"/>
                </a:solidFill>
              </a:rPr>
              <a:t>(المشبه </a:t>
            </a:r>
            <a:r>
              <a:rPr lang="ar-SA" dirty="0" err="1" smtClean="0">
                <a:solidFill>
                  <a:srgbClr val="00B050"/>
                </a:solidFill>
              </a:rPr>
              <a:t>به</a:t>
            </a:r>
            <a:r>
              <a:rPr lang="ar-SA" dirty="0" smtClean="0">
                <a:solidFill>
                  <a:srgbClr val="00B050"/>
                </a:solidFill>
              </a:rPr>
              <a:t>) </a:t>
            </a:r>
            <a:r>
              <a:rPr lang="ar-SA" dirty="0" smtClean="0">
                <a:solidFill>
                  <a:srgbClr val="0000FF"/>
                </a:solidFill>
              </a:rPr>
              <a:t>لا</a:t>
            </a:r>
            <a:r>
              <a:rPr lang="ar-SA" dirty="0" smtClean="0"/>
              <a:t> </a:t>
            </a:r>
            <a:r>
              <a:rPr lang="ar-SA" dirty="0" smtClean="0">
                <a:solidFill>
                  <a:srgbClr val="0000FF"/>
                </a:solidFill>
              </a:rPr>
              <a:t>ولد بعدها </a:t>
            </a:r>
            <a:r>
              <a:rPr lang="ar-SA" dirty="0" smtClean="0"/>
              <a:t>.</a:t>
            </a: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0685"/>
            <a:ext cx="8686800" cy="6437315"/>
          </a:xfrm>
          <a:effectLst>
            <a:glow rad="228600">
              <a:schemeClr val="accent3">
                <a:satMod val="175000"/>
                <a:alpha val="40000"/>
              </a:schemeClr>
            </a:glow>
            <a:outerShdw blurRad="76200" dist="50800" dir="5400000" rotWithShape="0">
              <a:srgbClr val="4E3B30">
                <a:alpha val="60000"/>
              </a:srgbClr>
            </a:outerShdw>
          </a:effectLst>
          <a:scene3d>
            <a:camera prst="perspectiveLeft"/>
            <a:lightRig rig="threePt" dir="t"/>
          </a:scene3d>
        </p:spPr>
        <p:style>
          <a:lnRef idx="1">
            <a:schemeClr val="dk1"/>
          </a:lnRef>
          <a:fillRef idx="2">
            <a:schemeClr val="dk1"/>
          </a:fillRef>
          <a:effectRef idx="1">
            <a:schemeClr val="dk1"/>
          </a:effectRef>
          <a:fontRef idx="minor">
            <a:schemeClr val="dk1"/>
          </a:fontRef>
        </p:style>
        <p:txBody>
          <a:bodyPr>
            <a:normAutofit lnSpcReduction="10000"/>
          </a:bodyPr>
          <a:lstStyle/>
          <a:p>
            <a:endParaRPr lang="ar-SA" dirty="0" smtClean="0"/>
          </a:p>
          <a:p>
            <a:r>
              <a:rPr lang="ar-IQ" dirty="0" smtClean="0"/>
              <a:t>الاستعارة المكنية :وهي ما حذف فيها المشبه </a:t>
            </a:r>
            <a:r>
              <a:rPr lang="ar-IQ" dirty="0" err="1" smtClean="0"/>
              <a:t>به</a:t>
            </a:r>
            <a:r>
              <a:rPr lang="ar-IQ" dirty="0" smtClean="0"/>
              <a:t> </a:t>
            </a:r>
            <a:r>
              <a:rPr lang="ar-IQ" dirty="0" err="1" smtClean="0"/>
              <a:t>وابقى</a:t>
            </a:r>
            <a:r>
              <a:rPr lang="ar-IQ" dirty="0" smtClean="0"/>
              <a:t> شيئاً من لوازمه وذكر المشبه.</a:t>
            </a:r>
            <a:endParaRPr lang="ar-SA" dirty="0" smtClean="0"/>
          </a:p>
          <a:p>
            <a:pPr marL="0" indent="0">
              <a:buNone/>
            </a:pPr>
            <a:r>
              <a:rPr lang="ar-SA" dirty="0" smtClean="0"/>
              <a:t>قال تعالى:</a:t>
            </a:r>
            <a:r>
              <a:rPr lang="ar-IQ" dirty="0" err="1" smtClean="0"/>
              <a:t>{</a:t>
            </a:r>
            <a:r>
              <a:rPr lang="ar-SA" b="1" dirty="0" smtClean="0"/>
              <a:t>وَلَمَّا سَكَتَ عَنْ مُوسَى الْغَضَبُ أَخَذَ الْأَلْوَاحَ وَفِي نُسْخَتِهَا هُدًى وَرَحْمَةٌ لِلَّذِينَ هُمْ لِرَبِّهِمْ </a:t>
            </a:r>
            <a:r>
              <a:rPr lang="ar-SA" b="1" dirty="0" err="1" smtClean="0"/>
              <a:t>يَرْهَبُونَ </a:t>
            </a:r>
            <a:r>
              <a:rPr lang="ar-SA" b="1" dirty="0" smtClean="0"/>
              <a:t>(154</a:t>
            </a:r>
            <a:r>
              <a:rPr lang="ar-SA" b="1" dirty="0" err="1" smtClean="0"/>
              <a:t>)</a:t>
            </a:r>
            <a:r>
              <a:rPr lang="ar-IQ" dirty="0" err="1" smtClean="0"/>
              <a:t>}.</a:t>
            </a:r>
            <a:endParaRPr lang="ar-IQ" dirty="0" smtClean="0">
              <a:solidFill>
                <a:srgbClr val="FF0000"/>
              </a:solidFill>
            </a:endParaRPr>
          </a:p>
          <a:p>
            <a:pPr marL="0" indent="0">
              <a:buNone/>
            </a:pPr>
            <a:r>
              <a:rPr lang="ar-IQ" dirty="0" smtClean="0"/>
              <a:t>شبه </a:t>
            </a:r>
            <a:r>
              <a:rPr lang="ar-IQ" dirty="0" smtClean="0">
                <a:solidFill>
                  <a:srgbClr val="CC3399"/>
                </a:solidFill>
              </a:rPr>
              <a:t>الغضب</a:t>
            </a:r>
            <a:r>
              <a:rPr lang="ar-SA" dirty="0" smtClean="0"/>
              <a:t>:( </a:t>
            </a:r>
            <a:r>
              <a:rPr lang="ar-SA" dirty="0" smtClean="0">
                <a:solidFill>
                  <a:srgbClr val="CC3399"/>
                </a:solidFill>
              </a:rPr>
              <a:t>المشبه</a:t>
            </a:r>
            <a:r>
              <a:rPr lang="ar-SA" dirty="0" smtClean="0"/>
              <a:t>)</a:t>
            </a:r>
          </a:p>
          <a:p>
            <a:pPr marL="0" indent="0">
              <a:buNone/>
            </a:pPr>
            <a:r>
              <a:rPr lang="ar-IQ" dirty="0" smtClean="0"/>
              <a:t> ب</a:t>
            </a:r>
            <a:r>
              <a:rPr lang="ar-SA" dirty="0" smtClean="0"/>
              <a:t>ــ</a:t>
            </a:r>
            <a:r>
              <a:rPr lang="ar-IQ" dirty="0" smtClean="0">
                <a:solidFill>
                  <a:srgbClr val="0000FF"/>
                </a:solidFill>
              </a:rPr>
              <a:t>كائن حي</a:t>
            </a:r>
            <a:r>
              <a:rPr lang="ar-SA" dirty="0" smtClean="0">
                <a:solidFill>
                  <a:srgbClr val="0000FF"/>
                </a:solidFill>
              </a:rPr>
              <a:t>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t>)</a:t>
            </a:r>
            <a:r>
              <a:rPr lang="ar-IQ" dirty="0" smtClean="0"/>
              <a:t>، يحث موسى </a:t>
            </a:r>
            <a:r>
              <a:rPr lang="ar-SA" dirty="0" smtClean="0"/>
              <a:t>ـ </a:t>
            </a:r>
            <a:r>
              <a:rPr lang="ar-IQ" dirty="0" smtClean="0"/>
              <a:t>عليه السلام </a:t>
            </a:r>
            <a:r>
              <a:rPr lang="ar-SA" dirty="0" smtClean="0"/>
              <a:t>ـ </a:t>
            </a:r>
            <a:r>
              <a:rPr lang="ar-IQ" dirty="0" smtClean="0"/>
              <a:t>ويحركه </a:t>
            </a:r>
            <a:endParaRPr lang="ar-SA" dirty="0" smtClean="0"/>
          </a:p>
          <a:p>
            <a:pPr marL="0" indent="0">
              <a:buNone/>
            </a:pPr>
            <a:r>
              <a:rPr lang="ar-SA" dirty="0" smtClean="0"/>
              <a:t>و</a:t>
            </a:r>
            <a:r>
              <a:rPr lang="ar-SA" dirty="0" smtClean="0">
                <a:solidFill>
                  <a:srgbClr val="FF0000"/>
                </a:solidFill>
              </a:rPr>
              <a:t>حذف</a:t>
            </a:r>
            <a:r>
              <a:rPr lang="ar-SA" dirty="0" smtClean="0"/>
              <a:t> المشبه </a:t>
            </a:r>
            <a:r>
              <a:rPr lang="ar-SA" dirty="0" err="1" smtClean="0">
                <a:solidFill>
                  <a:srgbClr val="FF0000"/>
                </a:solidFill>
              </a:rPr>
              <a:t>به</a:t>
            </a:r>
            <a:r>
              <a:rPr lang="ar-SA" dirty="0" smtClean="0"/>
              <a:t> : ( </a:t>
            </a:r>
            <a:r>
              <a:rPr lang="ar-SA" dirty="0" err="1" smtClean="0">
                <a:solidFill>
                  <a:srgbClr val="FF0000"/>
                </a:solidFill>
              </a:rPr>
              <a:t>الانسان</a:t>
            </a:r>
            <a:r>
              <a:rPr lang="ar-SA" dirty="0" smtClean="0">
                <a:solidFill>
                  <a:srgbClr val="FF0000"/>
                </a:solidFill>
              </a:rPr>
              <a:t> </a:t>
            </a:r>
            <a:r>
              <a:rPr lang="ar-SA" dirty="0" smtClean="0"/>
              <a:t>)</a:t>
            </a:r>
          </a:p>
          <a:p>
            <a:pPr marL="0" indent="0">
              <a:buNone/>
            </a:pPr>
            <a:r>
              <a:rPr lang="ar-SA" dirty="0" smtClean="0"/>
              <a:t>وأبقى شيئاً من </a:t>
            </a:r>
            <a:r>
              <a:rPr lang="ar-SA" dirty="0" smtClean="0">
                <a:solidFill>
                  <a:srgbClr val="00B050"/>
                </a:solidFill>
              </a:rPr>
              <a:t>لوازمه</a:t>
            </a:r>
            <a:r>
              <a:rPr lang="ar-SA" dirty="0" smtClean="0"/>
              <a:t>: وهو (</a:t>
            </a:r>
            <a:r>
              <a:rPr lang="ar-SA" dirty="0" smtClean="0">
                <a:solidFill>
                  <a:srgbClr val="00B050"/>
                </a:solidFill>
              </a:rPr>
              <a:t>السكوت</a:t>
            </a:r>
            <a:r>
              <a:rPr lang="ar-SA" dirty="0" smtClean="0"/>
              <a:t>) </a:t>
            </a:r>
            <a:r>
              <a:rPr lang="ar-IQ" dirty="0" smtClean="0"/>
              <a:t>.</a:t>
            </a:r>
          </a:p>
          <a:p>
            <a:r>
              <a:rPr lang="ar-SA" dirty="0" smtClean="0"/>
              <a:t>القرينة ال</a:t>
            </a:r>
            <a:r>
              <a:rPr lang="ar-SA" dirty="0" smtClean="0">
                <a:solidFill>
                  <a:srgbClr val="00B0F0"/>
                </a:solidFill>
              </a:rPr>
              <a:t>مانعة</a:t>
            </a:r>
            <a:r>
              <a:rPr lang="ar-SA" dirty="0" smtClean="0"/>
              <a:t> : </a:t>
            </a:r>
            <a:r>
              <a:rPr lang="ar-SA" dirty="0" err="1" smtClean="0">
                <a:solidFill>
                  <a:srgbClr val="00B0F0"/>
                </a:solidFill>
              </a:rPr>
              <a:t>اثبات</a:t>
            </a:r>
            <a:r>
              <a:rPr lang="ar-SA" dirty="0" smtClean="0">
                <a:solidFill>
                  <a:srgbClr val="00B0F0"/>
                </a:solidFill>
              </a:rPr>
              <a:t> السكوت للغضب</a:t>
            </a:r>
            <a:endParaRPr lang="ar-SA" dirty="0">
              <a:solidFill>
                <a:srgbClr val="00B0F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706437"/>
            <a:ext cx="8686800" cy="6008711"/>
          </a:xfrm>
          <a:scene3d>
            <a:camera prst="isometricOffAxis1Right"/>
            <a:lightRig rig="threePt" dir="t"/>
          </a:scene3d>
        </p:spPr>
        <p:txBody>
          <a:bodyPr>
            <a:normAutofit fontScale="92500" lnSpcReduction="10000"/>
          </a:bodyPr>
          <a:lstStyle/>
          <a:p>
            <a:pPr marL="0" indent="0">
              <a:buNone/>
            </a:pPr>
            <a:r>
              <a:rPr lang="ar-SA" dirty="0" smtClean="0"/>
              <a:t>قال </a:t>
            </a:r>
            <a:r>
              <a:rPr lang="ar-SA" dirty="0" err="1" smtClean="0"/>
              <a:t>تعالى:</a:t>
            </a:r>
            <a:r>
              <a:rPr lang="ar-SA" dirty="0" smtClean="0"/>
              <a:t> </a:t>
            </a:r>
            <a:r>
              <a:rPr lang="ar-IQ" dirty="0" err="1" smtClean="0"/>
              <a:t>{</a:t>
            </a:r>
            <a:r>
              <a:rPr lang="ar-SA" b="1" dirty="0" smtClean="0"/>
              <a:t>وَاخْفِضْ لَهُمَا جَنَاحَ الذُّلِّ مِنَ الرَّحْمَةِ وَقُلْ رَبِّ ارْحَمْهُمَا كَمَا رَبَّيَانِي </a:t>
            </a:r>
            <a:r>
              <a:rPr lang="ar-SA" b="1" dirty="0" err="1" smtClean="0"/>
              <a:t>صَغِيرًا </a:t>
            </a:r>
            <a:r>
              <a:rPr lang="ar-SA" b="1" dirty="0" smtClean="0"/>
              <a:t>(24</a:t>
            </a:r>
            <a:r>
              <a:rPr lang="ar-SA" b="1" dirty="0" err="1" smtClean="0"/>
              <a:t>)</a:t>
            </a:r>
            <a:r>
              <a:rPr lang="ar-SA" b="1" dirty="0" smtClean="0"/>
              <a:t> </a:t>
            </a:r>
            <a:r>
              <a:rPr lang="ar-IQ" dirty="0" err="1" smtClean="0"/>
              <a:t>}.</a:t>
            </a:r>
            <a:endParaRPr lang="ar-IQ" dirty="0" smtClean="0"/>
          </a:p>
          <a:p>
            <a:pPr marL="0" indent="0">
              <a:buNone/>
            </a:pPr>
            <a:r>
              <a:rPr lang="ar-IQ" dirty="0" smtClean="0"/>
              <a:t>شبه </a:t>
            </a:r>
            <a:r>
              <a:rPr lang="ar-IQ" dirty="0" smtClean="0">
                <a:solidFill>
                  <a:srgbClr val="FF0000"/>
                </a:solidFill>
              </a:rPr>
              <a:t>الذل</a:t>
            </a:r>
            <a:r>
              <a:rPr lang="ar-SA" dirty="0" smtClean="0"/>
              <a:t> ( إذلال النفس للوالدين ):</a:t>
            </a:r>
            <a:r>
              <a:rPr lang="ar-SA" dirty="0" smtClean="0">
                <a:solidFill>
                  <a:srgbClr val="FF0000"/>
                </a:solidFill>
              </a:rPr>
              <a:t>المشبه</a:t>
            </a:r>
            <a:r>
              <a:rPr lang="ar-IQ" dirty="0" smtClean="0">
                <a:solidFill>
                  <a:srgbClr val="FF0000"/>
                </a:solidFill>
              </a:rPr>
              <a:t> </a:t>
            </a:r>
            <a:endParaRPr lang="ar-SA" dirty="0" smtClean="0">
              <a:solidFill>
                <a:srgbClr val="FF0000"/>
              </a:solidFill>
            </a:endParaRPr>
          </a:p>
          <a:p>
            <a:pPr marL="0" indent="0">
              <a:buNone/>
            </a:pPr>
            <a:r>
              <a:rPr lang="ar-IQ" dirty="0" smtClean="0"/>
              <a:t>ب</a:t>
            </a:r>
            <a:r>
              <a:rPr lang="ar-SA" dirty="0" smtClean="0"/>
              <a:t>ــ</a:t>
            </a:r>
            <a:r>
              <a:rPr lang="ar-IQ" dirty="0" smtClean="0">
                <a:solidFill>
                  <a:srgbClr val="0000FF"/>
                </a:solidFill>
              </a:rPr>
              <a:t>طائر </a:t>
            </a:r>
            <a:r>
              <a:rPr lang="ar-SA" dirty="0" smtClean="0">
                <a:solidFill>
                  <a:srgbClr val="0000FF"/>
                </a:solidFill>
              </a:rPr>
              <a:t>الذي يحرك جناحيه </a:t>
            </a:r>
            <a:r>
              <a:rPr lang="ar-SA" dirty="0" err="1" smtClean="0">
                <a:solidFill>
                  <a:srgbClr val="0000FF"/>
                </a:solidFill>
              </a:rPr>
              <a:t>الى</a:t>
            </a:r>
            <a:r>
              <a:rPr lang="ar-SA" dirty="0" smtClean="0">
                <a:solidFill>
                  <a:srgbClr val="0000FF"/>
                </a:solidFill>
              </a:rPr>
              <a:t> </a:t>
            </a:r>
            <a:r>
              <a:rPr lang="ar-SA" dirty="0" err="1" smtClean="0">
                <a:solidFill>
                  <a:srgbClr val="0000FF"/>
                </a:solidFill>
              </a:rPr>
              <a:t>الاسفل</a:t>
            </a:r>
            <a:r>
              <a:rPr lang="ar-SA" dirty="0" smtClean="0">
                <a:solidFill>
                  <a:srgbClr val="0000FF"/>
                </a:solidFill>
              </a:rPr>
              <a:t> </a:t>
            </a:r>
            <a:r>
              <a:rPr lang="ar-SA" dirty="0" err="1" smtClean="0"/>
              <a:t>والاعلى</a:t>
            </a:r>
            <a:r>
              <a:rPr lang="ar-SA" dirty="0" smtClean="0"/>
              <a:t> </a:t>
            </a:r>
            <a:r>
              <a:rPr lang="ar-SA" dirty="0" smtClean="0">
                <a:sym typeface="Wingdings" pitchFamily="2" charset="2"/>
              </a:rPr>
              <a:t>: (</a:t>
            </a:r>
            <a:r>
              <a:rPr lang="ar-SA" dirty="0" smtClean="0">
                <a:solidFill>
                  <a:srgbClr val="0000FF"/>
                </a:solidFill>
                <a:sym typeface="Wingdings" pitchFamily="2" charset="2"/>
              </a:rPr>
              <a:t>المشبه </a:t>
            </a:r>
            <a:r>
              <a:rPr lang="ar-SA" dirty="0" err="1" smtClean="0">
                <a:solidFill>
                  <a:srgbClr val="0000FF"/>
                </a:solidFill>
                <a:sym typeface="Wingdings" pitchFamily="2" charset="2"/>
              </a:rPr>
              <a:t>به</a:t>
            </a:r>
            <a:r>
              <a:rPr lang="ar-SA" dirty="0" smtClean="0">
                <a:sym typeface="Wingdings" pitchFamily="2" charset="2"/>
              </a:rPr>
              <a:t>) </a:t>
            </a:r>
          </a:p>
          <a:p>
            <a:pPr marL="0" indent="0">
              <a:buNone/>
            </a:pPr>
            <a:r>
              <a:rPr lang="ar-IQ" dirty="0" smtClean="0"/>
              <a:t>ثم </a:t>
            </a:r>
            <a:r>
              <a:rPr lang="ar-IQ" dirty="0" smtClean="0">
                <a:solidFill>
                  <a:srgbClr val="00B050"/>
                </a:solidFill>
              </a:rPr>
              <a:t>حذف</a:t>
            </a:r>
            <a:r>
              <a:rPr lang="ar-IQ" dirty="0" smtClean="0"/>
              <a:t> </a:t>
            </a:r>
            <a:r>
              <a:rPr lang="ar-SA" dirty="0" smtClean="0"/>
              <a:t>:</a:t>
            </a:r>
            <a:r>
              <a:rPr lang="ar-IQ" dirty="0" err="1" smtClean="0"/>
              <a:t>ال</a:t>
            </a:r>
            <a:r>
              <a:rPr lang="ar-SA" dirty="0" smtClean="0"/>
              <a:t>ــ</a:t>
            </a:r>
            <a:r>
              <a:rPr lang="ar-IQ" dirty="0" smtClean="0">
                <a:solidFill>
                  <a:srgbClr val="00B050"/>
                </a:solidFill>
              </a:rPr>
              <a:t>طائر</a:t>
            </a:r>
            <a:r>
              <a:rPr lang="ar-SA" dirty="0" smtClean="0"/>
              <a:t>( </a:t>
            </a:r>
            <a:r>
              <a:rPr lang="ar-SA" dirty="0" smtClean="0">
                <a:solidFill>
                  <a:srgbClr val="00B050"/>
                </a:solidFill>
              </a:rPr>
              <a:t>المشبه</a:t>
            </a:r>
            <a:r>
              <a:rPr lang="ar-SA" dirty="0" smtClean="0">
                <a:solidFill>
                  <a:srgbClr val="C00000"/>
                </a:solidFill>
              </a:rPr>
              <a:t> </a:t>
            </a:r>
            <a:r>
              <a:rPr lang="ar-SA" dirty="0" err="1" smtClean="0">
                <a:solidFill>
                  <a:srgbClr val="00B050"/>
                </a:solidFill>
              </a:rPr>
              <a:t>به</a:t>
            </a:r>
            <a:r>
              <a:rPr lang="ar-SA" dirty="0" smtClean="0"/>
              <a:t>) وأبقى شيئاً من </a:t>
            </a:r>
            <a:r>
              <a:rPr lang="ar-SA" dirty="0" smtClean="0">
                <a:solidFill>
                  <a:srgbClr val="C00000"/>
                </a:solidFill>
              </a:rPr>
              <a:t>لوازمه</a:t>
            </a:r>
            <a:r>
              <a:rPr lang="ar-SA" dirty="0" smtClean="0"/>
              <a:t> </a:t>
            </a:r>
            <a:r>
              <a:rPr lang="ar-IQ" dirty="0" smtClean="0"/>
              <a:t>وهو </a:t>
            </a:r>
            <a:r>
              <a:rPr lang="ar-SA" dirty="0" smtClean="0"/>
              <a:t>(</a:t>
            </a:r>
            <a:r>
              <a:rPr lang="ar-IQ" dirty="0" smtClean="0">
                <a:solidFill>
                  <a:srgbClr val="C00000"/>
                </a:solidFill>
              </a:rPr>
              <a:t>الجناح</a:t>
            </a:r>
            <a:r>
              <a:rPr lang="ar-SA" dirty="0" smtClean="0"/>
              <a:t>). </a:t>
            </a:r>
          </a:p>
          <a:p>
            <a:pPr marL="0" indent="0">
              <a:buNone/>
            </a:pPr>
            <a:r>
              <a:rPr lang="ar-SA" dirty="0" smtClean="0"/>
              <a:t>أن الذل ليس له جَناح، لكن لما كان الإنسان إذا (استعلى على غيره) : </a:t>
            </a:r>
            <a:r>
              <a:rPr lang="ar-SA" dirty="0" smtClean="0">
                <a:solidFill>
                  <a:srgbClr val="CC3399"/>
                </a:solidFill>
              </a:rPr>
              <a:t>وجه الشبه( الاستعلاء </a:t>
            </a:r>
            <a:r>
              <a:rPr lang="ar-SA" dirty="0" smtClean="0"/>
              <a:t>)، وتجبر عليه، وارتفع، صار كأنه طائر، فأمر أن يخفض الجَناح الذي يكون </a:t>
            </a:r>
            <a:r>
              <a:rPr lang="ar-SA" dirty="0" err="1" smtClean="0"/>
              <a:t>به</a:t>
            </a:r>
            <a:r>
              <a:rPr lang="ar-SA" dirty="0" smtClean="0"/>
              <a:t> الطيران حتى ينزل ويكون بالنسبة لوالديه ذليلًا،</a:t>
            </a:r>
          </a:p>
          <a:p>
            <a:pPr marL="0" indent="0">
              <a:buNone/>
            </a:pPr>
            <a:r>
              <a:rPr lang="ar-SA" dirty="0" smtClean="0">
                <a:solidFill>
                  <a:srgbClr val="CC3399"/>
                </a:solidFill>
              </a:rPr>
              <a:t>والقرينة المانعة:</a:t>
            </a:r>
            <a:r>
              <a:rPr lang="ar-SA" dirty="0" err="1" smtClean="0">
                <a:solidFill>
                  <a:srgbClr val="CC3399"/>
                </a:solidFill>
              </a:rPr>
              <a:t>اثبات</a:t>
            </a:r>
            <a:r>
              <a:rPr lang="ar-SA" dirty="0" smtClean="0">
                <a:solidFill>
                  <a:srgbClr val="CC3399"/>
                </a:solidFill>
              </a:rPr>
              <a:t> الجناح للذل.</a:t>
            </a:r>
            <a:endParaRPr lang="ar-IQ" dirty="0" smtClean="0">
              <a:solidFill>
                <a:srgbClr val="CC3399"/>
              </a:solidFill>
            </a:endParaRPr>
          </a:p>
          <a:p>
            <a:endParaRPr lang="ar-SA"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19"/>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857916"/>
          </a:xfrm>
          <a:scene3d>
            <a:camera prst="orthographicFront"/>
            <a:lightRig rig="threePt" dir="t"/>
          </a:scene3d>
          <a:sp3d>
            <a:bevelT prst="angle"/>
          </a:sp3d>
        </p:spPr>
        <p:txBody>
          <a:bodyPr>
            <a:normAutofit/>
          </a:bodyPr>
          <a:lstStyle/>
          <a:p>
            <a:endParaRPr lang="ar-SA" dirty="0" smtClean="0"/>
          </a:p>
          <a:p>
            <a:r>
              <a:rPr lang="ar-SA" dirty="0" smtClean="0"/>
              <a:t>قال </a:t>
            </a:r>
            <a:r>
              <a:rPr lang="ar-SA" dirty="0" err="1" smtClean="0"/>
              <a:t>تعالى: </a:t>
            </a:r>
            <a:r>
              <a:rPr lang="ar-SA" dirty="0" smtClean="0"/>
              <a:t>{</a:t>
            </a:r>
            <a:r>
              <a:rPr lang="ar-SA" b="1" dirty="0" smtClean="0"/>
              <a:t>وَالصُّبْحِ إِذَا </a:t>
            </a:r>
            <a:r>
              <a:rPr lang="ar-SA" b="1" dirty="0" err="1" smtClean="0"/>
              <a:t>تَنَفَّسَ </a:t>
            </a:r>
            <a:r>
              <a:rPr lang="ar-SA" b="1" dirty="0" smtClean="0"/>
              <a:t>(18</a:t>
            </a:r>
            <a:r>
              <a:rPr lang="ar-SA" b="1" dirty="0" err="1" smtClean="0"/>
              <a:t>) </a:t>
            </a:r>
            <a:r>
              <a:rPr lang="ar-SA" dirty="0" err="1" smtClean="0"/>
              <a:t>}</a:t>
            </a:r>
            <a:endParaRPr lang="ar-SA" dirty="0" smtClean="0"/>
          </a:p>
          <a:p>
            <a:r>
              <a:rPr lang="ar-SA" dirty="0" smtClean="0">
                <a:solidFill>
                  <a:srgbClr val="FF0000"/>
                </a:solidFill>
              </a:rPr>
              <a:t>المشبه</a:t>
            </a:r>
            <a:r>
              <a:rPr lang="ar-SA" dirty="0" smtClean="0"/>
              <a:t>: ال</a:t>
            </a:r>
            <a:r>
              <a:rPr lang="ar-SA" dirty="0" smtClean="0">
                <a:solidFill>
                  <a:srgbClr val="FF0000"/>
                </a:solidFill>
              </a:rPr>
              <a:t>صبح</a:t>
            </a:r>
            <a:r>
              <a:rPr lang="ar-SA" dirty="0" smtClean="0"/>
              <a:t> </a:t>
            </a:r>
          </a:p>
          <a:p>
            <a:r>
              <a:rPr lang="ar-SA" dirty="0" smtClean="0">
                <a:solidFill>
                  <a:srgbClr val="0070C0"/>
                </a:solidFill>
              </a:rPr>
              <a:t>المشبه </a:t>
            </a:r>
            <a:r>
              <a:rPr lang="ar-SA" dirty="0" err="1" smtClean="0">
                <a:solidFill>
                  <a:srgbClr val="0070C0"/>
                </a:solidFill>
              </a:rPr>
              <a:t>به</a:t>
            </a:r>
            <a:r>
              <a:rPr lang="ar-SA" dirty="0" smtClean="0"/>
              <a:t>: </a:t>
            </a:r>
            <a:r>
              <a:rPr lang="ar-SA" dirty="0" err="1" smtClean="0">
                <a:solidFill>
                  <a:srgbClr val="0070C0"/>
                </a:solidFill>
              </a:rPr>
              <a:t>الانسان</a:t>
            </a:r>
            <a:r>
              <a:rPr lang="ar-SA" dirty="0" smtClean="0"/>
              <a:t> </a:t>
            </a:r>
          </a:p>
          <a:p>
            <a:r>
              <a:rPr lang="ar-SA" u="sng" dirty="0" smtClean="0"/>
              <a:t>وحذف</a:t>
            </a:r>
            <a:r>
              <a:rPr lang="ar-SA" dirty="0" smtClean="0"/>
              <a:t> المشبه </a:t>
            </a:r>
            <a:r>
              <a:rPr lang="ar-SA" u="sng" dirty="0" err="1" smtClean="0"/>
              <a:t>به</a:t>
            </a:r>
            <a:r>
              <a:rPr lang="ar-SA" dirty="0" smtClean="0"/>
              <a:t>(</a:t>
            </a:r>
            <a:r>
              <a:rPr lang="ar-SA" u="sng" dirty="0" err="1" smtClean="0"/>
              <a:t>الانسان</a:t>
            </a:r>
            <a:r>
              <a:rPr lang="ar-SA" dirty="0" smtClean="0"/>
              <a:t>) وأبقى شيئًا من </a:t>
            </a:r>
            <a:r>
              <a:rPr lang="ar-SA" dirty="0" smtClean="0">
                <a:solidFill>
                  <a:srgbClr val="CC3399"/>
                </a:solidFill>
              </a:rPr>
              <a:t>لوازمه</a:t>
            </a:r>
            <a:r>
              <a:rPr lang="ar-SA" dirty="0" smtClean="0"/>
              <a:t>: (</a:t>
            </a:r>
            <a:r>
              <a:rPr lang="ar-SA" dirty="0" smtClean="0">
                <a:solidFill>
                  <a:srgbClr val="CC3399"/>
                </a:solidFill>
              </a:rPr>
              <a:t>تنفس</a:t>
            </a:r>
            <a:r>
              <a:rPr lang="ar-SA" dirty="0" smtClean="0"/>
              <a:t>)</a:t>
            </a:r>
          </a:p>
          <a:p>
            <a:r>
              <a:rPr lang="ar-SA" dirty="0" smtClean="0"/>
              <a:t>و </a:t>
            </a:r>
            <a:r>
              <a:rPr lang="ar-SA" u="sng" dirty="0" smtClean="0">
                <a:solidFill>
                  <a:srgbClr val="00B0F0"/>
                </a:solidFill>
              </a:rPr>
              <a:t>وجه الشبه</a:t>
            </a:r>
            <a:r>
              <a:rPr lang="ar-SA" dirty="0" smtClean="0"/>
              <a:t>: هو حركة الجهاز التنفسي للإنسان </a:t>
            </a:r>
            <a:r>
              <a:rPr lang="ar-SA" dirty="0" smtClean="0">
                <a:solidFill>
                  <a:srgbClr val="FF0000"/>
                </a:solidFill>
              </a:rPr>
              <a:t>وخروج النور </a:t>
            </a:r>
            <a:r>
              <a:rPr lang="ar-SA" dirty="0" smtClean="0"/>
              <a:t>، فكلتاهما </a:t>
            </a:r>
            <a:r>
              <a:rPr lang="ar-SA" u="sng" dirty="0" smtClean="0">
                <a:solidFill>
                  <a:srgbClr val="00B0F0"/>
                </a:solidFill>
              </a:rPr>
              <a:t>حركة دائبة مستمرة </a:t>
            </a:r>
            <a:r>
              <a:rPr lang="ar-SA" dirty="0" smtClean="0"/>
              <a:t>، </a:t>
            </a:r>
          </a:p>
          <a:p>
            <a:r>
              <a:rPr lang="ar-SA" dirty="0" smtClean="0"/>
              <a:t>والقرينة ال</a:t>
            </a:r>
            <a:r>
              <a:rPr lang="ar-SA" dirty="0" smtClean="0">
                <a:solidFill>
                  <a:srgbClr val="00B050"/>
                </a:solidFill>
              </a:rPr>
              <a:t>مانعة</a:t>
            </a:r>
            <a:r>
              <a:rPr lang="ar-SA" dirty="0" smtClean="0"/>
              <a:t> : </a:t>
            </a:r>
            <a:r>
              <a:rPr lang="ar-SA" dirty="0" err="1" smtClean="0">
                <a:solidFill>
                  <a:srgbClr val="00B050"/>
                </a:solidFill>
              </a:rPr>
              <a:t>اثبات</a:t>
            </a:r>
            <a:r>
              <a:rPr lang="ar-SA" dirty="0" smtClean="0">
                <a:solidFill>
                  <a:srgbClr val="00B050"/>
                </a:solidFill>
              </a:rPr>
              <a:t> التنفس للصبح</a:t>
            </a:r>
            <a:r>
              <a:rPr lang="ar-SA" dirty="0" smtClean="0"/>
              <a:t>.</a:t>
            </a:r>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SA" dirty="0" smtClean="0">
                <a:solidFill>
                  <a:srgbClr val="FF0000"/>
                </a:solidFill>
              </a:rPr>
              <a:t>ـ</a:t>
            </a:r>
            <a:endParaRPr lang="ar-IQ" dirty="0" smtClean="0"/>
          </a:p>
          <a:p>
            <a:r>
              <a:rPr lang="ar-SA" dirty="0" smtClean="0"/>
              <a:t>قال </a:t>
            </a:r>
            <a:r>
              <a:rPr lang="ar-SA" dirty="0" err="1" smtClean="0"/>
              <a:t>الامام</a:t>
            </a:r>
            <a:r>
              <a:rPr lang="ar-SA" dirty="0" smtClean="0"/>
              <a:t> الشافعي:"دع الأيام تفعل ما تشاء</a:t>
            </a:r>
          </a:p>
          <a:p>
            <a:r>
              <a:rPr lang="ar-SA" dirty="0" smtClean="0"/>
              <a:t>شبه </a:t>
            </a:r>
            <a:r>
              <a:rPr lang="ar-SA" dirty="0" smtClean="0">
                <a:solidFill>
                  <a:srgbClr val="CC3399"/>
                </a:solidFill>
              </a:rPr>
              <a:t>"الأيام”( المشبه) </a:t>
            </a:r>
          </a:p>
          <a:p>
            <a:r>
              <a:rPr lang="ar-SA" dirty="0" smtClean="0"/>
              <a:t>بــ</a:t>
            </a:r>
            <a:r>
              <a:rPr lang="ar-SA" dirty="0" smtClean="0">
                <a:solidFill>
                  <a:srgbClr val="FF0000"/>
                </a:solidFill>
              </a:rPr>
              <a:t>إنسان( المشبه </a:t>
            </a:r>
            <a:r>
              <a:rPr lang="ar-SA" dirty="0" err="1" smtClean="0">
                <a:solidFill>
                  <a:srgbClr val="FF0000"/>
                </a:solidFill>
              </a:rPr>
              <a:t>به</a:t>
            </a:r>
            <a:r>
              <a:rPr lang="ar-SA" dirty="0" smtClean="0">
                <a:solidFill>
                  <a:srgbClr val="FF0000"/>
                </a:solidFill>
              </a:rPr>
              <a:t>)، </a:t>
            </a:r>
            <a:endParaRPr lang="ar-SA" dirty="0" smtClean="0"/>
          </a:p>
          <a:p>
            <a:r>
              <a:rPr lang="ar-SA" dirty="0" smtClean="0">
                <a:solidFill>
                  <a:srgbClr val="0000FF"/>
                </a:solidFill>
              </a:rPr>
              <a:t>حذف</a:t>
            </a:r>
            <a:r>
              <a:rPr lang="ar-SA" dirty="0" smtClean="0"/>
              <a:t> المشبه </a:t>
            </a:r>
            <a:r>
              <a:rPr lang="ar-SA" dirty="0" err="1" smtClean="0"/>
              <a:t>به</a:t>
            </a:r>
            <a:r>
              <a:rPr lang="ar-SA" dirty="0" smtClean="0"/>
              <a:t>، ورمز إليه بشيء من </a:t>
            </a:r>
            <a:r>
              <a:rPr lang="ar-SA" dirty="0" smtClean="0">
                <a:solidFill>
                  <a:srgbClr val="0099FF"/>
                </a:solidFill>
              </a:rPr>
              <a:t>لوازمه:</a:t>
            </a:r>
            <a:r>
              <a:rPr lang="ar-SA" dirty="0" smtClean="0"/>
              <a:t> وهو </a:t>
            </a:r>
            <a:r>
              <a:rPr lang="ar-SA" dirty="0" smtClean="0">
                <a:solidFill>
                  <a:srgbClr val="0099FF"/>
                </a:solidFill>
              </a:rPr>
              <a:t>"تفعل" </a:t>
            </a:r>
            <a:r>
              <a:rPr lang="ar-SA" dirty="0" smtClean="0"/>
              <a:t>على سبيل الاستعارة</a:t>
            </a:r>
            <a:r>
              <a:rPr lang="ar-SA" dirty="0" smtClean="0">
                <a:solidFill>
                  <a:srgbClr val="0000FF"/>
                </a:solidFill>
              </a:rPr>
              <a:t> الـمكنية</a:t>
            </a:r>
            <a:r>
              <a:rPr lang="ar-SA" dirty="0" smtClean="0"/>
              <a:t>، والقرينة </a:t>
            </a:r>
            <a:r>
              <a:rPr lang="ar-SA" u="sng" dirty="0" smtClean="0"/>
              <a:t>المانعة</a:t>
            </a:r>
            <a:r>
              <a:rPr lang="ar-SA" dirty="0" smtClean="0"/>
              <a:t>: </a:t>
            </a:r>
            <a:r>
              <a:rPr lang="ar-SA" dirty="0" smtClean="0">
                <a:solidFill>
                  <a:srgbClr val="FF0000"/>
                </a:solidFill>
              </a:rPr>
              <a:t>إثـبات الفعل للأيام</a:t>
            </a:r>
            <a:r>
              <a:rPr lang="ar-SA" dirty="0" smtClean="0"/>
              <a:t>.</a:t>
            </a:r>
          </a:p>
          <a:p>
            <a:endParaRPr lang="ar-SA"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75456"/>
            <a:ext cx="8229600" cy="72008"/>
          </a:xfrm>
        </p:spPr>
        <p:txBody>
          <a:bodyPr>
            <a:normAutofit fontScale="90000"/>
          </a:bodyPr>
          <a:lstStyle/>
          <a:p>
            <a:endParaRPr lang="ar-IQ" dirty="0"/>
          </a:p>
        </p:txBody>
      </p:sp>
      <p:sp>
        <p:nvSpPr>
          <p:cNvPr id="3" name="Content Placeholder 2"/>
          <p:cNvSpPr>
            <a:spLocks noGrp="1"/>
          </p:cNvSpPr>
          <p:nvPr>
            <p:ph idx="1"/>
          </p:nvPr>
        </p:nvSpPr>
        <p:spPr>
          <a:xfrm>
            <a:off x="457200" y="476672"/>
            <a:ext cx="8229600" cy="6024162"/>
          </a:xfrm>
          <a:scene3d>
            <a:camera prst="perspectiveRelaxedModerately"/>
            <a:lightRig rig="threePt" dir="t"/>
          </a:scene3d>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endParaRPr lang="ar-IQ" dirty="0" smtClean="0"/>
          </a:p>
          <a:p>
            <a:pPr marL="0" indent="0">
              <a:buNone/>
            </a:pPr>
            <a:endParaRPr lang="ar-IQ" dirty="0" smtClean="0"/>
          </a:p>
          <a:p>
            <a:pPr marL="0" indent="0">
              <a:buNone/>
            </a:pPr>
            <a:r>
              <a:rPr lang="ar-IQ" dirty="0" smtClean="0"/>
              <a:t>=قال الحجاج من خطبة في </a:t>
            </a:r>
            <a:r>
              <a:rPr lang="ar-IQ" dirty="0" err="1" smtClean="0"/>
              <a:t>اهل</a:t>
            </a:r>
            <a:r>
              <a:rPr lang="ar-IQ" dirty="0" smtClean="0"/>
              <a:t> العراق</a:t>
            </a:r>
            <a:r>
              <a:rPr lang="ar-SA" dirty="0" smtClean="0"/>
              <a:t>:</a:t>
            </a:r>
            <a:r>
              <a:rPr lang="ar-IQ" dirty="0" smtClean="0"/>
              <a:t>[إني لارى رؤوساً قد أينعت وحان قطافها وإني لصاحبها]</a:t>
            </a:r>
          </a:p>
          <a:p>
            <a:pPr marL="0" indent="0">
              <a:buNone/>
            </a:pPr>
            <a:endParaRPr lang="ar-IQ" dirty="0" smtClean="0"/>
          </a:p>
          <a:p>
            <a:pPr marL="0" indent="0">
              <a:buNone/>
            </a:pPr>
            <a:r>
              <a:rPr lang="ar-IQ" dirty="0" smtClean="0"/>
              <a:t>شبه الحجاج </a:t>
            </a:r>
            <a:r>
              <a:rPr lang="ar-IQ" dirty="0" smtClean="0">
                <a:solidFill>
                  <a:srgbClr val="0000FF"/>
                </a:solidFill>
              </a:rPr>
              <a:t>الرؤوس</a:t>
            </a:r>
            <a:r>
              <a:rPr lang="ar-SA" dirty="0" smtClean="0">
                <a:solidFill>
                  <a:srgbClr val="0000FF"/>
                </a:solidFill>
              </a:rPr>
              <a:t>:(المشبه)</a:t>
            </a:r>
            <a:r>
              <a:rPr lang="ar-IQ" dirty="0" smtClean="0">
                <a:solidFill>
                  <a:srgbClr val="0000FF"/>
                </a:solidFill>
              </a:rPr>
              <a:t> </a:t>
            </a:r>
            <a:r>
              <a:rPr lang="ar-IQ" dirty="0" smtClean="0"/>
              <a:t>ب</a:t>
            </a:r>
            <a:r>
              <a:rPr lang="ar-SA" dirty="0" smtClean="0"/>
              <a:t>ـ</a:t>
            </a:r>
            <a:r>
              <a:rPr lang="ar-IQ" dirty="0" smtClean="0">
                <a:solidFill>
                  <a:srgbClr val="C00000"/>
                </a:solidFill>
              </a:rPr>
              <a:t>الثمرات</a:t>
            </a:r>
            <a:r>
              <a:rPr lang="ar-SA" dirty="0" smtClean="0">
                <a:solidFill>
                  <a:srgbClr val="C00000"/>
                </a:solidFill>
              </a:rPr>
              <a:t>(المشبه </a:t>
            </a:r>
            <a:r>
              <a:rPr lang="ar-SA" dirty="0" err="1" smtClean="0">
                <a:solidFill>
                  <a:srgbClr val="C00000"/>
                </a:solidFill>
              </a:rPr>
              <a:t>به</a:t>
            </a:r>
            <a:r>
              <a:rPr lang="ar-SA" dirty="0" smtClean="0">
                <a:solidFill>
                  <a:srgbClr val="C00000"/>
                </a:solidFill>
              </a:rPr>
              <a:t>).</a:t>
            </a:r>
            <a:r>
              <a:rPr lang="ar-IQ" dirty="0" smtClean="0">
                <a:solidFill>
                  <a:srgbClr val="C00000"/>
                </a:solidFill>
              </a:rPr>
              <a:t> </a:t>
            </a:r>
            <a:endParaRPr lang="ar-SA" dirty="0" smtClean="0">
              <a:solidFill>
                <a:srgbClr val="C00000"/>
              </a:solidFill>
            </a:endParaRPr>
          </a:p>
          <a:p>
            <a:pPr marL="0" indent="0">
              <a:buNone/>
            </a:pPr>
            <a:r>
              <a:rPr lang="ar-IQ" dirty="0" smtClean="0"/>
              <a:t>و</a:t>
            </a:r>
            <a:r>
              <a:rPr lang="ar-IQ" dirty="0" smtClean="0">
                <a:solidFill>
                  <a:srgbClr val="00B050"/>
                </a:solidFill>
              </a:rPr>
              <a:t>حذف</a:t>
            </a:r>
            <a:r>
              <a:rPr lang="ar-IQ" dirty="0" smtClean="0"/>
              <a:t> المشبه به وابقى شيئاً من </a:t>
            </a:r>
            <a:r>
              <a:rPr lang="ar-IQ" dirty="0" smtClean="0">
                <a:solidFill>
                  <a:srgbClr val="CC3399"/>
                </a:solidFill>
              </a:rPr>
              <a:t>لوازمه</a:t>
            </a:r>
            <a:r>
              <a:rPr lang="ar-IQ" dirty="0" smtClean="0"/>
              <a:t> وهي </a:t>
            </a:r>
            <a:r>
              <a:rPr lang="ar-IQ" dirty="0" smtClean="0">
                <a:solidFill>
                  <a:srgbClr val="CC3399"/>
                </a:solidFill>
              </a:rPr>
              <a:t>(أينعت)،</a:t>
            </a:r>
            <a:r>
              <a:rPr lang="ar-IQ" dirty="0" smtClean="0"/>
              <a:t>والقرينة المانعة إثبات الايناع للرأس.</a:t>
            </a:r>
            <a:endParaRPr lang="ar-IQ" dirty="0"/>
          </a:p>
        </p:txBody>
      </p:sp>
    </p:spTree>
    <p:extLst>
      <p:ext uri="{BB962C8B-B14F-4D97-AF65-F5344CB8AC3E}">
        <p14:creationId xmlns="" xmlns:p14="http://schemas.microsoft.com/office/powerpoint/2010/main" val="24565614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755576"/>
            <a:ext cx="8229600" cy="936104"/>
          </a:xfrm>
        </p:spPr>
        <p:txBody>
          <a:bodyPr/>
          <a:lstStyle/>
          <a:p>
            <a:endParaRPr lang="ar-IQ" dirty="0"/>
          </a:p>
        </p:txBody>
      </p:sp>
      <p:sp>
        <p:nvSpPr>
          <p:cNvPr id="3" name="Content Placeholder 2"/>
          <p:cNvSpPr>
            <a:spLocks noGrp="1"/>
          </p:cNvSpPr>
          <p:nvPr>
            <p:ph idx="1"/>
          </p:nvPr>
        </p:nvSpPr>
        <p:spPr>
          <a:xfrm>
            <a:off x="285720" y="214290"/>
            <a:ext cx="8229600" cy="5793507"/>
          </a:xfrm>
        </p:spPr>
        <p:txBody>
          <a:bodyPr/>
          <a:lstStyle/>
          <a:p>
            <a:pPr marL="0" indent="0">
              <a:buNone/>
            </a:pPr>
            <a:r>
              <a:rPr lang="ar-IQ" b="1" dirty="0" smtClean="0"/>
              <a:t>وإذا المنية انشبت أظفارها               </a:t>
            </a:r>
            <a:endParaRPr lang="ar-SA" b="1" dirty="0" smtClean="0"/>
          </a:p>
          <a:p>
            <a:pPr marL="0" indent="0" algn="l">
              <a:buNone/>
            </a:pPr>
            <a:r>
              <a:rPr lang="ar-IQ" b="1" dirty="0" err="1" smtClean="0"/>
              <a:t>الفيت</a:t>
            </a:r>
            <a:r>
              <a:rPr lang="ar-IQ" b="1" dirty="0" smtClean="0"/>
              <a:t> كل تميمة لاتنفع</a:t>
            </a:r>
          </a:p>
          <a:p>
            <a:pPr marL="0" indent="0">
              <a:buNone/>
            </a:pPr>
            <a:r>
              <a:rPr lang="ar-IQ" dirty="0"/>
              <a:t> </a:t>
            </a:r>
            <a:endParaRPr lang="ar-IQ" dirty="0" smtClean="0"/>
          </a:p>
          <a:p>
            <a:pPr marL="0" indent="0">
              <a:buNone/>
            </a:pPr>
            <a:r>
              <a:rPr lang="ar-IQ" dirty="0" smtClean="0"/>
              <a:t>شبه الشاعر </a:t>
            </a:r>
            <a:r>
              <a:rPr lang="ar-IQ" dirty="0" smtClean="0">
                <a:solidFill>
                  <a:srgbClr val="CC3399"/>
                </a:solidFill>
              </a:rPr>
              <a:t>(المنية)</a:t>
            </a:r>
            <a:r>
              <a:rPr lang="ar-SA" dirty="0" smtClean="0">
                <a:solidFill>
                  <a:srgbClr val="CC3399"/>
                </a:solidFill>
              </a:rPr>
              <a:t>=الموت:( المشبه)</a:t>
            </a:r>
          </a:p>
          <a:p>
            <a:pPr marL="0" indent="0">
              <a:buNone/>
            </a:pPr>
            <a:r>
              <a:rPr lang="ar-IQ" dirty="0" smtClean="0"/>
              <a:t>ب</a:t>
            </a:r>
            <a:r>
              <a:rPr lang="ar-SA" dirty="0" smtClean="0"/>
              <a:t>ــ</a:t>
            </a:r>
            <a:r>
              <a:rPr lang="ar-IQ" dirty="0" smtClean="0">
                <a:solidFill>
                  <a:srgbClr val="FF0000"/>
                </a:solidFill>
              </a:rPr>
              <a:t>الحيوان المفترس</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a:t>
            </a:r>
            <a:r>
              <a:rPr lang="ar-IQ" dirty="0" smtClean="0">
                <a:solidFill>
                  <a:srgbClr val="FF0000"/>
                </a:solidFill>
              </a:rPr>
              <a:t> </a:t>
            </a:r>
            <a:endParaRPr lang="ar-SA" dirty="0" smtClean="0">
              <a:solidFill>
                <a:srgbClr val="FF0000"/>
              </a:solidFill>
            </a:endParaRPr>
          </a:p>
          <a:p>
            <a:pPr marL="0" indent="0">
              <a:buNone/>
            </a:pPr>
            <a:r>
              <a:rPr lang="ar-IQ" dirty="0" smtClean="0">
                <a:solidFill>
                  <a:srgbClr val="00B050"/>
                </a:solidFill>
              </a:rPr>
              <a:t>والجامع بينهما </a:t>
            </a:r>
            <a:r>
              <a:rPr lang="ar-SA" dirty="0" smtClean="0">
                <a:solidFill>
                  <a:srgbClr val="00B050"/>
                </a:solidFill>
              </a:rPr>
              <a:t>(وجه الشبه):</a:t>
            </a:r>
            <a:r>
              <a:rPr lang="ar-IQ" dirty="0" err="1" smtClean="0">
                <a:solidFill>
                  <a:srgbClr val="00B050"/>
                </a:solidFill>
              </a:rPr>
              <a:t>ازهاق</a:t>
            </a:r>
            <a:r>
              <a:rPr lang="ar-IQ" dirty="0" smtClean="0">
                <a:solidFill>
                  <a:srgbClr val="00B050"/>
                </a:solidFill>
              </a:rPr>
              <a:t> الروح </a:t>
            </a:r>
            <a:r>
              <a:rPr lang="ar-IQ" dirty="0" smtClean="0"/>
              <a:t>،</a:t>
            </a:r>
            <a:endParaRPr lang="ar-SA" dirty="0" smtClean="0"/>
          </a:p>
          <a:p>
            <a:pPr marL="0" indent="0">
              <a:buNone/>
            </a:pPr>
            <a:r>
              <a:rPr lang="ar-IQ" dirty="0" smtClean="0"/>
              <a:t>و</a:t>
            </a:r>
            <a:r>
              <a:rPr lang="ar-IQ" dirty="0" smtClean="0">
                <a:solidFill>
                  <a:srgbClr val="0000FF"/>
                </a:solidFill>
              </a:rPr>
              <a:t>حذف</a:t>
            </a:r>
            <a:r>
              <a:rPr lang="ar-IQ" dirty="0" smtClean="0"/>
              <a:t> </a:t>
            </a:r>
            <a:r>
              <a:rPr lang="ar-IQ" u="sng" dirty="0" smtClean="0"/>
              <a:t>المشبه به </a:t>
            </a:r>
            <a:r>
              <a:rPr lang="ar-IQ" dirty="0" smtClean="0"/>
              <a:t>(الحيوان المفترس) وابقى شيئاً من </a:t>
            </a:r>
            <a:r>
              <a:rPr lang="ar-IQ" dirty="0" smtClean="0">
                <a:solidFill>
                  <a:srgbClr val="00B0F0"/>
                </a:solidFill>
              </a:rPr>
              <a:t>لوازمه</a:t>
            </a:r>
            <a:r>
              <a:rPr lang="ar-IQ" dirty="0" smtClean="0"/>
              <a:t> وهو (</a:t>
            </a:r>
            <a:r>
              <a:rPr lang="ar-IQ" dirty="0" smtClean="0">
                <a:solidFill>
                  <a:srgbClr val="00B0F0"/>
                </a:solidFill>
              </a:rPr>
              <a:t>أنشبت اظفارها</a:t>
            </a:r>
            <a:r>
              <a:rPr lang="ar-IQ" dirty="0" smtClean="0"/>
              <a:t>) </a:t>
            </a:r>
            <a:endParaRPr lang="ar-SA" dirty="0" smtClean="0"/>
          </a:p>
          <a:p>
            <a:pPr marL="0" indent="0">
              <a:buNone/>
            </a:pPr>
            <a:r>
              <a:rPr lang="ar-IQ" dirty="0" smtClean="0"/>
              <a:t>والقرينة ا</a:t>
            </a:r>
            <a:r>
              <a:rPr lang="ar-IQ" u="sng" dirty="0" smtClean="0"/>
              <a:t>لمانعة</a:t>
            </a:r>
            <a:r>
              <a:rPr lang="ar-IQ" dirty="0" smtClean="0"/>
              <a:t> لفظية وهي </a:t>
            </a:r>
            <a:r>
              <a:rPr lang="ar-IQ" u="sng" dirty="0" smtClean="0"/>
              <a:t>اثبات </a:t>
            </a:r>
            <a:r>
              <a:rPr lang="ar-IQ" u="sng" dirty="0" err="1" smtClean="0"/>
              <a:t>الاظافر</a:t>
            </a:r>
            <a:r>
              <a:rPr lang="ar-IQ" u="sng" dirty="0" smtClean="0"/>
              <a:t> للم</a:t>
            </a:r>
            <a:r>
              <a:rPr lang="ar-SA" u="sng" dirty="0" smtClean="0"/>
              <a:t>وت</a:t>
            </a:r>
            <a:r>
              <a:rPr lang="ar-IQ" dirty="0" smtClean="0"/>
              <a:t>.</a:t>
            </a:r>
            <a:endParaRPr lang="ar-IQ" dirty="0"/>
          </a:p>
        </p:txBody>
      </p:sp>
    </p:spTree>
    <p:extLst>
      <p:ext uri="{BB962C8B-B14F-4D97-AF65-F5344CB8AC3E}">
        <p14:creationId xmlns="" xmlns:p14="http://schemas.microsoft.com/office/powerpoint/2010/main" val="4161306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19472"/>
            <a:ext cx="8229600" cy="144016"/>
          </a:xfrm>
        </p:spPr>
        <p:txBody>
          <a:bodyPr>
            <a:normAutofit fontScale="90000"/>
          </a:bodyPr>
          <a:lstStyle/>
          <a:p>
            <a:endParaRPr lang="ar-IQ" dirty="0"/>
          </a:p>
        </p:txBody>
      </p:sp>
      <p:sp>
        <p:nvSpPr>
          <p:cNvPr id="3" name="Content Placeholder 2"/>
          <p:cNvSpPr>
            <a:spLocks noGrp="1"/>
          </p:cNvSpPr>
          <p:nvPr>
            <p:ph idx="1"/>
          </p:nvPr>
        </p:nvSpPr>
        <p:spPr>
          <a:xfrm>
            <a:off x="428596" y="428604"/>
            <a:ext cx="8229600" cy="5721499"/>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endParaRPr lang="ar-IQ" dirty="0" smtClean="0"/>
          </a:p>
          <a:p>
            <a:pPr marL="0" indent="0">
              <a:buNone/>
            </a:pPr>
            <a:r>
              <a:rPr lang="ar-IQ" dirty="0" smtClean="0"/>
              <a:t>5) ان يسلم من التعقيد اللفظي.</a:t>
            </a:r>
          </a:p>
          <a:p>
            <a:pPr marL="0" indent="0">
              <a:buNone/>
            </a:pPr>
            <a:r>
              <a:rPr lang="ar-IQ" dirty="0" smtClean="0"/>
              <a:t>6) ان يسلم من التعقيد المعنوي.</a:t>
            </a:r>
          </a:p>
        </p:txBody>
      </p:sp>
    </p:spTree>
    <p:extLst>
      <p:ext uri="{BB962C8B-B14F-4D97-AF65-F5344CB8AC3E}">
        <p14:creationId xmlns="" xmlns:p14="http://schemas.microsoft.com/office/powerpoint/2010/main" val="3585951640"/>
      </p:ext>
    </p:extLst>
  </p:cSld>
  <p:clrMapOvr>
    <a:masterClrMapping/>
  </p:clrMapOvr>
  <p:transition>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1000108"/>
            <a:ext cx="8686800" cy="5080017"/>
          </a:xfrm>
        </p:spPr>
        <p:txBody>
          <a:bodyPr/>
          <a:lstStyle/>
          <a:p>
            <a:pPr>
              <a:buNone/>
            </a:pPr>
            <a:endParaRPr lang="ar-SA" dirty="0"/>
          </a:p>
        </p:txBody>
      </p:sp>
      <p:sp>
        <p:nvSpPr>
          <p:cNvPr id="4" name="مستطيل 3"/>
          <p:cNvSpPr/>
          <p:nvPr/>
        </p:nvSpPr>
        <p:spPr>
          <a:xfrm>
            <a:off x="428596" y="1753735"/>
            <a:ext cx="8358246" cy="4401205"/>
          </a:xfrm>
          <a:prstGeom prst="rect">
            <a:avLst/>
          </a:prstGeom>
          <a:scene3d>
            <a:camera prst="perspectiveAbove"/>
            <a:lightRig rig="threePt" dir="t"/>
          </a:scene3d>
        </p:spPr>
        <p:txBody>
          <a:bodyPr wrap="square">
            <a:spAutoFit/>
          </a:bodyPr>
          <a:lstStyle/>
          <a:p>
            <a:r>
              <a:rPr lang="ar-IQ" sz="2800" b="1" dirty="0" smtClean="0"/>
              <a:t>عضنا الدهر بنابه       ليت </a:t>
            </a:r>
            <a:r>
              <a:rPr lang="ar-IQ" sz="2800" b="1" dirty="0" err="1" smtClean="0"/>
              <a:t>ماحلَّ</a:t>
            </a:r>
            <a:r>
              <a:rPr lang="ar-IQ" sz="2800" b="1" dirty="0" smtClean="0"/>
              <a:t> بنا </a:t>
            </a:r>
            <a:r>
              <a:rPr lang="ar-IQ" sz="2800" b="1" dirty="0" err="1" smtClean="0"/>
              <a:t>به</a:t>
            </a:r>
            <a:endParaRPr lang="ar-IQ" sz="2800" b="1" dirty="0" smtClean="0"/>
          </a:p>
          <a:p>
            <a:endParaRPr lang="ar-SA" sz="2800" dirty="0" smtClean="0"/>
          </a:p>
          <a:p>
            <a:r>
              <a:rPr lang="ar-IQ" sz="2800" dirty="0" smtClean="0"/>
              <a:t>جعل للدهر ناباً يعض </a:t>
            </a:r>
            <a:r>
              <a:rPr lang="ar-IQ" sz="2800" dirty="0" err="1" smtClean="0"/>
              <a:t>به</a:t>
            </a:r>
            <a:r>
              <a:rPr lang="ar-IQ" sz="2800" dirty="0" smtClean="0"/>
              <a:t> و</a:t>
            </a:r>
            <a:r>
              <a:rPr lang="ar-SA" sz="2800" dirty="0" smtClean="0"/>
              <a:t>هو </a:t>
            </a:r>
            <a:r>
              <a:rPr lang="ar-IQ" sz="2800" dirty="0" err="1" smtClean="0"/>
              <a:t>لاناب</a:t>
            </a:r>
            <a:r>
              <a:rPr lang="ar-IQ" sz="2800" dirty="0" smtClean="0"/>
              <a:t> له إنما الناب للحيوان </a:t>
            </a:r>
            <a:r>
              <a:rPr lang="ar-SA" sz="2800" dirty="0" smtClean="0"/>
              <a:t>، فنقول:</a:t>
            </a:r>
          </a:p>
          <a:p>
            <a:r>
              <a:rPr lang="ar-SA" sz="2800" dirty="0" smtClean="0"/>
              <a:t> شبه </a:t>
            </a:r>
            <a:r>
              <a:rPr lang="ar-SA" sz="2800" dirty="0" smtClean="0">
                <a:solidFill>
                  <a:srgbClr val="00B050"/>
                </a:solidFill>
              </a:rPr>
              <a:t>مصائب</a:t>
            </a:r>
            <a:r>
              <a:rPr lang="ar-SA" sz="2800" dirty="0" smtClean="0"/>
              <a:t> الدنيا و</a:t>
            </a:r>
            <a:r>
              <a:rPr lang="ar-SA" sz="2800" dirty="0" smtClean="0">
                <a:solidFill>
                  <a:srgbClr val="00B050"/>
                </a:solidFill>
              </a:rPr>
              <a:t>الدهر</a:t>
            </a:r>
            <a:r>
              <a:rPr lang="ar-SA" sz="2800" dirty="0" smtClean="0"/>
              <a:t>: ( </a:t>
            </a:r>
            <a:r>
              <a:rPr lang="ar-SA" sz="2800" dirty="0" smtClean="0">
                <a:solidFill>
                  <a:srgbClr val="00B050"/>
                </a:solidFill>
              </a:rPr>
              <a:t>المشبه</a:t>
            </a:r>
            <a:r>
              <a:rPr lang="ar-SA" sz="2800" dirty="0" smtClean="0"/>
              <a:t>)</a:t>
            </a:r>
          </a:p>
          <a:p>
            <a:r>
              <a:rPr lang="ar-SA" sz="2800" dirty="0" smtClean="0"/>
              <a:t> </a:t>
            </a:r>
            <a:r>
              <a:rPr lang="ar-SA" sz="2800" dirty="0" smtClean="0">
                <a:solidFill>
                  <a:srgbClr val="C00000"/>
                </a:solidFill>
              </a:rPr>
              <a:t>بــالحيوان المفترس</a:t>
            </a:r>
            <a:r>
              <a:rPr lang="ar-SA" sz="2800" dirty="0" smtClean="0"/>
              <a:t>:( </a:t>
            </a:r>
            <a:r>
              <a:rPr lang="ar-SA" sz="2800" dirty="0" smtClean="0">
                <a:solidFill>
                  <a:srgbClr val="C00000"/>
                </a:solidFill>
              </a:rPr>
              <a:t>المشبه </a:t>
            </a:r>
            <a:r>
              <a:rPr lang="ar-SA" sz="2800" dirty="0" err="1" smtClean="0">
                <a:solidFill>
                  <a:srgbClr val="C00000"/>
                </a:solidFill>
              </a:rPr>
              <a:t>به</a:t>
            </a:r>
            <a:r>
              <a:rPr lang="ar-SA" sz="2800" dirty="0" smtClean="0"/>
              <a:t>)</a:t>
            </a:r>
          </a:p>
          <a:p>
            <a:r>
              <a:rPr lang="ar-SA" sz="2800" dirty="0" smtClean="0"/>
              <a:t>  و</a:t>
            </a:r>
            <a:r>
              <a:rPr lang="ar-SA" sz="2800" u="sng" dirty="0" smtClean="0">
                <a:solidFill>
                  <a:srgbClr val="0099FF"/>
                </a:solidFill>
              </a:rPr>
              <a:t>حذف</a:t>
            </a:r>
            <a:r>
              <a:rPr lang="ar-SA" sz="2800" dirty="0" smtClean="0"/>
              <a:t> </a:t>
            </a:r>
            <a:r>
              <a:rPr lang="ar-SA" sz="2800" dirty="0" smtClean="0">
                <a:solidFill>
                  <a:srgbClr val="0099FF"/>
                </a:solidFill>
              </a:rPr>
              <a:t>المشبه </a:t>
            </a:r>
            <a:r>
              <a:rPr lang="ar-SA" sz="2800" dirty="0" err="1" smtClean="0">
                <a:solidFill>
                  <a:srgbClr val="0099FF"/>
                </a:solidFill>
              </a:rPr>
              <a:t>به</a:t>
            </a:r>
            <a:r>
              <a:rPr lang="ar-SA" sz="2800" dirty="0" smtClean="0"/>
              <a:t>: (</a:t>
            </a:r>
            <a:r>
              <a:rPr lang="ar-SA" sz="2800" dirty="0" smtClean="0">
                <a:solidFill>
                  <a:srgbClr val="0099FF"/>
                </a:solidFill>
              </a:rPr>
              <a:t>الحيوان المفترس</a:t>
            </a:r>
            <a:r>
              <a:rPr lang="ar-SA" sz="2800" dirty="0" smtClean="0"/>
              <a:t>)</a:t>
            </a:r>
          </a:p>
          <a:p>
            <a:r>
              <a:rPr lang="ar-SA" sz="2800" dirty="0" smtClean="0"/>
              <a:t> و</a:t>
            </a:r>
            <a:r>
              <a:rPr lang="ar-SA" sz="2800" u="sng" dirty="0" smtClean="0"/>
              <a:t>أبقى</a:t>
            </a:r>
            <a:r>
              <a:rPr lang="ar-SA" sz="2800" dirty="0" smtClean="0"/>
              <a:t> شيئاً من </a:t>
            </a:r>
            <a:r>
              <a:rPr lang="ar-SA" sz="2800" dirty="0" smtClean="0">
                <a:solidFill>
                  <a:srgbClr val="FF0000"/>
                </a:solidFill>
              </a:rPr>
              <a:t>لوازمه</a:t>
            </a:r>
            <a:r>
              <a:rPr lang="ar-SA" sz="2800" dirty="0" smtClean="0"/>
              <a:t> : ( </a:t>
            </a:r>
            <a:r>
              <a:rPr lang="ar-SA" sz="2800" dirty="0" smtClean="0">
                <a:solidFill>
                  <a:srgbClr val="FF0000"/>
                </a:solidFill>
              </a:rPr>
              <a:t>الناب / العض </a:t>
            </a:r>
            <a:r>
              <a:rPr lang="ar-SA" sz="2800" dirty="0" smtClean="0"/>
              <a:t>)</a:t>
            </a:r>
          </a:p>
          <a:p>
            <a:r>
              <a:rPr lang="ar-SA" sz="2800" dirty="0" smtClean="0"/>
              <a:t>وجه الشبه : </a:t>
            </a:r>
            <a:r>
              <a:rPr lang="ar-SA" sz="2800" dirty="0" err="1" smtClean="0"/>
              <a:t>الالم</a:t>
            </a:r>
            <a:r>
              <a:rPr lang="ar-SA" sz="2800" dirty="0" smtClean="0"/>
              <a:t> والتوجع</a:t>
            </a:r>
          </a:p>
          <a:p>
            <a:r>
              <a:rPr lang="ar-SA" sz="2800" dirty="0" smtClean="0"/>
              <a:t>والقرينة ا</a:t>
            </a:r>
            <a:r>
              <a:rPr lang="ar-SA" sz="2800" dirty="0" smtClean="0">
                <a:solidFill>
                  <a:srgbClr val="0000FF"/>
                </a:solidFill>
              </a:rPr>
              <a:t>لمانعة</a:t>
            </a:r>
            <a:r>
              <a:rPr lang="ar-SA" sz="2800" dirty="0" smtClean="0"/>
              <a:t> : </a:t>
            </a:r>
            <a:r>
              <a:rPr lang="ar-SA" sz="2800" dirty="0" err="1" smtClean="0">
                <a:solidFill>
                  <a:srgbClr val="0000FF"/>
                </a:solidFill>
              </a:rPr>
              <a:t>اثبات</a:t>
            </a:r>
            <a:r>
              <a:rPr lang="ar-SA" sz="2800" dirty="0" smtClean="0">
                <a:solidFill>
                  <a:srgbClr val="0000FF"/>
                </a:solidFill>
              </a:rPr>
              <a:t> الناب والعض للدهر</a:t>
            </a:r>
            <a:endParaRPr lang="ar-IQ" sz="2800" dirty="0" smtClean="0">
              <a:solidFill>
                <a:srgbClr val="0000FF"/>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285728"/>
            <a:ext cx="8686800" cy="171472"/>
          </a:xfrm>
        </p:spPr>
        <p:txBody>
          <a:bodyPr>
            <a:normAutofit fontScale="90000"/>
          </a:bodyPr>
          <a:lstStyle/>
          <a:p>
            <a:endParaRPr lang="ar-SA" dirty="0"/>
          </a:p>
        </p:txBody>
      </p:sp>
      <p:sp>
        <p:nvSpPr>
          <p:cNvPr id="3" name="عنصر نائب للمحتوى 2"/>
          <p:cNvSpPr>
            <a:spLocks noGrp="1"/>
          </p:cNvSpPr>
          <p:nvPr>
            <p:ph idx="1"/>
          </p:nvPr>
        </p:nvSpPr>
        <p:spPr>
          <a:xfrm>
            <a:off x="304800" y="928670"/>
            <a:ext cx="8686800" cy="5643602"/>
          </a:xfrm>
        </p:spPr>
        <p:txBody>
          <a:bodyPr/>
          <a:lstStyle/>
          <a:p>
            <a:pPr>
              <a:buNone/>
            </a:pPr>
            <a:endParaRPr lang="ar-SA" dirty="0"/>
          </a:p>
        </p:txBody>
      </p:sp>
      <p:sp>
        <p:nvSpPr>
          <p:cNvPr id="4" name="مستطيل 3"/>
          <p:cNvSpPr/>
          <p:nvPr/>
        </p:nvSpPr>
        <p:spPr>
          <a:xfrm>
            <a:off x="428596" y="1357298"/>
            <a:ext cx="8429684" cy="4401205"/>
          </a:xfrm>
          <a:prstGeom prst="rect">
            <a:avLst/>
          </a:prstGeom>
        </p:spPr>
        <p:txBody>
          <a:bodyPr wrap="square">
            <a:spAutoFit/>
          </a:bodyPr>
          <a:lstStyle/>
          <a:p>
            <a:r>
              <a:rPr lang="ar-IQ" sz="2800" b="1" dirty="0" smtClean="0"/>
              <a:t>ولئن نطقتُ بشكرِ بِرِّكَ مُفصِحاً   </a:t>
            </a:r>
            <a:endParaRPr lang="ar-SA" sz="2800" b="1" dirty="0" smtClean="0"/>
          </a:p>
          <a:p>
            <a:pPr algn="l"/>
            <a:r>
              <a:rPr lang="ar-IQ" sz="2800" b="1" dirty="0" smtClean="0"/>
              <a:t>فلسانُ حالي </a:t>
            </a:r>
            <a:r>
              <a:rPr lang="ar-IQ" sz="2800" b="1" dirty="0" err="1" smtClean="0"/>
              <a:t>بالشكايةِ</a:t>
            </a:r>
            <a:r>
              <a:rPr lang="ar-IQ" sz="2800" b="1" dirty="0" smtClean="0"/>
              <a:t> أنطقُ</a:t>
            </a:r>
          </a:p>
          <a:p>
            <a:r>
              <a:rPr lang="ar-IQ" sz="2800" dirty="0" smtClean="0"/>
              <a:t>جعل للحال لساناً ينطق بالشكوى ،تشبيهاً لها </a:t>
            </a:r>
            <a:r>
              <a:rPr lang="ar-IQ" sz="2800" dirty="0" err="1" smtClean="0"/>
              <a:t>بالانسان</a:t>
            </a:r>
            <a:r>
              <a:rPr lang="ar-IQ" sz="2800" dirty="0" smtClean="0"/>
              <a:t> الناطق</a:t>
            </a:r>
            <a:r>
              <a:rPr lang="ar-SA" sz="2800" dirty="0" smtClean="0"/>
              <a:t>، فنقول:</a:t>
            </a:r>
          </a:p>
          <a:p>
            <a:r>
              <a:rPr lang="ar-SA" sz="2800" dirty="0" smtClean="0"/>
              <a:t> شبه (</a:t>
            </a:r>
            <a:r>
              <a:rPr lang="ar-SA" sz="2800" dirty="0" smtClean="0">
                <a:solidFill>
                  <a:srgbClr val="0000FF"/>
                </a:solidFill>
              </a:rPr>
              <a:t>حال </a:t>
            </a:r>
            <a:r>
              <a:rPr lang="ar-SA" sz="2800" dirty="0" smtClean="0"/>
              <a:t>الشاعر ):ال</a:t>
            </a:r>
            <a:r>
              <a:rPr lang="ar-SA" sz="2800" dirty="0" smtClean="0">
                <a:solidFill>
                  <a:srgbClr val="0000FF"/>
                </a:solidFill>
              </a:rPr>
              <a:t>مشبه</a:t>
            </a:r>
          </a:p>
          <a:p>
            <a:r>
              <a:rPr lang="ar-SA" sz="2800" dirty="0" smtClean="0"/>
              <a:t> </a:t>
            </a:r>
            <a:r>
              <a:rPr lang="ar-SA" sz="2800" dirty="0" err="1" smtClean="0"/>
              <a:t>بــ</a:t>
            </a:r>
            <a:r>
              <a:rPr lang="ar-SA" sz="2800" dirty="0" err="1" smtClean="0">
                <a:solidFill>
                  <a:srgbClr val="FF0000"/>
                </a:solidFill>
              </a:rPr>
              <a:t>الانسان</a:t>
            </a:r>
            <a:r>
              <a:rPr lang="ar-SA" sz="2800" dirty="0" smtClean="0"/>
              <a:t> : </a:t>
            </a:r>
            <a:r>
              <a:rPr lang="ar-SA" sz="2800" dirty="0" smtClean="0">
                <a:solidFill>
                  <a:srgbClr val="FF0000"/>
                </a:solidFill>
              </a:rPr>
              <a:t>المشبه </a:t>
            </a:r>
            <a:r>
              <a:rPr lang="ar-SA" sz="2800" dirty="0" err="1" smtClean="0">
                <a:solidFill>
                  <a:srgbClr val="FF0000"/>
                </a:solidFill>
              </a:rPr>
              <a:t>به</a:t>
            </a:r>
            <a:r>
              <a:rPr lang="ar-SA" sz="2800" dirty="0" smtClean="0">
                <a:solidFill>
                  <a:srgbClr val="FF0000"/>
                </a:solidFill>
              </a:rPr>
              <a:t> </a:t>
            </a:r>
          </a:p>
          <a:p>
            <a:r>
              <a:rPr lang="ar-SA" sz="2800" dirty="0" smtClean="0"/>
              <a:t>و</a:t>
            </a:r>
            <a:r>
              <a:rPr lang="ar-SA" sz="2800" u="sng" dirty="0" smtClean="0"/>
              <a:t>حذف</a:t>
            </a:r>
            <a:r>
              <a:rPr lang="ar-SA" sz="2800" dirty="0" smtClean="0"/>
              <a:t> ا</a:t>
            </a:r>
            <a:r>
              <a:rPr lang="ar-SA" sz="2800" dirty="0" smtClean="0">
                <a:solidFill>
                  <a:srgbClr val="CC3399"/>
                </a:solidFill>
              </a:rPr>
              <a:t>لإنسان</a:t>
            </a:r>
            <a:r>
              <a:rPr lang="ar-SA" sz="2800" dirty="0" smtClean="0"/>
              <a:t> ( </a:t>
            </a:r>
            <a:r>
              <a:rPr lang="ar-SA" sz="2800" u="sng" dirty="0" smtClean="0"/>
              <a:t>المشبه </a:t>
            </a:r>
            <a:r>
              <a:rPr lang="ar-SA" sz="2800" u="sng" dirty="0" err="1" smtClean="0"/>
              <a:t>به</a:t>
            </a:r>
            <a:r>
              <a:rPr lang="ar-SA" sz="2800" u="sng" dirty="0" smtClean="0"/>
              <a:t> </a:t>
            </a:r>
            <a:r>
              <a:rPr lang="ar-SA" sz="2800" dirty="0" smtClean="0"/>
              <a:t>) </a:t>
            </a:r>
          </a:p>
          <a:p>
            <a:r>
              <a:rPr lang="ar-SA" sz="2800" dirty="0" err="1" smtClean="0"/>
              <a:t>و</a:t>
            </a:r>
            <a:r>
              <a:rPr lang="ar-SA" sz="2800" dirty="0" err="1" smtClean="0">
                <a:solidFill>
                  <a:srgbClr val="CC3399"/>
                </a:solidFill>
              </a:rPr>
              <a:t>ابقى</a:t>
            </a:r>
            <a:r>
              <a:rPr lang="ar-SA" sz="2800" dirty="0" smtClean="0"/>
              <a:t> شيئاً من </a:t>
            </a:r>
            <a:r>
              <a:rPr lang="ar-SA" sz="2800" dirty="0" smtClean="0">
                <a:solidFill>
                  <a:srgbClr val="CC3399"/>
                </a:solidFill>
              </a:rPr>
              <a:t>لوازمه</a:t>
            </a:r>
            <a:r>
              <a:rPr lang="ar-SA" sz="2800" dirty="0" smtClean="0"/>
              <a:t> : (</a:t>
            </a:r>
            <a:r>
              <a:rPr lang="ar-SA" sz="2800" u="sng" dirty="0" smtClean="0">
                <a:solidFill>
                  <a:srgbClr val="CC3399"/>
                </a:solidFill>
              </a:rPr>
              <a:t>اللسان</a:t>
            </a:r>
            <a:r>
              <a:rPr lang="ar-SA" sz="2800" dirty="0" smtClean="0"/>
              <a:t>) الذي يتكلم </a:t>
            </a:r>
            <a:r>
              <a:rPr lang="ar-SA" sz="2800" dirty="0" err="1" smtClean="0"/>
              <a:t>به</a:t>
            </a:r>
            <a:r>
              <a:rPr lang="ar-SA" sz="2800" dirty="0" smtClean="0"/>
              <a:t> والذي يميزه عن بقية المخلوقات </a:t>
            </a:r>
            <a:r>
              <a:rPr lang="ar-IQ" sz="2800" dirty="0" smtClean="0"/>
              <a:t>.</a:t>
            </a:r>
            <a:endParaRPr lang="ar-SA" sz="2800" dirty="0" smtClean="0"/>
          </a:p>
          <a:p>
            <a:r>
              <a:rPr lang="ar-SA" sz="2800" dirty="0" smtClean="0"/>
              <a:t>والقرينة ال</a:t>
            </a:r>
            <a:r>
              <a:rPr lang="ar-SA" sz="2800" dirty="0" smtClean="0">
                <a:solidFill>
                  <a:srgbClr val="00B050"/>
                </a:solidFill>
              </a:rPr>
              <a:t>مانعة :</a:t>
            </a:r>
            <a:r>
              <a:rPr lang="ar-SA" sz="2800" dirty="0" smtClean="0"/>
              <a:t> </a:t>
            </a:r>
            <a:r>
              <a:rPr lang="ar-SA" sz="2800" u="sng" dirty="0" err="1" smtClean="0">
                <a:solidFill>
                  <a:srgbClr val="00B050"/>
                </a:solidFill>
              </a:rPr>
              <a:t>اثبات</a:t>
            </a:r>
            <a:r>
              <a:rPr lang="ar-SA" sz="2800" u="sng" dirty="0" smtClean="0">
                <a:solidFill>
                  <a:srgbClr val="00B050"/>
                </a:solidFill>
              </a:rPr>
              <a:t> اللسان للحال ليشكو ويتكلم</a:t>
            </a:r>
            <a:r>
              <a:rPr lang="ar-SA" sz="2800" u="sng" dirty="0" smtClean="0"/>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ar-IQ" dirty="0" smtClean="0"/>
              <a:t>الاستعارة التمثيلية (المجاز المركب)</a:t>
            </a:r>
            <a:endParaRPr lang="ar-IQ" dirty="0"/>
          </a:p>
        </p:txBody>
      </p:sp>
      <p:sp>
        <p:nvSpPr>
          <p:cNvPr id="3" name="Content Placeholder 2"/>
          <p:cNvSpPr>
            <a:spLocks noGrp="1"/>
          </p:cNvSpPr>
          <p:nvPr>
            <p:ph idx="1"/>
          </p:nvPr>
        </p:nvSpPr>
        <p:spPr>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ar-IQ" dirty="0" smtClean="0"/>
              <a:t> </a:t>
            </a:r>
          </a:p>
          <a:p>
            <a:pPr marL="0" indent="0">
              <a:buNone/>
            </a:pPr>
            <a:r>
              <a:rPr lang="ar-IQ" dirty="0"/>
              <a:t> </a:t>
            </a:r>
            <a:r>
              <a:rPr lang="ar-IQ" dirty="0" smtClean="0"/>
              <a:t>    هو </a:t>
            </a:r>
            <a:r>
              <a:rPr lang="ar-IQ" u="sng" dirty="0" smtClean="0">
                <a:solidFill>
                  <a:srgbClr val="FF0000"/>
                </a:solidFill>
              </a:rPr>
              <a:t>تركيب</a:t>
            </a:r>
            <a:r>
              <a:rPr lang="ar-IQ" dirty="0" smtClean="0"/>
              <a:t> استعمل في غير ما وضع له لعلاقة المشابهة مع قرينة مـــانعة من ارادة معناه الاصلي ويجــب ان يكون كلا من الطرفين صورة منتزعة من متعدد.</a:t>
            </a:r>
            <a:endParaRPr lang="ar-SA" dirty="0" smtClean="0"/>
          </a:p>
          <a:p>
            <a:pPr marL="0" indent="0">
              <a:buNone/>
            </a:pPr>
            <a:r>
              <a:rPr lang="ar-SA" dirty="0" smtClean="0"/>
              <a:t>وتكثر الاستعارة التمثيلية في </a:t>
            </a:r>
            <a:r>
              <a:rPr lang="ar-SA" dirty="0" err="1" smtClean="0"/>
              <a:t>الامثال</a:t>
            </a:r>
            <a:r>
              <a:rPr lang="ar-SA" dirty="0" smtClean="0"/>
              <a:t> السائرة ، وما جرى مجرى المثل من </a:t>
            </a:r>
            <a:r>
              <a:rPr lang="ar-SA" dirty="0" err="1" smtClean="0"/>
              <a:t>الايات</a:t>
            </a:r>
            <a:r>
              <a:rPr lang="ar-SA" dirty="0" smtClean="0"/>
              <a:t> القرآنية الكريمة ، </a:t>
            </a:r>
            <a:r>
              <a:rPr lang="ar-SA" dirty="0" err="1" smtClean="0"/>
              <a:t>والاحاديث</a:t>
            </a:r>
            <a:r>
              <a:rPr lang="ar-SA" dirty="0" smtClean="0"/>
              <a:t> النبوية الشريفة ، وكلام العرب </a:t>
            </a:r>
            <a:r>
              <a:rPr lang="ar-SA" dirty="0" err="1" smtClean="0"/>
              <a:t>منظومه</a:t>
            </a:r>
            <a:r>
              <a:rPr lang="ar-SA" dirty="0" smtClean="0"/>
              <a:t> </a:t>
            </a:r>
            <a:r>
              <a:rPr lang="ar-SA" dirty="0" err="1" smtClean="0"/>
              <a:t>ومنثوره</a:t>
            </a:r>
            <a:r>
              <a:rPr lang="ar-SA" dirty="0" smtClean="0"/>
              <a:t> . </a:t>
            </a:r>
          </a:p>
          <a:p>
            <a:pPr marL="0" indent="0">
              <a:buNone/>
            </a:pPr>
            <a:endParaRPr lang="ar-SA" dirty="0" smtClean="0"/>
          </a:p>
        </p:txBody>
      </p:sp>
    </p:spTree>
    <p:extLst>
      <p:ext uri="{BB962C8B-B14F-4D97-AF65-F5344CB8AC3E}">
        <p14:creationId xmlns="" xmlns:p14="http://schemas.microsoft.com/office/powerpoint/2010/main" val="39153441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928670"/>
            <a:ext cx="8686800" cy="5151455"/>
          </a:xfrm>
          <a:ln>
            <a:solidFill>
              <a:schemeClr val="accent1"/>
            </a:solidFill>
          </a:ln>
          <a:effectLst>
            <a:glow rad="101600">
              <a:schemeClr val="accent2">
                <a:satMod val="175000"/>
                <a:alpha val="40000"/>
              </a:schemeClr>
            </a:glow>
          </a:effectLst>
          <a:scene3d>
            <a:camera prst="orthographicFront"/>
            <a:lightRig rig="threePt" dir="t"/>
          </a:scene3d>
          <a:sp3d>
            <a:bevelT w="165100" prst="coolSlant"/>
          </a:sp3d>
        </p:spPr>
        <p:txBody>
          <a:bodyPr/>
          <a:lstStyle/>
          <a:p>
            <a:pPr marL="0" indent="0">
              <a:buNone/>
            </a:pPr>
            <a:endParaRPr lang="ar-SA" dirty="0" smtClean="0"/>
          </a:p>
          <a:p>
            <a:pPr marL="0" indent="0">
              <a:buNone/>
            </a:pPr>
            <a:r>
              <a:rPr lang="ar-SA" dirty="0" smtClean="0"/>
              <a:t>ومنه : قوله ( صلى الله عليه وسلم ) :</a:t>
            </a:r>
            <a:r>
              <a:rPr lang="ar-SA" b="1" dirty="0" smtClean="0">
                <a:solidFill>
                  <a:srgbClr val="FF0000"/>
                </a:solidFill>
              </a:rPr>
              <a:t> (( </a:t>
            </a:r>
            <a:r>
              <a:rPr lang="ar-SA" b="1" dirty="0" err="1" smtClean="0">
                <a:solidFill>
                  <a:srgbClr val="FF0000"/>
                </a:solidFill>
              </a:rPr>
              <a:t>لايلدغُ</a:t>
            </a:r>
            <a:r>
              <a:rPr lang="ar-SA" b="1" dirty="0" smtClean="0">
                <a:solidFill>
                  <a:srgbClr val="FF0000"/>
                </a:solidFill>
              </a:rPr>
              <a:t> المؤمن في جُحْرٍ مرتين )) </a:t>
            </a:r>
          </a:p>
          <a:p>
            <a:pPr marL="0" indent="0">
              <a:buNone/>
            </a:pPr>
            <a:r>
              <a:rPr lang="ar-SA" dirty="0" smtClean="0"/>
              <a:t>شبه حال الإنسان الذي يزاول أمراً يكون فيه ضررٌ أو خطرٌ ، ثم يكرر ذلك الفعل ، بحال من يمد يده إلى الجحر فيلدغ منه ، ثم يمدها مرة أخرى فيكون اللَّدغُ مرتين ، والجامع هو الغباء وعدم الحيطة وأخذ العبرة من حوادث الزمان . </a:t>
            </a:r>
            <a:endParaRPr lang="ar-IQ" dirty="0" smtClean="0"/>
          </a:p>
          <a:p>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scene3d>
            <a:camera prst="isometricOffAxis2Left"/>
            <a:lightRig rig="threePt" dir="t"/>
          </a:scene3d>
        </p:spPr>
        <p:txBody>
          <a:bodyPr/>
          <a:lstStyle/>
          <a:p>
            <a:pPr>
              <a:buNone/>
            </a:pPr>
            <a:r>
              <a:rPr lang="ar-SA" b="1" i="1" dirty="0" smtClean="0">
                <a:solidFill>
                  <a:srgbClr val="FF0000"/>
                </a:solidFill>
              </a:rPr>
              <a:t>{ أيُحِبُّ أحدُكُم أن يأكل لحم أخيه ميتًا فكرهتمُوه } </a:t>
            </a:r>
          </a:p>
          <a:p>
            <a:pPr>
              <a:buNone/>
            </a:pPr>
            <a:r>
              <a:rPr lang="ar-SA" dirty="0" smtClean="0"/>
              <a:t>هو حال من تناول ذكر رجل من أصحابه بالغيبة كحال من شرع في أكل لحم أخيه الميت ، بجامع الشناعة </a:t>
            </a:r>
            <a:r>
              <a:rPr lang="ar-SA" dirty="0" err="1" smtClean="0"/>
              <a:t>والفضاعة</a:t>
            </a:r>
            <a:r>
              <a:rPr lang="ar-SA" dirty="0" smtClean="0"/>
              <a:t> المتعلقة في هذين الفعلين.</a:t>
            </a:r>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dirty="0" smtClean="0">
                <a:solidFill>
                  <a:srgbClr val="FF0000"/>
                </a:solidFill>
              </a:rPr>
              <a:t>ومن كان ذا فمٍ مرٍ مريضٍ       </a:t>
            </a:r>
            <a:endParaRPr lang="ar-SA" b="1" dirty="0" smtClean="0">
              <a:solidFill>
                <a:srgbClr val="FF0000"/>
              </a:solidFill>
            </a:endParaRPr>
          </a:p>
          <a:p>
            <a:pPr marL="0" indent="0" algn="l">
              <a:buNone/>
            </a:pPr>
            <a:r>
              <a:rPr lang="ar-IQ" b="1" dirty="0" smtClean="0">
                <a:solidFill>
                  <a:srgbClr val="FF0000"/>
                </a:solidFill>
              </a:rPr>
              <a:t>يجد مُراً </a:t>
            </a:r>
            <a:r>
              <a:rPr lang="ar-IQ" b="1" dirty="0" err="1" smtClean="0">
                <a:solidFill>
                  <a:srgbClr val="FF0000"/>
                </a:solidFill>
              </a:rPr>
              <a:t>به</a:t>
            </a:r>
            <a:r>
              <a:rPr lang="ar-IQ" b="1" dirty="0" smtClean="0">
                <a:solidFill>
                  <a:srgbClr val="FF0000"/>
                </a:solidFill>
              </a:rPr>
              <a:t> الماءَ </a:t>
            </a:r>
            <a:r>
              <a:rPr lang="ar-IQ" b="1" dirty="0" err="1" smtClean="0">
                <a:solidFill>
                  <a:srgbClr val="FF0000"/>
                </a:solidFill>
              </a:rPr>
              <a:t>الزُّلالا</a:t>
            </a:r>
            <a:endParaRPr lang="ar-IQ" b="1" dirty="0" smtClean="0">
              <a:solidFill>
                <a:srgbClr val="FF0000"/>
              </a:solidFill>
            </a:endParaRPr>
          </a:p>
          <a:p>
            <a:pPr marL="0" indent="0">
              <a:buNone/>
            </a:pPr>
            <a:r>
              <a:rPr lang="ar-IQ" dirty="0" smtClean="0"/>
              <a:t>   شبه الشاعر حال من يعيبون شعره لعيب في ذوقهم الشعري </a:t>
            </a:r>
            <a:r>
              <a:rPr lang="ar-SA" dirty="0" smtClean="0"/>
              <a:t>(</a:t>
            </a:r>
            <a:r>
              <a:rPr lang="ar-SA" dirty="0" smtClean="0">
                <a:solidFill>
                  <a:srgbClr val="FF0000"/>
                </a:solidFill>
              </a:rPr>
              <a:t>المشبه )</a:t>
            </a:r>
            <a:endParaRPr lang="ar-IQ" dirty="0" smtClean="0">
              <a:solidFill>
                <a:srgbClr val="FF0000"/>
              </a:solidFill>
            </a:endParaRPr>
          </a:p>
          <a:p>
            <a:pPr marL="0" indent="0">
              <a:buNone/>
            </a:pPr>
            <a:r>
              <a:rPr lang="ar-IQ" dirty="0" smtClean="0"/>
              <a:t>بحال المريض الذي يجد الماء العذب مراً  في فمه </a:t>
            </a:r>
            <a:r>
              <a:rPr lang="ar-SA" dirty="0" smtClean="0"/>
              <a:t>( </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 </a:t>
            </a:r>
            <a:r>
              <a:rPr lang="ar-SA" dirty="0" smtClean="0"/>
              <a:t>) </a:t>
            </a:r>
          </a:p>
          <a:p>
            <a:pPr marL="0" indent="0">
              <a:buNone/>
            </a:pPr>
            <a:r>
              <a:rPr lang="ar-IQ" dirty="0" smtClean="0"/>
              <a:t>والجامع المرض في كل منهما</a:t>
            </a:r>
            <a:r>
              <a:rPr lang="ar-SA" dirty="0" smtClean="0"/>
              <a:t> ( </a:t>
            </a:r>
            <a:r>
              <a:rPr lang="ar-SA" dirty="0" smtClean="0">
                <a:solidFill>
                  <a:srgbClr val="FF0000"/>
                </a:solidFill>
              </a:rPr>
              <a:t>وجه الشبه </a:t>
            </a:r>
            <a:r>
              <a:rPr lang="ar-SA" dirty="0" smtClean="0"/>
              <a:t>) </a:t>
            </a:r>
            <a:r>
              <a:rPr lang="ar-IQ" dirty="0" smtClean="0"/>
              <a:t>.</a:t>
            </a:r>
          </a:p>
          <a:p>
            <a:endParaRPr lang="ar-SA"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4"/>
          </a:lnRef>
          <a:fillRef idx="2">
            <a:schemeClr val="accent4"/>
          </a:fillRef>
          <a:effectRef idx="1">
            <a:schemeClr val="accent4"/>
          </a:effectRef>
          <a:fontRef idx="minor">
            <a:schemeClr val="dk1"/>
          </a:fontRef>
        </p:style>
        <p:txBody>
          <a:bodyPr>
            <a:normAutofit/>
          </a:bodyPr>
          <a:lstStyle/>
          <a:p>
            <a:pPr algn="r"/>
            <a:r>
              <a:rPr lang="ar-IQ" dirty="0" smtClean="0"/>
              <a:t>متى يبلغ البنيان يوماً تمامه </a:t>
            </a:r>
            <a:br>
              <a:rPr lang="ar-IQ" dirty="0" smtClean="0"/>
            </a:br>
            <a:r>
              <a:rPr lang="ar-IQ" dirty="0"/>
              <a:t> </a:t>
            </a:r>
            <a:r>
              <a:rPr lang="ar-IQ" dirty="0" smtClean="0"/>
              <a:t>                      </a:t>
            </a:r>
            <a:r>
              <a:rPr lang="ar-IQ" dirty="0" err="1" smtClean="0"/>
              <a:t>اذا</a:t>
            </a:r>
            <a:r>
              <a:rPr lang="ar-IQ" dirty="0" smtClean="0"/>
              <a:t> كنت تبنيه وغيرك يهدمُ   </a:t>
            </a:r>
            <a:endParaRPr lang="ar-IQ" dirty="0"/>
          </a:p>
        </p:txBody>
      </p:sp>
      <p:sp>
        <p:nvSpPr>
          <p:cNvPr id="3" name="Content Placeholder 2"/>
          <p:cNvSpPr>
            <a:spLocks noGrp="1"/>
          </p:cNvSpPr>
          <p:nvPr>
            <p:ph idx="1"/>
          </p:nvPr>
        </p:nvSpPr>
        <p:spPr>
          <a:xfrm>
            <a:off x="457200" y="2420888"/>
            <a:ext cx="8229600" cy="3705275"/>
          </a:xfrm>
          <a:effectLst>
            <a:glow rad="228600">
              <a:schemeClr val="accent4">
                <a:satMod val="175000"/>
                <a:alpha val="40000"/>
              </a:schemeClr>
            </a:glow>
            <a:outerShdw blurRad="40000" dist="23000" dir="5400000" rotWithShape="0">
              <a:srgbClr val="000000">
                <a:alpha val="35000"/>
              </a:srgbClr>
            </a:outerShdw>
          </a:effectLst>
          <a:scene3d>
            <a:camera prst="perspectiveBelow"/>
            <a:lightRig rig="threePt" dir="t"/>
          </a:scene3d>
        </p:spPr>
        <p:style>
          <a:lnRef idx="1">
            <a:schemeClr val="accent4"/>
          </a:lnRef>
          <a:fillRef idx="3">
            <a:schemeClr val="accent4"/>
          </a:fillRef>
          <a:effectRef idx="2">
            <a:schemeClr val="accent4"/>
          </a:effectRef>
          <a:fontRef idx="minor">
            <a:schemeClr val="lt1"/>
          </a:fontRef>
        </p:style>
        <p:txBody>
          <a:bodyPr>
            <a:normAutofit lnSpcReduction="10000"/>
          </a:bodyPr>
          <a:lstStyle/>
          <a:p>
            <a:pPr marL="0" indent="0">
              <a:buNone/>
            </a:pPr>
            <a:r>
              <a:rPr lang="ar-IQ" dirty="0" smtClean="0"/>
              <a:t>  </a:t>
            </a:r>
          </a:p>
          <a:p>
            <a:pPr marL="0" indent="0">
              <a:buNone/>
            </a:pPr>
            <a:r>
              <a:rPr lang="ar-IQ" dirty="0" smtClean="0"/>
              <a:t>   يشبه </a:t>
            </a:r>
            <a:r>
              <a:rPr lang="ar-IQ" dirty="0" err="1" smtClean="0"/>
              <a:t>الشاعرالمصلح</a:t>
            </a:r>
            <a:r>
              <a:rPr lang="ar-IQ" dirty="0" smtClean="0"/>
              <a:t> يجهد نفسه في </a:t>
            </a:r>
            <a:r>
              <a:rPr lang="ar-IQ" dirty="0" err="1" smtClean="0"/>
              <a:t>الاصلاح</a:t>
            </a:r>
            <a:r>
              <a:rPr lang="ar-IQ" dirty="0" smtClean="0"/>
              <a:t> ثم يأتي غيره فيفسده </a:t>
            </a:r>
            <a:r>
              <a:rPr lang="ar-SA" dirty="0" smtClean="0"/>
              <a:t>( </a:t>
            </a:r>
            <a:r>
              <a:rPr lang="ar-SA" dirty="0" smtClean="0">
                <a:solidFill>
                  <a:srgbClr val="FF0000"/>
                </a:solidFill>
              </a:rPr>
              <a:t>المشبه</a:t>
            </a:r>
            <a:r>
              <a:rPr lang="ar-SA" dirty="0" smtClean="0"/>
              <a:t> ) </a:t>
            </a:r>
          </a:p>
          <a:p>
            <a:pPr marL="0" indent="0">
              <a:buNone/>
            </a:pPr>
            <a:r>
              <a:rPr lang="ar-IQ" dirty="0" smtClean="0"/>
              <a:t>بحال البنيان ينهض به حتى اذا أوشك أن يتم يجيء من يهدمه</a:t>
            </a:r>
            <a:r>
              <a:rPr lang="ar-SA" dirty="0" smtClean="0"/>
              <a:t> ( </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 </a:t>
            </a:r>
            <a:r>
              <a:rPr lang="ar-SA" dirty="0" smtClean="0"/>
              <a:t>) </a:t>
            </a:r>
          </a:p>
          <a:p>
            <a:pPr marL="0" indent="0">
              <a:buNone/>
            </a:pPr>
            <a:r>
              <a:rPr lang="ar-IQ" dirty="0" smtClean="0"/>
              <a:t> و</a:t>
            </a:r>
            <a:r>
              <a:rPr lang="ar-SA" dirty="0" smtClean="0"/>
              <a:t>( </a:t>
            </a:r>
            <a:r>
              <a:rPr lang="ar-IQ" dirty="0" smtClean="0">
                <a:solidFill>
                  <a:srgbClr val="FF0000"/>
                </a:solidFill>
              </a:rPr>
              <a:t>وجه الشبه</a:t>
            </a:r>
            <a:r>
              <a:rPr lang="ar-SA" dirty="0" smtClean="0"/>
              <a:t>)</a:t>
            </a:r>
            <a:r>
              <a:rPr lang="ar-IQ" dirty="0" smtClean="0"/>
              <a:t> بين الحالتين هو عدم الوصول الى الغاية لوجود من يفسده.</a:t>
            </a:r>
            <a:endParaRPr lang="ar-IQ" dirty="0"/>
          </a:p>
        </p:txBody>
      </p:sp>
    </p:spTree>
    <p:extLst>
      <p:ext uri="{BB962C8B-B14F-4D97-AF65-F5344CB8AC3E}">
        <p14:creationId xmlns="" xmlns:p14="http://schemas.microsoft.com/office/powerpoint/2010/main" val="2808926586"/>
      </p:ext>
    </p:extLst>
  </p:cSld>
  <p:clrMapOvr>
    <a:masterClrMapping/>
  </p:clrMapOvr>
  <p:transition spd="slow">
    <p:push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ln>
            <a:noFill/>
          </a:ln>
          <a:effectLst>
            <a:glow rad="228600">
              <a:schemeClr val="accent6">
                <a:satMod val="175000"/>
                <a:alpha val="40000"/>
              </a:schemeClr>
            </a:glow>
            <a:outerShdw blurRad="190500" dist="228600" dir="2700000" algn="ctr">
              <a:srgbClr val="000000">
                <a:alpha val="30000"/>
              </a:srgbClr>
            </a:outerShdw>
          </a:effectLst>
          <a:scene3d>
            <a:camera prst="perspectiveRelaxed"/>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a:normAutofit/>
          </a:bodyPr>
          <a:lstStyle/>
          <a:p>
            <a:pPr algn="r"/>
            <a:r>
              <a:rPr lang="ar-IQ" dirty="0" smtClean="0"/>
              <a:t>من ملك البلاد بغير حربٍ </a:t>
            </a:r>
            <a:br>
              <a:rPr lang="ar-IQ" dirty="0" smtClean="0"/>
            </a:br>
            <a:r>
              <a:rPr lang="ar-IQ" dirty="0" smtClean="0"/>
              <a:t>                         يهون عليه تسليم البلاد</a:t>
            </a:r>
            <a:endParaRPr lang="ar-IQ" dirty="0"/>
          </a:p>
        </p:txBody>
      </p:sp>
      <p:sp>
        <p:nvSpPr>
          <p:cNvPr id="3" name="Content Placeholder 2"/>
          <p:cNvSpPr>
            <a:spLocks noGrp="1"/>
          </p:cNvSpPr>
          <p:nvPr>
            <p:ph idx="1"/>
          </p:nvPr>
        </p:nvSpPr>
        <p:spPr>
          <a:xfrm>
            <a:off x="457200" y="2564904"/>
            <a:ext cx="8229600" cy="3561259"/>
          </a:xfrm>
          <a:effectLst>
            <a:outerShdw blurRad="40000" dist="23000" dir="5400000" rotWithShape="0">
              <a:srgbClr val="000000">
                <a:alpha val="35000"/>
              </a:srgbClr>
            </a:outerShdw>
            <a:reflection blurRad="6350" stA="50000" endA="275" endPos="40000" dist="101600" dir="5400000" sy="-100000" algn="bl" rotWithShape="0"/>
            <a:softEdge rad="127000"/>
          </a:effectLst>
          <a:scene3d>
            <a:camera prst="obliqueTopLeft"/>
            <a:lightRig rig="threePt" dir="t"/>
          </a:scene3d>
          <a:sp3d>
            <a:bevelT prst="angle"/>
          </a:sp3d>
        </p:spPr>
        <p:style>
          <a:lnRef idx="1">
            <a:schemeClr val="accent3"/>
          </a:lnRef>
          <a:fillRef idx="3">
            <a:schemeClr val="accent3"/>
          </a:fillRef>
          <a:effectRef idx="2">
            <a:schemeClr val="accent3"/>
          </a:effectRef>
          <a:fontRef idx="minor">
            <a:schemeClr val="lt1"/>
          </a:fontRef>
        </p:style>
        <p:txBody>
          <a:bodyPr>
            <a:normAutofit lnSpcReduction="10000"/>
          </a:bodyPr>
          <a:lstStyle/>
          <a:p>
            <a:pPr marL="0" indent="0">
              <a:buNone/>
            </a:pPr>
            <a:endParaRPr lang="ar-IQ" dirty="0" smtClean="0"/>
          </a:p>
          <a:p>
            <a:pPr marL="0" indent="0">
              <a:buNone/>
            </a:pPr>
            <a:r>
              <a:rPr lang="ar-IQ" dirty="0"/>
              <a:t> </a:t>
            </a:r>
            <a:r>
              <a:rPr lang="ar-IQ" dirty="0" smtClean="0"/>
              <a:t>   يشبه الشاعر حال الوارث الذي يبعثر ما ورثه عن والديه بدون تعب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استولى على البلاد بغير تعب وقتال فهان عليه تسليمها </a:t>
            </a:r>
            <a:r>
              <a:rPr lang="ar-IQ" dirty="0" err="1" smtClean="0"/>
              <a:t>لاعدائه</a:t>
            </a:r>
            <a:r>
              <a:rPr lang="ar-IQ" dirty="0" smtClean="0"/>
              <a:t>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والجامع التفريط فيما لايتعب في تحصيله</a:t>
            </a:r>
            <a:r>
              <a:rPr lang="ar-SA" dirty="0" smtClean="0"/>
              <a:t> ( </a:t>
            </a:r>
            <a:r>
              <a:rPr lang="ar-SA" dirty="0" smtClean="0">
                <a:solidFill>
                  <a:srgbClr val="0000FF"/>
                </a:solidFill>
              </a:rPr>
              <a:t>وجه الشبه</a:t>
            </a:r>
            <a:r>
              <a:rPr lang="ar-SA" dirty="0" smtClean="0"/>
              <a:t> ) </a:t>
            </a:r>
            <a:r>
              <a:rPr lang="ar-IQ" dirty="0" smtClean="0"/>
              <a:t>.</a:t>
            </a:r>
            <a:endParaRPr lang="ar-IQ" dirty="0"/>
          </a:p>
        </p:txBody>
      </p:sp>
    </p:spTree>
    <p:extLst>
      <p:ext uri="{BB962C8B-B14F-4D97-AF65-F5344CB8AC3E}">
        <p14:creationId xmlns="" xmlns:p14="http://schemas.microsoft.com/office/powerpoint/2010/main" val="3301994550"/>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ln/>
          <a:effectLst>
            <a:glow rad="228600">
              <a:schemeClr val="accent4">
                <a:satMod val="175000"/>
                <a:alpha val="40000"/>
              </a:schemeClr>
            </a:glow>
          </a:effectLst>
          <a:scene3d>
            <a:camera prst="perspectiveContrastingRightFacing"/>
            <a:lightRig rig="threePt" dir="t"/>
          </a:scene3d>
          <a:sp3d>
            <a:bevelT prst="angle"/>
          </a:sp3d>
        </p:spPr>
        <p:style>
          <a:lnRef idx="2">
            <a:schemeClr val="accent6"/>
          </a:lnRef>
          <a:fillRef idx="1">
            <a:schemeClr val="lt1"/>
          </a:fillRef>
          <a:effectRef idx="0">
            <a:schemeClr val="accent6"/>
          </a:effectRef>
          <a:fontRef idx="minor">
            <a:schemeClr val="dk1"/>
          </a:fontRef>
        </p:style>
        <p:txBody>
          <a:bodyPr/>
          <a:lstStyle/>
          <a:p>
            <a:r>
              <a:rPr lang="ar-IQ" dirty="0" smtClean="0"/>
              <a:t>قبل الرِّماءِ تُملأُ الكنائنُ</a:t>
            </a:r>
            <a:endParaRPr lang="ar-IQ" dirty="0"/>
          </a:p>
        </p:txBody>
      </p:sp>
      <p:sp>
        <p:nvSpPr>
          <p:cNvPr id="3" name="Content Placeholder 2"/>
          <p:cNvSpPr>
            <a:spLocks noGrp="1"/>
          </p:cNvSpPr>
          <p:nvPr>
            <p:ph idx="1"/>
          </p:nvPr>
        </p:nvSpPr>
        <p:spPr>
          <a:xfrm>
            <a:off x="457200" y="2348880"/>
            <a:ext cx="8229600" cy="3777283"/>
          </a:xfr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buNone/>
            </a:pPr>
            <a:endParaRPr lang="ar-IQ" dirty="0" smtClean="0"/>
          </a:p>
          <a:p>
            <a:pPr marL="0" indent="0">
              <a:buNone/>
            </a:pPr>
            <a:endParaRPr lang="ar-IQ" dirty="0"/>
          </a:p>
          <a:p>
            <a:pPr marL="0" indent="0">
              <a:buNone/>
            </a:pPr>
            <a:r>
              <a:rPr lang="ar-IQ" dirty="0" smtClean="0"/>
              <a:t>  شبه حال من يريد بناء بيت مثلاً قبل اعداد المال له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يريد القتال وليس في كنانته (وعاء السهام) سهام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والجامع أن كلاً منهما يتعجل الامر قبل أن يعِدَّ له عدته </a:t>
            </a:r>
            <a:r>
              <a:rPr lang="ar-SA" dirty="0" smtClean="0"/>
              <a:t>( </a:t>
            </a:r>
            <a:r>
              <a:rPr lang="ar-SA" dirty="0" smtClean="0">
                <a:solidFill>
                  <a:srgbClr val="0000FF"/>
                </a:solidFill>
              </a:rPr>
              <a:t>وجه الشبه </a:t>
            </a:r>
            <a:r>
              <a:rPr lang="ar-SA" dirty="0" smtClean="0"/>
              <a:t>)</a:t>
            </a:r>
            <a:r>
              <a:rPr lang="ar-IQ" dirty="0" smtClean="0"/>
              <a:t>.</a:t>
            </a:r>
            <a:endParaRPr lang="ar-IQ" dirty="0"/>
          </a:p>
        </p:txBody>
      </p:sp>
    </p:spTree>
    <p:extLst>
      <p:ext uri="{BB962C8B-B14F-4D97-AF65-F5344CB8AC3E}">
        <p14:creationId xmlns="" xmlns:p14="http://schemas.microsoft.com/office/powerpoint/2010/main" val="3874084139"/>
      </p:ext>
    </p:extLst>
  </p:cSld>
  <p:clrMapOvr>
    <a:masterClrMapping/>
  </p:clrMapOvr>
  <p:transition spd="slow">
    <p:randomBar dir="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76200" dir="13500000" sy="23000" kx="1200000" algn="br" rotWithShape="0">
              <a:prstClr val="black">
                <a:alpha val="20000"/>
              </a:prstClr>
            </a:outerShdw>
            <a:reflection blurRad="6350" stA="50000" endA="300" endPos="90000" dist="50800" dir="5400000" sy="-100000" algn="bl" rotWithShape="0"/>
          </a:effectLst>
          <a:scene3d>
            <a:camera prst="perspectiveBelow"/>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dirty="0" smtClean="0"/>
              <a:t>ومن خطب الحسناء لم يُغلهِ المهرُ</a:t>
            </a:r>
            <a:endParaRPr lang="ar-IQ" dirty="0"/>
          </a:p>
        </p:txBody>
      </p:sp>
      <p:sp>
        <p:nvSpPr>
          <p:cNvPr id="3" name="Content Placeholder 2"/>
          <p:cNvSpPr>
            <a:spLocks noGrp="1"/>
          </p:cNvSpPr>
          <p:nvPr>
            <p:ph idx="1"/>
          </p:nvPr>
        </p:nvSpPr>
        <p:spPr>
          <a:scene3d>
            <a:camera prst="perspectiveHeroicExtremeRightFacing"/>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pPr marL="0" indent="0">
              <a:buNone/>
            </a:pPr>
            <a:endParaRPr lang="ar-IQ" dirty="0" smtClean="0"/>
          </a:p>
          <a:p>
            <a:pPr marL="0" indent="0">
              <a:buNone/>
            </a:pPr>
            <a:r>
              <a:rPr lang="ar-IQ" dirty="0"/>
              <a:t> </a:t>
            </a:r>
            <a:r>
              <a:rPr lang="ar-IQ" dirty="0" smtClean="0"/>
              <a:t>     </a:t>
            </a:r>
          </a:p>
          <a:p>
            <a:pPr marL="0" indent="0">
              <a:buNone/>
            </a:pPr>
            <a:endParaRPr lang="ar-IQ" dirty="0"/>
          </a:p>
          <a:p>
            <a:pPr marL="0" indent="0">
              <a:buNone/>
            </a:pPr>
            <a:r>
              <a:rPr lang="ar-IQ" dirty="0" smtClean="0"/>
              <a:t>     شبه حال من يجتهد في تحصيل العلم مثلاً فينفق فيه ماله وصحته ووقته للحصول على أعلى المراتب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يخطب الحسناء فلا يهوله عِظمُ مهرِها</a:t>
            </a:r>
            <a:r>
              <a:rPr lang="ar-SA" dirty="0" smtClean="0"/>
              <a:t> ( </a:t>
            </a:r>
            <a:r>
              <a:rPr lang="ar-SA" dirty="0" smtClean="0">
                <a:solidFill>
                  <a:srgbClr val="0000FF"/>
                </a:solidFill>
              </a:rPr>
              <a:t>المشبه </a:t>
            </a:r>
            <a:r>
              <a:rPr lang="ar-SA" dirty="0" err="1" smtClean="0">
                <a:solidFill>
                  <a:srgbClr val="0000FF"/>
                </a:solidFill>
              </a:rPr>
              <a:t>به</a:t>
            </a:r>
            <a:r>
              <a:rPr lang="ar-SA" dirty="0" smtClean="0"/>
              <a:t>) </a:t>
            </a:r>
            <a:r>
              <a:rPr lang="ar-IQ" dirty="0" smtClean="0"/>
              <a:t>.</a:t>
            </a:r>
          </a:p>
          <a:p>
            <a:pPr marL="0" indent="0">
              <a:buNone/>
            </a:pPr>
            <a:r>
              <a:rPr lang="ar-IQ" dirty="0" smtClean="0"/>
              <a:t>و</a:t>
            </a:r>
            <a:r>
              <a:rPr lang="ar-SA" dirty="0" smtClean="0"/>
              <a:t>( </a:t>
            </a:r>
            <a:r>
              <a:rPr lang="ar-IQ" dirty="0" smtClean="0">
                <a:solidFill>
                  <a:srgbClr val="0000FF"/>
                </a:solidFill>
              </a:rPr>
              <a:t>وجه الشبه </a:t>
            </a:r>
            <a:r>
              <a:rPr lang="ar-SA" dirty="0" smtClean="0"/>
              <a:t>) </a:t>
            </a:r>
            <a:r>
              <a:rPr lang="ar-IQ" dirty="0" smtClean="0"/>
              <a:t>بينهما البذل في كلٍ للحصول على الغاية.</a:t>
            </a:r>
            <a:endParaRPr lang="ar-IQ" dirty="0"/>
          </a:p>
        </p:txBody>
      </p:sp>
    </p:spTree>
    <p:extLst>
      <p:ext uri="{BB962C8B-B14F-4D97-AF65-F5344CB8AC3E}">
        <p14:creationId xmlns="" xmlns:p14="http://schemas.microsoft.com/office/powerpoint/2010/main" val="147562436"/>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a:r>
              <a:rPr lang="ar-IQ" dirty="0" smtClean="0"/>
              <a:t>البلاغة</a:t>
            </a:r>
            <a:endParaRPr lang="ar-IQ" dirty="0"/>
          </a:p>
        </p:txBody>
      </p:sp>
      <p:sp>
        <p:nvSpPr>
          <p:cNvPr id="3" name="Content Placeholder 2"/>
          <p:cNvSpPr>
            <a:spLocks noGrp="1"/>
          </p:cNvSpPr>
          <p:nvPr>
            <p:ph idx="1"/>
          </p:nvPr>
        </p:nvSpPr>
        <p:spPr>
          <a:xfrm>
            <a:off x="304800" y="1617681"/>
            <a:ext cx="8686800" cy="4525963"/>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ar-IQ" dirty="0" smtClean="0"/>
              <a:t>لغة :الانتهاء والوصول ، وبلغ فلان مراده :إذا وصل اليه .</a:t>
            </a:r>
          </a:p>
          <a:p>
            <a:pPr marL="0" indent="0">
              <a:buNone/>
            </a:pPr>
            <a:r>
              <a:rPr lang="ar-IQ" dirty="0" smtClean="0"/>
              <a:t>واصطلاحاً : هي تأدية المعنى المراد بوضوح وبعبارة صحيحة فصيحة لها في النفس أثر خلاب جميل ، مع ملاءمة كل كلمة </a:t>
            </a:r>
            <a:r>
              <a:rPr lang="ar-IQ" dirty="0" err="1" smtClean="0"/>
              <a:t>ل</a:t>
            </a:r>
            <a:r>
              <a:rPr lang="ar-SA" dirty="0" smtClean="0"/>
              <a:t>ل</a:t>
            </a:r>
            <a:r>
              <a:rPr lang="ar-IQ" dirty="0" smtClean="0"/>
              <a:t>موطن الذي يقال فيه وموضوعاته وحال الاشخاص الذين يخاطبون.</a:t>
            </a:r>
            <a:r>
              <a:rPr lang="ar-SA" dirty="0" smtClean="0"/>
              <a:t>   </a:t>
            </a:r>
            <a:endParaRPr lang="ar-IQ" dirty="0" smtClean="0"/>
          </a:p>
        </p:txBody>
      </p:sp>
    </p:spTree>
    <p:extLst>
      <p:ext uri="{BB962C8B-B14F-4D97-AF65-F5344CB8AC3E}">
        <p14:creationId xmlns="" xmlns:p14="http://schemas.microsoft.com/office/powerpoint/2010/main" val="8229384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a:scene3d>
            <a:camera prst="perspectiveRelaxed"/>
            <a:lightRig rig="threePt" dir="t"/>
          </a:scene3d>
          <a:sp3d>
            <a:bevelT w="165100" prst="coolSlant"/>
          </a:sp3d>
        </p:spPr>
        <p:style>
          <a:lnRef idx="1">
            <a:schemeClr val="accent6"/>
          </a:lnRef>
          <a:fillRef idx="3">
            <a:schemeClr val="accent6"/>
          </a:fillRef>
          <a:effectRef idx="2">
            <a:schemeClr val="accent6"/>
          </a:effectRef>
          <a:fontRef idx="minor">
            <a:schemeClr val="lt1"/>
          </a:fontRef>
        </p:style>
        <p:txBody>
          <a:bodyPr>
            <a:normAutofit/>
          </a:bodyPr>
          <a:lstStyle/>
          <a:p>
            <a:pPr algn="r"/>
            <a:r>
              <a:rPr lang="ar-IQ" sz="3200" b="1" dirty="0" smtClean="0">
                <a:solidFill>
                  <a:srgbClr val="0000FF"/>
                </a:solidFill>
              </a:rPr>
              <a:t>إليكِ فإني لستُ ممن إذا اتقى</a:t>
            </a:r>
            <a:br>
              <a:rPr lang="ar-IQ" sz="3200" b="1" dirty="0" smtClean="0">
                <a:solidFill>
                  <a:srgbClr val="0000FF"/>
                </a:solidFill>
              </a:rPr>
            </a:br>
            <a:r>
              <a:rPr lang="ar-IQ" sz="3200" b="1" dirty="0">
                <a:solidFill>
                  <a:srgbClr val="0000FF"/>
                </a:solidFill>
              </a:rPr>
              <a:t> </a:t>
            </a:r>
            <a:r>
              <a:rPr lang="ar-IQ" sz="3200" b="1" dirty="0" smtClean="0">
                <a:solidFill>
                  <a:srgbClr val="0000FF"/>
                </a:solidFill>
              </a:rPr>
              <a:t>              عضاض الافاعي نام فوق العقارِبِ</a:t>
            </a:r>
            <a:endParaRPr lang="ar-IQ" sz="3200" b="1" dirty="0">
              <a:solidFill>
                <a:srgbClr val="0000FF"/>
              </a:solidFill>
            </a:endParaRPr>
          </a:p>
        </p:txBody>
      </p:sp>
      <p:sp>
        <p:nvSpPr>
          <p:cNvPr id="3" name="Content Placeholder 2"/>
          <p:cNvSpPr>
            <a:spLocks noGrp="1"/>
          </p:cNvSpPr>
          <p:nvPr>
            <p:ph idx="1"/>
          </p:nvPr>
        </p:nvSpPr>
        <p:spPr>
          <a:xfrm>
            <a:off x="457200" y="2420888"/>
            <a:ext cx="8229600" cy="3705275"/>
          </a:xfrm>
          <a:ln>
            <a:noFill/>
          </a:ln>
          <a:effectLst>
            <a:glow rad="228600">
              <a:schemeClr val="accent6">
                <a:satMod val="175000"/>
                <a:alpha val="40000"/>
              </a:schemeClr>
            </a:glow>
            <a:outerShdw blurRad="225425" dist="50800" dir="5220000" algn="ctr">
              <a:srgbClr val="000000">
                <a:alpha val="33000"/>
              </a:srgbClr>
            </a:outerShdw>
            <a:softEdge rad="31750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6"/>
          </a:lnRef>
          <a:fillRef idx="3">
            <a:schemeClr val="accent6"/>
          </a:fillRef>
          <a:effectRef idx="3">
            <a:schemeClr val="accent6"/>
          </a:effectRef>
          <a:fontRef idx="minor">
            <a:schemeClr val="lt1"/>
          </a:fontRef>
        </p:style>
        <p:txBody>
          <a:bodyPr>
            <a:normAutofit fontScale="92500" lnSpcReduction="10000"/>
          </a:bodyPr>
          <a:lstStyle/>
          <a:p>
            <a:pPr marL="0" indent="0">
              <a:buNone/>
            </a:pPr>
            <a:endParaRPr lang="ar-IQ" dirty="0" smtClean="0"/>
          </a:p>
          <a:p>
            <a:pPr marL="0" indent="0">
              <a:buNone/>
            </a:pPr>
            <a:r>
              <a:rPr lang="ar-IQ" dirty="0"/>
              <a:t> </a:t>
            </a:r>
            <a:r>
              <a:rPr lang="ar-IQ" dirty="0" smtClean="0"/>
              <a:t>     شبه حال من يخاف الهلاك فيصبر على الذل الدائم</a:t>
            </a:r>
            <a:r>
              <a:rPr lang="ar-SA" dirty="0" smtClean="0"/>
              <a:t> (</a:t>
            </a:r>
            <a:r>
              <a:rPr lang="ar-SA" dirty="0" smtClean="0">
                <a:solidFill>
                  <a:srgbClr val="0000FF"/>
                </a:solidFill>
              </a:rPr>
              <a:t> المشبه </a:t>
            </a:r>
            <a:r>
              <a:rPr lang="ar-SA" dirty="0" smtClean="0"/>
              <a:t>) .</a:t>
            </a:r>
          </a:p>
          <a:p>
            <a:pPr marL="0" indent="0">
              <a:buNone/>
            </a:pPr>
            <a:r>
              <a:rPr lang="ar-IQ" dirty="0" smtClean="0"/>
              <a:t> بحال من يفر من الافعى التي في لدغتها الموت الى العقارب التي في لسع</a:t>
            </a:r>
            <a:r>
              <a:rPr lang="ar-SA" dirty="0" smtClean="0"/>
              <a:t>ت</a:t>
            </a:r>
            <a:r>
              <a:rPr lang="ar-IQ" dirty="0" smtClean="0"/>
              <a:t>ها الالم الطويل والعذاب الاليم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بجامع الفرار من موت مريح سريع الى عذاب طويل</a:t>
            </a:r>
            <a:r>
              <a:rPr lang="ar-SA" dirty="0" smtClean="0"/>
              <a:t> ( </a:t>
            </a:r>
            <a:r>
              <a:rPr lang="ar-SA" dirty="0" smtClean="0">
                <a:solidFill>
                  <a:srgbClr val="0000FF"/>
                </a:solidFill>
              </a:rPr>
              <a:t>وجه الشبه </a:t>
            </a:r>
            <a:r>
              <a:rPr lang="ar-SA" dirty="0" smtClean="0"/>
              <a:t>)</a:t>
            </a:r>
            <a:r>
              <a:rPr lang="ar-IQ" dirty="0" smtClean="0"/>
              <a:t>.</a:t>
            </a:r>
            <a:endParaRPr lang="ar-IQ" dirty="0"/>
          </a:p>
        </p:txBody>
      </p:sp>
    </p:spTree>
    <p:extLst>
      <p:ext uri="{BB962C8B-B14F-4D97-AF65-F5344CB8AC3E}">
        <p14:creationId xmlns="" xmlns:p14="http://schemas.microsoft.com/office/powerpoint/2010/main" val="727366957"/>
      </p:ext>
    </p:extLst>
  </p:cSld>
  <p:clrMapOvr>
    <a:masterClrMapping/>
  </p:clrMapOvr>
  <p:transition spd="slow">
    <p:pull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500042"/>
            <a:ext cx="8686800" cy="838200"/>
          </a:xfrm>
          <a:effectLst>
            <a:glow rad="228600">
              <a:schemeClr val="accent6">
                <a:satMod val="175000"/>
                <a:alpha val="40000"/>
              </a:schemeClr>
            </a:glow>
            <a:outerShdw blurRad="76200" dist="50800" dir="5400000" rotWithShape="0">
              <a:srgbClr val="4E3B30">
                <a:alpha val="60000"/>
              </a:srgbClr>
            </a:outerShdw>
          </a:effectLst>
        </p:spPr>
        <p:style>
          <a:lnRef idx="1">
            <a:schemeClr val="accent2"/>
          </a:lnRef>
          <a:fillRef idx="3">
            <a:schemeClr val="accent2"/>
          </a:fillRef>
          <a:effectRef idx="2">
            <a:schemeClr val="accent2"/>
          </a:effectRef>
          <a:fontRef idx="minor">
            <a:schemeClr val="lt1"/>
          </a:fontRef>
        </p:style>
        <p:txBody>
          <a:bodyPr/>
          <a:lstStyle/>
          <a:p>
            <a:pPr algn="ctr"/>
            <a:r>
              <a:rPr lang="ar-SA" dirty="0" smtClean="0"/>
              <a:t>أقسام الاستعارة باعتبار لفظيها </a:t>
            </a:r>
            <a:endParaRPr lang="ar-SA"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solidFill>
                  <a:srgbClr val="FF0000"/>
                </a:solidFill>
              </a:rPr>
              <a:t>1 </a:t>
            </a:r>
            <a:r>
              <a:rPr lang="ar-SA" dirty="0" err="1" smtClean="0">
                <a:solidFill>
                  <a:srgbClr val="FF0000"/>
                </a:solidFill>
              </a:rPr>
              <a:t>ـ</a:t>
            </a:r>
            <a:r>
              <a:rPr lang="ar-SA" dirty="0" smtClean="0">
                <a:solidFill>
                  <a:srgbClr val="FF0000"/>
                </a:solidFill>
              </a:rPr>
              <a:t> أصلية </a:t>
            </a:r>
            <a:r>
              <a:rPr lang="ar-SA" dirty="0" smtClean="0"/>
              <a:t>: وهي </a:t>
            </a:r>
            <a:r>
              <a:rPr lang="ar-SA" dirty="0" err="1" smtClean="0"/>
              <a:t>ماكان</a:t>
            </a:r>
            <a:r>
              <a:rPr lang="ar-SA" dirty="0" smtClean="0"/>
              <a:t> اللفظ المستعار أو اللفظ الذي جرت فيه الاستعارة </a:t>
            </a:r>
            <a:r>
              <a:rPr lang="ar-SA" dirty="0" err="1" smtClean="0"/>
              <a:t>إسماً</a:t>
            </a:r>
            <a:r>
              <a:rPr lang="ar-SA" dirty="0" smtClean="0"/>
              <a:t> جامداً غير مشتق </a:t>
            </a:r>
          </a:p>
          <a:p>
            <a:pPr>
              <a:buNone/>
            </a:pPr>
            <a:endParaRPr lang="ar-SA" dirty="0" smtClean="0"/>
          </a:p>
          <a:p>
            <a:pPr>
              <a:buNone/>
            </a:pPr>
            <a:r>
              <a:rPr lang="ar-SA" b="1" dirty="0" err="1" smtClean="0">
                <a:solidFill>
                  <a:srgbClr val="CC3399"/>
                </a:solidFill>
              </a:rPr>
              <a:t>ياكوكباً</a:t>
            </a:r>
            <a:r>
              <a:rPr lang="ar-SA" b="1" dirty="0" smtClean="0">
                <a:solidFill>
                  <a:srgbClr val="CC3399"/>
                </a:solidFill>
              </a:rPr>
              <a:t> </a:t>
            </a:r>
            <a:r>
              <a:rPr lang="ar-SA" b="1" dirty="0" err="1" smtClean="0">
                <a:solidFill>
                  <a:srgbClr val="CC3399"/>
                </a:solidFill>
              </a:rPr>
              <a:t>ماكان</a:t>
            </a:r>
            <a:r>
              <a:rPr lang="ar-SA" b="1" dirty="0" smtClean="0">
                <a:solidFill>
                  <a:srgbClr val="CC3399"/>
                </a:solidFill>
              </a:rPr>
              <a:t> أقصرَ عُمْرَهُ      </a:t>
            </a:r>
          </a:p>
          <a:p>
            <a:pPr algn="l">
              <a:buNone/>
            </a:pPr>
            <a:r>
              <a:rPr lang="ar-SA" b="1" dirty="0" smtClean="0">
                <a:solidFill>
                  <a:srgbClr val="CC3399"/>
                </a:solidFill>
              </a:rPr>
              <a:t>وكذلك عُمْرُ كواكبِ </a:t>
            </a:r>
            <a:r>
              <a:rPr lang="ar-SA" b="1" dirty="0" err="1" smtClean="0">
                <a:solidFill>
                  <a:srgbClr val="CC3399"/>
                </a:solidFill>
              </a:rPr>
              <a:t>الاسْحَارِ</a:t>
            </a:r>
            <a:endParaRPr lang="ar-SA" b="1" dirty="0" smtClean="0">
              <a:solidFill>
                <a:srgbClr val="CC3399"/>
              </a:solidFill>
            </a:endParaRPr>
          </a:p>
          <a:p>
            <a:pPr>
              <a:buNone/>
            </a:pPr>
            <a:endParaRPr lang="ar-SA" dirty="0" smtClean="0"/>
          </a:p>
          <a:p>
            <a:pPr>
              <a:buNone/>
            </a:pPr>
            <a:r>
              <a:rPr lang="ar-SA" dirty="0" smtClean="0"/>
              <a:t>إذا تأملنا اللفظ المستعار وهو الكوكب وجدناه اسماً جامد غير مشتق ، ومن أجل ذلك يسمى هذا النوع من الاستعارة </a:t>
            </a:r>
            <a:r>
              <a:rPr lang="ar-SA" dirty="0" err="1" smtClean="0"/>
              <a:t>إستعارة</a:t>
            </a:r>
            <a:r>
              <a:rPr lang="ar-SA" dirty="0" smtClean="0"/>
              <a:t> أصلية . </a:t>
            </a:r>
            <a:endParaRPr lang="ar-SA"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r>
              <a:rPr lang="ar-SA" dirty="0" smtClean="0">
                <a:solidFill>
                  <a:srgbClr val="FF0000"/>
                </a:solidFill>
              </a:rPr>
              <a:t>2 ـ الاستعارة التبعية : </a:t>
            </a:r>
            <a:r>
              <a:rPr lang="ar-SA" dirty="0" smtClean="0"/>
              <a:t>وهي </a:t>
            </a:r>
            <a:r>
              <a:rPr lang="ar-SA" dirty="0" err="1" smtClean="0"/>
              <a:t>ماكان</a:t>
            </a:r>
            <a:r>
              <a:rPr lang="ar-SA" dirty="0" smtClean="0"/>
              <a:t> اللفظ المستعار أو اللفظ الذي جرت فيه الاستعارة اسماً مشتقاً أو فعلاً ومنها : </a:t>
            </a:r>
          </a:p>
          <a:p>
            <a:r>
              <a:rPr lang="ar-SA" dirty="0" smtClean="0"/>
              <a:t>قال </a:t>
            </a:r>
            <a:r>
              <a:rPr lang="ar-SA" dirty="0" err="1" smtClean="0"/>
              <a:t>ـ</a:t>
            </a:r>
            <a:r>
              <a:rPr lang="ar-SA" dirty="0" smtClean="0"/>
              <a:t> تعالى </a:t>
            </a:r>
            <a:r>
              <a:rPr lang="ar-SA" dirty="0" err="1" smtClean="0"/>
              <a:t>ـ</a:t>
            </a:r>
            <a:r>
              <a:rPr lang="ar-SA" dirty="0" smtClean="0"/>
              <a:t> : { </a:t>
            </a:r>
            <a:r>
              <a:rPr lang="ar-SA" b="1" dirty="0" smtClean="0">
                <a:solidFill>
                  <a:srgbClr val="CC3399"/>
                </a:solidFill>
              </a:rPr>
              <a:t>وما يستوي الأعمى والبصير </a:t>
            </a:r>
            <a:r>
              <a:rPr lang="ar-SA" dirty="0" smtClean="0"/>
              <a:t>} </a:t>
            </a:r>
          </a:p>
          <a:p>
            <a:r>
              <a:rPr lang="ar-SA" dirty="0" smtClean="0"/>
              <a:t>الاستعارة في كلمة ( </a:t>
            </a:r>
            <a:r>
              <a:rPr lang="ar-SA" dirty="0" err="1" smtClean="0"/>
              <a:t>الاعمى</a:t>
            </a:r>
            <a:r>
              <a:rPr lang="ar-SA" dirty="0" smtClean="0"/>
              <a:t> ) </a:t>
            </a:r>
            <a:r>
              <a:rPr lang="ar-SA" dirty="0" err="1" smtClean="0"/>
              <a:t>و</a:t>
            </a:r>
            <a:r>
              <a:rPr lang="ar-SA" dirty="0" smtClean="0"/>
              <a:t> ( البصير ) ، </a:t>
            </a:r>
          </a:p>
          <a:p>
            <a:r>
              <a:rPr lang="ar-SA" dirty="0" smtClean="0"/>
              <a:t>فقد استعار </a:t>
            </a:r>
            <a:r>
              <a:rPr lang="ar-SA" dirty="0" err="1" smtClean="0"/>
              <a:t>الاعمى</a:t>
            </a:r>
            <a:r>
              <a:rPr lang="ar-SA" dirty="0" smtClean="0"/>
              <a:t> للكافر</a:t>
            </a:r>
          </a:p>
          <a:p>
            <a:r>
              <a:rPr lang="ar-SA" dirty="0" smtClean="0"/>
              <a:t>والبصير للمؤمن </a:t>
            </a:r>
          </a:p>
          <a:p>
            <a:r>
              <a:rPr lang="ar-SA" dirty="0" smtClean="0"/>
              <a:t>لان الكافر يسير على غير بصيرة </a:t>
            </a:r>
            <a:r>
              <a:rPr lang="ar-SA" smtClean="0"/>
              <a:t>، فهو </a:t>
            </a:r>
            <a:r>
              <a:rPr lang="ar-SA" dirty="0" err="1" smtClean="0"/>
              <a:t>كالاعمى</a:t>
            </a:r>
            <a:r>
              <a:rPr lang="ar-SA" dirty="0" smtClean="0"/>
              <a:t> ، </a:t>
            </a:r>
          </a:p>
          <a:p>
            <a:r>
              <a:rPr lang="ar-SA" dirty="0" smtClean="0"/>
              <a:t>وأما المؤمن فيعرف حقائق الأشياء فهو كالبصير . </a:t>
            </a:r>
          </a:p>
          <a:p>
            <a:endParaRPr lang="ar-SA" dirty="0" smtClean="0"/>
          </a:p>
          <a:p>
            <a:r>
              <a:rPr lang="ar-SA" dirty="0" smtClean="0"/>
              <a:t>وكلمتا ( </a:t>
            </a:r>
            <a:r>
              <a:rPr lang="ar-SA" dirty="0" err="1" smtClean="0"/>
              <a:t>الاعمى</a:t>
            </a:r>
            <a:r>
              <a:rPr lang="ar-SA" dirty="0" smtClean="0"/>
              <a:t> ) </a:t>
            </a:r>
            <a:r>
              <a:rPr lang="ar-SA" dirty="0" err="1" smtClean="0"/>
              <a:t>و</a:t>
            </a:r>
            <a:r>
              <a:rPr lang="ar-SA" dirty="0" smtClean="0"/>
              <a:t>( البصير ) مشتقان ، فالاستعارة تبعية . </a:t>
            </a:r>
          </a:p>
          <a:p>
            <a:endParaRPr lang="ar-SA"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w="165100" prst="coolSlant"/>
          </a:sp3d>
        </p:spPr>
        <p:style>
          <a:lnRef idx="2">
            <a:schemeClr val="accent3">
              <a:shade val="50000"/>
            </a:schemeClr>
          </a:lnRef>
          <a:fillRef idx="1">
            <a:schemeClr val="accent3"/>
          </a:fillRef>
          <a:effectRef idx="0">
            <a:schemeClr val="accent3"/>
          </a:effectRef>
          <a:fontRef idx="minor">
            <a:schemeClr val="lt1"/>
          </a:fontRef>
        </p:style>
        <p:txBody>
          <a:bodyPr/>
          <a:lstStyle/>
          <a:p>
            <a:r>
              <a:rPr lang="ar-IQ" dirty="0" smtClean="0"/>
              <a:t>المجاز المرسل</a:t>
            </a:r>
            <a:endParaRPr lang="ar-IQ" dirty="0"/>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normAutofit/>
          </a:bodyPr>
          <a:lstStyle/>
          <a:p>
            <a:pPr marL="0" indent="0">
              <a:buNone/>
            </a:pPr>
            <a:r>
              <a:rPr lang="ar-IQ" dirty="0" smtClean="0"/>
              <a:t>    </a:t>
            </a:r>
          </a:p>
          <a:p>
            <a:pPr marL="0" indent="0">
              <a:buNone/>
            </a:pPr>
            <a:endParaRPr lang="ar-IQ" dirty="0"/>
          </a:p>
          <a:p>
            <a:pPr marL="0" indent="0">
              <a:buNone/>
            </a:pPr>
            <a:r>
              <a:rPr lang="ar-IQ" dirty="0" smtClean="0"/>
              <a:t>    كلمة استعملت في غير معناها الاصلي لعلاقة </a:t>
            </a:r>
            <a:r>
              <a:rPr lang="ar-IQ" dirty="0" smtClean="0">
                <a:solidFill>
                  <a:srgbClr val="0000FF"/>
                </a:solidFill>
              </a:rPr>
              <a:t>غير</a:t>
            </a:r>
            <a:r>
              <a:rPr lang="ar-IQ" dirty="0" smtClean="0"/>
              <a:t> المشابهة </a:t>
            </a:r>
          </a:p>
          <a:p>
            <a:pPr marL="0" indent="0">
              <a:buNone/>
            </a:pPr>
            <a:r>
              <a:rPr lang="ar-IQ" dirty="0" smtClean="0"/>
              <a:t>مع قرينة مانعة من ارادة المعنى الاصلي.</a:t>
            </a:r>
          </a:p>
          <a:p>
            <a:pPr marL="0" indent="0">
              <a:buNone/>
            </a:pPr>
            <a:r>
              <a:rPr lang="ar-IQ" dirty="0" smtClean="0"/>
              <a:t> </a:t>
            </a:r>
            <a:endParaRPr lang="ar-IQ" dirty="0"/>
          </a:p>
        </p:txBody>
      </p:sp>
    </p:spTree>
    <p:extLst>
      <p:ext uri="{BB962C8B-B14F-4D97-AF65-F5344CB8AC3E}">
        <p14:creationId xmlns="" xmlns:p14="http://schemas.microsoft.com/office/powerpoint/2010/main" val="36247738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91480"/>
            <a:ext cx="8229600" cy="144016"/>
          </a:xfrm>
        </p:spPr>
        <p:txBody>
          <a:bodyPr>
            <a:normAutofit fontScale="90000"/>
          </a:bodyPr>
          <a:lstStyle/>
          <a:p>
            <a:endParaRPr lang="ar-IQ" dirty="0"/>
          </a:p>
        </p:txBody>
      </p:sp>
      <p:sp>
        <p:nvSpPr>
          <p:cNvPr id="3" name="Content Placeholder 2"/>
          <p:cNvSpPr>
            <a:spLocks noGrp="1"/>
          </p:cNvSpPr>
          <p:nvPr>
            <p:ph idx="1"/>
          </p:nvPr>
        </p:nvSpPr>
        <p:spPr>
          <a:xfrm>
            <a:off x="457200" y="692696"/>
            <a:ext cx="8229600" cy="5433467"/>
          </a:xfrm>
        </p:spPr>
        <p:txBody>
          <a:bodyPr>
            <a:normAutofit fontScale="85000" lnSpcReduction="10000"/>
          </a:bodyPr>
          <a:lstStyle/>
          <a:p>
            <a:pPr marL="0" indent="0">
              <a:buNone/>
            </a:pPr>
            <a:r>
              <a:rPr lang="ar-IQ" dirty="0"/>
              <a:t> </a:t>
            </a:r>
            <a:r>
              <a:rPr lang="ar-IQ" dirty="0" smtClean="0"/>
              <a:t>         </a:t>
            </a:r>
          </a:p>
          <a:p>
            <a:pPr marL="0" indent="0">
              <a:buNone/>
            </a:pPr>
            <a:r>
              <a:rPr lang="ar-IQ" dirty="0"/>
              <a:t> </a:t>
            </a:r>
            <a:r>
              <a:rPr lang="ar-IQ" dirty="0" smtClean="0"/>
              <a:t>        </a:t>
            </a:r>
            <a:r>
              <a:rPr lang="ar-IQ" b="1" dirty="0" smtClean="0">
                <a:solidFill>
                  <a:srgbClr val="FF0000"/>
                </a:solidFill>
              </a:rPr>
              <a:t>أما العلاقات </a:t>
            </a:r>
            <a:r>
              <a:rPr lang="ar-IQ" b="1" dirty="0">
                <a:solidFill>
                  <a:srgbClr val="FF0000"/>
                </a:solidFill>
              </a:rPr>
              <a:t>الرابطة بين المعنين فهي :</a:t>
            </a:r>
          </a:p>
          <a:p>
            <a:pPr marL="0" indent="0">
              <a:buNone/>
            </a:pPr>
            <a:r>
              <a:rPr lang="ar-IQ" b="1" dirty="0">
                <a:solidFill>
                  <a:srgbClr val="CC3399"/>
                </a:solidFill>
              </a:rPr>
              <a:t>1/ السببية :</a:t>
            </a:r>
          </a:p>
          <a:p>
            <a:pPr marL="0" indent="0">
              <a:buNone/>
            </a:pPr>
            <a:r>
              <a:rPr lang="ar-IQ" b="1" i="1" dirty="0">
                <a:solidFill>
                  <a:srgbClr val="00B0F0"/>
                </a:solidFill>
              </a:rPr>
              <a:t>له </a:t>
            </a:r>
            <a:r>
              <a:rPr lang="ar-IQ" b="1" i="1" dirty="0" smtClean="0">
                <a:solidFill>
                  <a:srgbClr val="00B0F0"/>
                </a:solidFill>
              </a:rPr>
              <a:t>أيــــــادٍ </a:t>
            </a:r>
            <a:r>
              <a:rPr lang="ar-IQ" b="1" i="1" dirty="0">
                <a:solidFill>
                  <a:srgbClr val="00B0F0"/>
                </a:solidFill>
              </a:rPr>
              <a:t>عليَّ </a:t>
            </a:r>
            <a:r>
              <a:rPr lang="ar-IQ" b="1" i="1" dirty="0" smtClean="0">
                <a:solidFill>
                  <a:srgbClr val="00B0F0"/>
                </a:solidFill>
              </a:rPr>
              <a:t>سابــغة             </a:t>
            </a:r>
            <a:endParaRPr lang="ar-SA" b="1" i="1" dirty="0" smtClean="0">
              <a:solidFill>
                <a:srgbClr val="00B0F0"/>
              </a:solidFill>
            </a:endParaRPr>
          </a:p>
          <a:p>
            <a:pPr marL="0" indent="0" algn="l">
              <a:buNone/>
            </a:pPr>
            <a:r>
              <a:rPr lang="ar-IQ" b="1" i="1" dirty="0" smtClean="0">
                <a:solidFill>
                  <a:srgbClr val="00B0F0"/>
                </a:solidFill>
              </a:rPr>
              <a:t> أُعَــــدُّ منــــها </a:t>
            </a:r>
            <a:r>
              <a:rPr lang="ar-IQ" b="1" i="1" dirty="0">
                <a:solidFill>
                  <a:srgbClr val="00B0F0"/>
                </a:solidFill>
              </a:rPr>
              <a:t>ولا </a:t>
            </a:r>
            <a:r>
              <a:rPr lang="ar-IQ" b="1" i="1" dirty="0" smtClean="0">
                <a:solidFill>
                  <a:srgbClr val="00B0F0"/>
                </a:solidFill>
              </a:rPr>
              <a:t>أُعَــدِّدُها</a:t>
            </a:r>
            <a:endParaRPr lang="ar-IQ" b="1" i="1" dirty="0">
              <a:solidFill>
                <a:srgbClr val="00B0F0"/>
              </a:solidFill>
            </a:endParaRPr>
          </a:p>
          <a:p>
            <a:pPr marL="0" indent="0">
              <a:buNone/>
            </a:pPr>
            <a:r>
              <a:rPr lang="ar-IQ" b="1" i="1" dirty="0" smtClean="0">
                <a:solidFill>
                  <a:srgbClr val="00B0F0"/>
                </a:solidFill>
              </a:rPr>
              <a:t>      </a:t>
            </a:r>
            <a:r>
              <a:rPr lang="ar-SA" dirty="0" smtClean="0">
                <a:solidFill>
                  <a:srgbClr val="CC3399"/>
                </a:solidFill>
              </a:rPr>
              <a:t>إن </a:t>
            </a:r>
            <a:r>
              <a:rPr lang="ar-SA" dirty="0" err="1" smtClean="0">
                <a:solidFill>
                  <a:srgbClr val="CC3399"/>
                </a:solidFill>
              </a:rPr>
              <a:t>للمدوح</a:t>
            </a:r>
            <a:r>
              <a:rPr lang="ar-SA" dirty="0" smtClean="0">
                <a:solidFill>
                  <a:srgbClr val="CC3399"/>
                </a:solidFill>
              </a:rPr>
              <a:t> عليه نعمًا شاملة فوجوده يُعّدُ نعمة منها </a:t>
            </a:r>
            <a:r>
              <a:rPr lang="ar-SA" dirty="0" err="1" smtClean="0">
                <a:solidFill>
                  <a:srgbClr val="CC3399"/>
                </a:solidFill>
              </a:rPr>
              <a:t>ولايستطيع</a:t>
            </a:r>
            <a:r>
              <a:rPr lang="ar-SA" dirty="0" smtClean="0">
                <a:solidFill>
                  <a:srgbClr val="CC3399"/>
                </a:solidFill>
              </a:rPr>
              <a:t> أن يحصي هذه النعم </a:t>
            </a:r>
            <a:endParaRPr lang="ar-IQ" dirty="0" smtClean="0">
              <a:solidFill>
                <a:srgbClr val="CC3399"/>
              </a:solidFill>
            </a:endParaRPr>
          </a:p>
          <a:p>
            <a:pPr marL="0" indent="0">
              <a:buNone/>
            </a:pPr>
            <a:r>
              <a:rPr lang="ar-IQ" dirty="0"/>
              <a:t> </a:t>
            </a:r>
            <a:r>
              <a:rPr lang="ar-IQ" dirty="0" smtClean="0"/>
              <a:t>     </a:t>
            </a:r>
            <a:r>
              <a:rPr lang="ar-SA" dirty="0" smtClean="0"/>
              <a:t>ف</a:t>
            </a:r>
            <a:r>
              <a:rPr lang="ar-IQ" dirty="0" smtClean="0"/>
              <a:t>الكلمة </a:t>
            </a:r>
            <a:r>
              <a:rPr lang="ar-IQ" dirty="0"/>
              <a:t>(أيادٍ)هنا مجاز مرسل ولا يراد بها الايدي  الحقيقية بل يراد بها النعم والافضال وإذا تأملنا  اللفظتين (الايدي والنعم) لانجد علاقة مشابهة بينهما ،ولكننا نجد أن اليد الحقيقية هي التي </a:t>
            </a:r>
            <a:r>
              <a:rPr lang="ar-IQ" dirty="0" smtClean="0"/>
              <a:t>تمنح النعم فهي سبب فيها فالعلاقة إذن سببية.</a:t>
            </a:r>
            <a:r>
              <a:rPr lang="ar-SA" dirty="0" err="1" smtClean="0"/>
              <a:t>قذكر</a:t>
            </a:r>
            <a:r>
              <a:rPr lang="ar-SA" dirty="0" smtClean="0"/>
              <a:t> السبب وهو اليد وأراد المسبب وهو العطاء ، فالعلاقة : السببية.</a:t>
            </a:r>
            <a:endParaRPr lang="ar-IQ" dirty="0"/>
          </a:p>
        </p:txBody>
      </p:sp>
      <p:sp>
        <p:nvSpPr>
          <p:cNvPr id="4" name="8-Point Star 3"/>
          <p:cNvSpPr/>
          <p:nvPr/>
        </p:nvSpPr>
        <p:spPr>
          <a:xfrm>
            <a:off x="7596336" y="908720"/>
            <a:ext cx="1008112" cy="288032"/>
          </a:xfrm>
          <a:prstGeom prst="star8">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IQ"/>
          </a:p>
        </p:txBody>
      </p:sp>
    </p:spTree>
    <p:extLst>
      <p:ext uri="{BB962C8B-B14F-4D97-AF65-F5344CB8AC3E}">
        <p14:creationId xmlns="" xmlns:p14="http://schemas.microsoft.com/office/powerpoint/2010/main" val="26241043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b="1" dirty="0" smtClean="0">
                <a:solidFill>
                  <a:srgbClr val="CC3399"/>
                </a:solidFill>
              </a:rPr>
              <a:t>مازلنا نطأ الغيث حتى أتيناكم </a:t>
            </a:r>
          </a:p>
          <a:p>
            <a:pPr>
              <a:buNone/>
            </a:pPr>
            <a:r>
              <a:rPr lang="ar-SA" dirty="0" smtClean="0"/>
              <a:t>الغيث =المطر =سبب</a:t>
            </a:r>
          </a:p>
          <a:p>
            <a:pPr>
              <a:buNone/>
            </a:pPr>
            <a:r>
              <a:rPr lang="ar-SA" dirty="0" smtClean="0"/>
              <a:t>العشب = النتيجة = المسبب= المراد</a:t>
            </a:r>
            <a:endParaRPr lang="ar-SA"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lstStyle/>
          <a:p>
            <a:pPr algn="r"/>
            <a:r>
              <a:rPr lang="ar-IQ" dirty="0" smtClean="0"/>
              <a:t>2/ المسببية :</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buNone/>
            </a:pPr>
            <a:r>
              <a:rPr lang="ar-IQ" dirty="0" smtClean="0"/>
              <a:t>قال ـ تعالى ـ : </a:t>
            </a:r>
            <a:r>
              <a:rPr lang="ar-IQ" b="1" dirty="0" smtClean="0">
                <a:solidFill>
                  <a:srgbClr val="00B0F0"/>
                </a:solidFill>
              </a:rPr>
              <a:t>{ ويُنَزِلُ لكم من السماء رِزْقاً }.</a:t>
            </a:r>
          </a:p>
          <a:p>
            <a:pPr marL="0" indent="0">
              <a:buNone/>
            </a:pPr>
            <a:r>
              <a:rPr lang="ar-IQ" b="1" dirty="0">
                <a:solidFill>
                  <a:srgbClr val="00B0F0"/>
                </a:solidFill>
              </a:rPr>
              <a:t> </a:t>
            </a:r>
            <a:r>
              <a:rPr lang="ar-IQ" b="1" dirty="0" smtClean="0">
                <a:solidFill>
                  <a:srgbClr val="00B0F0"/>
                </a:solidFill>
              </a:rPr>
              <a:t> </a:t>
            </a:r>
          </a:p>
          <a:p>
            <a:pPr marL="0" indent="0">
              <a:buNone/>
            </a:pPr>
            <a:r>
              <a:rPr lang="ar-IQ" dirty="0" smtClean="0"/>
              <a:t>    فالرزق لاينزل من السماء ولكن الذي ينزل (مطر) ينشأ عنه النبات الذي منه طعامنا ورزقنا فالرزق مسبب عن المطر فهو مجاز علاقته </a:t>
            </a:r>
            <a:r>
              <a:rPr lang="ar-IQ" dirty="0" smtClean="0">
                <a:solidFill>
                  <a:srgbClr val="0000FF"/>
                </a:solidFill>
              </a:rPr>
              <a:t>المسببية</a:t>
            </a:r>
            <a:r>
              <a:rPr lang="ar-IQ" dirty="0" smtClean="0"/>
              <a:t> .</a:t>
            </a:r>
            <a:endParaRPr lang="ar-IQ" dirty="0"/>
          </a:p>
        </p:txBody>
      </p:sp>
    </p:spTree>
    <p:extLst>
      <p:ext uri="{BB962C8B-B14F-4D97-AF65-F5344CB8AC3E}">
        <p14:creationId xmlns="" xmlns:p14="http://schemas.microsoft.com/office/powerpoint/2010/main" val="207978081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قال تعالى : </a:t>
            </a:r>
            <a:r>
              <a:rPr lang="ar-SA" b="1" dirty="0" smtClean="0">
                <a:solidFill>
                  <a:srgbClr val="CC3399"/>
                </a:solidFill>
              </a:rPr>
              <a:t>( وَأَعِدُّواْ لَهُم مَّا اسْتَطَعْتُم مِّن قُوَّةٍ ..)</a:t>
            </a:r>
            <a:r>
              <a:rPr lang="ar-SA" b="1" dirty="0" smtClean="0"/>
              <a:t> </a:t>
            </a:r>
          </a:p>
          <a:p>
            <a:r>
              <a:rPr lang="ar-SA" b="1" dirty="0" smtClean="0"/>
              <a:t>المجاز في كلمة : قوة ، </a:t>
            </a:r>
          </a:p>
          <a:p>
            <a:r>
              <a:rPr lang="ar-SA" b="1" dirty="0" smtClean="0"/>
              <a:t>فهي في غير معناها الأصلي ؛ لأن ما يعد السلاح وليس القوة ، </a:t>
            </a:r>
          </a:p>
          <a:p>
            <a:r>
              <a:rPr lang="ar-SA" b="1" dirty="0" smtClean="0"/>
              <a:t>وعبر بالقوة عن السلاح ؛ لأن الأول (القوة) متسبب عن الثاني (السلاح)</a:t>
            </a:r>
          </a:p>
          <a:p>
            <a:r>
              <a:rPr lang="ar-SA" b="1" dirty="0" smtClean="0"/>
              <a:t>فالعلاقة </a:t>
            </a:r>
            <a:r>
              <a:rPr lang="ar-SA" b="1" dirty="0" err="1" smtClean="0">
                <a:solidFill>
                  <a:srgbClr val="0000FF"/>
                </a:solidFill>
              </a:rPr>
              <a:t>مسببية</a:t>
            </a:r>
            <a:endParaRPr lang="ar-SA" dirty="0">
              <a:solidFill>
                <a:srgbClr val="0000FF"/>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19"/>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920751"/>
            <a:ext cx="8686800" cy="5508645"/>
          </a:xfrm>
        </p:spPr>
        <p:txBody>
          <a:bodyPr/>
          <a:lstStyle/>
          <a:p>
            <a:pPr>
              <a:buNone/>
            </a:pPr>
            <a:endParaRPr lang="ar-SA" dirty="0" smtClean="0"/>
          </a:p>
          <a:p>
            <a:pPr>
              <a:buNone/>
            </a:pPr>
            <a:r>
              <a:rPr lang="ar-SA" dirty="0" smtClean="0"/>
              <a:t>قال تعالى: { </a:t>
            </a:r>
            <a:r>
              <a:rPr lang="ar-SA" b="1" dirty="0" smtClean="0">
                <a:solidFill>
                  <a:srgbClr val="FF0000"/>
                </a:solidFill>
              </a:rPr>
              <a:t>إنما يأكلون في بطونهم ناراً </a:t>
            </a:r>
            <a:r>
              <a:rPr lang="ar-SA" dirty="0" smtClean="0"/>
              <a:t>}</a:t>
            </a:r>
          </a:p>
          <a:p>
            <a:pPr>
              <a:buNone/>
            </a:pPr>
            <a:r>
              <a:rPr lang="ar-SA" dirty="0" err="1" smtClean="0"/>
              <a:t>الاية</a:t>
            </a:r>
            <a:r>
              <a:rPr lang="ar-SA" dirty="0" smtClean="0"/>
              <a:t> في آكلي </a:t>
            </a:r>
            <a:r>
              <a:rPr lang="ar-SA" dirty="0" err="1" smtClean="0"/>
              <a:t>اموال</a:t>
            </a:r>
            <a:r>
              <a:rPr lang="ar-SA" dirty="0" smtClean="0"/>
              <a:t> اليتامى </a:t>
            </a:r>
          </a:p>
          <a:p>
            <a:pPr>
              <a:buNone/>
            </a:pPr>
            <a:r>
              <a:rPr lang="ar-SA" dirty="0" err="1" smtClean="0"/>
              <a:t>الانسان</a:t>
            </a:r>
            <a:r>
              <a:rPr lang="ar-SA" dirty="0" smtClean="0"/>
              <a:t> </a:t>
            </a:r>
            <a:r>
              <a:rPr lang="ar-SA" dirty="0" err="1" smtClean="0"/>
              <a:t>لايأكل</a:t>
            </a:r>
            <a:r>
              <a:rPr lang="ar-SA" dirty="0" smtClean="0"/>
              <a:t> النار </a:t>
            </a:r>
          </a:p>
          <a:p>
            <a:pPr>
              <a:buNone/>
            </a:pPr>
            <a:r>
              <a:rPr lang="ar-SA" dirty="0" smtClean="0"/>
              <a:t>لكنه يأكل المال الحرام = وهو = يسبب =</a:t>
            </a:r>
            <a:r>
              <a:rPr lang="ar-SA" dirty="0" err="1" smtClean="0"/>
              <a:t>لاكله</a:t>
            </a:r>
            <a:r>
              <a:rPr lang="ar-SA" dirty="0" smtClean="0"/>
              <a:t> النار </a:t>
            </a:r>
          </a:p>
          <a:p>
            <a:pPr>
              <a:buNone/>
            </a:pPr>
            <a:r>
              <a:rPr lang="ar-SA" dirty="0" smtClean="0"/>
              <a:t>النار </a:t>
            </a:r>
            <a:r>
              <a:rPr lang="ar-SA" dirty="0" smtClean="0">
                <a:solidFill>
                  <a:srgbClr val="FF0000"/>
                </a:solidFill>
              </a:rPr>
              <a:t>مسببة</a:t>
            </a:r>
            <a:r>
              <a:rPr lang="ar-SA" dirty="0" smtClean="0"/>
              <a:t>  عن أكل الحرام</a:t>
            </a:r>
          </a:p>
          <a:p>
            <a:pPr>
              <a:buNone/>
            </a:pPr>
            <a:r>
              <a:rPr lang="ar-SA" dirty="0" smtClean="0"/>
              <a:t>فالعلاقة </a:t>
            </a:r>
            <a:r>
              <a:rPr lang="ar-SA" dirty="0" err="1" smtClean="0"/>
              <a:t>مسببية</a:t>
            </a:r>
            <a:r>
              <a:rPr lang="ar-SA" dirty="0" smtClean="0"/>
              <a:t>.</a:t>
            </a:r>
          </a:p>
          <a:p>
            <a:pPr>
              <a:buNone/>
            </a:pPr>
            <a:endParaRPr lang="ar-S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a:outerShdw blurRad="76200" dist="50800" dir="5400000" rotWithShape="0">
              <a:srgbClr val="4E3B30">
                <a:alpha val="60000"/>
              </a:srgbClr>
            </a:outerShdw>
            <a:reflection blurRad="6350" stA="50000" endA="300" endPos="55500" dist="50800" dir="5400000" sy="-100000" algn="bl" rotWithShape="0"/>
          </a:effectLst>
        </p:spPr>
        <p:style>
          <a:lnRef idx="0">
            <a:schemeClr val="accent6"/>
          </a:lnRef>
          <a:fillRef idx="3">
            <a:schemeClr val="accent6"/>
          </a:fillRef>
          <a:effectRef idx="3">
            <a:schemeClr val="accent6"/>
          </a:effectRef>
          <a:fontRef idx="minor">
            <a:schemeClr val="lt1"/>
          </a:fontRef>
        </p:style>
        <p:txBody>
          <a:bodyPr/>
          <a:lstStyle/>
          <a:p>
            <a:pPr algn="ctr"/>
            <a:r>
              <a:rPr lang="ar-SA" dirty="0" smtClean="0"/>
              <a:t>أمطرت السماء ذهباً </a:t>
            </a:r>
            <a:endParaRPr lang="ar-SA" dirty="0"/>
          </a:p>
        </p:txBody>
      </p:sp>
      <p:sp>
        <p:nvSpPr>
          <p:cNvPr id="3" name="عنصر نائب للمحتوى 2"/>
          <p:cNvSpPr>
            <a:spLocks noGrp="1"/>
          </p:cNvSpPr>
          <p:nvPr>
            <p:ph idx="1"/>
          </p:nvPr>
        </p:nvSpPr>
        <p:spPr/>
        <p:txBody>
          <a:bodyPr/>
          <a:lstStyle/>
          <a:p>
            <a:pPr>
              <a:buNone/>
            </a:pPr>
            <a:r>
              <a:rPr lang="ar-SA" dirty="0" smtClean="0"/>
              <a:t>ذهباً = نتيجة = مسبب ( غير مراد )</a:t>
            </a:r>
          </a:p>
          <a:p>
            <a:pPr>
              <a:buNone/>
            </a:pPr>
            <a:r>
              <a:rPr lang="ar-SA" dirty="0" smtClean="0"/>
              <a:t>مطراً = السبب = المراد </a:t>
            </a:r>
          </a:p>
          <a:p>
            <a:pPr>
              <a:buNone/>
            </a:pPr>
            <a:r>
              <a:rPr lang="ar-SA" dirty="0" smtClean="0"/>
              <a:t>العلاقة </a:t>
            </a:r>
            <a:r>
              <a:rPr lang="ar-SA" dirty="0" err="1" smtClean="0"/>
              <a:t>مسببية</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432048"/>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txBody>
          <a:bodyPr/>
          <a:lstStyle/>
          <a:p>
            <a:pPr marL="0" indent="0">
              <a:buNone/>
            </a:pPr>
            <a:r>
              <a:rPr lang="ar-IQ" dirty="0"/>
              <a:t>فليست البلاغة قبل كل شيئ إلا فناً من الفنون يعتمد على :</a:t>
            </a:r>
          </a:p>
          <a:p>
            <a:pPr marL="514350" indent="-514350">
              <a:buFont typeface="+mj-cs"/>
              <a:buAutoNum type="arabic2Minus"/>
            </a:pPr>
            <a:r>
              <a:rPr lang="ar-IQ" dirty="0" smtClean="0"/>
              <a:t>الاستعداد الفطري .</a:t>
            </a:r>
          </a:p>
          <a:p>
            <a:pPr marL="514350" indent="-514350">
              <a:buFont typeface="+mj-cs"/>
              <a:buAutoNum type="arabic2Minus"/>
            </a:pPr>
            <a:r>
              <a:rPr lang="ar-IQ" dirty="0" smtClean="0"/>
              <a:t>دقة ادراك الجمال. </a:t>
            </a:r>
          </a:p>
          <a:p>
            <a:pPr marL="514350" indent="-514350">
              <a:buFont typeface="+mj-cs"/>
              <a:buAutoNum type="arabic2Minus"/>
            </a:pPr>
            <a:r>
              <a:rPr lang="ar-IQ" dirty="0" smtClean="0"/>
              <a:t>تبين الفروق الحقيقية بين صنوف الاساليب .</a:t>
            </a:r>
          </a:p>
          <a:p>
            <a:pPr marL="514350" indent="-514350">
              <a:buFont typeface="+mj-cs"/>
              <a:buAutoNum type="arabic2Minus"/>
            </a:pPr>
            <a:r>
              <a:rPr lang="ar-IQ" dirty="0" smtClean="0"/>
              <a:t>الميران والتثقيف.</a:t>
            </a:r>
          </a:p>
          <a:p>
            <a:pPr marL="0" indent="0">
              <a:buNone/>
            </a:pPr>
            <a:r>
              <a:rPr lang="ar-IQ" dirty="0"/>
              <a:t> </a:t>
            </a:r>
            <a:r>
              <a:rPr lang="ar-IQ" dirty="0" smtClean="0"/>
              <a:t>وكل كلام بليغ فصيح ،وليس كل فصيح بليغ.</a:t>
            </a:r>
            <a:endParaRPr lang="ar-SA" dirty="0" smtClean="0"/>
          </a:p>
          <a:p>
            <a:pPr marL="0" indent="0">
              <a:buNone/>
            </a:pPr>
            <a:endParaRPr lang="ar-IQ" dirty="0"/>
          </a:p>
        </p:txBody>
      </p:sp>
    </p:spTree>
    <p:extLst>
      <p:ext uri="{BB962C8B-B14F-4D97-AF65-F5344CB8AC3E}">
        <p14:creationId xmlns="" xmlns:p14="http://schemas.microsoft.com/office/powerpoint/2010/main" val="1601501281"/>
      </p:ext>
    </p:extLst>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99FF"/>
          </a:solidFill>
        </p:spPr>
        <p:style>
          <a:lnRef idx="0">
            <a:schemeClr val="accent2"/>
          </a:lnRef>
          <a:fillRef idx="3">
            <a:schemeClr val="accent2"/>
          </a:fillRef>
          <a:effectRef idx="3">
            <a:schemeClr val="accent2"/>
          </a:effectRef>
          <a:fontRef idx="minor">
            <a:schemeClr val="lt1"/>
          </a:fontRef>
        </p:style>
        <p:txBody>
          <a:bodyPr/>
          <a:lstStyle/>
          <a:p>
            <a:pPr algn="r"/>
            <a:r>
              <a:rPr lang="ar-IQ" dirty="0" smtClean="0"/>
              <a:t>3/ </a:t>
            </a:r>
            <a:r>
              <a:rPr lang="ar-IQ" b="1" i="1" dirty="0" smtClean="0">
                <a:solidFill>
                  <a:srgbClr val="7030A0"/>
                </a:solidFill>
              </a:rPr>
              <a:t>الجزئية :</a:t>
            </a:r>
            <a:endParaRPr lang="ar-SA" dirty="0"/>
          </a:p>
        </p:txBody>
      </p:sp>
      <p:sp>
        <p:nvSpPr>
          <p:cNvPr id="3" name="عنصر نائب للمحتوى 2"/>
          <p:cNvSpPr>
            <a:spLocks noGrp="1"/>
          </p:cNvSpPr>
          <p:nvPr>
            <p:ph idx="1"/>
          </p:nvPr>
        </p:nvSpPr>
        <p:spPr/>
        <p:txBody>
          <a:bodyPr/>
          <a:lstStyle/>
          <a:p>
            <a:r>
              <a:rPr lang="ar-SA" b="1" dirty="0" smtClean="0"/>
              <a:t> قال الرسول صلى الله عليه وسلم : ( </a:t>
            </a:r>
            <a:r>
              <a:rPr lang="ar-SA" b="1" i="1" dirty="0" smtClean="0">
                <a:solidFill>
                  <a:srgbClr val="FF0000"/>
                </a:solidFill>
              </a:rPr>
              <a:t>أصدق كلمةٍ قالها شاعر كلمة لبيد : ألا كُلُّ شيءٍ ما خلا الله باطلُ </a:t>
            </a:r>
            <a:r>
              <a:rPr lang="ar-SA" b="1" dirty="0" smtClean="0"/>
              <a:t>) </a:t>
            </a:r>
          </a:p>
          <a:p>
            <a:pPr>
              <a:buNone/>
            </a:pPr>
            <a:r>
              <a:rPr lang="ar-SA" b="1" dirty="0" smtClean="0"/>
              <a:t>فــاللفظة ( كلمة) مجاز مرسل علاقته الجزئية ؛ لأنه عبر بالجزء (كلمة) وأراد الكل (الكلام) .</a:t>
            </a:r>
            <a:endParaRPr lang="ar-S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04800" y="411481"/>
            <a:ext cx="8686800" cy="45719"/>
          </a:xfrm>
          <a:effectLst>
            <a:outerShdw blurRad="40000" dist="20000" dir="5400000" rotWithShape="0">
              <a:srgbClr val="000000">
                <a:alpha val="38000"/>
              </a:srgbClr>
            </a:outerShdw>
            <a:reflection blurRad="6350" stA="50000" endA="300" endPos="90000" dist="50800" dir="5400000" sy="-100000" algn="bl" rotWithShape="0"/>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algn="r"/>
            <a:endParaRPr lang="ar-IQ" b="1" i="1" dirty="0">
              <a:solidFill>
                <a:srgbClr val="7030A0"/>
              </a:solidFill>
            </a:endParaRPr>
          </a:p>
        </p:txBody>
      </p:sp>
      <p:sp>
        <p:nvSpPr>
          <p:cNvPr id="3" name="Content Placeholder 2"/>
          <p:cNvSpPr>
            <a:spLocks noGrp="1"/>
          </p:cNvSpPr>
          <p:nvPr>
            <p:ph idx="1"/>
          </p:nvPr>
        </p:nvSpPr>
        <p:spPr>
          <a:xfrm>
            <a:off x="467544" y="1142984"/>
            <a:ext cx="8229600" cy="5083787"/>
          </a:xfrm>
        </p:spPr>
        <p:style>
          <a:lnRef idx="0">
            <a:schemeClr val="accent4"/>
          </a:lnRef>
          <a:fillRef idx="3">
            <a:schemeClr val="accent4"/>
          </a:fillRef>
          <a:effectRef idx="3">
            <a:schemeClr val="accent4"/>
          </a:effectRef>
          <a:fontRef idx="minor">
            <a:schemeClr val="lt1"/>
          </a:fontRef>
        </p:style>
        <p:txBody>
          <a:bodyPr>
            <a:normAutofit/>
          </a:bodyPr>
          <a:lstStyle/>
          <a:p>
            <a:pPr marL="0" indent="0" algn="ctr">
              <a:buNone/>
            </a:pPr>
            <a:endParaRPr lang="ar-SA" b="1" i="1" dirty="0" smtClean="0">
              <a:solidFill>
                <a:srgbClr val="92D050"/>
              </a:solidFill>
            </a:endParaRPr>
          </a:p>
          <a:p>
            <a:pPr marL="0" indent="0" algn="ctr">
              <a:buNone/>
            </a:pPr>
            <a:r>
              <a:rPr lang="ar-IQ" b="1" i="1" dirty="0" smtClean="0">
                <a:solidFill>
                  <a:srgbClr val="FFFF00"/>
                </a:solidFill>
              </a:rPr>
              <a:t>كم بعثنا الجيش جرا          راً وأرسلنا العيونا</a:t>
            </a:r>
          </a:p>
          <a:p>
            <a:pPr marL="0" indent="0">
              <a:buNone/>
            </a:pPr>
            <a:r>
              <a:rPr lang="ar-IQ" dirty="0"/>
              <a:t> </a:t>
            </a:r>
            <a:r>
              <a:rPr lang="ar-IQ" dirty="0" smtClean="0"/>
              <a:t>  المجاز هنا (</a:t>
            </a:r>
            <a:r>
              <a:rPr lang="ar-IQ" dirty="0" smtClean="0">
                <a:solidFill>
                  <a:srgbClr val="FFFF00"/>
                </a:solidFill>
              </a:rPr>
              <a:t>العيونا</a:t>
            </a:r>
            <a:r>
              <a:rPr lang="ar-IQ" dirty="0" smtClean="0"/>
              <a:t>) واراد الشاعر بها (</a:t>
            </a:r>
            <a:r>
              <a:rPr lang="ar-IQ" dirty="0" smtClean="0">
                <a:solidFill>
                  <a:srgbClr val="FFFF00"/>
                </a:solidFill>
              </a:rPr>
              <a:t>الجواسيس</a:t>
            </a:r>
            <a:r>
              <a:rPr lang="ar-IQ" dirty="0" smtClean="0"/>
              <a:t>) ولما كان العين جزء من الجاسوس والاعتماد عليه يكون بشكل كبير ، أطلق الجزء وأراد الكل فالعلاقة إذن جزئية .</a:t>
            </a:r>
          </a:p>
        </p:txBody>
      </p:sp>
    </p:spTree>
    <p:extLst>
      <p:ext uri="{BB962C8B-B14F-4D97-AF65-F5344CB8AC3E}">
        <p14:creationId xmlns="" xmlns:p14="http://schemas.microsoft.com/office/powerpoint/2010/main" val="369816926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i="1" dirty="0" smtClean="0">
                <a:solidFill>
                  <a:srgbClr val="92D050"/>
                </a:solidFill>
              </a:rPr>
              <a:t>وكم علمته نظم القوافي           </a:t>
            </a:r>
            <a:endParaRPr lang="ar-SA" b="1" i="1" dirty="0" smtClean="0">
              <a:solidFill>
                <a:srgbClr val="92D050"/>
              </a:solidFill>
            </a:endParaRPr>
          </a:p>
          <a:p>
            <a:pPr marL="0" indent="0" algn="l">
              <a:buNone/>
            </a:pPr>
            <a:r>
              <a:rPr lang="ar-IQ" b="1" i="1" dirty="0" smtClean="0">
                <a:solidFill>
                  <a:srgbClr val="92D050"/>
                </a:solidFill>
              </a:rPr>
              <a:t> فلما قال قافية هجاني</a:t>
            </a:r>
          </a:p>
          <a:p>
            <a:pPr marL="0" indent="0">
              <a:buNone/>
            </a:pPr>
            <a:r>
              <a:rPr lang="ar-IQ" dirty="0" smtClean="0"/>
              <a:t>   المجاز هنا في كلمة (القوافي) فمقصوده القصيدة،ولما كانت  القافية </a:t>
            </a:r>
            <a:r>
              <a:rPr lang="ar-IQ" dirty="0" err="1" smtClean="0"/>
              <a:t>جزءمن</a:t>
            </a:r>
            <a:r>
              <a:rPr lang="ar-IQ" dirty="0" smtClean="0"/>
              <a:t> القصيدة ، كانت العلاقة إذن</a:t>
            </a:r>
            <a:r>
              <a:rPr lang="ar-IQ" b="1" dirty="0" smtClean="0">
                <a:solidFill>
                  <a:srgbClr val="FF0000"/>
                </a:solidFill>
              </a:rPr>
              <a:t> جزئية </a:t>
            </a:r>
            <a:r>
              <a:rPr lang="ar-IQ" dirty="0" smtClean="0"/>
              <a:t>.          </a:t>
            </a:r>
          </a:p>
          <a:p>
            <a:pPr>
              <a:buNone/>
            </a:pPr>
            <a:endParaRPr lang="ar-SA"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قال تعالى: { </a:t>
            </a:r>
            <a:r>
              <a:rPr lang="ar-SA" b="1" dirty="0" smtClean="0"/>
              <a:t>فَكُّ رَقَبَةٍ }</a:t>
            </a:r>
            <a:endParaRPr lang="ar-SA" dirty="0" smtClean="0"/>
          </a:p>
          <a:p>
            <a:pPr>
              <a:buNone/>
            </a:pPr>
            <a:r>
              <a:rPr lang="ar-SA" dirty="0" smtClean="0"/>
              <a:t>تحرير رقبة = تحرير العبد</a:t>
            </a:r>
          </a:p>
          <a:p>
            <a:pPr>
              <a:buNone/>
            </a:pPr>
            <a:r>
              <a:rPr lang="ar-SA" dirty="0" smtClean="0"/>
              <a:t>الرقبة جزء من العبد</a:t>
            </a:r>
          </a:p>
          <a:p>
            <a:pPr>
              <a:buNone/>
            </a:pPr>
            <a:r>
              <a:rPr lang="ar-SA" dirty="0" smtClean="0"/>
              <a:t>العلاقة جزئية </a:t>
            </a:r>
          </a:p>
          <a:p>
            <a:pPr>
              <a:buNone/>
            </a:pPr>
            <a:endParaRPr lang="ar-SA"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solidFill>
                  <a:srgbClr val="FF0000"/>
                </a:solidFill>
              </a:rPr>
              <a:t>لا تكن أذنا تتقبل كل وشاية</a:t>
            </a:r>
            <a:r>
              <a:rPr lang="ar-SA" dirty="0" smtClean="0"/>
              <a:t>”</a:t>
            </a:r>
          </a:p>
          <a:p>
            <a:r>
              <a:rPr lang="ar-SA" dirty="0" smtClean="0"/>
              <a:t>أي لا تكن رجلا منصتًا لكل حديث ، فإطلاق الأذن على الرجل ؛ لأنها العضو الوحيد الذي تلقى إليه الأحاديث، </a:t>
            </a:r>
          </a:p>
          <a:p>
            <a:r>
              <a:rPr lang="ar-SA" dirty="0" smtClean="0"/>
              <a:t>مجاز مرسل علاقته </a:t>
            </a:r>
            <a:r>
              <a:rPr lang="ar-SA" dirty="0" smtClean="0">
                <a:solidFill>
                  <a:srgbClr val="FF0000"/>
                </a:solidFill>
              </a:rPr>
              <a:t>جزئية</a:t>
            </a:r>
            <a:r>
              <a:rPr lang="ar-SA" dirty="0" smtClean="0"/>
              <a:t>.</a:t>
            </a:r>
          </a:p>
          <a:p>
            <a:r>
              <a:rPr lang="ar-SA" dirty="0" smtClean="0"/>
              <a:t/>
            </a:r>
            <a:br>
              <a:rPr lang="ar-SA" dirty="0" smtClean="0"/>
            </a:br>
            <a:endParaRPr lang="ar-SA"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قال تعالى: {واركَعُوا معَ الرَّاكعينَ } </a:t>
            </a:r>
          </a:p>
          <a:p>
            <a:r>
              <a:rPr lang="ar-SA" dirty="0" smtClean="0"/>
              <a:t>عبَّر بالجزءِ الذي هو الركوع عن الكلِّ الذي هو الصلاة.</a:t>
            </a:r>
            <a:endParaRPr lang="ar-S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IQ" dirty="0" smtClean="0"/>
              <a:t>4/ الكلية :</a:t>
            </a:r>
            <a:endParaRPr lang="ar-IQ" dirty="0"/>
          </a:p>
        </p:txBody>
      </p:sp>
      <p:sp>
        <p:nvSpPr>
          <p:cNvPr id="3" name="Content Placeholder 2"/>
          <p:cNvSpPr>
            <a:spLocks noGrp="1"/>
          </p:cNvSpPr>
          <p:nvPr>
            <p:ph idx="1"/>
          </p:nvPr>
        </p:nvSpPr>
        <p:spPr/>
        <p:txBody>
          <a:bodyPr>
            <a:normAutofit lnSpcReduction="10000"/>
          </a:bodyPr>
          <a:lstStyle/>
          <a:p>
            <a:pPr marL="0" indent="0">
              <a:buNone/>
            </a:pPr>
            <a:r>
              <a:rPr lang="ar-IQ" b="1" dirty="0"/>
              <a:t> </a:t>
            </a:r>
            <a:r>
              <a:rPr lang="ar-IQ" b="1" dirty="0" smtClean="0"/>
              <a:t>  </a:t>
            </a:r>
            <a:r>
              <a:rPr lang="ar-IQ" b="1" dirty="0" smtClean="0">
                <a:solidFill>
                  <a:srgbClr val="FF0000"/>
                </a:solidFill>
              </a:rPr>
              <a:t>{وإني كلما دَعَوتُهُم لِتَغْفِرَ لهم جعلوا أصابِعَهُمْ في آذَانِهِم}.</a:t>
            </a:r>
          </a:p>
          <a:p>
            <a:pPr marL="0" indent="0">
              <a:buNone/>
            </a:pPr>
            <a:r>
              <a:rPr lang="ar-IQ" dirty="0" smtClean="0"/>
              <a:t>إن الانسان لايستطيع أن يضع إصبعه كلها في أذنه ،وأن الاصابع في الاية الكريمة أُطلقت وأُريد أطرافها فهي إذن مجاز علاقته الكلية .</a:t>
            </a:r>
          </a:p>
          <a:p>
            <a:pPr marL="0" indent="0">
              <a:buNone/>
            </a:pPr>
            <a:r>
              <a:rPr lang="ar-IQ" dirty="0" smtClean="0"/>
              <a:t>   </a:t>
            </a:r>
            <a:r>
              <a:rPr lang="ar-IQ" b="1" dirty="0" smtClean="0">
                <a:solidFill>
                  <a:srgbClr val="FF0000"/>
                </a:solidFill>
              </a:rPr>
              <a:t>{الذين قال لهم الناس}.</a:t>
            </a:r>
          </a:p>
          <a:p>
            <a:pPr marL="0" indent="0">
              <a:buNone/>
            </a:pPr>
            <a:r>
              <a:rPr lang="ar-IQ" dirty="0" smtClean="0"/>
              <a:t>المقصود بالناس في الاية الكريمة ،كما تذكر كتب اسباب النزول شخص واحد هو نعيم بن مسعود الاشجعي .</a:t>
            </a:r>
            <a:endParaRPr lang="ar-IQ" dirty="0"/>
          </a:p>
        </p:txBody>
      </p:sp>
    </p:spTree>
    <p:extLst>
      <p:ext uri="{BB962C8B-B14F-4D97-AF65-F5344CB8AC3E}">
        <p14:creationId xmlns="" xmlns:p14="http://schemas.microsoft.com/office/powerpoint/2010/main" val="233979794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r"/>
            <a:r>
              <a:rPr lang="ar-IQ" dirty="0" smtClean="0"/>
              <a:t>5/ إعتبار ما كان :</a:t>
            </a:r>
            <a:endParaRPr lang="ar-IQ"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ar-IQ" dirty="0" smtClean="0"/>
              <a:t> </a:t>
            </a:r>
          </a:p>
          <a:p>
            <a:pPr marL="0" indent="0">
              <a:buNone/>
            </a:pPr>
            <a:r>
              <a:rPr lang="ar-IQ" b="1" dirty="0" smtClean="0">
                <a:solidFill>
                  <a:srgbClr val="FF0000"/>
                </a:solidFill>
              </a:rPr>
              <a:t>قال ـ تعالى ـ : { وآتوا اليتامى أموالهم } .</a:t>
            </a:r>
          </a:p>
          <a:p>
            <a:pPr marL="0" indent="0">
              <a:buNone/>
            </a:pPr>
            <a:r>
              <a:rPr lang="ar-IQ" dirty="0" smtClean="0"/>
              <a:t>فكلمة اليتامى هنا مجاز ،فمن غير المعقول ان يأمر الله سبحانه بإعطاء اليتامى الصغار أموالهم. بل الواقع أنه سبحانه يأمر بإعطائها لمن وصلوا سن الرشد بعد أن </a:t>
            </a:r>
            <a:r>
              <a:rPr lang="ar-IQ" dirty="0" err="1" smtClean="0"/>
              <a:t>ك</a:t>
            </a:r>
            <a:r>
              <a:rPr lang="ar-SA" dirty="0" smtClean="0"/>
              <a:t>ا</a:t>
            </a:r>
            <a:r>
              <a:rPr lang="ar-IQ" dirty="0" smtClean="0"/>
              <a:t>نوا يتامى </a:t>
            </a:r>
            <a:r>
              <a:rPr lang="ar-SA" dirty="0" smtClean="0"/>
              <a:t>، لكنَّه استخدم كلمة "اليتامى" من أجل استعطاف الأولياء واسترحامهم حتى </a:t>
            </a:r>
            <a:r>
              <a:rPr lang="ar-SA" dirty="0" err="1" smtClean="0"/>
              <a:t>يؤدُّوا</a:t>
            </a:r>
            <a:r>
              <a:rPr lang="ar-SA" dirty="0" smtClean="0"/>
              <a:t> الأموال إلى أهلها.</a:t>
            </a:r>
            <a:br>
              <a:rPr lang="ar-SA" dirty="0" smtClean="0"/>
            </a:br>
            <a:r>
              <a:rPr lang="ar-IQ" dirty="0" smtClean="0"/>
              <a:t>فالعلاقة إذن إعتبار ما كان .</a:t>
            </a:r>
            <a:endParaRPr lang="ar-IQ" dirty="0"/>
          </a:p>
        </p:txBody>
      </p:sp>
    </p:spTree>
    <p:extLst>
      <p:ext uri="{BB962C8B-B14F-4D97-AF65-F5344CB8AC3E}">
        <p14:creationId xmlns="" xmlns:p14="http://schemas.microsoft.com/office/powerpoint/2010/main" val="149736148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ln>
            <a:solidFill>
              <a:srgbClr val="CC3399"/>
            </a:solidFill>
          </a:ln>
        </p:spPr>
        <p:txBody>
          <a:bodyPr/>
          <a:lstStyle/>
          <a:p>
            <a:pPr>
              <a:buNone/>
            </a:pPr>
            <a:endParaRPr lang="ar-SA" dirty="0" smtClean="0"/>
          </a:p>
          <a:p>
            <a:pPr>
              <a:buNone/>
            </a:pPr>
            <a:r>
              <a:rPr lang="ar-SA" dirty="0" smtClean="0"/>
              <a:t>قال </a:t>
            </a:r>
            <a:r>
              <a:rPr lang="ar-SA" dirty="0" err="1" smtClean="0"/>
              <a:t>ـ</a:t>
            </a:r>
            <a:r>
              <a:rPr lang="ar-SA" dirty="0" smtClean="0"/>
              <a:t> تعالى </a:t>
            </a:r>
            <a:r>
              <a:rPr lang="ar-SA" dirty="0" err="1" smtClean="0"/>
              <a:t>ـ</a:t>
            </a:r>
            <a:r>
              <a:rPr lang="ar-SA" dirty="0" smtClean="0"/>
              <a:t> : { إنه من يأتي ربه مجرماً فإن  لهُ جهنمَ </a:t>
            </a:r>
            <a:r>
              <a:rPr lang="ar-SA" dirty="0" err="1" smtClean="0"/>
              <a:t>لايموت</a:t>
            </a:r>
            <a:r>
              <a:rPr lang="ar-SA" dirty="0" smtClean="0"/>
              <a:t> فيها ولا يحيا } </a:t>
            </a:r>
          </a:p>
          <a:p>
            <a:pPr>
              <a:buNone/>
            </a:pPr>
            <a:r>
              <a:rPr lang="ar-SA" dirty="0" err="1" smtClean="0"/>
              <a:t>الاية</a:t>
            </a:r>
            <a:r>
              <a:rPr lang="ar-SA" dirty="0" smtClean="0"/>
              <a:t> ذكرت ما كان عليه الكافر من إجرام على اعتبار ما كان في الماضي </a:t>
            </a:r>
            <a:endParaRPr lang="ar-SA"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لا اركب البحر أخشى    علي منه </a:t>
            </a:r>
            <a:r>
              <a:rPr lang="ar-SA" dirty="0" err="1" smtClean="0"/>
              <a:t>المعاطب</a:t>
            </a:r>
            <a:endParaRPr lang="ar-SA" dirty="0" smtClean="0"/>
          </a:p>
          <a:p>
            <a:pPr>
              <a:buNone/>
            </a:pPr>
            <a:r>
              <a:rPr lang="ar-SA" dirty="0" smtClean="0"/>
              <a:t>   طين أنا وهو ماء       والطين في الماء ذائب</a:t>
            </a:r>
          </a:p>
          <a:p>
            <a:pPr>
              <a:buNone/>
            </a:pPr>
            <a:r>
              <a:rPr lang="ar-SA" dirty="0" smtClean="0"/>
              <a:t>أصل </a:t>
            </a:r>
            <a:r>
              <a:rPr lang="ar-SA" dirty="0" err="1" smtClean="0"/>
              <a:t>الانسان</a:t>
            </a:r>
            <a:r>
              <a:rPr lang="ar-SA" dirty="0" smtClean="0"/>
              <a:t> الطين أي علاقة </a:t>
            </a:r>
            <a:r>
              <a:rPr lang="ar-SA" dirty="0" err="1" smtClean="0"/>
              <a:t>تأريخية</a:t>
            </a:r>
            <a:r>
              <a:rPr lang="ar-SA" dirty="0" smtClean="0"/>
              <a:t> = </a:t>
            </a:r>
            <a:r>
              <a:rPr lang="ar-SA" dirty="0" err="1" smtClean="0"/>
              <a:t>ماضوية</a:t>
            </a:r>
            <a:r>
              <a:rPr lang="ar-SA" dirty="0" smtClean="0"/>
              <a:t> = ما كان</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البلاغة</a:t>
            </a:r>
            <a:r>
              <a:rPr lang="ar-SA" smtClean="0"/>
              <a:t>  </a:t>
            </a:r>
            <a:endParaRPr lang="ar-IQ" dirty="0"/>
          </a:p>
        </p:txBody>
      </p:sp>
      <p:sp>
        <p:nvSpPr>
          <p:cNvPr id="3" name="Content Placeholder 2"/>
          <p:cNvSpPr>
            <a:spLocks noGrp="1"/>
          </p:cNvSpPr>
          <p:nvPr>
            <p:ph idx="1"/>
          </p:nvPr>
        </p:nvSpPr>
        <p:spPr/>
        <p:txBody>
          <a:bodyPr>
            <a:normAutofit/>
          </a:bodyPr>
          <a:lstStyle/>
          <a:p>
            <a:pPr marL="0" indent="0">
              <a:buNone/>
            </a:pPr>
            <a:endParaRPr lang="ar-IQ" dirty="0" smtClean="0"/>
          </a:p>
          <a:p>
            <a:pPr marL="0" indent="0">
              <a:buNone/>
            </a:pPr>
            <a:r>
              <a:rPr lang="ar-IQ" sz="2400" b="1" dirty="0" smtClean="0">
                <a:solidFill>
                  <a:srgbClr val="FF0000"/>
                </a:solidFill>
              </a:rPr>
              <a:t>علم المعاني</a:t>
            </a:r>
            <a:r>
              <a:rPr lang="ar-IQ" sz="2400" b="1" dirty="0" smtClean="0"/>
              <a:t>	</a:t>
            </a:r>
            <a:r>
              <a:rPr lang="ar-SA" sz="2400" b="1" dirty="0" smtClean="0"/>
              <a:t>                    </a:t>
            </a:r>
            <a:r>
              <a:rPr lang="ar-IQ" sz="2400" b="1" dirty="0" smtClean="0">
                <a:solidFill>
                  <a:srgbClr val="FF0000"/>
                </a:solidFill>
              </a:rPr>
              <a:t>علم البيان                 علم البديع</a:t>
            </a:r>
          </a:p>
          <a:p>
            <a:pPr marL="0" indent="0">
              <a:buNone/>
            </a:pPr>
            <a:r>
              <a:rPr lang="ar-IQ" sz="2400" dirty="0" smtClean="0"/>
              <a:t>1ـ الخبر </a:t>
            </a:r>
            <a:r>
              <a:rPr lang="ar-IQ" sz="2400" dirty="0" err="1" smtClean="0"/>
              <a:t>والانشاء</a:t>
            </a:r>
            <a:r>
              <a:rPr lang="ar-IQ" sz="2400" dirty="0" smtClean="0"/>
              <a:t>         </a:t>
            </a:r>
            <a:r>
              <a:rPr lang="ar-SA" sz="2400" dirty="0" smtClean="0"/>
              <a:t>   </a:t>
            </a:r>
            <a:r>
              <a:rPr lang="ar-IQ" sz="2400" dirty="0" smtClean="0"/>
              <a:t>1ـ التشبيه            1ـ المحسنات اللفظية</a:t>
            </a:r>
          </a:p>
          <a:p>
            <a:pPr marL="0" indent="0">
              <a:buNone/>
            </a:pPr>
            <a:r>
              <a:rPr lang="ar-IQ" sz="2400" dirty="0" smtClean="0"/>
              <a:t>2ـ القصر                  </a:t>
            </a:r>
            <a:r>
              <a:rPr lang="ar-SA" sz="2400" dirty="0" smtClean="0"/>
              <a:t>     </a:t>
            </a:r>
            <a:r>
              <a:rPr lang="ar-IQ" sz="2400" dirty="0" smtClean="0"/>
              <a:t>2ـ المجاز            </a:t>
            </a:r>
            <a:r>
              <a:rPr lang="ar-SA" sz="2400" dirty="0" smtClean="0"/>
              <a:t>   </a:t>
            </a:r>
            <a:r>
              <a:rPr lang="ar-IQ" sz="2400" dirty="0" smtClean="0"/>
              <a:t> أ ـ الجناس</a:t>
            </a:r>
          </a:p>
          <a:p>
            <a:pPr marL="0" indent="0">
              <a:buNone/>
            </a:pPr>
            <a:r>
              <a:rPr lang="ar-IQ" sz="2400" dirty="0" smtClean="0"/>
              <a:t>3ـ (الإيجاز              </a:t>
            </a:r>
            <a:r>
              <a:rPr lang="ar-SA" sz="2400" dirty="0" smtClean="0"/>
              <a:t>      </a:t>
            </a:r>
            <a:r>
              <a:rPr lang="ar-IQ" sz="2400" dirty="0" smtClean="0"/>
              <a:t> أ ـ </a:t>
            </a:r>
            <a:r>
              <a:rPr lang="ar-IQ" sz="2400" dirty="0" err="1" smtClean="0"/>
              <a:t>المجازالمرسل</a:t>
            </a:r>
            <a:r>
              <a:rPr lang="ar-IQ" sz="2400" dirty="0" smtClean="0"/>
              <a:t>     ب </a:t>
            </a:r>
            <a:r>
              <a:rPr lang="ar-IQ" sz="2400" dirty="0" err="1" smtClean="0"/>
              <a:t>ـ</a:t>
            </a:r>
            <a:r>
              <a:rPr lang="ar-IQ" sz="2400" dirty="0" smtClean="0"/>
              <a:t> السجع...الخ      </a:t>
            </a:r>
          </a:p>
          <a:p>
            <a:pPr marL="0" indent="0">
              <a:buNone/>
            </a:pPr>
            <a:r>
              <a:rPr lang="ar-IQ" sz="2400" dirty="0" smtClean="0"/>
              <a:t>والمساواة </a:t>
            </a:r>
            <a:r>
              <a:rPr lang="ar-SA" sz="2400" dirty="0" smtClean="0"/>
              <a:t>و</a:t>
            </a:r>
            <a:r>
              <a:rPr lang="ar-IQ" sz="2400" dirty="0" smtClean="0"/>
              <a:t>الإطناب)    </a:t>
            </a:r>
            <a:r>
              <a:rPr lang="ar-SA" sz="2400" dirty="0" smtClean="0"/>
              <a:t>  </a:t>
            </a:r>
            <a:r>
              <a:rPr lang="ar-IQ" sz="2400" dirty="0" smtClean="0"/>
              <a:t> ب ـ الاستعارة      </a:t>
            </a:r>
            <a:r>
              <a:rPr lang="ar-SA" sz="2400" dirty="0" smtClean="0"/>
              <a:t>  </a:t>
            </a:r>
            <a:r>
              <a:rPr lang="ar-IQ" sz="2400" dirty="0" smtClean="0"/>
              <a:t>2ـ المحسنات المعنوية</a:t>
            </a:r>
          </a:p>
          <a:p>
            <a:pPr marL="0" indent="0">
              <a:buNone/>
            </a:pPr>
            <a:r>
              <a:rPr lang="ar-IQ" sz="2400" dirty="0" smtClean="0"/>
              <a:t>.....الخ                     </a:t>
            </a:r>
            <a:r>
              <a:rPr lang="ar-SA" sz="2400" dirty="0" smtClean="0"/>
              <a:t>   </a:t>
            </a:r>
            <a:r>
              <a:rPr lang="ar-IQ" sz="2400" dirty="0" smtClean="0"/>
              <a:t>3ـ المجاز العقلي  </a:t>
            </a:r>
            <a:r>
              <a:rPr lang="ar-SA" sz="2400" dirty="0" smtClean="0"/>
              <a:t>   </a:t>
            </a:r>
            <a:r>
              <a:rPr lang="ar-IQ" sz="2400" dirty="0" smtClean="0"/>
              <a:t> </a:t>
            </a:r>
            <a:r>
              <a:rPr lang="ar-IQ" sz="2400" dirty="0" err="1" smtClean="0"/>
              <a:t>أـ</a:t>
            </a:r>
            <a:r>
              <a:rPr lang="ar-IQ" sz="2400" dirty="0" smtClean="0"/>
              <a:t> الطباق</a:t>
            </a:r>
          </a:p>
          <a:p>
            <a:pPr marL="0" indent="0">
              <a:buNone/>
            </a:pPr>
            <a:r>
              <a:rPr lang="ar-IQ" sz="2400" dirty="0" smtClean="0"/>
              <a:t>                             </a:t>
            </a:r>
            <a:r>
              <a:rPr lang="ar-SA" sz="2400" dirty="0" smtClean="0"/>
              <a:t>    </a:t>
            </a:r>
            <a:r>
              <a:rPr lang="ar-IQ" sz="2400" dirty="0" smtClean="0"/>
              <a:t>4ـ الكناية           </a:t>
            </a:r>
            <a:r>
              <a:rPr lang="ar-SA" sz="2400" dirty="0" smtClean="0"/>
              <a:t>    </a:t>
            </a:r>
            <a:r>
              <a:rPr lang="ar-IQ" sz="2400" dirty="0" smtClean="0"/>
              <a:t>ب ـ المقابلة...الخ</a:t>
            </a:r>
            <a:endParaRPr lang="ar-IQ" sz="2400" dirty="0"/>
          </a:p>
        </p:txBody>
      </p:sp>
      <p:sp>
        <p:nvSpPr>
          <p:cNvPr id="4" name="Down Arrow 3"/>
          <p:cNvSpPr/>
          <p:nvPr/>
        </p:nvSpPr>
        <p:spPr>
          <a:xfrm>
            <a:off x="4572000" y="141277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6" name="Straight Connector 5"/>
          <p:cNvCxnSpPr/>
          <p:nvPr/>
        </p:nvCxnSpPr>
        <p:spPr>
          <a:xfrm flipH="1">
            <a:off x="1619672" y="1844824"/>
            <a:ext cx="61926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812360" y="184482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594859" y="1844824"/>
            <a:ext cx="2286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619672" y="184482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6470469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dirty="0" smtClean="0"/>
              <a:t>6 ــ اعتبار ما يكون :</a:t>
            </a:r>
            <a:endParaRPr lang="ar-IQ" dirty="0"/>
          </a:p>
        </p:txBody>
      </p:sp>
      <p:sp>
        <p:nvSpPr>
          <p:cNvPr id="3" name="Content Placeholder 2"/>
          <p:cNvSpPr>
            <a:spLocks noGrp="1"/>
          </p:cNvSpPr>
          <p:nvPr>
            <p:ph idx="1"/>
          </p:nvPr>
        </p:nvSpPr>
        <p:spPr>
          <a:ln w="76200">
            <a:solidFill>
              <a:schemeClr val="accent1"/>
            </a:solidFill>
          </a:ln>
        </p:spPr>
        <p:txBody>
          <a:bodyPr/>
          <a:lstStyle/>
          <a:p>
            <a:pPr marL="0" indent="0">
              <a:buNone/>
            </a:pPr>
            <a:r>
              <a:rPr lang="ar-IQ" dirty="0" smtClean="0"/>
              <a:t> </a:t>
            </a:r>
          </a:p>
          <a:p>
            <a:pPr marL="0" indent="0">
              <a:buNone/>
            </a:pPr>
            <a:r>
              <a:rPr lang="ar-IQ" dirty="0"/>
              <a:t> </a:t>
            </a:r>
            <a:r>
              <a:rPr lang="ar-IQ" dirty="0" smtClean="0"/>
              <a:t>  قال تعالى على لسان نوح ( عليه السلام ) : </a:t>
            </a:r>
            <a:r>
              <a:rPr lang="ar-IQ" b="1" dirty="0" smtClean="0">
                <a:solidFill>
                  <a:srgbClr val="0070C0"/>
                </a:solidFill>
              </a:rPr>
              <a:t>{إنك إن تذرهم يُضلوا عبادك ولايلدوا إلا فاجراً كفاراً}.</a:t>
            </a:r>
          </a:p>
          <a:p>
            <a:pPr marL="0" indent="0">
              <a:buNone/>
            </a:pPr>
            <a:endParaRPr lang="ar-IQ" dirty="0" smtClean="0"/>
          </a:p>
          <a:p>
            <a:pPr marL="0" indent="0">
              <a:buNone/>
            </a:pPr>
            <a:r>
              <a:rPr lang="ar-IQ" dirty="0" smtClean="0"/>
              <a:t>المولود حين يولد لايكون فاجراً ولا كافراً ولكنه قد يكون كذلك بعد الطفولة فأطلق المولود الفاجر واريد الرجل الفاجر على اعتبار ما سيكون .</a:t>
            </a:r>
          </a:p>
          <a:p>
            <a:pPr marL="0" indent="0">
              <a:buNone/>
            </a:pPr>
            <a:endParaRPr lang="ar-IQ" dirty="0"/>
          </a:p>
        </p:txBody>
      </p:sp>
    </p:spTree>
    <p:extLst>
      <p:ext uri="{BB962C8B-B14F-4D97-AF65-F5344CB8AC3E}">
        <p14:creationId xmlns="" xmlns:p14="http://schemas.microsoft.com/office/powerpoint/2010/main" val="212345534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endParaRPr lang="ar-IQ" b="1" dirty="0" smtClean="0">
              <a:solidFill>
                <a:srgbClr val="FF99FF"/>
              </a:solidFill>
            </a:endParaRPr>
          </a:p>
          <a:p>
            <a:r>
              <a:rPr lang="ar-SA" b="1" dirty="0" smtClean="0">
                <a:solidFill>
                  <a:srgbClr val="FF99FF"/>
                </a:solidFill>
              </a:rPr>
              <a:t>قال تعالى: </a:t>
            </a:r>
            <a:r>
              <a:rPr lang="ar-IQ" b="1" dirty="0" smtClean="0">
                <a:solidFill>
                  <a:srgbClr val="FF99FF"/>
                </a:solidFill>
              </a:rPr>
              <a:t>{إني اراني اعصر خمراً} </a:t>
            </a:r>
            <a:r>
              <a:rPr lang="ar-IQ" dirty="0" smtClean="0"/>
              <a:t>.</a:t>
            </a:r>
          </a:p>
          <a:p>
            <a:endParaRPr lang="ar-IQ" dirty="0" smtClean="0"/>
          </a:p>
          <a:p>
            <a:r>
              <a:rPr lang="ar-IQ" dirty="0" smtClean="0"/>
              <a:t>الخمر سائل لايعصر فاطلق الخمر واراد العنب على اعتبار ما سيكون </a:t>
            </a:r>
          </a:p>
          <a:p>
            <a:pPr marL="0" indent="0">
              <a:buNone/>
            </a:pPr>
            <a:endParaRPr lang="ar-IQ" dirty="0"/>
          </a:p>
        </p:txBody>
      </p:sp>
    </p:spTree>
    <p:extLst>
      <p:ext uri="{BB962C8B-B14F-4D97-AF65-F5344CB8AC3E}">
        <p14:creationId xmlns="" xmlns:p14="http://schemas.microsoft.com/office/powerpoint/2010/main" val="331699559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b="1" dirty="0" smtClean="0"/>
              <a:t> قال تعالى : </a:t>
            </a:r>
            <a:r>
              <a:rPr lang="ar-SA" b="1" dirty="0" smtClean="0">
                <a:solidFill>
                  <a:srgbClr val="FF0000"/>
                </a:solidFill>
              </a:rPr>
              <a:t>( إنَّكَ ميتٌ وإنهم ميتون ) </a:t>
            </a:r>
          </a:p>
          <a:p>
            <a:pPr>
              <a:buNone/>
            </a:pPr>
            <a:r>
              <a:rPr lang="ar-SA" b="1" dirty="0" smtClean="0"/>
              <a:t>المجاز في كلمة : </a:t>
            </a:r>
            <a:r>
              <a:rPr lang="ar-SA" b="1" dirty="0" smtClean="0">
                <a:solidFill>
                  <a:srgbClr val="FF0000"/>
                </a:solidFill>
              </a:rPr>
              <a:t>ميتٌ</a:t>
            </a:r>
            <a:r>
              <a:rPr lang="ar-SA" b="1" dirty="0" smtClean="0"/>
              <a:t> ، فهي في غير معناها الأصلي ؛ لأن المخاطب بهذا هو النبي - صلى الله عليه وسلم - وقد خوطب بلفظ (ميت) وهو لا يزال حيًا بالنظر إلى ما سيصير إليه أي </a:t>
            </a:r>
            <a:r>
              <a:rPr lang="ar-SA" b="1" dirty="0" smtClean="0">
                <a:solidFill>
                  <a:srgbClr val="FF0000"/>
                </a:solidFill>
              </a:rPr>
              <a:t>باعتبار ما سيكون .</a:t>
            </a:r>
            <a:endParaRPr lang="ar-SA" dirty="0">
              <a:solidFill>
                <a:srgbClr val="FF0000"/>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 زرع البستاني الأزهار في الحديقة.</a:t>
            </a:r>
            <a:r>
              <a:rPr lang="ar-SA" dirty="0" smtClean="0"/>
              <a:t/>
            </a:r>
            <a:br>
              <a:rPr lang="ar-SA" dirty="0" smtClean="0"/>
            </a:br>
            <a:r>
              <a:rPr lang="ar-SA" b="1" dirty="0" smtClean="0"/>
              <a:t> مجاز مرسل علاقته باعتبار ما يكون</a:t>
            </a:r>
            <a:endParaRPr lang="ar-SA"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smtClean="0"/>
              <a:t>7/ المحلية ـ</a:t>
            </a:r>
          </a:p>
          <a:p>
            <a:pPr marL="0" indent="0">
              <a:buNone/>
            </a:pPr>
            <a:r>
              <a:rPr lang="ar-IQ" dirty="0" smtClean="0"/>
              <a:t>قالى تعالى</a:t>
            </a:r>
            <a:r>
              <a:rPr lang="ar-IQ" dirty="0" smtClean="0">
                <a:solidFill>
                  <a:srgbClr val="FF0000"/>
                </a:solidFill>
              </a:rPr>
              <a:t>:{ فليدع ناديه} </a:t>
            </a:r>
            <a:r>
              <a:rPr lang="ar-IQ" dirty="0" smtClean="0"/>
              <a:t>.</a:t>
            </a:r>
          </a:p>
          <a:p>
            <a:pPr marL="0" indent="0">
              <a:buNone/>
            </a:pPr>
            <a:r>
              <a:rPr lang="ar-IQ" dirty="0" smtClean="0"/>
              <a:t>النادي هو مكان للاجتماع ومقصود الاية الكريمة من في هذا النادي من عشيرته ونصرائه فهو مجاز اطلق المحل واريد الحالين في هذا المكان فالعلاقة </a:t>
            </a:r>
            <a:r>
              <a:rPr lang="ar-IQ" dirty="0" smtClean="0">
                <a:solidFill>
                  <a:srgbClr val="FF0000"/>
                </a:solidFill>
              </a:rPr>
              <a:t>محلية</a:t>
            </a:r>
            <a:r>
              <a:rPr lang="ar-IQ" dirty="0" smtClean="0"/>
              <a:t>. </a:t>
            </a:r>
          </a:p>
          <a:p>
            <a:pPr marL="0" indent="0">
              <a:buNone/>
            </a:pPr>
            <a:r>
              <a:rPr lang="ar-IQ" dirty="0" smtClean="0"/>
              <a:t> </a:t>
            </a:r>
            <a:endParaRPr lang="ar-IQ" dirty="0"/>
          </a:p>
        </p:txBody>
      </p:sp>
    </p:spTree>
    <p:extLst>
      <p:ext uri="{BB962C8B-B14F-4D97-AF65-F5344CB8AC3E}">
        <p14:creationId xmlns="" xmlns:p14="http://schemas.microsoft.com/office/powerpoint/2010/main" val="300367504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قال تعالى: { </a:t>
            </a:r>
            <a:r>
              <a:rPr lang="ar-SA" b="1" i="1" dirty="0" smtClean="0">
                <a:solidFill>
                  <a:srgbClr val="FF0000"/>
                </a:solidFill>
              </a:rPr>
              <a:t>واسأل القرية التي كنا فيها والعِيرَ التي أقبلنا فيها وإنا لصادقون </a:t>
            </a:r>
            <a:r>
              <a:rPr lang="ar-SA" dirty="0" smtClean="0"/>
              <a:t>} </a:t>
            </a:r>
          </a:p>
          <a:p>
            <a:pPr>
              <a:buNone/>
            </a:pPr>
            <a:r>
              <a:rPr lang="ar-SA" dirty="0" smtClean="0"/>
              <a:t>القرية ( المحل ) </a:t>
            </a:r>
            <a:r>
              <a:rPr lang="ar-SA" dirty="0" err="1" smtClean="0"/>
              <a:t>لاتسأل</a:t>
            </a:r>
            <a:r>
              <a:rPr lang="ar-SA" dirty="0" smtClean="0"/>
              <a:t> </a:t>
            </a:r>
          </a:p>
          <a:p>
            <a:pPr>
              <a:buNone/>
            </a:pPr>
            <a:r>
              <a:rPr lang="ar-SA" dirty="0" smtClean="0"/>
              <a:t>المراد أهل القرية ( الحال )</a:t>
            </a:r>
          </a:p>
          <a:p>
            <a:pPr>
              <a:buNone/>
            </a:pPr>
            <a:r>
              <a:rPr lang="ar-SA" dirty="0" smtClean="0"/>
              <a:t>فالعلاقة محلية.</a:t>
            </a:r>
          </a:p>
          <a:p>
            <a:pPr>
              <a:buNone/>
            </a:pPr>
            <a:endParaRPr lang="ar-SA"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لااركب </a:t>
            </a:r>
            <a:r>
              <a:rPr lang="ar-IQ" dirty="0" smtClean="0">
                <a:solidFill>
                  <a:srgbClr val="FF0000"/>
                </a:solidFill>
              </a:rPr>
              <a:t>البــحر</a:t>
            </a:r>
            <a:r>
              <a:rPr lang="ar-IQ" dirty="0" smtClean="0"/>
              <a:t> إني      أخاف منه المعاطـــــبْ</a:t>
            </a:r>
          </a:p>
          <a:p>
            <a:r>
              <a:rPr lang="ar-IQ" dirty="0" smtClean="0"/>
              <a:t>طيـــن انا وهو ماءٌ       والطـين في الماء ذائبْ</a:t>
            </a:r>
          </a:p>
          <a:p>
            <a:r>
              <a:rPr lang="ar-IQ" dirty="0" smtClean="0"/>
              <a:t>يريد بالبحر </a:t>
            </a:r>
            <a:r>
              <a:rPr lang="ar-SA" dirty="0" smtClean="0"/>
              <a:t>= </a:t>
            </a:r>
            <a:r>
              <a:rPr lang="ar-IQ" dirty="0" smtClean="0">
                <a:solidFill>
                  <a:srgbClr val="FF0000"/>
                </a:solidFill>
              </a:rPr>
              <a:t>السفن</a:t>
            </a:r>
            <a:r>
              <a:rPr lang="ar-IQ" dirty="0" smtClean="0"/>
              <a:t> </a:t>
            </a:r>
            <a:endParaRPr lang="ar-SA" dirty="0" smtClean="0"/>
          </a:p>
          <a:p>
            <a:r>
              <a:rPr lang="ar-IQ" dirty="0" smtClean="0"/>
              <a:t>التي تجري في  </a:t>
            </a:r>
            <a:r>
              <a:rPr lang="ar-IQ" dirty="0" smtClean="0">
                <a:solidFill>
                  <a:srgbClr val="FF0000"/>
                </a:solidFill>
              </a:rPr>
              <a:t>البحر</a:t>
            </a:r>
            <a:endParaRPr lang="ar-SA" dirty="0" smtClean="0">
              <a:solidFill>
                <a:srgbClr val="FF0000"/>
              </a:solidFill>
            </a:endParaRPr>
          </a:p>
          <a:p>
            <a:r>
              <a:rPr lang="ar-IQ" dirty="0" smtClean="0"/>
              <a:t> فالعلاقة </a:t>
            </a:r>
            <a:r>
              <a:rPr lang="ar-IQ" dirty="0" err="1" smtClean="0"/>
              <a:t>اذن</a:t>
            </a:r>
            <a:r>
              <a:rPr lang="ar-IQ" dirty="0" smtClean="0"/>
              <a:t> </a:t>
            </a:r>
            <a:r>
              <a:rPr lang="ar-IQ" dirty="0" smtClean="0">
                <a:solidFill>
                  <a:srgbClr val="FF0000"/>
                </a:solidFill>
              </a:rPr>
              <a:t>محلية</a:t>
            </a:r>
            <a:endParaRPr lang="ar-IQ" dirty="0">
              <a:solidFill>
                <a:srgbClr val="FF0000"/>
              </a:solidFill>
            </a:endParaRPr>
          </a:p>
        </p:txBody>
      </p:sp>
    </p:spTree>
    <p:extLst>
      <p:ext uri="{BB962C8B-B14F-4D97-AF65-F5344CB8AC3E}">
        <p14:creationId xmlns="" xmlns:p14="http://schemas.microsoft.com/office/powerpoint/2010/main" val="64710007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سرق اللص </a:t>
            </a:r>
            <a:r>
              <a:rPr lang="ar-SA" dirty="0" smtClean="0">
                <a:solidFill>
                  <a:srgbClr val="FF0000"/>
                </a:solidFill>
              </a:rPr>
              <a:t>المنزل</a:t>
            </a:r>
            <a:r>
              <a:rPr lang="ar-SA" dirty="0" smtClean="0"/>
              <a:t>.</a:t>
            </a:r>
            <a:endParaRPr lang="en-US" dirty="0" smtClean="0"/>
          </a:p>
          <a:p>
            <a:r>
              <a:rPr lang="ar-SA" dirty="0" smtClean="0"/>
              <a:t>المنزل مجاز مرسل علاقته </a:t>
            </a:r>
            <a:r>
              <a:rPr lang="ar-SA" dirty="0" smtClean="0">
                <a:solidFill>
                  <a:srgbClr val="FF0000"/>
                </a:solidFill>
              </a:rPr>
              <a:t>المحلية</a:t>
            </a:r>
            <a:r>
              <a:rPr lang="ar-SA" dirty="0" smtClean="0"/>
              <a:t> المقصود </a:t>
            </a:r>
            <a:r>
              <a:rPr lang="ar-SA" dirty="0" smtClean="0">
                <a:solidFill>
                  <a:srgbClr val="FF0000"/>
                </a:solidFill>
              </a:rPr>
              <a:t>محتوى</a:t>
            </a:r>
            <a:r>
              <a:rPr lang="ar-SA" dirty="0" smtClean="0"/>
              <a:t> المنزل</a:t>
            </a:r>
          </a:p>
          <a:p>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تعالى: { </a:t>
            </a:r>
            <a:r>
              <a:rPr lang="ar-SA" b="1" i="1" dirty="0" smtClean="0">
                <a:solidFill>
                  <a:srgbClr val="FF0000"/>
                </a:solidFill>
              </a:rPr>
              <a:t>وأرسلنا السماء عليهم مدراراً </a:t>
            </a:r>
            <a:r>
              <a:rPr lang="ar-SA" dirty="0" smtClean="0"/>
              <a:t>} </a:t>
            </a:r>
          </a:p>
          <a:p>
            <a:pPr>
              <a:buNone/>
            </a:pPr>
            <a:r>
              <a:rPr lang="ar-SA" dirty="0" smtClean="0"/>
              <a:t>ذكرت </a:t>
            </a:r>
            <a:r>
              <a:rPr lang="ar-SA" dirty="0" err="1" smtClean="0"/>
              <a:t>الاية</a:t>
            </a:r>
            <a:r>
              <a:rPr lang="ar-SA" dirty="0" smtClean="0"/>
              <a:t> </a:t>
            </a:r>
            <a:r>
              <a:rPr lang="ar-SA" dirty="0" smtClean="0">
                <a:solidFill>
                  <a:srgbClr val="FF0000"/>
                </a:solidFill>
              </a:rPr>
              <a:t>المحل</a:t>
            </a:r>
            <a:r>
              <a:rPr lang="ar-SA" dirty="0" smtClean="0"/>
              <a:t> = </a:t>
            </a:r>
            <a:r>
              <a:rPr lang="ar-SA" dirty="0" smtClean="0">
                <a:solidFill>
                  <a:srgbClr val="FF0000"/>
                </a:solidFill>
              </a:rPr>
              <a:t>السماء</a:t>
            </a:r>
            <a:r>
              <a:rPr lang="ar-SA" dirty="0" smtClean="0"/>
              <a:t> </a:t>
            </a:r>
          </a:p>
          <a:p>
            <a:pPr>
              <a:buNone/>
            </a:pPr>
            <a:r>
              <a:rPr lang="ar-SA" dirty="0" smtClean="0"/>
              <a:t>المراد = </a:t>
            </a:r>
            <a:r>
              <a:rPr lang="ar-SA" dirty="0" smtClean="0">
                <a:solidFill>
                  <a:srgbClr val="FF0000"/>
                </a:solidFill>
              </a:rPr>
              <a:t>المطر</a:t>
            </a:r>
            <a:r>
              <a:rPr lang="ar-SA" dirty="0" smtClean="0"/>
              <a:t> الذي في السماء</a:t>
            </a:r>
          </a:p>
          <a:p>
            <a:pPr>
              <a:buNone/>
            </a:pPr>
            <a:r>
              <a:rPr lang="ar-SA" dirty="0" smtClean="0"/>
              <a:t>العلاقة محلية </a:t>
            </a:r>
            <a:endParaRPr lang="ar-SA"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يقول عنترة </a:t>
            </a:r>
          </a:p>
          <a:p>
            <a:pPr>
              <a:buNone/>
            </a:pPr>
            <a:r>
              <a:rPr lang="ar-SA" dirty="0" smtClean="0"/>
              <a:t>فشككت بالرمح الأصم </a:t>
            </a:r>
            <a:r>
              <a:rPr lang="ar-SA" dirty="0" smtClean="0">
                <a:solidFill>
                  <a:srgbClr val="FF0000"/>
                </a:solidFill>
              </a:rPr>
              <a:t>ثيابه</a:t>
            </a:r>
            <a:r>
              <a:rPr lang="ar-SA" dirty="0" smtClean="0"/>
              <a:t>     </a:t>
            </a:r>
          </a:p>
          <a:p>
            <a:pPr algn="l">
              <a:buNone/>
            </a:pPr>
            <a:r>
              <a:rPr lang="ar-SA" dirty="0" smtClean="0"/>
              <a:t>ليس الكريم على القنا بمحرم</a:t>
            </a:r>
          </a:p>
          <a:p>
            <a:pPr>
              <a:buNone/>
            </a:pPr>
            <a:r>
              <a:rPr lang="ar-SA" dirty="0" smtClean="0"/>
              <a:t>ذكر الثياب = </a:t>
            </a:r>
            <a:r>
              <a:rPr lang="ar-SA" dirty="0" smtClean="0">
                <a:solidFill>
                  <a:srgbClr val="FF0000"/>
                </a:solidFill>
              </a:rPr>
              <a:t>المحل</a:t>
            </a:r>
            <a:r>
              <a:rPr lang="ar-SA" dirty="0" smtClean="0"/>
              <a:t> </a:t>
            </a:r>
          </a:p>
          <a:p>
            <a:pPr>
              <a:buNone/>
            </a:pPr>
            <a:r>
              <a:rPr lang="ar-SA" dirty="0" smtClean="0"/>
              <a:t>ويريد  = </a:t>
            </a:r>
            <a:r>
              <a:rPr lang="ar-SA" dirty="0" smtClean="0">
                <a:solidFill>
                  <a:srgbClr val="FF0000"/>
                </a:solidFill>
              </a:rPr>
              <a:t>الجسم</a:t>
            </a:r>
            <a:r>
              <a:rPr lang="ar-SA" dirty="0" smtClean="0"/>
              <a:t> الذي في الثياب</a:t>
            </a:r>
          </a:p>
          <a:p>
            <a:pPr>
              <a:buNone/>
            </a:pPr>
            <a:r>
              <a:rPr lang="ar-SA" dirty="0" smtClean="0"/>
              <a:t>العلاقة محلية </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علم البيان</a:t>
            </a:r>
            <a:endParaRPr lang="ar-IQ" dirty="0"/>
          </a:p>
        </p:txBody>
      </p:sp>
      <p:sp>
        <p:nvSpPr>
          <p:cNvPr id="3" name="Content Placeholder 2"/>
          <p:cNvSpPr>
            <a:spLocks noGrp="1"/>
          </p:cNvSpPr>
          <p:nvPr>
            <p:ph idx="1"/>
          </p:nvPr>
        </p:nvSpPr>
        <p:spPr/>
        <p:txBody>
          <a:bodyPr/>
          <a:lstStyle/>
          <a:p>
            <a:pPr marL="0" indent="0">
              <a:buNone/>
            </a:pPr>
            <a:r>
              <a:rPr lang="ar-IQ" dirty="0" smtClean="0"/>
              <a:t>لغة:الكشف والايضاح.</a:t>
            </a:r>
          </a:p>
          <a:p>
            <a:pPr marL="0" indent="0">
              <a:buNone/>
            </a:pPr>
            <a:r>
              <a:rPr lang="ar-IQ" dirty="0" smtClean="0"/>
              <a:t>اصطلاحاً :اصول وقواعد يعرف  بها ايراد المعنى الواحد بطرق يختلف بعضها عن بعض في وضوح الدلالة على نفس المعنى(ولابد من اعتبار المطابقة لمقتضى الحال دائماً ).</a:t>
            </a:r>
          </a:p>
          <a:p>
            <a:pPr marL="0" indent="0">
              <a:buNone/>
            </a:pPr>
            <a:r>
              <a:rPr lang="ar-IQ" dirty="0"/>
              <a:t> </a:t>
            </a:r>
            <a:r>
              <a:rPr lang="ar-IQ" dirty="0" smtClean="0"/>
              <a:t>                </a:t>
            </a:r>
            <a:endParaRPr lang="ar-IQ" dirty="0"/>
          </a:p>
        </p:txBody>
      </p:sp>
    </p:spTree>
    <p:extLst>
      <p:ext uri="{BB962C8B-B14F-4D97-AF65-F5344CB8AC3E}">
        <p14:creationId xmlns="" xmlns:p14="http://schemas.microsoft.com/office/powerpoint/2010/main" val="2452628388"/>
      </p:ext>
    </p:extLst>
  </p:cSld>
  <p:clrMapOvr>
    <a:masterClrMapping/>
  </p:clrMapOvr>
  <p:transition>
    <p:cut thruBlk="1"/>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a:t>
            </a:r>
            <a:r>
              <a:rPr lang="ar-SA" b="1" dirty="0" smtClean="0">
                <a:solidFill>
                  <a:srgbClr val="FF0000"/>
                </a:solidFill>
              </a:rPr>
              <a:t>إن أمير المؤمنين نثر كنانته</a:t>
            </a:r>
            <a:r>
              <a:rPr lang="ar-SA" dirty="0" smtClean="0"/>
              <a:t/>
            </a:r>
            <a:br>
              <a:rPr lang="ar-SA" dirty="0" smtClean="0"/>
            </a:br>
            <a:r>
              <a:rPr lang="ar-SA" dirty="0" smtClean="0"/>
              <a:t>الكنانة وعاء توضع فيه السهام، </a:t>
            </a:r>
            <a:r>
              <a:rPr lang="ar-SA" dirty="0" smtClean="0">
                <a:solidFill>
                  <a:srgbClr val="FF0000"/>
                </a:solidFill>
              </a:rPr>
              <a:t>والوعاء</a:t>
            </a:r>
            <a:r>
              <a:rPr lang="ar-SA" dirty="0" smtClean="0"/>
              <a:t> لا ينثر وإنما ينثر ما </a:t>
            </a:r>
            <a:r>
              <a:rPr lang="ar-SA" dirty="0" smtClean="0">
                <a:solidFill>
                  <a:srgbClr val="FF0000"/>
                </a:solidFill>
              </a:rPr>
              <a:t>فيه </a:t>
            </a:r>
            <a:r>
              <a:rPr lang="ar-SA" dirty="0" smtClean="0">
                <a:solidFill>
                  <a:schemeClr val="tx1"/>
                </a:solidFill>
              </a:rPr>
              <a:t>أي</a:t>
            </a:r>
            <a:r>
              <a:rPr lang="ar-SA" dirty="0" smtClean="0">
                <a:solidFill>
                  <a:srgbClr val="FF0000"/>
                </a:solidFill>
              </a:rPr>
              <a:t> السهام</a:t>
            </a:r>
            <a:r>
              <a:rPr lang="ar-SA" dirty="0" smtClean="0"/>
              <a:t>، هنا مجاز مرسل علاقته </a:t>
            </a:r>
            <a:r>
              <a:rPr lang="ar-SA" dirty="0" smtClean="0">
                <a:solidFill>
                  <a:srgbClr val="C00000"/>
                </a:solidFill>
              </a:rPr>
              <a:t>محلية</a:t>
            </a:r>
            <a:r>
              <a:rPr lang="ar-SA" dirty="0" smtClean="0"/>
              <a:t>.</a:t>
            </a:r>
            <a:endParaRPr lang="ar-SA"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8 ــ الحالية :</a:t>
            </a:r>
            <a:endParaRPr lang="ar-IQ" dirty="0"/>
          </a:p>
        </p:txBody>
      </p:sp>
      <p:sp>
        <p:nvSpPr>
          <p:cNvPr id="3" name="Content Placeholder 2"/>
          <p:cNvSpPr>
            <a:spLocks noGrp="1"/>
          </p:cNvSpPr>
          <p:nvPr>
            <p:ph idx="1"/>
          </p:nvPr>
        </p:nvSpPr>
        <p:spPr/>
        <p:txBody>
          <a:bodyPr>
            <a:normAutofit/>
          </a:bodyPr>
          <a:lstStyle/>
          <a:p>
            <a:pPr marL="0" indent="0">
              <a:buNone/>
            </a:pPr>
            <a:r>
              <a:rPr lang="ar-SA" dirty="0" smtClean="0"/>
              <a:t>قال تعالى: </a:t>
            </a:r>
            <a:r>
              <a:rPr lang="ar-IQ" b="1" i="1" dirty="0" smtClean="0">
                <a:solidFill>
                  <a:srgbClr val="C00000"/>
                </a:solidFill>
              </a:rPr>
              <a:t>{ </a:t>
            </a:r>
            <a:r>
              <a:rPr lang="ar-SA" b="1" i="1" dirty="0" smtClean="0">
                <a:solidFill>
                  <a:srgbClr val="C00000"/>
                </a:solidFill>
              </a:rPr>
              <a:t>ف</a:t>
            </a:r>
            <a:r>
              <a:rPr lang="ar-IQ" b="1" i="1" dirty="0" smtClean="0">
                <a:solidFill>
                  <a:srgbClr val="C00000"/>
                </a:solidFill>
              </a:rPr>
              <a:t>في رحمة الله هم فيها </a:t>
            </a:r>
            <a:r>
              <a:rPr lang="ar-IQ" b="1" i="1" dirty="0" err="1" smtClean="0">
                <a:solidFill>
                  <a:srgbClr val="C00000"/>
                </a:solidFill>
              </a:rPr>
              <a:t>خا</a:t>
            </a:r>
            <a:r>
              <a:rPr lang="ar-SA" b="1" i="1" dirty="0" smtClean="0">
                <a:solidFill>
                  <a:srgbClr val="C00000"/>
                </a:solidFill>
              </a:rPr>
              <a:t>ل</a:t>
            </a:r>
            <a:r>
              <a:rPr lang="ar-IQ" b="1" i="1" dirty="0" smtClean="0">
                <a:solidFill>
                  <a:srgbClr val="C00000"/>
                </a:solidFill>
              </a:rPr>
              <a:t>دون }.</a:t>
            </a:r>
            <a:endParaRPr lang="ar-SA" b="1" i="1" dirty="0" smtClean="0">
              <a:solidFill>
                <a:srgbClr val="C00000"/>
              </a:solidFill>
            </a:endParaRPr>
          </a:p>
          <a:p>
            <a:pPr marL="0" indent="0">
              <a:buNone/>
            </a:pPr>
            <a:endParaRPr lang="ar-SA" dirty="0" smtClean="0"/>
          </a:p>
          <a:p>
            <a:pPr marL="0" indent="0">
              <a:buNone/>
            </a:pPr>
            <a:r>
              <a:rPr lang="ar-IQ" dirty="0" smtClean="0"/>
              <a:t>المراد </a:t>
            </a:r>
            <a:r>
              <a:rPr lang="ar-IQ" dirty="0" smtClean="0">
                <a:solidFill>
                  <a:srgbClr val="C00000"/>
                </a:solidFill>
              </a:rPr>
              <a:t>بـ(الرحمة</a:t>
            </a:r>
            <a:r>
              <a:rPr lang="ar-IQ" dirty="0" smtClean="0"/>
              <a:t> ) هنا (</a:t>
            </a:r>
            <a:r>
              <a:rPr lang="ar-IQ" dirty="0" smtClean="0">
                <a:solidFill>
                  <a:srgbClr val="C00000"/>
                </a:solidFill>
              </a:rPr>
              <a:t>الجنة</a:t>
            </a:r>
            <a:r>
              <a:rPr lang="ar-IQ" dirty="0" smtClean="0"/>
              <a:t>) وبما ان الرحمة </a:t>
            </a:r>
            <a:r>
              <a:rPr lang="ar-IQ" dirty="0" smtClean="0">
                <a:solidFill>
                  <a:srgbClr val="C00000"/>
                </a:solidFill>
              </a:rPr>
              <a:t>حالة</a:t>
            </a:r>
            <a:r>
              <a:rPr lang="ar-IQ" dirty="0" smtClean="0"/>
              <a:t> في الجنة فالعلاقة اذن </a:t>
            </a:r>
            <a:r>
              <a:rPr lang="ar-IQ" dirty="0" smtClean="0">
                <a:solidFill>
                  <a:srgbClr val="C00000"/>
                </a:solidFill>
              </a:rPr>
              <a:t>حالية</a:t>
            </a:r>
            <a:r>
              <a:rPr lang="ar-IQ" dirty="0" smtClean="0"/>
              <a:t>.</a:t>
            </a:r>
          </a:p>
        </p:txBody>
      </p:sp>
    </p:spTree>
    <p:extLst>
      <p:ext uri="{BB962C8B-B14F-4D97-AF65-F5344CB8AC3E}">
        <p14:creationId xmlns="" xmlns:p14="http://schemas.microsoft.com/office/powerpoint/2010/main" val="414160570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dirty="0" err="1" smtClean="0"/>
              <a:t>اني</a:t>
            </a:r>
            <a:r>
              <a:rPr lang="ar-IQ" dirty="0" smtClean="0"/>
              <a:t> نزلت بكذابين ضيفُهُم </a:t>
            </a:r>
            <a:r>
              <a:rPr lang="ar-IQ" dirty="0" err="1" smtClean="0"/>
              <a:t>ُ</a:t>
            </a:r>
            <a:r>
              <a:rPr lang="ar-IQ" dirty="0" smtClean="0"/>
              <a:t>      </a:t>
            </a:r>
            <a:endParaRPr lang="ar-SA" dirty="0" smtClean="0"/>
          </a:p>
          <a:p>
            <a:pPr marL="0" indent="0" algn="l">
              <a:buNone/>
            </a:pPr>
            <a:r>
              <a:rPr lang="ar-IQ" dirty="0" smtClean="0"/>
              <a:t>عن القرى وعن </a:t>
            </a:r>
            <a:r>
              <a:rPr lang="ar-IQ" dirty="0" err="1" smtClean="0"/>
              <a:t>الترحال</a:t>
            </a:r>
            <a:r>
              <a:rPr lang="ar-IQ" dirty="0" smtClean="0"/>
              <a:t> محدودُ</a:t>
            </a:r>
          </a:p>
          <a:p>
            <a:pPr marL="0" indent="0">
              <a:buNone/>
            </a:pPr>
            <a:endParaRPr lang="ar-SA" dirty="0" smtClean="0"/>
          </a:p>
          <a:p>
            <a:pPr marL="0" indent="0">
              <a:buNone/>
            </a:pPr>
            <a:r>
              <a:rPr lang="ar-IQ" dirty="0" smtClean="0"/>
              <a:t>يريد انه نزل ببلد </a:t>
            </a:r>
            <a:r>
              <a:rPr lang="ar-SA" dirty="0" err="1" smtClean="0"/>
              <a:t>ال</a:t>
            </a:r>
            <a:r>
              <a:rPr lang="ar-IQ" dirty="0" smtClean="0"/>
              <a:t>كذابين ، لان الكذابين لا</a:t>
            </a:r>
            <a:r>
              <a:rPr lang="ar-SA" dirty="0" smtClean="0"/>
              <a:t> </a:t>
            </a:r>
            <a:r>
              <a:rPr lang="ar-IQ" dirty="0" smtClean="0"/>
              <a:t>يُنزلُ بهم </a:t>
            </a:r>
            <a:r>
              <a:rPr lang="ar-IQ" dirty="0" err="1" smtClean="0"/>
              <a:t>وانما</a:t>
            </a:r>
            <a:r>
              <a:rPr lang="ar-IQ" dirty="0" smtClean="0"/>
              <a:t> ينزل </a:t>
            </a:r>
            <a:r>
              <a:rPr lang="ar-IQ" dirty="0" smtClean="0">
                <a:solidFill>
                  <a:srgbClr val="C00000"/>
                </a:solidFill>
              </a:rPr>
              <a:t>بمكانهم</a:t>
            </a:r>
            <a:r>
              <a:rPr lang="ar-IQ" dirty="0" smtClean="0"/>
              <a:t> فالعلاقة </a:t>
            </a:r>
            <a:r>
              <a:rPr lang="ar-IQ" dirty="0" smtClean="0">
                <a:solidFill>
                  <a:srgbClr val="C00000"/>
                </a:solidFill>
              </a:rPr>
              <a:t>حالية</a:t>
            </a:r>
            <a:r>
              <a:rPr lang="ar-SA" dirty="0" smtClean="0"/>
              <a:t> </a:t>
            </a:r>
            <a:r>
              <a:rPr lang="ar-IQ" dirty="0" smtClean="0"/>
              <a:t>.    </a:t>
            </a:r>
          </a:p>
          <a:p>
            <a:pPr>
              <a:buNone/>
            </a:pPr>
            <a:endParaRPr lang="ar-SA"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ثانيًا: المجاز العقلي</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 المجاز العقلي أساسه الإسناد وهو أن نسد فعلا أو ما يقوم مقامه إلى غير صاحبه.</a:t>
            </a:r>
          </a:p>
          <a:p>
            <a:r>
              <a:rPr lang="ar-SA" u="sng" dirty="0" smtClean="0"/>
              <a:t>مثال1</a:t>
            </a:r>
            <a:r>
              <a:rPr lang="ar-SA" dirty="0" smtClean="0"/>
              <a:t>: أنبت اللهُ الأزهار.</a:t>
            </a:r>
          </a:p>
          <a:p>
            <a:r>
              <a:rPr lang="ar-SA" u="sng" dirty="0" smtClean="0"/>
              <a:t>مثال2</a:t>
            </a:r>
            <a:r>
              <a:rPr lang="ar-SA" dirty="0" smtClean="0"/>
              <a:t>: أنبت الماء الأزهار.</a:t>
            </a:r>
          </a:p>
          <a:p>
            <a:r>
              <a:rPr lang="ar-SA" dirty="0" smtClean="0"/>
              <a:t>في المثال الأول أسندنا الفعل (أَنْبَتَ) إلى </a:t>
            </a:r>
            <a:r>
              <a:rPr lang="ar-SA" dirty="0" smtClean="0">
                <a:solidFill>
                  <a:srgbClr val="FF0000"/>
                </a:solidFill>
              </a:rPr>
              <a:t>الله</a:t>
            </a:r>
            <a:r>
              <a:rPr lang="ar-SA" dirty="0" smtClean="0"/>
              <a:t> وهو إسناد </a:t>
            </a:r>
            <a:r>
              <a:rPr lang="ar-SA" dirty="0" smtClean="0">
                <a:solidFill>
                  <a:srgbClr val="FF0000"/>
                </a:solidFill>
              </a:rPr>
              <a:t>حقيقي</a:t>
            </a:r>
            <a:r>
              <a:rPr lang="ar-SA" dirty="0" smtClean="0"/>
              <a:t> لأنه الفاعل الأصلي أو الحقيقي.</a:t>
            </a:r>
          </a:p>
          <a:p>
            <a:r>
              <a:rPr lang="ar-SA" dirty="0" smtClean="0"/>
              <a:t>في المثال الثاني أسندنا الفعل (أَنْبَتَ) إلى </a:t>
            </a:r>
            <a:r>
              <a:rPr lang="ar-SA" dirty="0" smtClean="0">
                <a:solidFill>
                  <a:srgbClr val="FF0000"/>
                </a:solidFill>
              </a:rPr>
              <a:t>الماء</a:t>
            </a:r>
            <a:r>
              <a:rPr lang="ar-SA" dirty="0" smtClean="0"/>
              <a:t> وهو إسناد </a:t>
            </a:r>
            <a:r>
              <a:rPr lang="ar-SA" dirty="0" smtClean="0">
                <a:solidFill>
                  <a:srgbClr val="FF0000"/>
                </a:solidFill>
              </a:rPr>
              <a:t>مجازي</a:t>
            </a:r>
            <a:r>
              <a:rPr lang="ar-SA" dirty="0" smtClean="0"/>
              <a:t>، لأنّ الذّي ينبت الأزهار هو </a:t>
            </a:r>
            <a:r>
              <a:rPr lang="ar-SA" dirty="0" smtClean="0">
                <a:solidFill>
                  <a:srgbClr val="FF0000"/>
                </a:solidFill>
              </a:rPr>
              <a:t>الله</a:t>
            </a:r>
            <a:r>
              <a:rPr lang="ar-SA" dirty="0" smtClean="0"/>
              <a:t> وما الماء إلا سبب.</a:t>
            </a:r>
          </a:p>
          <a:p>
            <a:pPr>
              <a:buNone/>
            </a:pPr>
            <a:endParaRPr lang="ar-SA"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t>علاقات المجاز العقلي:</a:t>
            </a:r>
            <a:r>
              <a:rPr lang="ar-SA" dirty="0" smtClean="0"/>
              <a:t/>
            </a:r>
            <a:br>
              <a:rPr lang="ar-SA" dirty="0" smtClean="0"/>
            </a:br>
            <a:endParaRPr lang="ar-SA" dirty="0"/>
          </a:p>
        </p:txBody>
      </p:sp>
      <p:sp>
        <p:nvSpPr>
          <p:cNvPr id="3" name="عنصر نائب للمحتوى 2"/>
          <p:cNvSpPr>
            <a:spLocks noGrp="1"/>
          </p:cNvSpPr>
          <p:nvPr>
            <p:ph idx="1"/>
          </p:nvPr>
        </p:nvSpPr>
        <p:spPr/>
        <p:txBody>
          <a:bodyPr>
            <a:normAutofit/>
          </a:bodyPr>
          <a:lstStyle/>
          <a:p>
            <a:r>
              <a:rPr lang="ar-SA" dirty="0" smtClean="0"/>
              <a:t>1- </a:t>
            </a:r>
            <a:r>
              <a:rPr lang="ar-SA" u="sng" dirty="0" smtClean="0"/>
              <a:t>السببيّة</a:t>
            </a:r>
            <a:r>
              <a:rPr lang="ar-SA" dirty="0" smtClean="0"/>
              <a:t>:إذا سند الفعل أو ما يقوم مقامه إلى السبب الذي أدّى إليه.</a:t>
            </a:r>
          </a:p>
          <a:p>
            <a:r>
              <a:rPr lang="ar-SA" u="sng" dirty="0" smtClean="0"/>
              <a:t>مثال:</a:t>
            </a:r>
            <a:r>
              <a:rPr lang="ar-SA" dirty="0" smtClean="0"/>
              <a:t> أهلك الظلم الناس. </a:t>
            </a:r>
          </a:p>
          <a:p>
            <a:r>
              <a:rPr lang="ar-SA" dirty="0" smtClean="0"/>
              <a:t>توضيح:أسندنا الفعل (أهلك) إلى </a:t>
            </a:r>
            <a:r>
              <a:rPr lang="ar-SA" dirty="0" smtClean="0">
                <a:solidFill>
                  <a:srgbClr val="FF0000"/>
                </a:solidFill>
              </a:rPr>
              <a:t>الظلم</a:t>
            </a:r>
            <a:r>
              <a:rPr lang="ar-SA" dirty="0" smtClean="0"/>
              <a:t> وهو لم يُهلك الناسَ حقيقة بل هو </a:t>
            </a:r>
            <a:r>
              <a:rPr lang="ar-SA" dirty="0" smtClean="0">
                <a:solidFill>
                  <a:srgbClr val="FF0000"/>
                </a:solidFill>
              </a:rPr>
              <a:t>السببُ</a:t>
            </a:r>
            <a:r>
              <a:rPr lang="ar-SA" dirty="0" smtClean="0"/>
              <a:t> في الهلاك والفاعل </a:t>
            </a:r>
            <a:r>
              <a:rPr lang="ar-SA" dirty="0" smtClean="0">
                <a:solidFill>
                  <a:srgbClr val="FF0000"/>
                </a:solidFill>
              </a:rPr>
              <a:t>الحقيقي</a:t>
            </a:r>
            <a:r>
              <a:rPr lang="ar-SA" dirty="0" smtClean="0"/>
              <a:t> هو </a:t>
            </a:r>
            <a:r>
              <a:rPr lang="ar-SA" dirty="0" smtClean="0">
                <a:solidFill>
                  <a:srgbClr val="FF0000"/>
                </a:solidFill>
              </a:rPr>
              <a:t>الله</a:t>
            </a:r>
            <a:r>
              <a:rPr lang="ar-SA" dirty="0" smtClean="0">
                <a:solidFill>
                  <a:schemeClr val="tx1"/>
                </a:solidFill>
              </a:rPr>
              <a:t> ، فالمجاز</a:t>
            </a:r>
            <a:r>
              <a:rPr lang="ar-SA" dirty="0" smtClean="0"/>
              <a:t> عقلي علاقته </a:t>
            </a:r>
            <a:r>
              <a:rPr lang="ar-SA" dirty="0" smtClean="0">
                <a:solidFill>
                  <a:srgbClr val="FF0000"/>
                </a:solidFill>
              </a:rPr>
              <a:t>السببيّة</a:t>
            </a:r>
            <a:r>
              <a:rPr lang="ar-SA" dirty="0" smtClean="0"/>
              <a:t>.</a:t>
            </a:r>
          </a:p>
          <a:p>
            <a:pPr>
              <a:buNone/>
            </a:pPr>
            <a:endParaRPr lang="ar-SA"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وكقولنا : (</a:t>
            </a:r>
            <a:r>
              <a:rPr lang="ar-SA" dirty="0" err="1" smtClean="0"/>
              <a:t>بنَى</a:t>
            </a:r>
            <a:r>
              <a:rPr lang="ar-SA" dirty="0" smtClean="0"/>
              <a:t> الأميرُ المدينةَ) </a:t>
            </a:r>
          </a:p>
          <a:p>
            <a:endParaRPr lang="ar-SA" dirty="0" smtClean="0"/>
          </a:p>
          <a:p>
            <a:r>
              <a:rPr lang="ar-SA" dirty="0" smtClean="0"/>
              <a:t>فإنّ َالأميرَ </a:t>
            </a:r>
            <a:r>
              <a:rPr lang="ar-SA" dirty="0" smtClean="0">
                <a:solidFill>
                  <a:srgbClr val="FF0000"/>
                </a:solidFill>
              </a:rPr>
              <a:t>سببُ</a:t>
            </a:r>
            <a:r>
              <a:rPr lang="ar-SA" dirty="0" smtClean="0"/>
              <a:t> بناءِ المدينة، لا إنّه بناها بنفسِه. </a:t>
            </a:r>
            <a:endParaRPr lang="ar-SA"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1858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dirty="0" smtClean="0"/>
              <a:t>2- </a:t>
            </a:r>
            <a:r>
              <a:rPr lang="ar-SA" u="sng" dirty="0" err="1" smtClean="0"/>
              <a:t>الزمانيّة</a:t>
            </a:r>
            <a:r>
              <a:rPr lang="ar-SA" u="sng" dirty="0" smtClean="0"/>
              <a:t>:</a:t>
            </a:r>
            <a:r>
              <a:rPr lang="ar-SA" dirty="0" smtClean="0"/>
              <a:t>إذا سند الفعل أو ما يقوم مقامه إلى الزمن الذي وقع فيه.</a:t>
            </a:r>
            <a:br>
              <a:rPr lang="ar-SA" dirty="0" smtClean="0"/>
            </a:br>
            <a:endParaRPr lang="ar-SA" dirty="0"/>
          </a:p>
        </p:txBody>
      </p:sp>
      <p:sp>
        <p:nvSpPr>
          <p:cNvPr id="3" name="عنصر نائب للمحتوى 2"/>
          <p:cNvSpPr>
            <a:spLocks noGrp="1"/>
          </p:cNvSpPr>
          <p:nvPr>
            <p:ph idx="1"/>
          </p:nvPr>
        </p:nvSpPr>
        <p:spPr>
          <a:xfrm>
            <a:off x="304800" y="1928802"/>
            <a:ext cx="8686800" cy="4151323"/>
          </a:xfrm>
        </p:spPr>
        <p:txBody>
          <a:bodyPr/>
          <a:lstStyle/>
          <a:p>
            <a:pPr>
              <a:buNone/>
            </a:pPr>
            <a:endParaRPr lang="ar-SA" dirty="0"/>
          </a:p>
        </p:txBody>
      </p:sp>
      <p:sp>
        <p:nvSpPr>
          <p:cNvPr id="4" name="مستطيل 3"/>
          <p:cNvSpPr/>
          <p:nvPr/>
        </p:nvSpPr>
        <p:spPr>
          <a:xfrm>
            <a:off x="500034" y="2111771"/>
            <a:ext cx="8501122" cy="3539430"/>
          </a:xfrm>
          <a:prstGeom prst="rect">
            <a:avLst/>
          </a:prstGeom>
        </p:spPr>
        <p:txBody>
          <a:bodyPr wrap="square">
            <a:spAutoFit/>
          </a:bodyPr>
          <a:lstStyle/>
          <a:p>
            <a:pPr algn="just"/>
            <a:endParaRPr lang="ar-SA" sz="3200" u="sng" dirty="0" smtClean="0"/>
          </a:p>
          <a:p>
            <a:pPr algn="just"/>
            <a:r>
              <a:rPr lang="ar-SA" sz="3200" dirty="0" smtClean="0"/>
              <a:t>قال </a:t>
            </a:r>
            <a:r>
              <a:rPr lang="ar-SA" sz="3200" smtClean="0"/>
              <a:t>تعالى</a:t>
            </a:r>
            <a:r>
              <a:rPr lang="ar-SA" sz="3200" b="1" i="1" smtClean="0">
                <a:solidFill>
                  <a:srgbClr val="FF0000"/>
                </a:solidFill>
              </a:rPr>
              <a:t>:”فكَيْفَ </a:t>
            </a:r>
            <a:r>
              <a:rPr lang="ar-SA" sz="3200" b="1" i="1" dirty="0" smtClean="0">
                <a:solidFill>
                  <a:srgbClr val="FF0000"/>
                </a:solidFill>
              </a:rPr>
              <a:t>تَتَّقُونَ إِن كَفَرْتُمْ يَوْماً يَجْعَلُ الْوِلْدَانَ شِيباً"</a:t>
            </a:r>
            <a:r>
              <a:rPr lang="ar-SA" sz="3200" dirty="0" smtClean="0"/>
              <a:t>. المزمل:17</a:t>
            </a:r>
          </a:p>
          <a:p>
            <a:pPr algn="just"/>
            <a:r>
              <a:rPr lang="ar-SA" sz="3200" dirty="0" smtClean="0"/>
              <a:t>توضيح:أسندنا الفعل (يجعل) إلى </a:t>
            </a:r>
            <a:r>
              <a:rPr lang="ar-SA" sz="3200" dirty="0" smtClean="0">
                <a:solidFill>
                  <a:srgbClr val="FF0000"/>
                </a:solidFill>
              </a:rPr>
              <a:t>يوم</a:t>
            </a:r>
            <a:r>
              <a:rPr lang="ar-SA" sz="3200" dirty="0" smtClean="0"/>
              <a:t> وهو </a:t>
            </a:r>
            <a:r>
              <a:rPr lang="ar-SA" sz="3200" dirty="0" smtClean="0">
                <a:solidFill>
                  <a:srgbClr val="FF0000"/>
                </a:solidFill>
              </a:rPr>
              <a:t>ليس</a:t>
            </a:r>
            <a:r>
              <a:rPr lang="ar-SA" sz="3200" dirty="0" smtClean="0"/>
              <a:t> الفاعل </a:t>
            </a:r>
            <a:r>
              <a:rPr lang="ar-SA" sz="3200" dirty="0" smtClean="0">
                <a:solidFill>
                  <a:srgbClr val="FF0000"/>
                </a:solidFill>
              </a:rPr>
              <a:t>الحقيقي</a:t>
            </a:r>
            <a:r>
              <a:rPr lang="ar-SA" sz="3200" dirty="0" smtClean="0"/>
              <a:t> بل هو </a:t>
            </a:r>
            <a:r>
              <a:rPr lang="ar-SA" sz="3200" dirty="0" smtClean="0">
                <a:solidFill>
                  <a:srgbClr val="FF0000"/>
                </a:solidFill>
              </a:rPr>
              <a:t>الظرف</a:t>
            </a:r>
            <a:r>
              <a:rPr lang="ar-SA" sz="3200" dirty="0" smtClean="0"/>
              <a:t> </a:t>
            </a:r>
            <a:r>
              <a:rPr lang="ar-SA" sz="3200" dirty="0" smtClean="0">
                <a:solidFill>
                  <a:srgbClr val="FF0000"/>
                </a:solidFill>
              </a:rPr>
              <a:t>الزمني</a:t>
            </a:r>
            <a:r>
              <a:rPr lang="ar-SA" sz="3200" dirty="0" smtClean="0"/>
              <a:t> الذي وقع فيه الفعل،والفاعل الحقيقي هو </a:t>
            </a:r>
            <a:r>
              <a:rPr lang="ar-SA" sz="3200" dirty="0" smtClean="0">
                <a:solidFill>
                  <a:srgbClr val="FF0000"/>
                </a:solidFill>
              </a:rPr>
              <a:t>أهوال</a:t>
            </a:r>
            <a:r>
              <a:rPr lang="ar-SA" sz="3200" dirty="0" smtClean="0"/>
              <a:t> ذلك اليوم،فالمجاز عقلي</a:t>
            </a:r>
            <a:endParaRPr lang="ar-SA" sz="32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لا تحسبنَّ سروراً دائماً أبداً </a:t>
            </a:r>
          </a:p>
          <a:p>
            <a:r>
              <a:rPr lang="ar-SA" dirty="0" smtClean="0"/>
              <a:t>                          مَنْ سرَّهَ زمنٌ ساءتْهُ أزمان</a:t>
            </a:r>
            <a:br>
              <a:rPr lang="ar-SA" dirty="0" smtClean="0"/>
            </a:br>
            <a:endParaRPr lang="ar-SA" dirty="0" smtClean="0"/>
          </a:p>
          <a:p>
            <a:r>
              <a:rPr lang="ar-SA" dirty="0" smtClean="0"/>
              <a:t>أسندَ الإساءةَ والسرورَ إلى الزمنِ، وهو لم يفعلْهما بل هما الظرف </a:t>
            </a:r>
            <a:r>
              <a:rPr lang="ar-SA" dirty="0" err="1" smtClean="0"/>
              <a:t>الزماني</a:t>
            </a:r>
            <a:r>
              <a:rPr lang="ar-SA" dirty="0" smtClean="0"/>
              <a:t> الذي وقع فيه عملية السور </a:t>
            </a:r>
            <a:r>
              <a:rPr lang="ar-SA" dirty="0" err="1" smtClean="0"/>
              <a:t>والاساءة</a:t>
            </a:r>
            <a:endParaRPr lang="ar-SA"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257288"/>
          </a:xfrm>
        </p:spPr>
        <p:style>
          <a:lnRef idx="0">
            <a:schemeClr val="accent5"/>
          </a:lnRef>
          <a:fillRef idx="3">
            <a:schemeClr val="accent5"/>
          </a:fillRef>
          <a:effectRef idx="3">
            <a:schemeClr val="accent5"/>
          </a:effectRef>
          <a:fontRef idx="minor">
            <a:schemeClr val="lt1"/>
          </a:fontRef>
        </p:style>
        <p:txBody>
          <a:bodyPr>
            <a:normAutofit fontScale="90000"/>
          </a:bodyPr>
          <a:lstStyle/>
          <a:p>
            <a:pPr algn="ctr"/>
            <a:r>
              <a:rPr lang="ar-SA" dirty="0" smtClean="0"/>
              <a:t>3-</a:t>
            </a:r>
            <a:r>
              <a:rPr lang="ar-SA" u="sng" dirty="0" smtClean="0"/>
              <a:t>المكانيّة</a:t>
            </a:r>
            <a:r>
              <a:rPr lang="ar-SA" dirty="0" smtClean="0"/>
              <a:t>: إذا سند الفعل أو ما يقوم مقامه إلى المكان الذي وقع فيه.</a:t>
            </a:r>
            <a:br>
              <a:rPr lang="ar-SA" dirty="0" smtClean="0"/>
            </a:br>
            <a:endParaRPr lang="ar-SA" dirty="0"/>
          </a:p>
        </p:txBody>
      </p:sp>
      <p:sp>
        <p:nvSpPr>
          <p:cNvPr id="3" name="عنصر نائب للمحتوى 2"/>
          <p:cNvSpPr>
            <a:spLocks noGrp="1"/>
          </p:cNvSpPr>
          <p:nvPr>
            <p:ph idx="1"/>
          </p:nvPr>
        </p:nvSpPr>
        <p:spPr>
          <a:xfrm>
            <a:off x="304800" y="2071678"/>
            <a:ext cx="8686800" cy="4008447"/>
          </a:xfrm>
        </p:spPr>
        <p:txBody>
          <a:bodyPr>
            <a:normAutofit/>
          </a:bodyPr>
          <a:lstStyle/>
          <a:p>
            <a:pPr>
              <a:buNone/>
            </a:pPr>
            <a:r>
              <a:rPr lang="ar-SA" b="1" dirty="0" smtClean="0">
                <a:solidFill>
                  <a:srgbClr val="FF0000"/>
                </a:solidFill>
              </a:rPr>
              <a:t>احتفلت مدينتنا بحصول فريقها على البطولة.</a:t>
            </a:r>
          </a:p>
          <a:p>
            <a:pPr>
              <a:buNone/>
            </a:pPr>
            <a:endParaRPr lang="ar-SA" dirty="0" smtClean="0"/>
          </a:p>
          <a:p>
            <a:pPr>
              <a:buNone/>
            </a:pPr>
            <a:r>
              <a:rPr lang="ar-SA" dirty="0" smtClean="0"/>
              <a:t>   أسندنا الفعل (احتفل) إلى المدينة وهي ليست الفاعل الحقيقي بل هي الظرف </a:t>
            </a:r>
            <a:r>
              <a:rPr lang="ar-SA" dirty="0" smtClean="0">
                <a:solidFill>
                  <a:srgbClr val="FF0000"/>
                </a:solidFill>
              </a:rPr>
              <a:t>المكاني</a:t>
            </a:r>
            <a:r>
              <a:rPr lang="ar-SA" dirty="0" smtClean="0"/>
              <a:t> الذي وقع </a:t>
            </a:r>
            <a:r>
              <a:rPr lang="ar-SA" dirty="0" smtClean="0">
                <a:solidFill>
                  <a:srgbClr val="FF0000"/>
                </a:solidFill>
              </a:rPr>
              <a:t>فيه</a:t>
            </a:r>
            <a:r>
              <a:rPr lang="ar-SA" dirty="0" smtClean="0"/>
              <a:t> الفعل ،والفاعل الحقيقي هو </a:t>
            </a:r>
            <a:r>
              <a:rPr lang="ar-SA" dirty="0" smtClean="0">
                <a:solidFill>
                  <a:srgbClr val="FF0000"/>
                </a:solidFill>
              </a:rPr>
              <a:t>سكان</a:t>
            </a:r>
            <a:r>
              <a:rPr lang="ar-SA" dirty="0" smtClean="0"/>
              <a:t> </a:t>
            </a:r>
            <a:r>
              <a:rPr lang="ar-SA" dirty="0" smtClean="0">
                <a:solidFill>
                  <a:srgbClr val="FF0000"/>
                </a:solidFill>
              </a:rPr>
              <a:t>المدينة،فالمجاز</a:t>
            </a:r>
            <a:r>
              <a:rPr lang="ar-SA" dirty="0" smtClean="0"/>
              <a:t> عقلي علاقته </a:t>
            </a:r>
            <a:r>
              <a:rPr lang="ar-SA" dirty="0" smtClean="0">
                <a:solidFill>
                  <a:srgbClr val="FF0000"/>
                </a:solidFill>
              </a:rPr>
              <a:t>المكانية</a:t>
            </a:r>
            <a:r>
              <a:rPr lang="ar-SA" dirty="0" smtClean="0"/>
              <a:t>.</a:t>
            </a:r>
          </a:p>
          <a:p>
            <a:endParaRPr lang="ar-SA" dirty="0" smtClean="0"/>
          </a:p>
          <a:p>
            <a:endParaRPr lang="ar-SA"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قال تعالى</a:t>
            </a:r>
            <a:r>
              <a:rPr lang="ar-SA" b="1" i="1" dirty="0" smtClean="0">
                <a:solidFill>
                  <a:srgbClr val="FF0000"/>
                </a:solidFill>
              </a:rPr>
              <a:t>: (وَجَعَلْنَا الْأَنْهَارَ تَجْرِي مِنْ تَحْتِهِمْ [الأنعام/6])</a:t>
            </a:r>
          </a:p>
          <a:p>
            <a:r>
              <a:rPr lang="ar-SA" dirty="0" smtClean="0"/>
              <a:t> </a:t>
            </a:r>
          </a:p>
          <a:p>
            <a:r>
              <a:rPr lang="ar-SA" dirty="0" smtClean="0"/>
              <a:t>فقد أسندَ الجريَ إلى الأنهار، وهي </a:t>
            </a:r>
            <a:r>
              <a:rPr lang="ar-SA" dirty="0" smtClean="0">
                <a:solidFill>
                  <a:srgbClr val="FF0000"/>
                </a:solidFill>
              </a:rPr>
              <a:t>أمكنةٌ</a:t>
            </a:r>
            <a:r>
              <a:rPr lang="ar-SA" dirty="0" smtClean="0"/>
              <a:t> للمياهِ، وليستْ جاريةً بل الجاري </a:t>
            </a:r>
            <a:r>
              <a:rPr lang="ar-SA" dirty="0" smtClean="0">
                <a:solidFill>
                  <a:srgbClr val="FF0000"/>
                </a:solidFill>
              </a:rPr>
              <a:t>ماؤُها</a:t>
            </a:r>
            <a:r>
              <a:rPr lang="ar-SA" dirty="0" smtClean="0"/>
              <a:t>.</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9215</TotalTime>
  <Words>9462</Words>
  <Application>Microsoft Office PowerPoint</Application>
  <PresentationFormat>عرض على الشاشة (3:4)‏</PresentationFormat>
  <Paragraphs>1143</Paragraphs>
  <Slides>238</Slides>
  <Notes>2</Notes>
  <HiddenSlides>0</HiddenSlides>
  <MMClips>0</MMClips>
  <ScaleCrop>false</ScaleCrop>
  <HeadingPairs>
    <vt:vector size="4" baseType="variant">
      <vt:variant>
        <vt:lpstr>سمة</vt:lpstr>
      </vt:variant>
      <vt:variant>
        <vt:i4>1</vt:i4>
      </vt:variant>
      <vt:variant>
        <vt:lpstr>عناوين الشرائح</vt:lpstr>
      </vt:variant>
      <vt:variant>
        <vt:i4>238</vt:i4>
      </vt:variant>
    </vt:vector>
  </HeadingPairs>
  <TitlesOfParts>
    <vt:vector size="239" baseType="lpstr">
      <vt:lpstr>رحلة</vt:lpstr>
      <vt:lpstr>2022 ــ 2023</vt:lpstr>
      <vt:lpstr>الاسلوب</vt:lpstr>
      <vt:lpstr>البلاغة قسم الشريعة أ.م.د. سلوى بكر حسين</vt:lpstr>
      <vt:lpstr>الفصاحة </vt:lpstr>
      <vt:lpstr>الشريحة 5</vt:lpstr>
      <vt:lpstr>البلاغة</vt:lpstr>
      <vt:lpstr>الشريحة 7</vt:lpstr>
      <vt:lpstr>البلاغة  </vt:lpstr>
      <vt:lpstr>علم البيان</vt:lpstr>
      <vt:lpstr>كرم سعد س</vt:lpstr>
      <vt:lpstr>التشبيه س</vt:lpstr>
      <vt:lpstr>الشريحة 12</vt:lpstr>
      <vt:lpstr>3/ ادواته :</vt:lpstr>
      <vt:lpstr>التشبيه التمثيلي</vt:lpstr>
      <vt:lpstr>الشريحة 15</vt:lpstr>
      <vt:lpstr>الشريحة 16</vt:lpstr>
      <vt:lpstr>غير التمثيلي</vt:lpstr>
      <vt:lpstr>الشريحة 18</vt:lpstr>
      <vt:lpstr>التشبيه الضمني</vt:lpstr>
      <vt:lpstr>الشريحة 20</vt:lpstr>
      <vt:lpstr>الشريحة 21</vt:lpstr>
      <vt:lpstr>الشريحة 22</vt:lpstr>
      <vt:lpstr>الشريحة 23</vt:lpstr>
      <vt:lpstr>الشريحة 24</vt:lpstr>
      <vt:lpstr>الشريحة 25</vt:lpstr>
      <vt:lpstr>الشريحة 26</vt:lpstr>
      <vt:lpstr>التشبيه المقلوب</vt:lpstr>
      <vt:lpstr>الشريحة 28</vt:lpstr>
      <vt:lpstr>الشريحة 29</vt:lpstr>
      <vt:lpstr>الشريحة 30</vt:lpstr>
      <vt:lpstr>الشريحة 31</vt:lpstr>
      <vt:lpstr>الشريحة 32</vt:lpstr>
      <vt:lpstr>المجاز </vt:lpstr>
      <vt:lpstr>المجاز  س </vt:lpstr>
      <vt:lpstr>س  المجاز اللغوي</vt:lpstr>
      <vt:lpstr>تعريف فقط       الاستعارة</vt:lpstr>
      <vt:lpstr>الشريحة 37</vt:lpstr>
      <vt:lpstr>الشريحة 38</vt:lpstr>
      <vt:lpstr>اقسام الاستعارة باعتبار طرفيه</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الاستعارة التمثيلية (المجاز المركب)</vt:lpstr>
      <vt:lpstr>الشريحة 53</vt:lpstr>
      <vt:lpstr>الشريحة 54</vt:lpstr>
      <vt:lpstr>الشريحة 55</vt:lpstr>
      <vt:lpstr>متى يبلغ البنيان يوماً تمامه                         اذا كنت تبنيه وغيرك يهدمُ   </vt:lpstr>
      <vt:lpstr>من ملك البلاد بغير حربٍ                           يهون عليه تسليم البلاد</vt:lpstr>
      <vt:lpstr>قبل الرِّماءِ تُملأُ الكنائنُ</vt:lpstr>
      <vt:lpstr>ومن خطب الحسناء لم يُغلهِ المهرُ</vt:lpstr>
      <vt:lpstr>إليكِ فإني لستُ ممن إذا اتقى                عضاض الافاعي نام فوق العقارِبِ</vt:lpstr>
      <vt:lpstr>أقسام الاستعارة باعتبار لفظيها </vt:lpstr>
      <vt:lpstr>الشريحة 62</vt:lpstr>
      <vt:lpstr>المجاز المرسل</vt:lpstr>
      <vt:lpstr>الشريحة 64</vt:lpstr>
      <vt:lpstr>الشريحة 65</vt:lpstr>
      <vt:lpstr>2/ المسببية :</vt:lpstr>
      <vt:lpstr>الشريحة 67</vt:lpstr>
      <vt:lpstr>الشريحة 68</vt:lpstr>
      <vt:lpstr>أمطرت السماء ذهباً </vt:lpstr>
      <vt:lpstr>3/ الجزئية :</vt:lpstr>
      <vt:lpstr>الشريحة 71</vt:lpstr>
      <vt:lpstr>الشريحة 72</vt:lpstr>
      <vt:lpstr>الشريحة 73</vt:lpstr>
      <vt:lpstr>الشريحة 74</vt:lpstr>
      <vt:lpstr>الشريحة 75</vt:lpstr>
      <vt:lpstr>4/ الكلية :</vt:lpstr>
      <vt:lpstr>5/ إعتبار ما كان :</vt:lpstr>
      <vt:lpstr>الشريحة 78</vt:lpstr>
      <vt:lpstr>الشريحة 79</vt:lpstr>
      <vt:lpstr>6 ــ اعتبار ما يكون :</vt:lpstr>
      <vt:lpstr>الشريحة 81</vt:lpstr>
      <vt:lpstr>الشريحة 82</vt:lpstr>
      <vt:lpstr>الشريحة 83</vt:lpstr>
      <vt:lpstr>الشريحة 84</vt:lpstr>
      <vt:lpstr>الشريحة 85</vt:lpstr>
      <vt:lpstr>الشريحة 86</vt:lpstr>
      <vt:lpstr>الشريحة 87</vt:lpstr>
      <vt:lpstr>الشريحة 88</vt:lpstr>
      <vt:lpstr>الشريحة 89</vt:lpstr>
      <vt:lpstr>الشريحة 90</vt:lpstr>
      <vt:lpstr>8 ــ الحالية :</vt:lpstr>
      <vt:lpstr>الشريحة 92</vt:lpstr>
      <vt:lpstr>ثانيًا: المجاز العقلي</vt:lpstr>
      <vt:lpstr>علاقات المجاز العقلي: </vt:lpstr>
      <vt:lpstr>الشريحة 95</vt:lpstr>
      <vt:lpstr>2- الزمانيّة:إذا سند الفعل أو ما يقوم مقامه إلى الزمن الذي وقع فيه. </vt:lpstr>
      <vt:lpstr>الشريحة 97</vt:lpstr>
      <vt:lpstr>3-المكانيّة: إذا سند الفعل أو ما يقوم مقامه إلى المكان الذي وقع فيه. </vt:lpstr>
      <vt:lpstr>الشريحة 99</vt:lpstr>
      <vt:lpstr>4-المصدريّة: إذا أسند الفعل أو ما يقوم مقامه إلى مصدره وهو ليس الفاعل الحقيقي. </vt:lpstr>
      <vt:lpstr>الشريحة 101</vt:lpstr>
      <vt:lpstr>5- المفعولية:إذا أسند الفعل إلى اسم المفعول وقصدت اسم الفاعل. </vt:lpstr>
      <vt:lpstr>6-الفاعليّة: إذا أسند الفعل إلى اسم الفاعل وقصدت اسم المفعول. </vt:lpstr>
      <vt:lpstr>الشريحة 104</vt:lpstr>
      <vt:lpstr>الكناية</vt:lpstr>
      <vt:lpstr>الشريحة 106</vt:lpstr>
      <vt:lpstr>1ــ الكناية عن الموصوف : </vt:lpstr>
      <vt:lpstr>2 ـ كناية عن الصفة : </vt:lpstr>
      <vt:lpstr>الشريحة 109</vt:lpstr>
      <vt:lpstr>الشريحة 110</vt:lpstr>
      <vt:lpstr>كناية عن النسبة :</vt:lpstr>
      <vt:lpstr>الشريحة 112</vt:lpstr>
      <vt:lpstr>علم المعاني</vt:lpstr>
      <vt:lpstr>علم المعاني </vt:lpstr>
      <vt:lpstr>أولاً ــ الخبر والانشاء س</vt:lpstr>
      <vt:lpstr>أولاً ــ الخبر </vt:lpstr>
      <vt:lpstr>الشريحة 117</vt:lpstr>
      <vt:lpstr>الشريحة 118</vt:lpstr>
      <vt:lpstr>ثانياً : الانشاء</vt:lpstr>
      <vt:lpstr>الانشاء الطلبي</vt:lpstr>
      <vt:lpstr>ويخرج فعل الامر الى</vt:lpstr>
      <vt:lpstr>الشريحة 122</vt:lpstr>
      <vt:lpstr>الشريحة 123</vt:lpstr>
      <vt:lpstr>2ــ النهي </vt:lpstr>
      <vt:lpstr>الشريحة 125</vt:lpstr>
      <vt:lpstr>الشريحة 126</vt:lpstr>
      <vt:lpstr>ثالثاً : الاستفهام</vt:lpstr>
      <vt:lpstr>الشريحة 128</vt:lpstr>
      <vt:lpstr>الشريحة 129</vt:lpstr>
      <vt:lpstr>رابعاً :التمني</vt:lpstr>
      <vt:lpstr>الشريحة 131</vt:lpstr>
      <vt:lpstr>الشريحة 132</vt:lpstr>
      <vt:lpstr>الشريحة 133</vt:lpstr>
      <vt:lpstr>الترجي</vt:lpstr>
      <vt:lpstr>الشريحة 135</vt:lpstr>
      <vt:lpstr>الشريحة 136</vt:lpstr>
      <vt:lpstr>الشريحة 137</vt:lpstr>
      <vt:lpstr>الشريحة 138</vt:lpstr>
      <vt:lpstr>الشريحة 139</vt:lpstr>
      <vt:lpstr>الشريحة 140</vt:lpstr>
      <vt:lpstr>خامساً : النداء</vt:lpstr>
      <vt:lpstr>وهذه الادوات نوعان :- </vt:lpstr>
      <vt:lpstr>الشريحة 143</vt:lpstr>
      <vt:lpstr>الشريحة 144</vt:lpstr>
      <vt:lpstr>الشريحة 145</vt:lpstr>
      <vt:lpstr>الشريحة 146</vt:lpstr>
      <vt:lpstr>الشريحة 147</vt:lpstr>
      <vt:lpstr>الشريحة 148</vt:lpstr>
      <vt:lpstr>الشريحة 149</vt:lpstr>
      <vt:lpstr>الشريحة 150</vt:lpstr>
      <vt:lpstr>الشريحة 151</vt:lpstr>
      <vt:lpstr>الشريحة 152</vt:lpstr>
      <vt:lpstr>علم البديع </vt:lpstr>
      <vt:lpstr>علم البديع س</vt:lpstr>
      <vt:lpstr>المحسنات اللفظية</vt:lpstr>
      <vt:lpstr>الجناس</vt:lpstr>
      <vt:lpstr>الجناس التام</vt:lpstr>
      <vt:lpstr>الجناس التام</vt:lpstr>
      <vt:lpstr>الجناس الناقص</vt:lpstr>
      <vt:lpstr>الشريحة 160</vt:lpstr>
      <vt:lpstr>الشريحة 161</vt:lpstr>
      <vt:lpstr>الشريحة 162</vt:lpstr>
      <vt:lpstr>الشريحة 163</vt:lpstr>
      <vt:lpstr>الشريحة 164</vt:lpstr>
      <vt:lpstr>ثانياً :ــ الاقتباس </vt:lpstr>
      <vt:lpstr>الشريحة 166</vt:lpstr>
      <vt:lpstr>س</vt:lpstr>
      <vt:lpstr>الشريحة 168</vt:lpstr>
      <vt:lpstr>ثالثاً : ــــ السجع </vt:lpstr>
      <vt:lpstr>وهو ثلاثة أقسام </vt:lpstr>
      <vt:lpstr>الشريحة 171</vt:lpstr>
      <vt:lpstr>الشريحة 172</vt:lpstr>
      <vt:lpstr>الموازنة </vt:lpstr>
      <vt:lpstr>الشريحة 174</vt:lpstr>
      <vt:lpstr>الشريحة 175</vt:lpstr>
      <vt:lpstr>الشريحة 176</vt:lpstr>
      <vt:lpstr>رد العجز على الصدر ( التصدير )</vt:lpstr>
      <vt:lpstr>الشريحة 178</vt:lpstr>
      <vt:lpstr>الشريحة 179</vt:lpstr>
      <vt:lpstr>الشريحة 180</vt:lpstr>
      <vt:lpstr>التصريع</vt:lpstr>
      <vt:lpstr>المصراع المغاير للروي</vt:lpstr>
      <vt:lpstr>الشريحة 183</vt:lpstr>
      <vt:lpstr>المحسنات المعنوية</vt:lpstr>
      <vt:lpstr>الشريحة 185</vt:lpstr>
      <vt:lpstr>الطباق</vt:lpstr>
      <vt:lpstr>التقسيم على أساس النفي والاثبات </vt:lpstr>
      <vt:lpstr>الشريحة 188</vt:lpstr>
      <vt:lpstr>طباق السلب </vt:lpstr>
      <vt:lpstr>التقسيم في ضوء نوع اللفظين المتضادين </vt:lpstr>
      <vt:lpstr>الشريحة 191</vt:lpstr>
      <vt:lpstr>ثالثا :ــ المقابلة</vt:lpstr>
      <vt:lpstr>الشريحة 193</vt:lpstr>
      <vt:lpstr>الشريحة 194</vt:lpstr>
      <vt:lpstr>الشريحة 195</vt:lpstr>
      <vt:lpstr>الشريحة 196</vt:lpstr>
      <vt:lpstr>الشريحة 197</vt:lpstr>
      <vt:lpstr>الشريحة 198</vt:lpstr>
      <vt:lpstr>رابعاً : ــ حسن التعليل</vt:lpstr>
      <vt:lpstr>الشريحة 200</vt:lpstr>
      <vt:lpstr>الشريحة 201</vt:lpstr>
      <vt:lpstr>الشريحة 202</vt:lpstr>
      <vt:lpstr>الشريحة 203</vt:lpstr>
      <vt:lpstr>خامساً : ــ تأكيد المدح بما يشبه الذم وعكسه</vt:lpstr>
      <vt:lpstr>الشريحة 205</vt:lpstr>
      <vt:lpstr>الشريحة 206</vt:lpstr>
      <vt:lpstr>الشريحة 207</vt:lpstr>
      <vt:lpstr>الشريحة 208</vt:lpstr>
      <vt:lpstr>الشريحة 209</vt:lpstr>
      <vt:lpstr>الشريحة 210</vt:lpstr>
      <vt:lpstr>الشريحة 211</vt:lpstr>
      <vt:lpstr>الشريحة 212</vt:lpstr>
      <vt:lpstr>2 ـــ تأكيد الذم بما يشبه المدح وهي على ضربين:</vt:lpstr>
      <vt:lpstr>الشريحة 214</vt:lpstr>
      <vt:lpstr>الشريحة 215</vt:lpstr>
      <vt:lpstr>الشريحة 216</vt:lpstr>
      <vt:lpstr>الشريحة 217</vt:lpstr>
      <vt:lpstr>الارصاد</vt:lpstr>
      <vt:lpstr>الشريحة 219</vt:lpstr>
      <vt:lpstr>تمارين</vt:lpstr>
      <vt:lpstr>الشريحة 221</vt:lpstr>
      <vt:lpstr>الشريحة 222</vt:lpstr>
      <vt:lpstr>الشريحة 223</vt:lpstr>
      <vt:lpstr>الشريحة 224</vt:lpstr>
      <vt:lpstr>الشريحة 225</vt:lpstr>
      <vt:lpstr>الشريحة 226</vt:lpstr>
      <vt:lpstr>الاقتباس</vt:lpstr>
      <vt:lpstr>الشريحة 228</vt:lpstr>
      <vt:lpstr>الشريحة 229</vt:lpstr>
      <vt:lpstr>الشريحة 230</vt:lpstr>
      <vt:lpstr>السجع</vt:lpstr>
      <vt:lpstr>الشريحة 232</vt:lpstr>
      <vt:lpstr>التورية</vt:lpstr>
      <vt:lpstr>الشريحة 234</vt:lpstr>
      <vt:lpstr>الشريحة 235</vt:lpstr>
      <vt:lpstr>الشريحة 236</vt:lpstr>
      <vt:lpstr>الشريحة 237</vt:lpstr>
      <vt:lpstr>الشريحة 238</vt:lpstr>
    </vt:vector>
  </TitlesOfParts>
  <Company>فراس الصعيو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البلاغة</dc:title>
  <dc:creator>RAM FOR COMPUTER</dc:creator>
  <cp:lastModifiedBy>سلو ى</cp:lastModifiedBy>
  <cp:revision>869</cp:revision>
  <dcterms:created xsi:type="dcterms:W3CDTF">2014-10-21T18:03:03Z</dcterms:created>
  <dcterms:modified xsi:type="dcterms:W3CDTF">2023-05-20T09:05:23Z</dcterms:modified>
</cp:coreProperties>
</file>