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83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72" r:id="rId13"/>
    <p:sldId id="274" r:id="rId14"/>
    <p:sldId id="275" r:id="rId15"/>
    <p:sldId id="276" r:id="rId16"/>
    <p:sldId id="282" r:id="rId17"/>
    <p:sldId id="284" r:id="rId18"/>
    <p:sldId id="279" r:id="rId19"/>
    <p:sldId id="280" r:id="rId20"/>
    <p:sldId id="271" r:id="rId21"/>
    <p:sldId id="277" r:id="rId22"/>
    <p:sldId id="278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10-22T09:52:54.5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11757 15850,'0'-25,"0"25,0 0,25 0,-25 0,50 0,-1 0,26 0,-1 0,1-24,24-1,75 25,-100-25,25 25,-24 0,-26 0,26 0,-26 0,-24 0,25 0,-26 0,1 0,-25 0,25 0,0 0,0 0,74 0,25 0,-25 0,-99 0,25 0,0 0,0 0,74 25,0-25,0 0,-24 0,-51 0,1 0,0 0,-25 0,25 0,24 0,26 0,-1 0,1 0,-1 0,-49 0,0 0,-1 0,-24 0,25 0,-25 0,50 0,49 0,-24 0,-26 0,1 0,-1 0,-24 0,0 0,0 0,24 0,-24 0,0 0,25 0,-26 0,1 0,25 0,-25 0,-1 0,-24 0,25 0,-25 0,25 0,0 0,0 0,24 0,-24 0,0 0,0 0,-1 0,1 0,0 0,0 0,-25 0,25-25,-25 25,25 0,24 0,-24 0,49 0,1 0,-50 0,-1 0,1 0,-25-25,0 25,0 0,0-25,0 1,0 24,0-25,0 25,0-25,0 25,0-25,0 0,0 25,0-24,0 24,0-50,0 25,0 0,-25-24,25-1,0-24,-49 24,49 0,-25 26,25-1,-25-25,25 25,-49-49,49-25,-75-124,50 49,25 100,0-1,0 75,-24-25,24 25,-25 0,25 0,0 0,-25 0,25 0,0 0,-50 25,50-25,-25 25,-24-25,-50 50,-50-26,-25 51,1-26,49-49,49 0,1 25,-1-25,1 25,-1-25,1 0,24 0,-24 0,24 0,-24 0,24 0,-24 0,0 0,-1 0,1 0,-1 0,1 0,0 0,-1 0,1-25,24 25,-24 0,24 0,-24 0,-1 0,50 0,1 0,-1 0,0 0,0 0,0 0,1 0,-1 0,25 0,-25 0,-25 0,26 0,-26 25,0-25,-24 0,0 0,24 25,0 0,1-25,-1 0,0 24,1-24,-50 25,24 0,1-25,24 25,-24-25,24 0,-24 25,49-25,0 0,0 24,25-24,-24 0,-1 0,25 0,25 0,-25 0,24 50,1-25,25 0,-50-1,25 1,-25 0,24-25,-24 25,25-25,-25 0,0 25,25-25,-25 0,0 24,25-24,-25 25,0-25,25 0,-25 25,0-25,0 25,24-25,-24 25,0-25,0 24,0-24,0 25,25 0,-25 0,25 0,-25-1,0-24,0 25,25-25,-25 0,25 50,-1-50,-24 25,0-25,25 25,-25-1,0-24,0 0,0 25,25-25,-25 25,0-25,25 25,-25 0,25-25,-25 24,0-24,0 50,24-50,-24 0,0 25,0-25,0 25,0-1,0-24,0 25,0-25,0 0,0 25,-24-25,24 25,-25-25,25 25,0-25,-25 0,25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10-18T08:02:00.7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8012 3870,'-25'-25,"-25"25,-24-25,-25 25,-50-25,50 0,0 25,24 0,1 0,-1 0,26 0,-26 0,1 0,0 0,-1 0,25 0,-24 0,0 0,49 0,0 0,-49 0,-1 0,1 0,-25 0,24 0,1 0,-25 25,-75-25,0 25,1 0,73 0,26-25,-25 24,49-24,50 0,-25 0,25 0,-24 0,-1 0,25 0,-25 0,-49 0,24-24,25-1,-24 25,49 0,-50-25,50 25,-25 0,25 0,-25 0,0 0,25 0,-24 0,24 0,-50 0,25 0,-24 0,-1 0,25 0,-24 0,24 0,0 0,-25 0,26 0,-1 0,0 0,0 0,0 0,25 0,-24 0,-1 0,25 0,-25 0,-25 0,50 0,-24 0,-1 0,0 0,25 0,0 0,-25 0,25 0,0 25,0-25,0 25,0-1,-25 1,1 0,24 25,-25-26,0 1,25-25,0 25,0-25,-25 0,25 25,0 0,0-25,0 24,0-24,0 25,0-25,0 25,0 0,0-25,0 25,0-1,0 1,0 0,0-25,0 50,0-50,0 24,25-24,-25 0,25 25,0 0,24-25,1 0,-25 25,24-25,-24 25,0-25,24 0,-24 0,0 0,25 0,-50 0,24 0,-24 0,25 24,0-24,25 0,-26 25,51-25,-26 25,1-25,0 0,-26 0,51 0,-25 25,49-25,-25 25,1-1,-1-24,-24 0,24 0,0 25,1-25,-26 0,1 0,0 25,24-25,0 25,1-25,-1 0,1 0,-75 0,25 0,-25 0,24 0,1 25,99-1,0 26,-25 0,-24-50,-26 25,26 24,-1-49,-24 25,24-25,1 25,-26-25,1 0,-25 0,0 0,-1 0,-24 0,25 0,0 0,0 0,24 0,1 0,49-25,0 25,-24 0,-1-25,-24 25,24-25,-49 25,25 0,-50-24,49 24,-24 0,25 0,-26 0,26-25,-25 25,-25-25,50 25,-50 0,24 0,-24 0,25 0,0-25,0 25,0-25,-1 0,-24 25,0 0,25 0,0-24,-25 24,0 0,0-25,0 0,25 25,-25 0,0-25,0 25,0-49,0-1,0 25,0 0,0-24,0 49,0-25,0 25,0-25,0 25,0-49,0 24,0 0,-25 0,0 25,25-49,0 49,-25-25,25 25,0-25,0 0,0 25,-24-25,-1 1,25-1,0 0,-25 0,25 25,0-25,-25 25,25 0,-25 0,25-24,0 24,0-25,-24 25,24 0,-25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B9037-4029-4E50-B7C0-A37D63AA6711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DB87A-AEE7-4259-BB32-339C59A70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3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DB87A-AEE7-4259-BB32-339C59A70DA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42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BF6F80-0C9F-4C55-8FB0-674D37072261}" type="slidenum">
              <a:rPr lang="en-CA" smtClean="0"/>
              <a:pPr/>
              <a:t>18</a:t>
            </a:fld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C35D99-5A03-4A92-8D2A-BDCA1067BF3A}" type="slidenum">
              <a:rPr lang="en-CA" smtClean="0"/>
              <a:pPr/>
              <a:t>19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DB87A-AEE7-4259-BB32-339C59A70DA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3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C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704D-CA32-4CB7-BEEE-97D79E966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68674-8559-4725-9AC1-AD4C1E328320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A589-163A-47ED-B625-D64B0390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emf"/><Relationship Id="rId4" Type="http://schemas.openxmlformats.org/officeDocument/2006/relationships/image" Target="../media/image11.gif"/><Relationship Id="rId9" Type="http://schemas.openxmlformats.org/officeDocument/2006/relationships/customXml" Target="../ink/ink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ubset" TargetMode="External"/><Relationship Id="rId2" Type="http://schemas.openxmlformats.org/officeDocument/2006/relationships/hyperlink" Target="http://en.wikipedia.org/wiki/Set_(mathematics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ample_spac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Stochastic Processes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Asst. Prof. Dr. Saman Hussein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0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Elementary Properties of Probability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77" y="1143000"/>
            <a:ext cx="830622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4864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1-EQUALLY  LIKELY  EVENTS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229600" cy="18288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When all elementary events  are equally likely, that is,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p1 =p2 = … =</a:t>
            </a:r>
            <a:r>
              <a:rPr lang="en-US" sz="2400" dirty="0" err="1" smtClean="0">
                <a:solidFill>
                  <a:schemeClr val="tx1"/>
                </a:solidFill>
              </a:rPr>
              <a:t>Pn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3048000"/>
          <a:ext cx="8826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3" imgW="393480" imgH="393480" progId="Equation.3">
                  <p:embed/>
                </p:oleObj>
              </mc:Choice>
              <mc:Fallback>
                <p:oleObj name="Equation" r:id="rId3" imgW="3934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048000"/>
                        <a:ext cx="8826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39624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Example</a:t>
            </a:r>
          </a:p>
          <a:p>
            <a:r>
              <a:rPr lang="en-US" sz="2800" dirty="0" smtClean="0"/>
              <a:t>tossing a coin  P(H)=P(T)</a:t>
            </a:r>
          </a:p>
          <a:p>
            <a:r>
              <a:rPr lang="en-US" sz="2800" dirty="0" smtClean="0"/>
              <a:t>Or</a:t>
            </a:r>
          </a:p>
          <a:p>
            <a:r>
              <a:rPr lang="en-US" sz="2800" dirty="0" smtClean="0"/>
              <a:t>When a blood test for the first time</a:t>
            </a:r>
          </a:p>
          <a:p>
            <a:r>
              <a:rPr lang="en-US" sz="2800" dirty="0" smtClean="0"/>
              <a:t>P(A)=P(B)=P(O)=P(AB)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Types of Events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4080960" y="5152320"/>
              <a:ext cx="1580760" cy="5540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71600" y="5142960"/>
                <a:ext cx="1599480" cy="57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2-A-Mutually Exclusive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05800" cy="1295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Two events, A and B, are disjointed or  </a:t>
            </a:r>
            <a:r>
              <a:rPr lang="en-US" b="1" dirty="0" smtClean="0">
                <a:solidFill>
                  <a:schemeClr val="tx1"/>
                </a:solidFill>
              </a:rPr>
              <a:t>mutually exclusive</a:t>
            </a:r>
            <a:r>
              <a:rPr lang="en-US" dirty="0" smtClean="0">
                <a:solidFill>
                  <a:schemeClr val="tx1"/>
                </a:solidFill>
              </a:rPr>
              <a:t> if they cannot occur at the same time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P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A</a:t>
            </a:r>
            <a:r>
              <a:rPr lang="en-US" sz="2800" b="1" dirty="0" smtClean="0"/>
              <a:t> and </a:t>
            </a:r>
            <a:r>
              <a:rPr lang="en-US" sz="2800" b="1" i="1" dirty="0" smtClean="0"/>
              <a:t>B</a:t>
            </a:r>
            <a:r>
              <a:rPr lang="en-US" sz="2800" b="1" dirty="0" smtClean="0"/>
              <a:t>) = 0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</a:t>
            </a:r>
          </a:p>
          <a:p>
            <a:r>
              <a:rPr lang="en-US" b="1" dirty="0" smtClean="0"/>
              <a:t>Calculate the probability of getting a 2 or 5 when rolling a die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20288"/>
              </p:ext>
            </p:extLst>
          </p:nvPr>
        </p:nvGraphicFramePr>
        <p:xfrm>
          <a:off x="2286000" y="5486399"/>
          <a:ext cx="2286000" cy="688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quation" r:id="rId3" imgW="1307880" imgH="393480" progId="Equation.3">
                  <p:embed/>
                </p:oleObj>
              </mc:Choice>
              <mc:Fallback>
                <p:oleObj name="Equation" r:id="rId3" imgW="1307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486399"/>
                        <a:ext cx="2286000" cy="6880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 descr="[IMAGE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2971800"/>
            <a:ext cx="2381250" cy="161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2-B-Non Mutually Exclusive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05800" cy="1295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   </a:t>
            </a:r>
            <a:r>
              <a:rPr lang="en-US" dirty="0" smtClean="0">
                <a:solidFill>
                  <a:schemeClr val="tx1"/>
                </a:solidFill>
              </a:rPr>
              <a:t>Two events are called not mutually exclusive if they have at least one outcome common between them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956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p(A U B) = p(A) + p(B)-</a:t>
            </a:r>
            <a:r>
              <a:rPr lang="en-US" sz="2800" i="1" dirty="0" smtClean="0"/>
              <a:t> </a:t>
            </a:r>
            <a:r>
              <a:rPr lang="en-US" sz="2800" b="1" dirty="0" smtClean="0"/>
              <a:t>P(A and B)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</a:t>
            </a:r>
          </a:p>
          <a:p>
            <a:r>
              <a:rPr lang="en-US" b="1" dirty="0" smtClean="0"/>
              <a:t>A single 6-sided die is rolled. What is the probability of rolling a 5 or an odd number?.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3" descr="[IMAGE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819400"/>
            <a:ext cx="2381250" cy="1619250"/>
          </a:xfrm>
          <a:prstGeom prst="rect">
            <a:avLst/>
          </a:prstGeom>
          <a:noFill/>
        </p:spPr>
      </p:pic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171700" y="5791200"/>
          <a:ext cx="2973388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Equation" r:id="rId4" imgW="1701720" imgH="393480" progId="Equation.3">
                  <p:embed/>
                </p:oleObj>
              </mc:Choice>
              <mc:Fallback>
                <p:oleObj name="Equation" r:id="rId4" imgW="17017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5791200"/>
                        <a:ext cx="2973388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3-Conditional Probability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2296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Event </a:t>
            </a:r>
            <a:r>
              <a:rPr lang="en-US" i="1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 is the probability that the event will occur given the knowledge that an event </a:t>
            </a:r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 has already occurred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This probability is written </a:t>
            </a:r>
            <a:r>
              <a:rPr lang="en-US" i="1" dirty="0" smtClean="0">
                <a:solidFill>
                  <a:schemeClr val="tx2"/>
                </a:solidFill>
              </a:rPr>
              <a:t>P(B|A)</a:t>
            </a:r>
            <a:r>
              <a:rPr lang="en-US" dirty="0" smtClean="0">
                <a:solidFill>
                  <a:schemeClr val="tx2"/>
                </a:solidFill>
              </a:rPr>
              <a:t>, notation for the </a:t>
            </a:r>
            <a:r>
              <a:rPr lang="en-US" i="1" dirty="0" smtClean="0">
                <a:solidFill>
                  <a:schemeClr val="tx2"/>
                </a:solidFill>
              </a:rPr>
              <a:t>probability of B given 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1746" name="Picture 2" descr="http://www.stat.yale.edu/Courses/1997-98/101/cond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2743200"/>
            <a:ext cx="2533650" cy="895351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1066800" y="3538537"/>
            <a:ext cx="7432675" cy="1795463"/>
            <a:chOff x="1219200" y="1066800"/>
            <a:chExt cx="7432675" cy="1795463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1219200" y="1600200"/>
            <a:ext cx="5851525" cy="1262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8" name="Equation" r:id="rId5" imgW="1942920" imgH="419040" progId="">
                    <p:embed/>
                  </p:oleObj>
                </mc:Choice>
                <mc:Fallback>
                  <p:oleObj name="Equation" r:id="rId5" imgW="1942920" imgH="41904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1600200"/>
                          <a:ext cx="5851525" cy="1262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4572000" y="1676400"/>
              <a:ext cx="914400" cy="457200"/>
            </a:xfrm>
            <a:prstGeom prst="rect">
              <a:avLst/>
            </a:prstGeom>
            <a:solidFill>
              <a:schemeClr val="accent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1676400"/>
              <a:ext cx="9144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7800" y="2286000"/>
              <a:ext cx="9144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7848600" y="1066800"/>
              <a:ext cx="8032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events</a:t>
              </a:r>
            </a:p>
          </p:txBody>
        </p:sp>
        <p:cxnSp>
          <p:nvCxnSpPr>
            <p:cNvPr id="12" name="Curved Connector 11"/>
            <p:cNvCxnSpPr>
              <a:stCxn id="11" idx="1"/>
            </p:cNvCxnSpPr>
            <p:nvPr/>
          </p:nvCxnSpPr>
          <p:spPr>
            <a:xfrm rot="10800000" flipV="1">
              <a:off x="5029200" y="1250950"/>
              <a:ext cx="2819400" cy="425450"/>
            </a:xfrm>
            <a:prstGeom prst="curvedConnector3">
              <a:avLst>
                <a:gd name="adj1" fmla="val 10086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hape 12"/>
            <p:cNvCxnSpPr>
              <a:stCxn id="11" idx="1"/>
              <a:endCxn id="9" idx="0"/>
            </p:cNvCxnSpPr>
            <p:nvPr/>
          </p:nvCxnSpPr>
          <p:spPr>
            <a:xfrm rot="10800000" flipV="1">
              <a:off x="6324600" y="1250950"/>
              <a:ext cx="1524000" cy="42545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>
              <a:stCxn id="11" idx="1"/>
              <a:endCxn id="10" idx="3"/>
            </p:cNvCxnSpPr>
            <p:nvPr/>
          </p:nvCxnSpPr>
          <p:spPr>
            <a:xfrm rot="10800000" flipV="1">
              <a:off x="6172200" y="1250950"/>
              <a:ext cx="1676400" cy="126365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600200" y="5410200"/>
          <a:ext cx="299402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9" name="Equation" r:id="rId7" imgW="1257120" imgH="482400" progId="Equation.3">
                  <p:embed/>
                </p:oleObj>
              </mc:Choice>
              <mc:Fallback>
                <p:oleObj name="Equation" r:id="rId7" imgW="125712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410200"/>
                        <a:ext cx="2994025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3"/>
              <p14:cNvContentPartPr/>
              <p14:nvPr/>
            </p14:nvContentPartPr>
            <p14:xfrm>
              <a:off x="1410840" y="1357200"/>
              <a:ext cx="1572120" cy="438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01480" y="1347840"/>
                <a:ext cx="1590840" cy="45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458200" cy="2667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Since 10 out of 100 students are both French and female, then</a:t>
            </a:r>
            <a:br>
              <a:rPr lang="en-US" sz="2400" dirty="0" smtClean="0"/>
            </a:b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 and </a:t>
            </a:r>
            <a:r>
              <a:rPr lang="en-US" sz="2400" i="1" dirty="0" smtClean="0"/>
              <a:t>B</a:t>
            </a:r>
            <a:r>
              <a:rPr lang="en-US" sz="2400" dirty="0" smtClean="0"/>
              <a:t>) = 10/100</a:t>
            </a:r>
            <a:br>
              <a:rPr lang="en-US" sz="2400" dirty="0" smtClean="0"/>
            </a:br>
            <a:r>
              <a:rPr lang="en-US" sz="2400" dirty="0" smtClean="0"/>
              <a:t>Also, 60 out of the 100 students are French, so </a:t>
            </a:r>
            <a:br>
              <a:rPr lang="en-US" sz="2400" dirty="0" smtClean="0"/>
            </a:b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B</a:t>
            </a:r>
            <a:r>
              <a:rPr lang="en-US" sz="2400" dirty="0" smtClean="0"/>
              <a:t>) = 60/100</a:t>
            </a:r>
            <a:br>
              <a:rPr lang="en-US" sz="2400" dirty="0" smtClean="0"/>
            </a:br>
            <a:r>
              <a:rPr lang="en-US" sz="2400" dirty="0" smtClean="0"/>
              <a:t>So the required probability is:</a:t>
            </a:r>
            <a:endParaRPr lang="en-US" sz="2400" dirty="0"/>
          </a:p>
        </p:txBody>
      </p:sp>
      <p:pic>
        <p:nvPicPr>
          <p:cNvPr id="32770" name="Picture 2" descr="MA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562600"/>
            <a:ext cx="6018291" cy="10001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2286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</a:t>
            </a:r>
          </a:p>
          <a:p>
            <a:r>
              <a:rPr lang="en-US" sz="2400" dirty="0" smtClean="0"/>
              <a:t>Let </a:t>
            </a:r>
            <a:r>
              <a:rPr lang="en-US" sz="2400" i="1" dirty="0" smtClean="0"/>
              <a:t>A</a:t>
            </a:r>
            <a:r>
              <a:rPr lang="en-US" sz="2400" dirty="0" smtClean="0"/>
              <a:t> denote the event `student is female' and let </a:t>
            </a:r>
            <a:r>
              <a:rPr lang="en-US" sz="2400" i="1" dirty="0" smtClean="0"/>
              <a:t>B</a:t>
            </a:r>
            <a:r>
              <a:rPr lang="en-US" sz="2400" dirty="0" smtClean="0"/>
              <a:t> denote the event `student is French'. In a class of 100 students suppose 60 are French, and suppose that 10 of the French students are females. Find the probability that if a French student, it will be a girl, that is, find </a:t>
            </a:r>
            <a:r>
              <a:rPr lang="en-US" sz="2400" i="1" dirty="0" smtClean="0"/>
              <a:t>P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|</a:t>
            </a:r>
            <a:r>
              <a:rPr lang="en-US" sz="2400" i="1" dirty="0" smtClean="0"/>
              <a:t>B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146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H.W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What is the probability that the total of two dice will be greater than 8, given that the first die is a 6?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8956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Q/ </a:t>
            </a:r>
            <a:r>
              <a:rPr lang="en-US" sz="2800" b="1" dirty="0"/>
              <a:t>Consider a family of exactly two children. We will find the probabilities: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that both are girls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 both are girls given that one of them is a girl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 both are girls given that the elder child is a </a:t>
            </a:r>
            <a:r>
              <a:rPr lang="en-US" sz="2800" b="1" dirty="0" smtClean="0"/>
              <a:t>girl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057400"/>
            <a:ext cx="388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H.W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/>
            </a:r>
            <a:br>
              <a:rPr lang="en-CA" sz="2800" dirty="0" smtClean="0">
                <a:solidFill>
                  <a:srgbClr val="FF0000"/>
                </a:solidFill>
              </a:rPr>
            </a:br>
            <a:r>
              <a:rPr lang="en-CA" sz="2800" dirty="0" smtClean="0">
                <a:solidFill>
                  <a:srgbClr val="FF0000"/>
                </a:solidFill>
              </a:rPr>
              <a:t>H W </a:t>
            </a:r>
            <a:r>
              <a:rPr lang="en-CA" sz="2800" dirty="0" smtClean="0"/>
              <a:t>Number of students by department and Excel skill level</a:t>
            </a: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228600" y="1219200"/>
          <a:ext cx="8229600" cy="2595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00200"/>
                <a:gridCol w="1143000"/>
                <a:gridCol w="1371600"/>
                <a:gridCol w="1502229"/>
                <a:gridCol w="1240971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CA" sz="1800" dirty="0" smtClean="0"/>
                        <a:t>department</a:t>
                      </a:r>
                      <a:r>
                        <a:rPr lang="en-CA" dirty="0" smtClean="0"/>
                        <a:t> of student</a:t>
                      </a:r>
                      <a:endParaRPr lang="en-C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Excel</a:t>
                      </a:r>
                      <a:r>
                        <a:rPr lang="en-CA" baseline="0" dirty="0" smtClean="0"/>
                        <a:t> skill level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Total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None (N)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Low (L)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Medium (M)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High (H)</a:t>
                      </a:r>
                      <a:endParaRPr lang="en-CA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Math (MA)</a:t>
                      </a:r>
                      <a:endParaRPr lang="en-CA" b="1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Business (B)</a:t>
                      </a:r>
                      <a:endParaRPr lang="en-CA" b="1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13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Economics (E)</a:t>
                      </a:r>
                      <a:endParaRPr lang="en-CA" b="1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24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Other (O)</a:t>
                      </a:r>
                      <a:endParaRPr lang="en-CA" b="1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Total</a:t>
                      </a:r>
                      <a:endParaRPr lang="en-CA" b="1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18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 smtClean="0"/>
                        <a:t>46</a:t>
                      </a:r>
                      <a:endParaRPr lang="en-CA" dirty="0"/>
                    </a:p>
                  </a:txBody>
                  <a:tcPr marR="36000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411480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b="1" dirty="0" smtClean="0"/>
              <a:t>Probability that each department has low skill level?	</a:t>
            </a:r>
          </a:p>
          <a:p>
            <a:pPr marL="342900" indent="-342900">
              <a:buFont typeface="+mj-lt"/>
              <a:buAutoNum type="arabicPeriod"/>
            </a:pPr>
            <a:r>
              <a:rPr lang="en-CA" b="1" dirty="0" smtClean="0"/>
              <a:t>If a student has a high skill level is Excel, what is the probability his or her department is 1/ Business  2/ Other?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smtClean="0"/>
              <a:t>Examples of conditional probabilities from student survey</a:t>
            </a:r>
          </a:p>
        </p:txBody>
      </p:sp>
      <p:sp>
        <p:nvSpPr>
          <p:cNvPr id="419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Probability that each department has low skill level?	</a:t>
            </a:r>
          </a:p>
          <a:p>
            <a:pPr>
              <a:buFont typeface="Arial" charset="0"/>
              <a:buNone/>
            </a:pPr>
            <a:r>
              <a:rPr lang="en-CA" sz="2400" dirty="0" smtClean="0"/>
              <a:t>	P(</a:t>
            </a:r>
            <a:r>
              <a:rPr lang="en-CA" sz="2400" i="1" dirty="0" smtClean="0"/>
              <a:t>L</a:t>
            </a:r>
            <a:r>
              <a:rPr lang="en-CA" sz="2400" dirty="0" smtClean="0">
                <a:sym typeface="Symbol" pitchFamily="18" charset="2"/>
              </a:rPr>
              <a:t>  </a:t>
            </a:r>
            <a:r>
              <a:rPr lang="en-CA" sz="2400" i="1" dirty="0" smtClean="0">
                <a:sym typeface="Symbol" pitchFamily="18" charset="2"/>
              </a:rPr>
              <a:t>MA</a:t>
            </a:r>
            <a:r>
              <a:rPr lang="en-CA" sz="2400" dirty="0" smtClean="0"/>
              <a:t>) = P(</a:t>
            </a:r>
            <a:r>
              <a:rPr lang="en-CA" sz="2400" i="1" dirty="0" smtClean="0"/>
              <a:t>L </a:t>
            </a:r>
            <a:r>
              <a:rPr lang="en-CA" sz="2400" dirty="0" smtClean="0">
                <a:sym typeface="Symbol" pitchFamily="18" charset="2"/>
              </a:rPr>
              <a:t></a:t>
            </a:r>
            <a:r>
              <a:rPr lang="en-CA" sz="2400" i="1" dirty="0" smtClean="0">
                <a:sym typeface="Symbol" pitchFamily="18" charset="2"/>
              </a:rPr>
              <a:t> MA</a:t>
            </a:r>
            <a:r>
              <a:rPr lang="en-CA" sz="2400" dirty="0" smtClean="0">
                <a:sym typeface="Symbol" pitchFamily="18" charset="2"/>
              </a:rPr>
              <a:t>) / P(</a:t>
            </a:r>
            <a:r>
              <a:rPr lang="en-CA" sz="2400" i="1" dirty="0" smtClean="0">
                <a:sym typeface="Symbol" pitchFamily="18" charset="2"/>
              </a:rPr>
              <a:t>MA</a:t>
            </a:r>
            <a:r>
              <a:rPr lang="en-CA" sz="2400" dirty="0" smtClean="0">
                <a:sym typeface="Symbol" pitchFamily="18" charset="2"/>
              </a:rPr>
              <a:t>) = </a:t>
            </a:r>
            <a:r>
              <a:rPr lang="en-CA" sz="2400" dirty="0" smtClean="0"/>
              <a:t>(2/46) / (6/46) = 2/6 = 0.333</a:t>
            </a:r>
          </a:p>
          <a:p>
            <a:pPr>
              <a:buFont typeface="Arial" charset="0"/>
              <a:buNone/>
            </a:pPr>
            <a:r>
              <a:rPr lang="en-CA" sz="2400" dirty="0" smtClean="0"/>
              <a:t>	P(</a:t>
            </a:r>
            <a:r>
              <a:rPr lang="en-CA" sz="2400" i="1" dirty="0" smtClean="0"/>
              <a:t>L</a:t>
            </a:r>
            <a:r>
              <a:rPr lang="en-CA" sz="2400" dirty="0" smtClean="0">
                <a:sym typeface="Symbol" pitchFamily="18" charset="2"/>
              </a:rPr>
              <a:t>  </a:t>
            </a:r>
            <a:r>
              <a:rPr lang="en-CA" sz="2400" i="1" dirty="0" smtClean="0">
                <a:sym typeface="Symbol" pitchFamily="18" charset="2"/>
              </a:rPr>
              <a:t>B</a:t>
            </a:r>
            <a:r>
              <a:rPr lang="en-CA" sz="2400" dirty="0" smtClean="0"/>
              <a:t>) = 3 / 13 = 0.231</a:t>
            </a:r>
          </a:p>
          <a:p>
            <a:pPr>
              <a:buFont typeface="Arial" charset="0"/>
              <a:buNone/>
            </a:pPr>
            <a:r>
              <a:rPr lang="en-CA" sz="2400" dirty="0" smtClean="0"/>
              <a:t>	P(</a:t>
            </a:r>
            <a:r>
              <a:rPr lang="en-CA" sz="2400" i="1" dirty="0" smtClean="0"/>
              <a:t>L</a:t>
            </a:r>
            <a:r>
              <a:rPr lang="en-CA" sz="2400" dirty="0" smtClean="0">
                <a:sym typeface="Symbol" pitchFamily="18" charset="2"/>
              </a:rPr>
              <a:t>  </a:t>
            </a:r>
            <a:r>
              <a:rPr lang="en-CA" sz="2400" i="1" dirty="0" smtClean="0">
                <a:sym typeface="Symbol" pitchFamily="18" charset="2"/>
              </a:rPr>
              <a:t>E</a:t>
            </a:r>
            <a:r>
              <a:rPr lang="en-CA" sz="2400" dirty="0" smtClean="0"/>
              <a:t>) = 0.500</a:t>
            </a:r>
          </a:p>
          <a:p>
            <a:pPr>
              <a:buFont typeface="Arial" charset="0"/>
              <a:buNone/>
            </a:pPr>
            <a:r>
              <a:rPr lang="en-CA" sz="2400" dirty="0" smtClean="0"/>
              <a:t>	P(</a:t>
            </a:r>
            <a:r>
              <a:rPr lang="en-CA" sz="2400" i="1" dirty="0" smtClean="0"/>
              <a:t>L</a:t>
            </a:r>
            <a:r>
              <a:rPr lang="en-CA" sz="2400" dirty="0" smtClean="0">
                <a:sym typeface="Symbol" pitchFamily="18" charset="2"/>
              </a:rPr>
              <a:t>  </a:t>
            </a:r>
            <a:r>
              <a:rPr lang="en-CA" sz="2400" i="1" dirty="0" smtClean="0">
                <a:sym typeface="Symbol" pitchFamily="18" charset="2"/>
              </a:rPr>
              <a:t>O</a:t>
            </a:r>
            <a:r>
              <a:rPr lang="en-CA" sz="2400" dirty="0" smtClean="0"/>
              <a:t>) = 0.333</a:t>
            </a:r>
          </a:p>
          <a:p>
            <a:pPr marL="0" indent="0">
              <a:buNone/>
            </a:pPr>
            <a:r>
              <a:rPr lang="en-CA" sz="2400" smtClean="0"/>
              <a:t>2. If </a:t>
            </a:r>
            <a:r>
              <a:rPr lang="en-CA" sz="2400" dirty="0" smtClean="0"/>
              <a:t>a student has a high skill level is Excel, what is the probability his or her department is Business?  Other?</a:t>
            </a:r>
          </a:p>
          <a:p>
            <a:pPr>
              <a:buFont typeface="Arial" charset="0"/>
              <a:buNone/>
            </a:pPr>
            <a:r>
              <a:rPr lang="en-CA" sz="2400" dirty="0" smtClean="0"/>
              <a:t>	P(</a:t>
            </a:r>
            <a:r>
              <a:rPr lang="en-CA" sz="2400" i="1" dirty="0" smtClean="0"/>
              <a:t>B</a:t>
            </a:r>
            <a:r>
              <a:rPr lang="en-CA" sz="2400" dirty="0" smtClean="0">
                <a:sym typeface="Symbol" pitchFamily="18" charset="2"/>
              </a:rPr>
              <a:t>  </a:t>
            </a:r>
            <a:r>
              <a:rPr lang="en-CA" sz="2400" i="1" dirty="0" smtClean="0">
                <a:sym typeface="Symbol" pitchFamily="18" charset="2"/>
              </a:rPr>
              <a:t>H</a:t>
            </a:r>
            <a:r>
              <a:rPr lang="en-CA" sz="2400" dirty="0" smtClean="0"/>
              <a:t>) = P(</a:t>
            </a:r>
            <a:r>
              <a:rPr lang="en-CA" sz="2400" i="1" dirty="0" smtClean="0"/>
              <a:t>B </a:t>
            </a:r>
            <a:r>
              <a:rPr lang="en-CA" sz="2400" dirty="0" smtClean="0">
                <a:sym typeface="Symbol" pitchFamily="18" charset="2"/>
              </a:rPr>
              <a:t></a:t>
            </a:r>
            <a:r>
              <a:rPr lang="en-CA" sz="2400" i="1" dirty="0" smtClean="0">
                <a:sym typeface="Symbol" pitchFamily="18" charset="2"/>
              </a:rPr>
              <a:t> H</a:t>
            </a:r>
            <a:r>
              <a:rPr lang="en-CA" sz="2400" dirty="0" smtClean="0">
                <a:sym typeface="Symbol" pitchFamily="18" charset="2"/>
              </a:rPr>
              <a:t>) / P(</a:t>
            </a:r>
            <a:r>
              <a:rPr lang="en-CA" sz="2400" i="1" dirty="0" smtClean="0">
                <a:sym typeface="Symbol" pitchFamily="18" charset="2"/>
              </a:rPr>
              <a:t>H</a:t>
            </a:r>
            <a:r>
              <a:rPr lang="en-CA" sz="2400" dirty="0" smtClean="0">
                <a:sym typeface="Symbol" pitchFamily="18" charset="2"/>
              </a:rPr>
              <a:t>) = </a:t>
            </a:r>
            <a:r>
              <a:rPr lang="en-CA" sz="2400" dirty="0" smtClean="0"/>
              <a:t>(3/46) / (6/46) = 3/6 = 0.500</a:t>
            </a:r>
          </a:p>
          <a:p>
            <a:pPr>
              <a:buFont typeface="Arial" charset="0"/>
              <a:buNone/>
            </a:pPr>
            <a:r>
              <a:rPr lang="en-CA" sz="2400" dirty="0" smtClean="0"/>
              <a:t>	P(</a:t>
            </a:r>
            <a:r>
              <a:rPr lang="en-CA" sz="2400" i="1" dirty="0" smtClean="0"/>
              <a:t>O</a:t>
            </a:r>
            <a:r>
              <a:rPr lang="en-CA" sz="2400" dirty="0" smtClean="0">
                <a:sym typeface="Symbol" pitchFamily="18" charset="2"/>
              </a:rPr>
              <a:t>  </a:t>
            </a:r>
            <a:r>
              <a:rPr lang="en-CA" sz="2400" i="1" dirty="0" smtClean="0">
                <a:sym typeface="Symbol" pitchFamily="18" charset="2"/>
              </a:rPr>
              <a:t>H</a:t>
            </a:r>
            <a:r>
              <a:rPr lang="en-CA" sz="2400" dirty="0" smtClean="0"/>
              <a:t>) = 0.167</a:t>
            </a:r>
          </a:p>
          <a:p>
            <a:pPr>
              <a:buFont typeface="Arial" charset="0"/>
              <a:buNone/>
            </a:pP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838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SAMPLE  SPACE AND EVENTS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400800" cy="685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A.  Random  Experiments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2819400"/>
            <a:ext cx="84582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justLow">
              <a:spcBef>
                <a:spcPct val="20000"/>
              </a:spcBef>
            </a:pPr>
            <a:r>
              <a:rPr lang="en-US" sz="3200" dirty="0" smtClean="0"/>
              <a:t>In the study of probability, </a:t>
            </a:r>
          </a:p>
          <a:p>
            <a:pPr lvl="0" algn="justLow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Any process of observation is referred to as </a:t>
            </a:r>
            <a:r>
              <a:rPr lang="en-US" sz="3200" b="1" dirty="0" smtClean="0">
                <a:solidFill>
                  <a:srgbClr val="C00000"/>
                </a:solidFill>
              </a:rPr>
              <a:t>an experiment or Trail</a:t>
            </a:r>
            <a:r>
              <a:rPr lang="en-US" sz="3200" dirty="0" smtClean="0"/>
              <a:t>.</a:t>
            </a:r>
          </a:p>
          <a:p>
            <a:pPr lvl="0" algn="justLow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 The results of  an observation are called the </a:t>
            </a:r>
            <a:r>
              <a:rPr lang="en-US" sz="3200" b="1" dirty="0" smtClean="0">
                <a:solidFill>
                  <a:srgbClr val="C00000"/>
                </a:solidFill>
              </a:rPr>
              <a:t>outcomes</a:t>
            </a:r>
            <a:r>
              <a:rPr lang="en-US" sz="3200" dirty="0" smtClean="0"/>
              <a:t> of  the experiment. </a:t>
            </a:r>
          </a:p>
          <a:p>
            <a:pPr lvl="0" algn="justLow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An experiment is called </a:t>
            </a:r>
            <a:r>
              <a:rPr lang="en-US" sz="3200" b="1" dirty="0" smtClean="0">
                <a:solidFill>
                  <a:srgbClr val="C00000"/>
                </a:solidFill>
              </a:rPr>
              <a:t>a random experiment </a:t>
            </a:r>
            <a:r>
              <a:rPr lang="en-US" sz="3200" dirty="0" smtClean="0"/>
              <a:t> if  its outcome cannot be  predicted. </a:t>
            </a:r>
          </a:p>
          <a:p>
            <a:pPr lvl="0" algn="justLow">
              <a:spcBef>
                <a:spcPct val="20000"/>
              </a:spcBef>
            </a:pPr>
            <a:r>
              <a:rPr lang="en-US" sz="3200" dirty="0" smtClean="0"/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4-A-Independent Events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1981200"/>
          </a:xfrm>
        </p:spPr>
        <p:txBody>
          <a:bodyPr>
            <a:normAutofit fontScale="92500"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Two events A and B are independent if the occurrence or non-occurrence of one of the events has no influence on the occurrence or non-occurrence of the other event.</a:t>
            </a:r>
          </a:p>
          <a:p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Pr(A 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sym typeface="Symbol" pitchFamily="18" charset="2"/>
              </a:rPr>
              <a:t> B) = Pr(A)Pr(B).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412629"/>
            <a:ext cx="8686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Example 1:</a:t>
            </a:r>
          </a:p>
          <a:p>
            <a:r>
              <a:rPr lang="en-US" sz="2600" dirty="0" smtClean="0"/>
              <a:t>If the probability that person </a:t>
            </a:r>
            <a:r>
              <a:rPr lang="en-US" sz="2600" i="1" dirty="0" smtClean="0"/>
              <a:t>A</a:t>
            </a:r>
            <a:r>
              <a:rPr lang="en-US" sz="2600" dirty="0" smtClean="0"/>
              <a:t> will be alive in 20 years is 0.7 and the probability that person </a:t>
            </a:r>
            <a:r>
              <a:rPr lang="en-US" sz="2600" i="1" dirty="0" smtClean="0"/>
              <a:t>B</a:t>
            </a:r>
            <a:r>
              <a:rPr lang="en-US" sz="2600" dirty="0" smtClean="0"/>
              <a:t> will be alive in 20 years is 0.5, what is the probability that they will both be alive in 20 years?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54864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H.W:</a:t>
            </a:r>
          </a:p>
          <a:p>
            <a:r>
              <a:rPr lang="en-US" sz="2400" dirty="0" smtClean="0"/>
              <a:t>A fair die is tossed twice. Find the probability of getting a 4 or 5 on the first toss and a 1, 2, or 3 in the second toss.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029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 and 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) = 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) × 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) = 0.7 × 0.5 = 0.35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-B-dependent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5344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Two or more events are said to be dependent if the occurrence or non occurrence of one of the events </a:t>
            </a:r>
            <a:r>
              <a:rPr lang="en-US" dirty="0" smtClean="0">
                <a:solidFill>
                  <a:srgbClr val="C00000"/>
                </a:solidFill>
              </a:rPr>
              <a:t>affects the probabilities </a:t>
            </a:r>
            <a:r>
              <a:rPr lang="en-US" dirty="0" smtClean="0">
                <a:solidFill>
                  <a:schemeClr val="tx1"/>
                </a:solidFill>
              </a:rPr>
              <a:t>of occurrence of any of the others.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3429000"/>
            <a:ext cx="4102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 and </a:t>
            </a:r>
            <a:r>
              <a:rPr lang="en-US" sz="2800" i="1" dirty="0" smtClean="0"/>
              <a:t>B</a:t>
            </a:r>
            <a:r>
              <a:rPr lang="en-US" sz="2800" dirty="0" smtClean="0"/>
              <a:t>) = 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) × </a:t>
            </a: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B</a:t>
            </a:r>
            <a:r>
              <a:rPr lang="en-US" sz="2800" dirty="0" smtClean="0"/>
              <a:t> | </a:t>
            </a:r>
            <a:r>
              <a:rPr lang="en-US" sz="2800" i="1" dirty="0" smtClean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038600"/>
            <a:ext cx="8839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EX:</a:t>
            </a:r>
          </a:p>
          <a:p>
            <a:r>
              <a:rPr lang="en-US" sz="2400" dirty="0" smtClean="0"/>
              <a:t>Two balls are drawn successively without replacement from a box which contains 4 white balls and 3 red balls. Find the probability that</a:t>
            </a:r>
          </a:p>
          <a:p>
            <a:r>
              <a:rPr lang="en-US" sz="2400" dirty="0" smtClean="0"/>
              <a:t>(a) the first ball drawn is white and the second is red;</a:t>
            </a:r>
          </a:p>
          <a:p>
            <a:r>
              <a:rPr lang="en-US" sz="2400" dirty="0" smtClean="0"/>
              <a:t>(b) both balls are red.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09600"/>
            <a:ext cx="7086600" cy="2514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dirty="0" smtClean="0">
                <a:solidFill>
                  <a:schemeClr val="tx1"/>
                </a:solidFill>
              </a:rPr>
              <a:t>(a) The second event is dependent on the first.</a:t>
            </a:r>
          </a:p>
          <a:p>
            <a:pPr algn="l"/>
            <a:r>
              <a:rPr lang="en-US" sz="11200" i="1" dirty="0" smtClean="0">
                <a:solidFill>
                  <a:schemeClr val="tx1"/>
                </a:solidFill>
              </a:rPr>
              <a:t>P</a:t>
            </a:r>
            <a:r>
              <a:rPr lang="en-US" sz="11200" dirty="0" smtClean="0">
                <a:solidFill>
                  <a:schemeClr val="tx1"/>
                </a:solidFill>
              </a:rPr>
              <a:t>(</a:t>
            </a:r>
            <a:r>
              <a:rPr lang="en-US" sz="11200" i="1" dirty="0" smtClean="0">
                <a:solidFill>
                  <a:schemeClr val="tx1"/>
                </a:solidFill>
              </a:rPr>
              <a:t>A</a:t>
            </a:r>
            <a:r>
              <a:rPr lang="en-US" sz="11200" dirty="0" smtClean="0">
                <a:solidFill>
                  <a:schemeClr val="tx1"/>
                </a:solidFill>
              </a:rPr>
              <a:t>) = </a:t>
            </a:r>
            <a:r>
              <a:rPr lang="en-US" sz="11200" i="1" dirty="0" smtClean="0">
                <a:solidFill>
                  <a:schemeClr val="tx1"/>
                </a:solidFill>
              </a:rPr>
              <a:t>P</a:t>
            </a:r>
            <a:r>
              <a:rPr lang="en-US" sz="11200" dirty="0" smtClean="0">
                <a:solidFill>
                  <a:schemeClr val="tx1"/>
                </a:solidFill>
              </a:rPr>
              <a:t>(white) = 4/7</a:t>
            </a:r>
          </a:p>
          <a:p>
            <a:pPr algn="l"/>
            <a:r>
              <a:rPr lang="en-US" sz="11200" i="1" dirty="0" smtClean="0">
                <a:solidFill>
                  <a:schemeClr val="tx1"/>
                </a:solidFill>
              </a:rPr>
              <a:t>P</a:t>
            </a:r>
            <a:r>
              <a:rPr lang="en-US" sz="11200" dirty="0" smtClean="0">
                <a:solidFill>
                  <a:schemeClr val="tx1"/>
                </a:solidFill>
              </a:rPr>
              <a:t>(</a:t>
            </a:r>
            <a:r>
              <a:rPr lang="en-US" sz="11200" i="1" dirty="0" smtClean="0">
                <a:solidFill>
                  <a:schemeClr val="tx1"/>
                </a:solidFill>
              </a:rPr>
              <a:t>B</a:t>
            </a:r>
            <a:r>
              <a:rPr lang="en-US" sz="11200" dirty="0" smtClean="0">
                <a:solidFill>
                  <a:schemeClr val="tx1"/>
                </a:solidFill>
              </a:rPr>
              <a:t> | </a:t>
            </a:r>
            <a:r>
              <a:rPr lang="en-US" sz="11200" i="1" dirty="0" smtClean="0">
                <a:solidFill>
                  <a:schemeClr val="tx1"/>
                </a:solidFill>
              </a:rPr>
              <a:t>A</a:t>
            </a:r>
            <a:r>
              <a:rPr lang="en-US" sz="11200" dirty="0" smtClean="0">
                <a:solidFill>
                  <a:schemeClr val="tx1"/>
                </a:solidFill>
              </a:rPr>
              <a:t>) = </a:t>
            </a:r>
            <a:r>
              <a:rPr lang="en-US" sz="11200" i="1" dirty="0" smtClean="0">
                <a:solidFill>
                  <a:schemeClr val="tx1"/>
                </a:solidFill>
              </a:rPr>
              <a:t>P</a:t>
            </a:r>
            <a:r>
              <a:rPr lang="en-US" sz="11200" dirty="0" smtClean="0">
                <a:solidFill>
                  <a:schemeClr val="tx1"/>
                </a:solidFill>
              </a:rPr>
              <a:t>(red) = 3/6 = 1/2 </a:t>
            </a:r>
          </a:p>
          <a:p>
            <a:pPr algn="l"/>
            <a:r>
              <a:rPr lang="en-US" sz="11200" dirty="0" smtClean="0">
                <a:solidFill>
                  <a:schemeClr val="tx1"/>
                </a:solidFill>
              </a:rPr>
              <a:t>Dependent events, so</a:t>
            </a:r>
          </a:p>
          <a:p>
            <a:pPr algn="l"/>
            <a:r>
              <a:rPr lang="en-US" sz="11200" i="1" dirty="0" smtClean="0">
                <a:solidFill>
                  <a:schemeClr val="tx1"/>
                </a:solidFill>
              </a:rPr>
              <a:t>P</a:t>
            </a:r>
            <a:r>
              <a:rPr lang="en-US" sz="11200" dirty="0" smtClean="0">
                <a:solidFill>
                  <a:schemeClr val="tx1"/>
                </a:solidFill>
              </a:rPr>
              <a:t>(</a:t>
            </a:r>
            <a:r>
              <a:rPr lang="en-US" sz="11200" i="1" dirty="0" smtClean="0">
                <a:solidFill>
                  <a:schemeClr val="tx1"/>
                </a:solidFill>
              </a:rPr>
              <a:t>A</a:t>
            </a:r>
            <a:r>
              <a:rPr lang="en-US" sz="11200" dirty="0" smtClean="0">
                <a:solidFill>
                  <a:schemeClr val="tx1"/>
                </a:solidFill>
              </a:rPr>
              <a:t>) × </a:t>
            </a:r>
            <a:r>
              <a:rPr lang="en-US" sz="11200" i="1" dirty="0" smtClean="0">
                <a:solidFill>
                  <a:schemeClr val="tx1"/>
                </a:solidFill>
              </a:rPr>
              <a:t>P</a:t>
            </a:r>
            <a:r>
              <a:rPr lang="en-US" sz="11200" dirty="0" smtClean="0">
                <a:solidFill>
                  <a:schemeClr val="tx1"/>
                </a:solidFill>
              </a:rPr>
              <a:t>(</a:t>
            </a:r>
            <a:r>
              <a:rPr lang="en-US" sz="11200" i="1" dirty="0" smtClean="0">
                <a:solidFill>
                  <a:schemeClr val="tx1"/>
                </a:solidFill>
              </a:rPr>
              <a:t>B</a:t>
            </a:r>
            <a:r>
              <a:rPr lang="en-US" sz="11200" dirty="0" smtClean="0">
                <a:solidFill>
                  <a:schemeClr val="tx1"/>
                </a:solidFill>
              </a:rPr>
              <a:t> | </a:t>
            </a:r>
            <a:r>
              <a:rPr lang="en-US" sz="11200" i="1" dirty="0" smtClean="0">
                <a:solidFill>
                  <a:schemeClr val="tx1"/>
                </a:solidFill>
              </a:rPr>
              <a:t>A</a:t>
            </a:r>
            <a:r>
              <a:rPr lang="en-US" sz="11200" dirty="0" smtClean="0">
                <a:solidFill>
                  <a:schemeClr val="tx1"/>
                </a:solidFill>
              </a:rPr>
              <a:t>) = 4/7 × 1/2 = 2/7 </a:t>
            </a:r>
          </a:p>
          <a:p>
            <a:endParaRPr lang="en-US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762000" y="3200400"/>
            <a:ext cx="716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(b) Also dependent events.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 descr="MA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810000"/>
            <a:ext cx="2914185" cy="533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46482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H.W : </a:t>
            </a:r>
            <a:r>
              <a:rPr lang="en-US" sz="2400" dirty="0" smtClean="0"/>
              <a:t>A bag contains 5 white, 3 black and 2 green marbles. In each draw, a marble is drawn from the bag and not replaced. In three draws, find the probability of obtaining white, black and green </a:t>
            </a:r>
            <a:r>
              <a:rPr lang="en-US" sz="2400" dirty="0" smtClean="0">
                <a:solidFill>
                  <a:srgbClr val="FF0000"/>
                </a:solidFill>
              </a:rPr>
              <a:t>in that order.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11" y="1219200"/>
            <a:ext cx="7810500" cy="118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8305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22214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Ans</a:t>
            </a:r>
            <a:r>
              <a:rPr lang="en-US" dirty="0" smtClean="0"/>
              <a:t>.   0.4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6200" y="685800"/>
            <a:ext cx="144780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H.W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7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0772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1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-79653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the probability that a patient receives the drug treatment is 10/100 = .1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the formula for that is p(D) = .1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10% of the time, the patient is cured using the drug, and 90% of the time the patient is cured without taking the drug.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the formula for that is p(C) = .1 * .75 + .9 * .5 = .525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the probability that a person is cured and has taken the drug is .1 * .75 = .075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the formula for that is p(C and D) = .075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given that a person is cured, what is the probability that the person took the drug.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the formula for that is p(D given C) = p(C and D) / p(C).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that becomes p(D given C) = .075 / .525 = .1428571429.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1600200" y="4114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GGBB</a:t>
            </a:r>
            <a:br>
              <a:rPr lang="en-US" dirty="0"/>
            </a:br>
            <a:r>
              <a:rPr lang="en-US" dirty="0"/>
              <a:t>GBGB</a:t>
            </a:r>
            <a:br>
              <a:rPr lang="en-US" dirty="0"/>
            </a:br>
            <a:r>
              <a:rPr lang="en-US" dirty="0"/>
              <a:t>GBBG</a:t>
            </a:r>
            <a:br>
              <a:rPr lang="en-US" dirty="0"/>
            </a:br>
            <a:r>
              <a:rPr lang="en-US" dirty="0"/>
              <a:t>BBGG</a:t>
            </a:r>
            <a:br>
              <a:rPr lang="en-US" dirty="0"/>
            </a:br>
            <a:r>
              <a:rPr lang="en-US" dirty="0"/>
              <a:t>BGBG</a:t>
            </a:r>
            <a:br>
              <a:rPr lang="en-US" dirty="0"/>
            </a:br>
            <a:r>
              <a:rPr lang="en-US" dirty="0" smtClean="0"/>
              <a:t>BGGB</a:t>
            </a:r>
          </a:p>
          <a:p>
            <a:r>
              <a:rPr lang="en-US" dirty="0"/>
              <a:t>2*2/4</a:t>
            </a:r>
            <a:r>
              <a:rPr lang="en-US" dirty="0" smtClean="0"/>
              <a:t>!</a:t>
            </a:r>
          </a:p>
          <a:p>
            <a:r>
              <a:rPr lang="en-US" dirty="0" smtClean="0"/>
              <a:t>=1/6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772400" cy="8382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B.  Sample Space: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77200" cy="3352800"/>
          </a:xfrm>
        </p:spPr>
        <p:txBody>
          <a:bodyPr/>
          <a:lstStyle/>
          <a:p>
            <a:pPr algn="justLow"/>
            <a:r>
              <a:rPr lang="en-US" dirty="0" smtClean="0">
                <a:solidFill>
                  <a:schemeClr val="tx1"/>
                </a:solidFill>
              </a:rPr>
              <a:t>The set of  all possible outcomes of  a  random experiment is called  the </a:t>
            </a:r>
            <a:r>
              <a:rPr lang="en-US" b="1" dirty="0" smtClean="0">
                <a:solidFill>
                  <a:srgbClr val="C00000"/>
                </a:solidFill>
              </a:rPr>
              <a:t>sample space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7030A0"/>
                </a:solidFill>
              </a:rPr>
              <a:t>or universal  set</a:t>
            </a:r>
            <a:r>
              <a:rPr lang="en-US" dirty="0" smtClean="0">
                <a:solidFill>
                  <a:schemeClr val="tx1"/>
                </a:solidFill>
              </a:rPr>
              <a:t>),  and  it  is denoted  by  S. An  element  in  S  is  called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 sample point</a:t>
            </a:r>
            <a:r>
              <a:rPr lang="en-US" dirty="0" smtClean="0">
                <a:solidFill>
                  <a:schemeClr val="tx1"/>
                </a:solidFill>
              </a:rPr>
              <a:t>.  Each  outcome  of  a  random experiment corresponds to a sample point.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Find the sample space for the experiment of  tossing a coin (a)  once and (b) twice.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4114800"/>
            <a:ext cx="8153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sz="3000" dirty="0" smtClean="0"/>
              <a:t>b)  There are four pairs of heads and tails possible outcomes. Thus </a:t>
            </a:r>
          </a:p>
          <a:p>
            <a:r>
              <a:rPr lang="en-US" sz="3000" dirty="0" smtClean="0">
                <a:solidFill>
                  <a:srgbClr val="C00000"/>
                </a:solidFill>
              </a:rPr>
              <a:t>S </a:t>
            </a:r>
            <a:r>
              <a:rPr lang="en-US" sz="3000" dirty="0" smtClean="0"/>
              <a:t> =  {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HH, HT, TH, TT</a:t>
            </a:r>
            <a:r>
              <a:rPr lang="en-US" sz="3000" dirty="0" smtClean="0"/>
              <a:t>}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457200" y="2828836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sz="3200" dirty="0" smtClean="0"/>
              <a:t>a)  There are two possible outcomes, heads or tails. Thus  </a:t>
            </a:r>
            <a:r>
              <a:rPr lang="en-US" sz="3200" dirty="0" smtClean="0">
                <a:solidFill>
                  <a:srgbClr val="C00000"/>
                </a:solidFill>
              </a:rPr>
              <a:t>S</a:t>
            </a:r>
            <a:r>
              <a:rPr lang="en-US" sz="3200" dirty="0" smtClean="0"/>
              <a:t>  = {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H, T</a:t>
            </a:r>
            <a:r>
              <a:rPr lang="en-US" sz="3200" dirty="0" smtClean="0"/>
              <a:t>} 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1.2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Find the sample space for the experiment of tossing a coin repeatedly and of counting the number of  tosses required until the first head appears.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3810000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Clearly all possible outcomes for this experiment are the terms of  the sequence 1,2,3,  .  . .  .  Thus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S</a:t>
            </a:r>
            <a:r>
              <a:rPr lang="en-US" sz="2800" dirty="0" smtClean="0"/>
              <a:t> = {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1, 2,  3,  .  .  .}</a:t>
            </a:r>
          </a:p>
          <a:p>
            <a:r>
              <a:rPr lang="en-US" sz="2800" dirty="0" smtClean="0"/>
              <a:t>Note that there are an infinite number of outcomes.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Find the sample space for the experiment of measuring (in hours) the lifetime of a transistor.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352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Clearly all possible outcomes are all nonnegative real numbers. That is,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          </a:t>
            </a:r>
            <a:r>
              <a:rPr lang="en-US" sz="3200" dirty="0" smtClean="0">
                <a:solidFill>
                  <a:srgbClr val="C00000"/>
                </a:solidFill>
              </a:rPr>
              <a:t>S</a:t>
            </a:r>
            <a:r>
              <a:rPr lang="en-US" sz="3200" dirty="0" smtClean="0"/>
              <a:t>={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t:O&lt;t&lt;∞</a:t>
            </a:r>
            <a:r>
              <a:rPr lang="en-US" sz="3200" dirty="0" smtClean="0"/>
              <a:t>}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where t  represents the life of a transistor in hours.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C.  Events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n</a:t>
            </a:r>
            <a:r>
              <a:rPr lang="en-US" dirty="0"/>
              <a:t> 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n-US" dirty="0"/>
              <a:t> is a </a:t>
            </a:r>
            <a:r>
              <a:rPr lang="en-US" dirty="0">
                <a:hlinkClick r:id="rId2" tooltip="Set (mathematics)"/>
              </a:rPr>
              <a:t>set</a:t>
            </a:r>
            <a:r>
              <a:rPr lang="en-US" dirty="0"/>
              <a:t> of outcomes </a:t>
            </a:r>
            <a:r>
              <a:rPr lang="en-US" dirty="0" smtClean="0"/>
              <a:t>contained in the sample space (</a:t>
            </a:r>
            <a:r>
              <a:rPr lang="en-US" dirty="0"/>
              <a:t>a </a:t>
            </a:r>
            <a:r>
              <a:rPr lang="en-US" dirty="0">
                <a:hlinkClick r:id="rId3" tooltip="Subset"/>
              </a:rPr>
              <a:t>subset</a:t>
            </a:r>
            <a:r>
              <a:rPr lang="en-US" dirty="0"/>
              <a:t> of the </a:t>
            </a:r>
            <a:r>
              <a:rPr lang="en-US" u="sng" dirty="0">
                <a:hlinkClick r:id="rId4" tooltip="Sample space"/>
              </a:rPr>
              <a:t>sample space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1.4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523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Consider  the experiment of Example 1.2.</a:t>
            </a:r>
          </a:p>
          <a:p>
            <a:r>
              <a:rPr lang="en-US" dirty="0" smtClean="0"/>
              <a:t> </a:t>
            </a:r>
            <a:r>
              <a:rPr lang="en-US" sz="2800" dirty="0" smtClean="0"/>
              <a:t>Let A  be  the  event  that  the  number  of  tosses  required until  the  first head  appears  is  even.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181600"/>
            <a:ext cx="2362200" cy="102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3400" y="2959894"/>
            <a:ext cx="75438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Let  B be  the  event  that  the  number  of  tosses  required  until  the  first head appears is  odd.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114800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Let  C be  the event  that  the number  of  tosses required until  the  first head  appears is  less  than  5.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Some set theory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union</a:t>
            </a:r>
            <a:r>
              <a:rPr lang="en-US" dirty="0" smtClean="0"/>
              <a:t> of two events A and B is denoted by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A ∪ B </a:t>
            </a:r>
          </a:p>
          <a:p>
            <a:pPr>
              <a:buNone/>
            </a:pPr>
            <a:r>
              <a:rPr lang="en-US" dirty="0" smtClean="0"/>
              <a:t>2. The </a:t>
            </a:r>
            <a:r>
              <a:rPr lang="en-US" dirty="0" smtClean="0">
                <a:solidFill>
                  <a:srgbClr val="C00000"/>
                </a:solidFill>
              </a:rPr>
              <a:t>intersection</a:t>
            </a:r>
            <a:r>
              <a:rPr lang="en-US" dirty="0" smtClean="0"/>
              <a:t> of two events A and B is denoted by A∩B</a:t>
            </a:r>
          </a:p>
          <a:p>
            <a:pPr>
              <a:buNone/>
            </a:pPr>
            <a:r>
              <a:rPr lang="en-US" dirty="0" smtClean="0"/>
              <a:t>3. The </a:t>
            </a:r>
            <a:r>
              <a:rPr lang="en-US" dirty="0" smtClean="0">
                <a:solidFill>
                  <a:srgbClr val="C00000"/>
                </a:solidFill>
              </a:rPr>
              <a:t>complement </a:t>
            </a:r>
            <a:r>
              <a:rPr lang="en-US" dirty="0" smtClean="0"/>
              <a:t>of an event B is the set of all outcomes in S that are not contained in B. </a:t>
            </a:r>
          </a:p>
          <a:p>
            <a:pPr>
              <a:buNone/>
            </a:pPr>
            <a:r>
              <a:rPr lang="en-US" dirty="0" smtClean="0"/>
              <a:t>4. Events A and B are </a:t>
            </a:r>
            <a:r>
              <a:rPr lang="en-US" dirty="0" smtClean="0">
                <a:solidFill>
                  <a:srgbClr val="C00000"/>
                </a:solidFill>
              </a:rPr>
              <a:t>mutually exclusive </a:t>
            </a:r>
            <a:r>
              <a:rPr lang="en-US" dirty="0" smtClean="0"/>
              <a:t>if none of the outcomes in A are in B and vice versa. Another term for mutually exclusive is </a:t>
            </a:r>
            <a:r>
              <a:rPr lang="en-US" dirty="0" smtClean="0">
                <a:solidFill>
                  <a:srgbClr val="C00000"/>
                </a:solidFill>
              </a:rPr>
              <a:t>disjoint.</a:t>
            </a:r>
          </a:p>
          <a:p>
            <a:pPr>
              <a:buNone/>
            </a:pPr>
            <a:r>
              <a:rPr lang="en-US" dirty="0" smtClean="0"/>
              <a:t>5. The event A is a </a:t>
            </a:r>
            <a:r>
              <a:rPr lang="en-US" dirty="0" smtClean="0">
                <a:solidFill>
                  <a:srgbClr val="C00000"/>
                </a:solidFill>
              </a:rPr>
              <a:t>subset</a:t>
            </a:r>
            <a:r>
              <a:rPr lang="en-US" dirty="0" smtClean="0"/>
              <a:t> of B, denoted A ⊂ B,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</TotalTime>
  <Words>987</Words>
  <Application>Microsoft Office PowerPoint</Application>
  <PresentationFormat>On-screen Show (4:3)</PresentationFormat>
  <Paragraphs>159</Paragraphs>
  <Slides>25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PowerPoint Presentation</vt:lpstr>
      <vt:lpstr>SAMPLE  SPACE AND EVENTS </vt:lpstr>
      <vt:lpstr>B.  Sample Space: </vt:lpstr>
      <vt:lpstr>EXAMPLE  1.1</vt:lpstr>
      <vt:lpstr>EXAMPLE 1.2 </vt:lpstr>
      <vt:lpstr>EXAMPLE  1.3</vt:lpstr>
      <vt:lpstr>C.  Events</vt:lpstr>
      <vt:lpstr>EXAMPLE  1.4</vt:lpstr>
      <vt:lpstr>Some set theory</vt:lpstr>
      <vt:lpstr>Elementary Properties of Probability</vt:lpstr>
      <vt:lpstr>1-EQUALLY  LIKELY  EVENTS</vt:lpstr>
      <vt:lpstr>2-A-Mutually Exclusive Events</vt:lpstr>
      <vt:lpstr>2-B-Non Mutually Exclusive Events</vt:lpstr>
      <vt:lpstr> 3-Conditional Probability </vt:lpstr>
      <vt:lpstr>Since 10 out of 100 students are both French and female, then P(A and B) = 10/100 Also, 60 out of the 100 students are French, so  P(B) = 60/100 So the required probability is:</vt:lpstr>
      <vt:lpstr>H.W  What is the probability that the total of two dice will be greater than 8, given that the first die is a 6? </vt:lpstr>
      <vt:lpstr>PowerPoint Presentation</vt:lpstr>
      <vt:lpstr> H W Number of students by department and Excel skill level</vt:lpstr>
      <vt:lpstr>Examples of conditional probabilities from student survey</vt:lpstr>
      <vt:lpstr>4-A-Independent Events</vt:lpstr>
      <vt:lpstr>4-B-dependent Events</vt:lpstr>
      <vt:lpstr>PowerPoint Presentation</vt:lpstr>
      <vt:lpstr>PowerPoint Presentation</vt:lpstr>
      <vt:lpstr>PowerPoint Presentation</vt:lpstr>
      <vt:lpstr>PowerPoint Presentation</vt:lpstr>
    </vt:vector>
  </TitlesOfParts>
  <Company>saman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</dc:creator>
  <cp:lastModifiedBy>User</cp:lastModifiedBy>
  <cp:revision>110</cp:revision>
  <dcterms:created xsi:type="dcterms:W3CDTF">2011-09-24T23:34:56Z</dcterms:created>
  <dcterms:modified xsi:type="dcterms:W3CDTF">2021-10-16T20:29:41Z</dcterms:modified>
</cp:coreProperties>
</file>