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2"/>
  </p:notesMasterIdLst>
  <p:handoutMasterIdLst>
    <p:handoutMasterId r:id="rId33"/>
  </p:handoutMasterIdLst>
  <p:sldIdLst>
    <p:sldId id="273" r:id="rId2"/>
    <p:sldId id="271" r:id="rId3"/>
    <p:sldId id="256" r:id="rId4"/>
    <p:sldId id="258" r:id="rId5"/>
    <p:sldId id="257" r:id="rId6"/>
    <p:sldId id="259" r:id="rId7"/>
    <p:sldId id="260" r:id="rId8"/>
    <p:sldId id="272" r:id="rId9"/>
    <p:sldId id="261" r:id="rId10"/>
    <p:sldId id="262" r:id="rId11"/>
    <p:sldId id="263" r:id="rId12"/>
    <p:sldId id="265" r:id="rId13"/>
    <p:sldId id="266" r:id="rId14"/>
    <p:sldId id="267" r:id="rId15"/>
    <p:sldId id="270" r:id="rId16"/>
    <p:sldId id="268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x</a:t>
            </a:r>
          </a:p>
        </c:rich>
      </c:tx>
      <c:layout>
        <c:manualLayout>
          <c:xMode val="edge"/>
          <c:yMode val="edge"/>
          <c:x val="0.36483073252207132"/>
          <c:y val="0.8842592592592596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p(x)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</c:numCache>
            </c:numRef>
          </c:cat>
          <c:val>
            <c:numRef>
              <c:f>Sheet1!$B$2:$B$12</c:f>
              <c:numCache>
                <c:formatCode>0.000</c:formatCode>
                <c:ptCount val="11"/>
                <c:pt idx="0">
                  <c:v>2.7777777777777866E-2</c:v>
                </c:pt>
                <c:pt idx="1">
                  <c:v>5.5555555555555546E-2</c:v>
                </c:pt>
                <c:pt idx="2">
                  <c:v>8.3333333333333481E-2</c:v>
                </c:pt>
                <c:pt idx="3">
                  <c:v>0.11111111111111122</c:v>
                </c:pt>
                <c:pt idx="4">
                  <c:v>0.1388888888888889</c:v>
                </c:pt>
                <c:pt idx="5">
                  <c:v>0.16666666666666671</c:v>
                </c:pt>
                <c:pt idx="6">
                  <c:v>0.1388888888888889</c:v>
                </c:pt>
                <c:pt idx="7">
                  <c:v>0.11111111111111122</c:v>
                </c:pt>
                <c:pt idx="8">
                  <c:v>8.3333333333333481E-2</c:v>
                </c:pt>
                <c:pt idx="9">
                  <c:v>5.5555555555555546E-2</c:v>
                </c:pt>
                <c:pt idx="10">
                  <c:v>2.7777777777777866E-2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22304"/>
        <c:axId val="103711296"/>
      </c:barChart>
      <c:catAx>
        <c:axId val="1083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3711296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10371129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08322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effectLst>
      <a:outerShdw blurRad="50800" dist="50800" dir="5400000" algn="ctr" rotWithShape="0">
        <a:schemeClr val="accent4">
          <a:lumMod val="60000"/>
          <a:lumOff val="40000"/>
        </a:schemeClr>
      </a:outerShdw>
    </a:effectLst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A7F5-FF18-49FF-87BB-AA00698ABFE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2B00-6262-45D1-A05E-80FA3ACC2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0-29T08:44:37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9723 8434,'-24'0,"24"-25,0 25,-25 0,25 0,-25 0,0 0,0 0,1 0,-1 0,-50 0,-24 0,50 0,-1 0,25 0,-24 0,24 0,0 0,-25 0,1 0,-1 0,-24 0,49 0,-25 0,25 0,-24 25,-1-25,1 0,24 0,0 0,-49 0,-1 0,50 0,1 0,-26 0,25 0,0 0,1 0,-26 24,50-24,-25 0,0 0,1 0,-200 0,1 0,49 0,26 0,-175 0,199 0,-25 0,100 0,-1 25,-24-25,-1 0,1 0,24 25,25-25,-24 0,-1 0,25 0,-24 0,-1 0,-24 0,-1 0,26 0,-1 0,1 0,-26-25,1 0,24 25,25 0,0 0,-74-24,50-1,-1 25,25 0,-24 0,24 0,0 0,-25-25,50 25,-24 0,-1 0,0 0,0-25,0 25,1 0,-1 0,0 0,0 0,0 0,1 0,-1 0,0 0,25 0,-25 0,25-25,-49 25,49-24,-25 24,0 0,0-25,0 0,0 0,1 0,24 25,-25 0,0-24,25 24,-25 0,25-25,-49 25,49-25,-25 25,25-25,-25 25,0-25,25 25,-25-24,25-1,0 25,0-25,0 0,-24 0,24 25,0-25,0 25,0-24,0-1,0 25,0-25,0 25,24-25,-24 25,25-25,0 25,0-24,0 24,-1-25,1 0,25 25,-50 0,25-25,-1 25,1 0,-25-25,0 25,25 0,25-24,-50 24,25 0,-1-25,1 25,0 0,0 0,49-25,-24 0,24 25,-24 0,24-25,1 1,-1 24,25 0,25 0,0-25,-49 25,24 0,-25-25,1 25,24 0,-25 0,1 0,98-25,-49 25,0 0,-49 0,-1 0,1 0,-1 0,-24 0,24 0,-49 0,25 0,-1 0,-24 25,25-25,-26 0,1 0,25 0,-1 25,-24-25,0 0,74 0,-74 0,0 25,49-25,-24 24,-50-24,0 0,49 0,51 0,73 0,-73 0,-51 0,-49 0,50 0,-1 0,-24 0,0 0,25 0,-1 0,-24 0,25 0,-26 0,-24 0,50 0,-50 0,25 0,24 0,-24 0,25 0,24 0,1 0,-50 0,-1-24,26 24,-25 0,0 0,24-25,-24 25,0 0,24 0,-24 0,0 0,25 0,-26 0,1 0,0 0,-25 0,25 0,0 0,-1 0,51 0,-50 0,-1 0,26 0,-50 0,25 0,0 0,-1 0,-24 0,0 25,25-25,-25 24,0-24,0 25,0-25,0 25,0-25,0 50,0-26,25 26,-25 0,0-26,0 1,0 0,0-25,0 25,0-25,0 25,0-1,0-24,0 25,0 0,0 0,0 25,0-26,0 1,0-25,0 25,0-25,0 25,0-25,0 25,0-1,0-24,0 25,0 0,0 0,0-25,0 0,0 25,-25-25,25 0,-25 0,25 24,0-24,0 25,-24-25,-1 0,25 25,0-25,-25 0,25 0,0 25,-25-25,25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74-3FFF-4C28-BD28-1183DB2C1F40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702E-9A00-409B-AC87-69E62C6FA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02E-9A00-409B-AC87-69E62C6FAA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02E-9A00-409B-AC87-69E62C6FAA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500C01-4796-4C64-AE20-0D020B0FB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53EFFE-CE38-4AAC-9C8B-9A2F270793C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8A9C-5249-4BB7-8CAA-EC5505D6C5D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3A49-D9AF-4D2B-8F78-46D375D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topic/random-variabl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1676400"/>
            <a:ext cx="77724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CHAPTER 2</a:t>
            </a:r>
            <a:endParaRPr lang="en-US" sz="36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Random Variable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Example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Consider an experiment that consists of two independent of a coin. S = {HH;HT; TH; TT}. Let A be the event that at least one head and B be the event two head</a:t>
            </a:r>
            <a:br>
              <a:rPr lang="en-US" sz="2400" dirty="0" smtClean="0"/>
            </a:br>
            <a:r>
              <a:rPr lang="en-US" sz="2400" dirty="0" smtClean="0"/>
              <a:t>A = {HH;HT; TH}, B={HH}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4008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X(A)={A:X(A)≥1}=3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X(B)={B:X(B)=2}=1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610600" cy="2362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H.W</a:t>
            </a:r>
            <a:r>
              <a:rPr lang="en-US" sz="2800" dirty="0" smtClean="0"/>
              <a:t> In  the  experiment of  tossing a  fair  coin three  times .</a:t>
            </a:r>
            <a:br>
              <a:rPr lang="en-US" sz="2800" dirty="0" smtClean="0"/>
            </a:br>
            <a:r>
              <a:rPr lang="en-US" sz="2800" dirty="0" smtClean="0"/>
              <a:t>If X  is the </a:t>
            </a:r>
            <a:r>
              <a:rPr lang="en-US" sz="2800" dirty="0" err="1" smtClean="0"/>
              <a:t>r.v</a:t>
            </a:r>
            <a:r>
              <a:rPr lang="en-US" sz="2800" dirty="0" smtClean="0"/>
              <a:t>. giving the number of  heads obtained, find </a:t>
            </a:r>
            <a:br>
              <a:rPr lang="en-US" sz="2800" dirty="0" smtClean="0"/>
            </a:br>
            <a:r>
              <a:rPr lang="en-US" sz="2800" dirty="0" smtClean="0"/>
              <a:t>(a)  P(X = 2);  (b)  P(X &lt;  2).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/>
              <a:t> Probability Distributions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1"/>
            <a:ext cx="86106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Probability Distribution: Table, Graph, or Formula that describes values a random variable can take on, and its corresponding probability (</a:t>
            </a:r>
            <a:r>
              <a:rPr lang="en-US" sz="2400" dirty="0" smtClean="0"/>
              <a:t>discrete </a:t>
            </a:r>
            <a:r>
              <a:rPr lang="en-US" sz="2400" dirty="0" err="1" smtClean="0"/>
              <a:t>r.v</a:t>
            </a:r>
            <a:r>
              <a:rPr lang="en-US" sz="2400" dirty="0" smtClean="0"/>
              <a:t>) </a:t>
            </a:r>
            <a:r>
              <a:rPr lang="en-US" sz="2400" dirty="0"/>
              <a:t>or density (continuous </a:t>
            </a:r>
            <a:r>
              <a:rPr lang="en-US" sz="2400" dirty="0" err="1" smtClean="0"/>
              <a:t>r.v</a:t>
            </a:r>
            <a:r>
              <a:rPr lang="en-US" sz="2400" dirty="0" smtClean="0"/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560637"/>
            <a:ext cx="8610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Probability Distribution: Assigns probabilities (masses) to the individual outcomes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Probability Distribution: Assigns density at individual points, probability of ranges can be obtained by integrating density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Probabilities denoted by: p(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P(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Densities denoted by: f(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Cumulative Distribution Function: F(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P(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≤x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38200"/>
            <a:ext cx="66294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Discrete Probability Distributions</a:t>
            </a:r>
          </a:p>
        </p:txBody>
      </p:sp>
      <p:graphicFrame>
        <p:nvGraphicFramePr>
          <p:cNvPr id="512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76400" y="838200"/>
          <a:ext cx="5646738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2590560" imgH="2616120" progId="Equation.3">
                  <p:embed/>
                </p:oleObj>
              </mc:Choice>
              <mc:Fallback>
                <p:oleObj name="Equation" r:id="rId3" imgW="2590560" imgH="2616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5646738" cy="570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/>
              <a:t>Example – Rolling 2 Dice (Red/Green)</a:t>
            </a:r>
          </a:p>
        </p:txBody>
      </p:sp>
      <p:graphicFrame>
        <p:nvGraphicFramePr>
          <p:cNvPr id="7896" name="Group 728"/>
          <p:cNvGraphicFramePr>
            <a:graphicFrameLocks noGrp="1"/>
          </p:cNvGraphicFramePr>
          <p:nvPr>
            <p:ph type="tbl" idx="1"/>
          </p:nvPr>
        </p:nvGraphicFramePr>
        <p:xfrm>
          <a:off x="228600" y="1600200"/>
          <a:ext cx="8458200" cy="45259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7800"/>
                <a:gridCol w="968375"/>
                <a:gridCol w="1209675"/>
                <a:gridCol w="1206500"/>
                <a:gridCol w="1209675"/>
                <a:gridCol w="1206500"/>
                <a:gridCol w="12096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Red\Green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228600" y="9144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= Sum of the up faces of the two die.  Table gives value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for all elements in </a:t>
            </a:r>
            <a:r>
              <a:rPr lang="en-US" i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1447800"/>
            <a:ext cx="5486400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/>
              <a:t>Rolling 2 Dice – Probability Mass Function &amp; CDF</a:t>
            </a:r>
          </a:p>
        </p:txBody>
      </p:sp>
      <p:graphicFrame>
        <p:nvGraphicFramePr>
          <p:cNvPr id="9388" name="Group 17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7908929"/>
              </p:ext>
            </p:extLst>
          </p:nvPr>
        </p:nvGraphicFramePr>
        <p:xfrm>
          <a:off x="304800" y="1600200"/>
          <a:ext cx="3048000" cy="4754880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11430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80" name="Object 16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5200" y="1600200"/>
          <a:ext cx="54102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2209680" imgH="863280" progId="Equation.3">
                  <p:embed/>
                </p:oleObj>
              </mc:Choice>
              <mc:Fallback>
                <p:oleObj name="Equation" r:id="rId3" imgW="220968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5410200" cy="211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/>
              <a:t>Rolling 2 Dice – Probability Mass Function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447800"/>
          <a:ext cx="6934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/>
              <a:t>Rolling 2 Dice – Cumulative Distribution Function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593850"/>
          <a:ext cx="777240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hart" r:id="rId4" imgW="11791761" imgH="6915112" progId="Excel.Sheet.8">
                  <p:embed/>
                </p:oleObj>
              </mc:Choice>
              <mc:Fallback>
                <p:oleObj name="Chart" r:id="rId4" imgW="11791761" imgH="691511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93850"/>
                        <a:ext cx="7772400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3400" y="5791200"/>
            <a:ext cx="304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733800"/>
            <a:ext cx="53340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P(x)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8147050" cy="42767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zh-TW" sz="2800" dirty="0" err="1">
                <a:latin typeface="Times New Roman" pitchFamily="18" charset="0"/>
              </a:rPr>
              <a:t>Def</a:t>
            </a:r>
            <a:r>
              <a:rPr lang="en-US" altLang="zh-TW" sz="2800" dirty="0">
                <a:latin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Let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 be a </a:t>
            </a:r>
            <a:r>
              <a:rPr lang="en-US" altLang="zh-TW" sz="2800" dirty="0" err="1">
                <a:latin typeface="Times New Roman" pitchFamily="18" charset="0"/>
              </a:rPr>
              <a:t>r.v</a:t>
            </a:r>
            <a:r>
              <a:rPr lang="en-US" altLang="zh-TW" sz="2800" dirty="0">
                <a:latin typeface="Times New Roman" pitchFamily="18" charset="0"/>
              </a:rPr>
              <a:t>. with a </a:t>
            </a:r>
            <a:r>
              <a:rPr lang="en-US" altLang="zh-TW" sz="2800" dirty="0" err="1">
                <a:latin typeface="Times New Roman" pitchFamily="18" charset="0"/>
              </a:rPr>
              <a:t>p.d.f</a:t>
            </a:r>
            <a:r>
              <a:rPr lang="en-US" altLang="zh-TW" sz="2800" dirty="0">
                <a:latin typeface="Times New Roman" pitchFamily="18" charset="0"/>
              </a:rPr>
              <a:t>. </a:t>
            </a:r>
            <a:r>
              <a:rPr lang="en-US" altLang="zh-TW" sz="2800" i="1" dirty="0">
                <a:latin typeface="Times New Roman" pitchFamily="18" charset="0"/>
              </a:rPr>
              <a:t>f</a:t>
            </a:r>
            <a:r>
              <a:rPr lang="en-US" altLang="zh-TW" sz="2800" dirty="0">
                <a:latin typeface="Times New Roman" pitchFamily="18" charset="0"/>
              </a:rPr>
              <a:t>(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).</a:t>
            </a:r>
            <a:br>
              <a:rPr lang="en-US" altLang="zh-TW" sz="2800" dirty="0">
                <a:latin typeface="Times New Roman" pitchFamily="18" charset="0"/>
              </a:rPr>
            </a:br>
            <a:r>
              <a:rPr lang="en-US" altLang="zh-TW" sz="2800" dirty="0">
                <a:latin typeface="Times New Roman" pitchFamily="18" charset="0"/>
              </a:rPr>
              <a:t>(1) The </a:t>
            </a:r>
            <a:r>
              <a:rPr lang="en-US" altLang="zh-TW" sz="2800" b="1" dirty="0">
                <a:latin typeface="Times New Roman" pitchFamily="18" charset="0"/>
              </a:rPr>
              <a:t>expected value</a:t>
            </a:r>
            <a:r>
              <a:rPr lang="en-US" altLang="zh-TW" sz="2800" dirty="0">
                <a:latin typeface="Times New Roman" pitchFamily="18" charset="0"/>
              </a:rPr>
              <a:t> of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 or </a:t>
            </a:r>
            <a:r>
              <a:rPr lang="en-US" altLang="zh-TW" sz="2800" b="1" dirty="0" smtClean="0">
                <a:latin typeface="Times New Roman" pitchFamily="18" charset="0"/>
              </a:rPr>
              <a:t>mean </a:t>
            </a:r>
            <a:r>
              <a:rPr lang="en-US" altLang="zh-TW" sz="2800" b="1" dirty="0">
                <a:latin typeface="Times New Roman" pitchFamily="18" charset="0"/>
              </a:rPr>
              <a:t>of</a:t>
            </a:r>
            <a:r>
              <a:rPr lang="en-US" altLang="zh-TW" sz="2800" dirty="0">
                <a:latin typeface="Times New Roman" pitchFamily="18" charset="0"/>
              </a:rPr>
              <a:t>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 is</a:t>
            </a: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   </a:t>
            </a:r>
          </a:p>
          <a:p>
            <a:pPr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   (2) The </a:t>
            </a:r>
            <a:r>
              <a:rPr lang="en-US" altLang="zh-TW" sz="2800" b="1" dirty="0">
                <a:latin typeface="Times New Roman" pitchFamily="18" charset="0"/>
              </a:rPr>
              <a:t>variance of</a:t>
            </a:r>
            <a:r>
              <a:rPr lang="en-US" altLang="zh-TW" sz="2800" dirty="0">
                <a:latin typeface="Times New Roman" pitchFamily="18" charset="0"/>
              </a:rPr>
              <a:t>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 is</a:t>
            </a:r>
            <a:br>
              <a:rPr lang="en-US" altLang="zh-TW" sz="2800" dirty="0">
                <a:latin typeface="Times New Roman" pitchFamily="18" charset="0"/>
              </a:rPr>
            </a:b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   </a:t>
            </a:r>
          </a:p>
          <a:p>
            <a:pPr>
              <a:buFontTx/>
              <a:buNone/>
            </a:pPr>
            <a:endParaRPr lang="en-US" altLang="zh-TW" sz="2800" i="1" dirty="0">
              <a:latin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46362" y="1447800"/>
          <a:ext cx="6192838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方程式" r:id="rId3" imgW="4889160" imgH="1155600" progId="Equation.3">
                  <p:embed/>
                </p:oleObj>
              </mc:Choice>
              <mc:Fallback>
                <p:oleObj name="方程式" r:id="rId3" imgW="4889160" imgH="11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2" y="1447800"/>
                        <a:ext cx="6192838" cy="146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15466825"/>
              </p:ext>
            </p:extLst>
          </p:nvPr>
        </p:nvGraphicFramePr>
        <p:xfrm>
          <a:off x="1476375" y="3657600"/>
          <a:ext cx="6121400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方程式" r:id="rId5" imgW="4698720" imgH="1562040" progId="Equation.3">
                  <p:embed/>
                </p:oleObj>
              </mc:Choice>
              <mc:Fallback>
                <p:oleObj name="方程式" r:id="rId5" imgW="4698720" imgH="1562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57600"/>
                        <a:ext cx="6121400" cy="203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49275"/>
            <a:ext cx="8002588" cy="499745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(3) The standard deviation of </a:t>
            </a:r>
            <a:r>
              <a:rPr lang="en-US" altLang="zh-TW" sz="2800" i="1">
                <a:latin typeface="Times New Roman" pitchFamily="18" charset="0"/>
              </a:rPr>
              <a:t>X is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TW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TW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(4)The </a:t>
            </a:r>
            <a:r>
              <a:rPr lang="en-US" altLang="zh-TW" sz="2800" b="1">
                <a:latin typeface="Times New Roman" pitchFamily="18" charset="0"/>
              </a:rPr>
              <a:t>moment-generating function</a:t>
            </a:r>
            <a:r>
              <a:rPr lang="en-US" altLang="zh-TW" sz="2800">
                <a:latin typeface="Times New Roman" pitchFamily="18" charset="0"/>
              </a:rPr>
              <a:t>, if it exists, is</a:t>
            </a:r>
            <a:r>
              <a:rPr lang="en-US" altLang="zh-TW" sz="2800" i="1">
                <a:latin typeface="Times New Roman" pitchFamily="18" charset="0"/>
              </a:rPr>
              <a:t/>
            </a:r>
            <a:br>
              <a:rPr lang="en-US" altLang="zh-TW" sz="2800" i="1">
                <a:latin typeface="Times New Roman" pitchFamily="18" charset="0"/>
              </a:rPr>
            </a:br>
            <a:endParaRPr lang="en-US" altLang="zh-TW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TW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TW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TW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zh-TW" sz="280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(5)The following results still for continuous type </a:t>
            </a:r>
          </a:p>
        </p:txBody>
      </p:sp>
      <p:graphicFrame>
        <p:nvGraphicFramePr>
          <p:cNvPr id="7175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2565400"/>
          <a:ext cx="633571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方程式" r:id="rId3" imgW="4660560" imgH="1002960" progId="Equation.3">
                  <p:embed/>
                </p:oleObj>
              </mc:Choice>
              <mc:Fallback>
                <p:oleObj name="方程式" r:id="rId3" imgW="4660560" imgH="1002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565400"/>
                        <a:ext cx="6335713" cy="136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1403350" y="4941888"/>
          <a:ext cx="590391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方程式" r:id="rId5" imgW="3517560" imgH="774360" progId="Equation.3">
                  <p:embed/>
                </p:oleObj>
              </mc:Choice>
              <mc:Fallback>
                <p:oleObj name="方程式" r:id="rId5" imgW="3517560" imgH="774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941888"/>
                        <a:ext cx="5903913" cy="129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1547813" y="1125538"/>
          <a:ext cx="2232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7" imgW="914400" imgH="253800" progId="Equation.3">
                  <p:embed/>
                </p:oleObj>
              </mc:Choice>
              <mc:Fallback>
                <p:oleObj name="Equation" r:id="rId7" imgW="91440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25538"/>
                        <a:ext cx="223202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924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200" b="1" dirty="0" smtClean="0"/>
              <a:t>	The word random is part of our daily speech. We feel as if we know what random means, but the idea of randomness , random behavior, random phenomena, and random fluctuations. How can we create random patterns?</a:t>
            </a:r>
          </a:p>
          <a:p>
            <a:pPr algn="justLow"/>
            <a:r>
              <a:rPr lang="en-US" sz="2200" b="1" dirty="0" smtClean="0"/>
              <a:t>	How can we recognize random patterns when we are confronted with them? Central to the idea of randomness is the idea of unpredictability.  however, difficult to build a theory mathematical or otherwise—based on what something is not.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0"/>
            <a:ext cx="7010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Idea of Randomness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3733800"/>
            <a:ext cx="8001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IQ" b="1" dirty="0" smtClean="0"/>
              <a:t>كلمة العشوائية </a:t>
            </a:r>
            <a:r>
              <a:rPr lang="ar-IQ" b="1" dirty="0"/>
              <a:t>هي جزء من خطابنا اليومي. نشعر كما لو أننا نعرف يعني ما </a:t>
            </a:r>
            <a:r>
              <a:rPr lang="ar-IQ" b="1" dirty="0" smtClean="0"/>
              <a:t>هي العشوائية، </a:t>
            </a:r>
            <a:r>
              <a:rPr lang="ar-IQ" b="1" dirty="0"/>
              <a:t>ولكن فكرة العشوائية، والسلوك العشوائي والظواهر العشوائية، والتقلبات العشوائية. </a:t>
            </a:r>
            <a:endParaRPr lang="ar-IQ" b="1" dirty="0" smtClean="0"/>
          </a:p>
          <a:p>
            <a:pPr algn="justLow" rtl="1"/>
            <a:r>
              <a:rPr lang="ar-IQ" b="1" dirty="0" smtClean="0"/>
              <a:t>كيف </a:t>
            </a:r>
            <a:r>
              <a:rPr lang="ar-IQ" b="1" dirty="0"/>
              <a:t>يمكننا خلق أنماط </a:t>
            </a:r>
            <a:r>
              <a:rPr lang="ar-IQ" b="1" dirty="0" smtClean="0"/>
              <a:t>عشوائية؟كيف </a:t>
            </a:r>
            <a:r>
              <a:rPr lang="ar-IQ" b="1" dirty="0"/>
              <a:t>يمكننا التعرف على الأنماط عشوائية عندما نواجه </a:t>
            </a:r>
            <a:r>
              <a:rPr lang="ar-IQ" b="1" dirty="0" smtClean="0"/>
              <a:t>؟ </a:t>
            </a:r>
            <a:r>
              <a:rPr lang="ar-IQ" b="1" dirty="0"/>
              <a:t>المركزية لفكرة العشوائية هي فكرة عدم القدرة على التنبؤ. </a:t>
            </a:r>
            <a:r>
              <a:rPr lang="ar-IQ" b="1" dirty="0" smtClean="0"/>
              <a:t>ومع </a:t>
            </a:r>
            <a:r>
              <a:rPr lang="ar-IQ" b="1" dirty="0"/>
              <a:t>ذلك، من الصعب بناء نظرية رياضية أو المستندة </a:t>
            </a:r>
            <a:r>
              <a:rPr lang="ar-IQ" b="1" dirty="0" smtClean="0"/>
              <a:t>على  </a:t>
            </a:r>
            <a:r>
              <a:rPr lang="ar-IQ" b="1" dirty="0"/>
              <a:t>شيئا </a:t>
            </a:r>
            <a:r>
              <a:rPr lang="ar-IQ" b="1" dirty="0" smtClean="0"/>
              <a:t> ليس موجود. </a:t>
            </a:r>
            <a:endParaRPr lang="ar-IQ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16400" y="2687760"/>
              <a:ext cx="1946880" cy="37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040" y="2678400"/>
                <a:ext cx="1965600" cy="39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8207375" cy="43926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Ex4.1-8: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Let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 have the </a:t>
            </a:r>
            <a:r>
              <a:rPr lang="en-US" altLang="zh-TW" sz="2800" dirty="0" err="1">
                <a:latin typeface="Times New Roman" pitchFamily="18" charset="0"/>
              </a:rPr>
              <a:t>p.d.f</a:t>
            </a:r>
            <a:r>
              <a:rPr lang="en-US" altLang="zh-TW" sz="2800" dirty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Find (1)the </a:t>
            </a:r>
            <a:r>
              <a:rPr lang="en-US" altLang="zh-TW" sz="2800" dirty="0" err="1">
                <a:latin typeface="Times New Roman" pitchFamily="18" charset="0"/>
              </a:rPr>
              <a:t>m.g.f.of</a:t>
            </a:r>
            <a:r>
              <a:rPr lang="en-US" altLang="zh-TW" sz="2800" dirty="0">
                <a:latin typeface="Times New Roman" pitchFamily="18" charset="0"/>
              </a:rPr>
              <a:t> </a:t>
            </a:r>
            <a:r>
              <a:rPr lang="en-US" altLang="zh-TW" sz="2800" i="1" dirty="0">
                <a:latin typeface="Times New Roman" pitchFamily="18" charset="0"/>
              </a:rPr>
              <a:t>X.</a:t>
            </a:r>
            <a:r>
              <a:rPr lang="en-US" altLang="zh-TW" sz="28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        (2)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        (3)the </a:t>
            </a:r>
            <a:r>
              <a:rPr lang="en-US" altLang="zh-TW" sz="2800" dirty="0" err="1">
                <a:latin typeface="Times New Roman" pitchFamily="18" charset="0"/>
              </a:rPr>
              <a:t>c.d.f</a:t>
            </a:r>
            <a:r>
              <a:rPr lang="en-US" altLang="zh-TW" sz="2800" dirty="0">
                <a:latin typeface="Times New Roman" pitchFamily="18" charset="0"/>
              </a:rPr>
              <a:t>. (or distribution function) of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</a:rPr>
              <a:t>.</a:t>
            </a:r>
            <a:endParaRPr lang="en-US" altLang="zh-TW" sz="2800" dirty="0">
              <a:latin typeface="Times New Roman" pitchFamily="18" charset="0"/>
            </a:endParaRP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63713" y="2492375"/>
          <a:ext cx="15128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方程式" r:id="rId3" imgW="698400" imgH="228600" progId="Equation.3">
                  <p:embed/>
                </p:oleObj>
              </mc:Choice>
              <mc:Fallback>
                <p:oleObj name="方程式" r:id="rId3" imgW="698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92375"/>
                        <a:ext cx="1512887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31913" y="1412875"/>
          <a:ext cx="32813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方程式" r:id="rId5" imgW="1473120" imgH="228600" progId="Equation.3">
                  <p:embed/>
                </p:oleObj>
              </mc:Choice>
              <mc:Fallback>
                <p:oleObj name="方程式" r:id="rId5" imgW="14731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412875"/>
                        <a:ext cx="328136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30699"/>
              </p:ext>
            </p:extLst>
          </p:nvPr>
        </p:nvGraphicFramePr>
        <p:xfrm>
          <a:off x="1009650" y="381000"/>
          <a:ext cx="69691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方程式" r:id="rId3" imgW="5867280" imgH="4127400" progId="Equation.3">
                  <p:embed/>
                </p:oleObj>
              </mc:Choice>
              <mc:Fallback>
                <p:oleObj name="方程式" r:id="rId3" imgW="5867280" imgH="4127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81000"/>
                        <a:ext cx="6969125" cy="5627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692150"/>
            <a:ext cx="7200900" cy="41767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800" dirty="0">
                <a:latin typeface="Times New Roman" pitchFamily="18" charset="0"/>
              </a:rPr>
              <a:t>(3)the </a:t>
            </a:r>
            <a:r>
              <a:rPr lang="en-US" altLang="zh-TW" sz="2800" dirty="0" err="1">
                <a:latin typeface="Times New Roman" pitchFamily="18" charset="0"/>
              </a:rPr>
              <a:t>c.d.f</a:t>
            </a:r>
            <a:r>
              <a:rPr lang="en-US" altLang="zh-TW" sz="2800" dirty="0">
                <a:latin typeface="Times New Roman" pitchFamily="18" charset="0"/>
              </a:rPr>
              <a:t>. of </a:t>
            </a:r>
            <a:r>
              <a:rPr lang="en-US" altLang="zh-TW" sz="2800" i="1" dirty="0">
                <a:latin typeface="Times New Roman" pitchFamily="18" charset="0"/>
              </a:rPr>
              <a:t>X</a:t>
            </a:r>
            <a:r>
              <a:rPr lang="en-US" altLang="zh-TW" sz="2800" dirty="0">
                <a:latin typeface="Times New Roman" pitchFamily="18" charset="0"/>
              </a:rPr>
              <a:t> is</a:t>
            </a: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TW" sz="2800" dirty="0">
              <a:latin typeface="Times New Roman" pitchFamily="18" charset="0"/>
            </a:endParaRP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58888" y="1412875"/>
          <a:ext cx="756126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方程式" r:id="rId3" imgW="5321160" imgH="1180800" progId="Equation.3">
                  <p:embed/>
                </p:oleObj>
              </mc:Choice>
              <mc:Fallback>
                <p:oleObj name="方程式" r:id="rId3" imgW="5321160" imgH="1180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7561262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20938"/>
            <a:ext cx="7664450" cy="1735137"/>
          </a:xfrm>
        </p:spPr>
        <p:txBody>
          <a:bodyPr/>
          <a:lstStyle/>
          <a:p>
            <a:r>
              <a:rPr lang="en-US" sz="4400" b="0"/>
              <a:t> 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84213" y="4098925"/>
            <a:ext cx="7920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b="1"/>
              <a:t> </a:t>
            </a:r>
          </a:p>
        </p:txBody>
      </p:sp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2"/>
          <a:srcRect l="18262" t="23416" r="16032" b="21463"/>
          <a:stretch>
            <a:fillRect/>
          </a:stretch>
        </p:blipFill>
        <p:spPr bwMode="auto">
          <a:xfrm>
            <a:off x="533400" y="1143000"/>
            <a:ext cx="8064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565400"/>
            <a:ext cx="9001125" cy="4292600"/>
          </a:xfrm>
        </p:spPr>
        <p:txBody>
          <a:bodyPr/>
          <a:lstStyle/>
          <a:p>
            <a:pPr algn="just" rtl="0">
              <a:lnSpc>
                <a:spcPct val="150000"/>
              </a:lnSpc>
              <a:spcBef>
                <a:spcPct val="0"/>
              </a:spcBef>
              <a:spcAft>
                <a:spcPct val="150000"/>
              </a:spcAft>
              <a:buFontTx/>
              <a:buNone/>
            </a:pPr>
            <a:r>
              <a:rPr lang="en-US"/>
              <a:t>         </a:t>
            </a:r>
            <a:endParaRPr lang="en-US" sz="400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476375" y="442913"/>
            <a:ext cx="6191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/>
            <a:r>
              <a:rPr lang="en-US" sz="3200" b="1"/>
              <a:t> </a:t>
            </a:r>
            <a:r>
              <a:rPr lang="en-US"/>
              <a:t> </a:t>
            </a:r>
          </a:p>
        </p:txBody>
      </p:sp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2"/>
          <a:srcRect l="17513" t="22440" r="22688" b="25391"/>
          <a:stretch>
            <a:fillRect/>
          </a:stretch>
        </p:blipFill>
        <p:spPr bwMode="auto">
          <a:xfrm>
            <a:off x="468313" y="333375"/>
            <a:ext cx="8207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81025"/>
          </a:xfrm>
        </p:spPr>
        <p:txBody>
          <a:bodyPr/>
          <a:lstStyle/>
          <a:p>
            <a:r>
              <a:rPr lang="en-US" sz="3200" b="1"/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507412" cy="5661025"/>
          </a:xfrm>
        </p:spPr>
        <p:txBody>
          <a:bodyPr/>
          <a:lstStyle/>
          <a:p>
            <a:pPr algn="just" rtl="0">
              <a:lnSpc>
                <a:spcPct val="150000"/>
              </a:lnSpc>
              <a:spcAft>
                <a:spcPct val="35000"/>
              </a:spcAft>
              <a:buFontTx/>
              <a:buNone/>
            </a:pPr>
            <a:r>
              <a:rPr lang="en-US"/>
              <a:t>        </a:t>
            </a:r>
          </a:p>
        </p:txBody>
      </p:sp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2"/>
          <a:srcRect l="16975" t="25217" r="14372" b="14757"/>
          <a:stretch>
            <a:fillRect/>
          </a:stretch>
        </p:blipFill>
        <p:spPr bwMode="auto">
          <a:xfrm>
            <a:off x="468313" y="333375"/>
            <a:ext cx="8351837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2"/>
          <a:srcRect l="17513" t="22440" r="15300" b="12587"/>
          <a:stretch>
            <a:fillRect/>
          </a:stretch>
        </p:blipFill>
        <p:spPr bwMode="auto">
          <a:xfrm>
            <a:off x="323850" y="333375"/>
            <a:ext cx="83518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2271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sz="1800"/>
              <a:t>              </a:t>
            </a:r>
            <a:endParaRPr lang="ar-IQ" sz="1800"/>
          </a:p>
          <a:p>
            <a:pPr algn="l" rtl="0"/>
            <a:endParaRPr lang="en-US" sz="1800"/>
          </a:p>
        </p:txBody>
      </p:sp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2"/>
          <a:srcRect l="16032" t="23416" r="16032" b="18489"/>
          <a:stretch>
            <a:fillRect/>
          </a:stretch>
        </p:blipFill>
        <p:spPr bwMode="auto">
          <a:xfrm>
            <a:off x="611188" y="549275"/>
            <a:ext cx="7921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5181600"/>
                <a:ext cx="7010400" cy="1240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P(X=x)=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                           </m:t>
                    </m:r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</a:rPr>
                      <m:t>=0,1,2,…      </m:t>
                    </m:r>
                    <m:r>
                      <a:rPr lang="en-US" sz="2000" b="0" i="1" dirty="0" smtClean="0">
                        <a:latin typeface="Cambria Math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</a:rPr>
                      <m:t>=1,2,…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b="0" dirty="0" smtClean="0"/>
                  <a:t>                                                          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b="0" dirty="0" smtClean="0"/>
                  <a:t>   , </a:t>
                </a:r>
                <a:r>
                  <a:rPr lang="en-US" sz="2000" b="0" dirty="0" err="1" smtClean="0"/>
                  <a:t>var</a:t>
                </a:r>
                <a:r>
                  <a:rPr lang="en-US" sz="20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b="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7010400" cy="1240789"/>
              </a:xfrm>
              <a:prstGeom prst="rect">
                <a:avLst/>
              </a:prstGeom>
              <a:blipFill rotWithShape="1"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buFontTx/>
              <a:buNone/>
            </a:pPr>
            <a:r>
              <a:rPr lang="en-US"/>
              <a:t>         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547813" y="3213100"/>
            <a:ext cx="431800" cy="287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:</a:t>
            </a:r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2"/>
          <a:srcRect l="15300" t="24414" r="16032" b="9636"/>
          <a:stretch>
            <a:fillRect/>
          </a:stretch>
        </p:blipFill>
        <p:spPr bwMode="auto">
          <a:xfrm>
            <a:off x="395288" y="381000"/>
            <a:ext cx="79930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2"/>
          <a:srcRect l="17513" t="22440" r="16780" b="10634"/>
          <a:stretch>
            <a:fillRect/>
          </a:stretch>
        </p:blipFill>
        <p:spPr bwMode="auto">
          <a:xfrm>
            <a:off x="468313" y="404813"/>
            <a:ext cx="79914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458200" cy="3505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Definition 1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	Consider  a  random  experiment  with  sample space S. A  random  variable  X(w)  is a  single-valued real function  that assigns a real number called the value of X(w) to each sample point (outcome) w  of S. 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1628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A- Definitions: </a:t>
            </a:r>
            <a:r>
              <a:rPr lang="en-US" sz="3600" b="1" dirty="0" smtClean="0">
                <a:solidFill>
                  <a:srgbClr val="00B0F0"/>
                </a:solidFill>
              </a:rPr>
              <a:t>Random Variable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9787" y="4572000"/>
            <a:ext cx="5468938" cy="2209800"/>
            <a:chOff x="685800" y="3962400"/>
            <a:chExt cx="5468938" cy="22098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85800" y="4343400"/>
              <a:ext cx="335280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393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w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318125" y="4618038"/>
              <a:ext cx="836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X(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w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  <p:cxnSp>
          <p:nvCxnSpPr>
            <p:cNvPr id="9" name="AutoShape 8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 flipV="1">
              <a:off x="2755900" y="4846638"/>
              <a:ext cx="2562225" cy="63976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3716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pPr rtl="0"/>
            <a:r>
              <a:rPr lang="en-US" sz="4000" b="1"/>
              <a:t> </a:t>
            </a:r>
            <a:r>
              <a:rPr lang="en-US" sz="4000"/>
              <a:t> </a:t>
            </a:r>
          </a:p>
        </p:txBody>
      </p:sp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2"/>
          <a:srcRect l="15300" t="26367" r="24153" b="15538"/>
          <a:stretch>
            <a:fillRect/>
          </a:stretch>
        </p:blipFill>
        <p:spPr bwMode="auto">
          <a:xfrm>
            <a:off x="395288" y="549275"/>
            <a:ext cx="7921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00962" cy="14446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Random </a:t>
            </a:r>
            <a:r>
              <a:rPr lang="en-US" dirty="0">
                <a:solidFill>
                  <a:srgbClr val="00B050"/>
                </a:solidFill>
              </a:rPr>
              <a:t>variables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09800"/>
            <a:ext cx="8077200" cy="1981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Definition 2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A 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random variable</a:t>
            </a:r>
            <a:r>
              <a:rPr lang="en-US" dirty="0">
                <a:solidFill>
                  <a:schemeClr val="tx1"/>
                </a:solidFill>
              </a:rPr>
              <a:t> is a numerical description of the outcome of a statistical experiment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Variables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Definition 3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	A </a:t>
            </a:r>
            <a:r>
              <a:rPr lang="en-US" dirty="0"/>
              <a:t>(scalar) random variable X is a function that maps the outcome of a random event into real scalar values</a:t>
            </a:r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83656" y="3741738"/>
            <a:ext cx="5468938" cy="2209800"/>
            <a:chOff x="685800" y="3962400"/>
            <a:chExt cx="5468938" cy="2209800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685800" y="4343400"/>
              <a:ext cx="335280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393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w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5318125" y="4618038"/>
              <a:ext cx="836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X(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w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  <p:cxnSp>
          <p:nvCxnSpPr>
            <p:cNvPr id="10248" name="AutoShape 8"/>
            <p:cNvCxnSpPr>
              <a:cxnSpLocks noChangeShapeType="1"/>
              <a:stCxn id="10245" idx="3"/>
              <a:endCxn id="10247" idx="1"/>
            </p:cNvCxnSpPr>
            <p:nvPr/>
          </p:nvCxnSpPr>
          <p:spPr bwMode="auto">
            <a:xfrm flipV="1">
              <a:off x="2755900" y="4846638"/>
              <a:ext cx="2562225" cy="63976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371600" y="3962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229600" cy="1752600"/>
          </a:xfrm>
        </p:spPr>
        <p:txBody>
          <a:bodyPr>
            <a:normAutofit fontScale="85000" lnSpcReduction="10000"/>
          </a:bodyPr>
          <a:lstStyle/>
          <a:p>
            <a:pPr algn="justLow"/>
            <a:r>
              <a:rPr lang="en-US" dirty="0" smtClean="0">
                <a:solidFill>
                  <a:schemeClr val="tx1"/>
                </a:solidFill>
              </a:rPr>
              <a:t>The sample space S is termed  the </a:t>
            </a:r>
            <a:r>
              <a:rPr lang="en-US" b="1" dirty="0" smtClean="0">
                <a:solidFill>
                  <a:srgbClr val="C00000"/>
                </a:solidFill>
              </a:rPr>
              <a:t>domain</a:t>
            </a:r>
            <a:r>
              <a:rPr lang="en-US" dirty="0" smtClean="0">
                <a:solidFill>
                  <a:schemeClr val="tx1"/>
                </a:solidFill>
              </a:rPr>
              <a:t> of  the  </a:t>
            </a:r>
            <a:r>
              <a:rPr lang="en-US" dirty="0" err="1" smtClean="0">
                <a:solidFill>
                  <a:schemeClr val="tx1"/>
                </a:solidFill>
              </a:rPr>
              <a:t>r.v</a:t>
            </a:r>
            <a:r>
              <a:rPr lang="en-US" dirty="0" smtClean="0">
                <a:solidFill>
                  <a:schemeClr val="tx1"/>
                </a:solidFill>
              </a:rPr>
              <a:t>. X, and  the collection of  all numbers  [values of X(w)]  is  termed  the </a:t>
            </a:r>
            <a:r>
              <a:rPr lang="en-US" b="1" dirty="0" smtClean="0">
                <a:solidFill>
                  <a:srgbClr val="C00000"/>
                </a:solidFill>
              </a:rPr>
              <a:t>range</a:t>
            </a:r>
            <a:r>
              <a:rPr lang="en-US" dirty="0" smtClean="0">
                <a:solidFill>
                  <a:schemeClr val="tx1"/>
                </a:solidFill>
              </a:rPr>
              <a:t> of  the </a:t>
            </a:r>
            <a:r>
              <a:rPr lang="en-US" dirty="0" err="1" smtClean="0">
                <a:solidFill>
                  <a:schemeClr val="tx1"/>
                </a:solidFill>
              </a:rPr>
              <a:t>r.v</a:t>
            </a:r>
            <a:r>
              <a:rPr lang="en-US" dirty="0" smtClean="0">
                <a:solidFill>
                  <a:schemeClr val="tx1"/>
                </a:solidFill>
              </a:rPr>
              <a:t>. X. Thus the range of X is a certain subset of  the set of  all real numbers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029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Note: </a:t>
            </a:r>
            <a:r>
              <a:rPr lang="en-US" sz="2000" b="1" dirty="0" smtClean="0">
                <a:solidFill>
                  <a:srgbClr val="0070C0"/>
                </a:solidFill>
              </a:rPr>
              <a:t>For each element of an experiment’s sample space, the random variable can take on exactly one value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2514600"/>
            <a:ext cx="7010400" cy="2286000"/>
            <a:chOff x="1066800" y="2895600"/>
            <a:chExt cx="7010400" cy="2535238"/>
          </a:xfrm>
        </p:grpSpPr>
        <p:pic>
          <p:nvPicPr>
            <p:cNvPr id="14" name="Picture 4" descr="C:\Documents and Settings\hartnj\Desktop\perfi20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2895600"/>
              <a:ext cx="7010400" cy="253523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39624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4507468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X(w)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EX: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the experiment of  tossing a coin once we might define the </a:t>
            </a:r>
            <a:r>
              <a:rPr lang="en-US" sz="2800" dirty="0" err="1" smtClean="0"/>
              <a:t>r.v</a:t>
            </a:r>
            <a:r>
              <a:rPr lang="en-US" sz="2800" dirty="0" smtClean="0"/>
              <a:t>. X as</a:t>
            </a:r>
            <a:br>
              <a:rPr lang="en-US" sz="2800" dirty="0" smtClean="0"/>
            </a:br>
            <a:r>
              <a:rPr lang="en-US" sz="2800" dirty="0" smtClean="0"/>
              <a:t>                             X(H)  = 1 , X(T)  = 0 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2819400"/>
            <a:ext cx="7010400" cy="3076575"/>
            <a:chOff x="990600" y="1890713"/>
            <a:chExt cx="7010400" cy="30765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890713"/>
              <a:ext cx="7010400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09800" y="4419600"/>
              <a:ext cx="7620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7772400" cy="99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Type of Random Variable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305800" cy="3276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A </a:t>
            </a:r>
            <a:r>
              <a:rPr lang="en-US" sz="2800" b="1" dirty="0" smtClean="0">
                <a:solidFill>
                  <a:srgbClr val="C00000"/>
                </a:solidFill>
              </a:rPr>
              <a:t>discrete random variable</a:t>
            </a:r>
            <a:r>
              <a:rPr lang="en-US" sz="2800" dirty="0" smtClean="0">
                <a:solidFill>
                  <a:schemeClr val="tx1"/>
                </a:solidFill>
              </a:rPr>
              <a:t> is one whose set of assumed values is </a:t>
            </a:r>
            <a:r>
              <a:rPr lang="en-US" sz="2800" b="1" dirty="0" smtClean="0">
                <a:solidFill>
                  <a:schemeClr val="tx1"/>
                </a:solidFill>
              </a:rPr>
              <a:t>countable</a:t>
            </a:r>
            <a:r>
              <a:rPr lang="en-US" sz="2800" dirty="0" smtClean="0">
                <a:solidFill>
                  <a:schemeClr val="tx1"/>
                </a:solidFill>
              </a:rPr>
              <a:t>(arises from </a:t>
            </a:r>
            <a:r>
              <a:rPr lang="en-US" sz="2800" b="1" dirty="0" smtClean="0">
                <a:solidFill>
                  <a:schemeClr val="tx1"/>
                </a:solidFill>
              </a:rPr>
              <a:t>counting</a:t>
            </a:r>
            <a:r>
              <a:rPr lang="en-US" sz="2800" dirty="0" smtClean="0">
                <a:solidFill>
                  <a:schemeClr val="tx1"/>
                </a:solidFill>
              </a:rPr>
              <a:t>). </a:t>
            </a:r>
          </a:p>
          <a:p>
            <a:pPr marL="514350" indent="-514350" algn="l">
              <a:spcAft>
                <a:spcPts val="24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rgbClr val="C00000"/>
                </a:solidFill>
              </a:rPr>
              <a:t> </a:t>
            </a:r>
            <a:r>
              <a:rPr lang="en-US" sz="2800" b="1" dirty="0">
                <a:solidFill>
                  <a:srgbClr val="C00000"/>
                </a:solidFill>
              </a:rPr>
              <a:t>continuous random variable</a:t>
            </a:r>
            <a:r>
              <a:rPr lang="en-US" sz="2800" dirty="0">
                <a:solidFill>
                  <a:schemeClr val="tx1"/>
                </a:solidFill>
              </a:rPr>
              <a:t> is one whose set of assumed values is uncountable (arises from </a:t>
            </a:r>
            <a:r>
              <a:rPr lang="en-US" sz="2800" b="1" dirty="0">
                <a:solidFill>
                  <a:schemeClr val="tx1"/>
                </a:solidFill>
              </a:rPr>
              <a:t>measurement.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B-Events Defined by Random Variables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543800" cy="4267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If X  is a </a:t>
            </a:r>
            <a:r>
              <a:rPr lang="en-US" dirty="0" err="1" smtClean="0">
                <a:solidFill>
                  <a:schemeClr val="tx1"/>
                </a:solidFill>
              </a:rPr>
              <a:t>r.v</a:t>
            </a:r>
            <a:r>
              <a:rPr lang="en-US" dirty="0" smtClean="0">
                <a:solidFill>
                  <a:schemeClr val="tx1"/>
                </a:solidFill>
              </a:rPr>
              <a:t>. and x is a fixed real number, we can define the event (X =  x) as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(X =  x) = {w: X(w) = x}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Similarly, for fixed numbers x, x1  and x2,  we can define the following events: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(X ≤ x) = {w: X(w) ≤ x}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(X &gt;  x) = {w:  X(w)  &gt; x}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(x1 &lt; X ≤ x2)  = {w: X1  &lt; X(w) ≤  x2}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690</Words>
  <Application>Microsoft Office PowerPoint</Application>
  <PresentationFormat>On-screen Show (4:3)</PresentationFormat>
  <Paragraphs>191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Equation</vt:lpstr>
      <vt:lpstr>Chart</vt:lpstr>
      <vt:lpstr>方程式</vt:lpstr>
      <vt:lpstr>PowerPoint Presentation</vt:lpstr>
      <vt:lpstr>PowerPoint Presentation</vt:lpstr>
      <vt:lpstr>PowerPoint Presentation</vt:lpstr>
      <vt:lpstr>Random variables</vt:lpstr>
      <vt:lpstr>Random Variables</vt:lpstr>
      <vt:lpstr>PowerPoint Presentation</vt:lpstr>
      <vt:lpstr>EX: In the experiment of  tossing a coin once we might define the r.v. X as                              X(H)  = 1 , X(T)  = 0 </vt:lpstr>
      <vt:lpstr>Type of Random Variable</vt:lpstr>
      <vt:lpstr>B-Events Defined by Random Variables</vt:lpstr>
      <vt:lpstr>Example   Consider an experiment that consists of two independent of a coin. S = {HH;HT; TH; TT}. Let A be the event that at least one head and B be the event two head A = {HH;HT; TH}, B={HH} </vt:lpstr>
      <vt:lpstr>H.W In  the  experiment of  tossing a  fair  coin three  times . If X  is the r.v. giving the number of  heads obtained, find  (a)  P(X = 2);  (b)  P(X &lt;  2).</vt:lpstr>
      <vt:lpstr> Probability Distributions</vt:lpstr>
      <vt:lpstr>Discrete Probability Distributions</vt:lpstr>
      <vt:lpstr>Example – Rolling 2 Dice (Red/Green)</vt:lpstr>
      <vt:lpstr>Rolling 2 Dice – Probability Mass Function &amp; CDF</vt:lpstr>
      <vt:lpstr>Rolling 2 Dice – Probability Mass Function</vt:lpstr>
      <vt:lpstr>Rolling 2 Dice – Cumulative Distribution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Company>saman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</dc:creator>
  <cp:lastModifiedBy>User</cp:lastModifiedBy>
  <cp:revision>87</cp:revision>
  <dcterms:created xsi:type="dcterms:W3CDTF">2011-09-27T18:35:05Z</dcterms:created>
  <dcterms:modified xsi:type="dcterms:W3CDTF">2021-10-24T17:41:53Z</dcterms:modified>
</cp:coreProperties>
</file>