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CAB6D-FA68-4E3A-8C37-7E0B9D9F2C1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303620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AB6D-FA68-4E3A-8C37-7E0B9D9F2C1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1248323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AB6D-FA68-4E3A-8C37-7E0B9D9F2C1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253187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AB6D-FA68-4E3A-8C37-7E0B9D9F2C1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257897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CAB6D-FA68-4E3A-8C37-7E0B9D9F2C10}"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141043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CAB6D-FA68-4E3A-8C37-7E0B9D9F2C1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27959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CAB6D-FA68-4E3A-8C37-7E0B9D9F2C10}"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3294185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CAB6D-FA68-4E3A-8C37-7E0B9D9F2C10}"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116336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AB6D-FA68-4E3A-8C37-7E0B9D9F2C10}"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167518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AB6D-FA68-4E3A-8C37-7E0B9D9F2C1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108680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AB6D-FA68-4E3A-8C37-7E0B9D9F2C10}"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21A17-D954-46EB-A0FC-7631F246FFA5}" type="slidenum">
              <a:rPr lang="en-US" smtClean="0"/>
              <a:t>‹#›</a:t>
            </a:fld>
            <a:endParaRPr lang="en-US"/>
          </a:p>
        </p:txBody>
      </p:sp>
    </p:spTree>
    <p:extLst>
      <p:ext uri="{BB962C8B-B14F-4D97-AF65-F5344CB8AC3E}">
        <p14:creationId xmlns:p14="http://schemas.microsoft.com/office/powerpoint/2010/main" val="710940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CAB6D-FA68-4E3A-8C37-7E0B9D9F2C10}" type="datetimeFigureOut">
              <a:rPr lang="en-US" smtClean="0"/>
              <a:t>10/17/2024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21A17-D954-46EB-A0FC-7631F246FFA5}" type="slidenum">
              <a:rPr lang="en-US" smtClean="0"/>
              <a:t>‹#›</a:t>
            </a:fld>
            <a:endParaRPr lang="en-US"/>
          </a:p>
        </p:txBody>
      </p:sp>
    </p:spTree>
    <p:extLst>
      <p:ext uri="{BB962C8B-B14F-4D97-AF65-F5344CB8AC3E}">
        <p14:creationId xmlns:p14="http://schemas.microsoft.com/office/powerpoint/2010/main" val="1002774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Time Series</a:t>
            </a:r>
            <a:endParaRPr lang="en-US" dirty="0"/>
          </a:p>
        </p:txBody>
      </p:sp>
      <p:sp>
        <p:nvSpPr>
          <p:cNvPr id="3" name="Subtitle 2"/>
          <p:cNvSpPr>
            <a:spLocks noGrp="1"/>
          </p:cNvSpPr>
          <p:nvPr>
            <p:ph type="subTitle" idx="1"/>
          </p:nvPr>
        </p:nvSpPr>
        <p:spPr/>
        <p:txBody>
          <a:bodyPr/>
          <a:lstStyle/>
          <a:p>
            <a:r>
              <a:rPr lang="en-US" dirty="0" smtClean="0">
                <a:solidFill>
                  <a:srgbClr val="FF0000"/>
                </a:solidFill>
              </a:rPr>
              <a:t>First Lecture</a:t>
            </a:r>
          </a:p>
          <a:p>
            <a:r>
              <a:rPr lang="en-US" dirty="0" err="1" smtClean="0">
                <a:solidFill>
                  <a:srgbClr val="FF0000"/>
                </a:solidFill>
              </a:rPr>
              <a:t>Dr</a:t>
            </a:r>
            <a:r>
              <a:rPr lang="en-US" dirty="0" smtClean="0">
                <a:solidFill>
                  <a:srgbClr val="FF0000"/>
                </a:solidFill>
              </a:rPr>
              <a:t> Saman Hussein Mahmood</a:t>
            </a:r>
            <a:endParaRPr lang="en-US" dirty="0">
              <a:solidFill>
                <a:srgbClr val="FF0000"/>
              </a:solidFill>
            </a:endParaRPr>
          </a:p>
        </p:txBody>
      </p:sp>
    </p:spTree>
    <p:extLst>
      <p:ext uri="{BB962C8B-B14F-4D97-AF65-F5344CB8AC3E}">
        <p14:creationId xmlns:p14="http://schemas.microsoft.com/office/powerpoint/2010/main" val="1578995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b="1" i="1" dirty="0" smtClean="0"/>
              <a:t>Models of Time Series Analysis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196752"/>
                <a:ext cx="8229600" cy="4929411"/>
              </a:xfrm>
            </p:spPr>
            <p:txBody>
              <a:bodyPr>
                <a:normAutofit lnSpcReduction="10000"/>
              </a:bodyPr>
              <a:lstStyle/>
              <a:p>
                <a:r>
                  <a:rPr lang="en-US" dirty="0" smtClean="0"/>
                  <a:t>The </a:t>
                </a:r>
                <a:r>
                  <a:rPr lang="en-US" dirty="0"/>
                  <a:t>exact functional form depends on the decomposition model actually used. Two common approaches are:</a:t>
                </a:r>
                <a:endParaRPr lang="en-US" sz="2400" dirty="0"/>
              </a:p>
              <a:p>
                <a:pPr lvl="1"/>
                <a:r>
                  <a:rPr lang="en-US" b="1" dirty="0"/>
                  <a:t>Additive</a:t>
                </a:r>
                <a:r>
                  <a:rPr lang="en-US" dirty="0"/>
                  <a:t> Model:  </a:t>
                </a:r>
                <a14:m>
                  <m:oMath xmlns:m="http://schemas.openxmlformats.org/officeDocument/2006/math">
                    <m:sSub>
                      <m:sSubPr>
                        <m:ctrlPr>
                          <a:rPr lang="en-US" b="1" i="1"/>
                        </m:ctrlPr>
                      </m:sSubPr>
                      <m:e>
                        <m:r>
                          <a:rPr lang="en-US" b="1" i="1"/>
                          <m:t>𝒀</m:t>
                        </m:r>
                      </m:e>
                      <m:sub>
                        <m:r>
                          <a:rPr lang="en-US" b="1" i="1"/>
                          <m:t>𝒕</m:t>
                        </m:r>
                      </m:sub>
                    </m:sSub>
                    <m:r>
                      <a:rPr lang="en-US" b="1" i="1"/>
                      <m:t>=</m:t>
                    </m:r>
                    <m:sSub>
                      <m:sSubPr>
                        <m:ctrlPr>
                          <a:rPr lang="en-US" b="1" i="1"/>
                        </m:ctrlPr>
                      </m:sSubPr>
                      <m:e>
                        <m:r>
                          <a:rPr lang="en-US" b="1" i="1"/>
                          <m:t>𝑻</m:t>
                        </m:r>
                      </m:e>
                      <m:sub>
                        <m:r>
                          <a:rPr lang="en-US" b="1" i="1"/>
                          <m:t>𝒕</m:t>
                        </m:r>
                      </m:sub>
                    </m:sSub>
                    <m:sSub>
                      <m:sSubPr>
                        <m:ctrlPr>
                          <a:rPr lang="en-US" b="1" i="1"/>
                        </m:ctrlPr>
                      </m:sSubPr>
                      <m:e>
                        <m:r>
                          <a:rPr lang="en-US" b="1" i="1"/>
                          <m:t>+</m:t>
                        </m:r>
                        <m:r>
                          <a:rPr lang="en-US" b="1" i="1"/>
                          <m:t>𝑺</m:t>
                        </m:r>
                      </m:e>
                      <m:sub>
                        <m:r>
                          <a:rPr lang="en-US" b="1" i="1"/>
                          <m:t>𝒕</m:t>
                        </m:r>
                      </m:sub>
                    </m:sSub>
                    <m:r>
                      <a:rPr lang="en-US" b="1" i="1"/>
                      <m:t>+</m:t>
                    </m:r>
                    <m:sSub>
                      <m:sSubPr>
                        <m:ctrlPr>
                          <a:rPr lang="en-US" b="1" i="1"/>
                        </m:ctrlPr>
                      </m:sSubPr>
                      <m:e>
                        <m:r>
                          <a:rPr lang="en-US" b="1" i="1"/>
                          <m:t>𝑪</m:t>
                        </m:r>
                      </m:e>
                      <m:sub>
                        <m:r>
                          <a:rPr lang="en-US" b="1" i="1"/>
                          <m:t>𝒕</m:t>
                        </m:r>
                      </m:sub>
                    </m:sSub>
                    <m:r>
                      <a:rPr lang="en-US" b="1" i="1"/>
                      <m:t>+</m:t>
                    </m:r>
                    <m:sSub>
                      <m:sSubPr>
                        <m:ctrlPr>
                          <a:rPr lang="en-US" b="1" i="1"/>
                        </m:ctrlPr>
                      </m:sSubPr>
                      <m:e>
                        <m:r>
                          <a:rPr lang="en-US" b="1" i="1"/>
                          <m:t>𝑬</m:t>
                        </m:r>
                      </m:e>
                      <m:sub>
                        <m:r>
                          <a:rPr lang="en-US" b="1" i="1"/>
                          <m:t>𝒕</m:t>
                        </m:r>
                      </m:sub>
                    </m:sSub>
                  </m:oMath>
                </a14:m>
                <a:endParaRPr lang="en-US" sz="2000" dirty="0"/>
              </a:p>
              <a:p>
                <a:r>
                  <a:rPr lang="en-US" dirty="0"/>
                  <a:t>This model assumes that the effects of trend, seasonality, and other components are added linearly, regardless of the magnitude of the values. In other words, </a:t>
                </a:r>
                <a:r>
                  <a:rPr lang="en-US" i="1" dirty="0"/>
                  <a:t>the amplitude of the seasonal and cyclic variations remains constant over time</a:t>
                </a:r>
                <a:r>
                  <a:rPr lang="en-US" dirty="0"/>
                  <a:t>.</a:t>
                </a:r>
                <a:endParaRPr lang="en-US" sz="2400"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196752"/>
                <a:ext cx="8229600" cy="4929411"/>
              </a:xfrm>
              <a:blipFill rotWithShape="1">
                <a:blip r:embed="rId2"/>
                <a:stretch>
                  <a:fillRect l="-1630" t="-2596" r="-963"/>
                </a:stretch>
              </a:blipFill>
            </p:spPr>
            <p:txBody>
              <a:bodyPr/>
              <a:lstStyle/>
              <a:p>
                <a:r>
                  <a:rPr lang="en-US">
                    <a:noFill/>
                  </a:rPr>
                  <a:t> </a:t>
                </a:r>
              </a:p>
            </p:txBody>
          </p:sp>
        </mc:Fallback>
      </mc:AlternateContent>
    </p:spTree>
    <p:extLst>
      <p:ext uri="{BB962C8B-B14F-4D97-AF65-F5344CB8AC3E}">
        <p14:creationId xmlns:p14="http://schemas.microsoft.com/office/powerpoint/2010/main" val="2863789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Define time series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a:t>
            </a:r>
            <a:r>
              <a:rPr lang="en-US" dirty="0"/>
              <a:t>time series is a sequence of data points or observations collected or recorded at specific time intervals. These time intervals can be equally spaced (e.g., hourly, daily, monthly) or irregular, and the data points represent measurements, values, or events that occur over time. </a:t>
            </a:r>
          </a:p>
          <a:p>
            <a:r>
              <a:rPr lang="en-US" dirty="0"/>
              <a:t>Time series data is commonly used in various fields, including economics, finance, meteorology, and signal processing, among others, to analyze and understand how a particular variable changes or evolves over time.</a:t>
            </a:r>
          </a:p>
          <a:p>
            <a:endParaRPr lang="en-US" b="1" dirty="0"/>
          </a:p>
        </p:txBody>
      </p:sp>
    </p:spTree>
    <p:extLst>
      <p:ext uri="{BB962C8B-B14F-4D97-AF65-F5344CB8AC3E}">
        <p14:creationId xmlns:p14="http://schemas.microsoft.com/office/powerpoint/2010/main" val="2005824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goal of Time Series analysis:</a:t>
            </a:r>
            <a:r>
              <a:rPr lang="en-US" dirty="0" smtClean="0"/>
              <a:t/>
            </a:r>
            <a:br>
              <a:rPr lang="en-US" dirty="0" smtClean="0"/>
            </a:br>
            <a:endParaRPr lang="en-US" dirty="0"/>
          </a:p>
        </p:txBody>
      </p:sp>
      <p:sp>
        <p:nvSpPr>
          <p:cNvPr id="3" name="Content Placeholder 2"/>
          <p:cNvSpPr>
            <a:spLocks noGrp="1"/>
          </p:cNvSpPr>
          <p:nvPr>
            <p:ph idx="1"/>
          </p:nvPr>
        </p:nvSpPr>
        <p:spPr>
          <a:xfrm>
            <a:off x="457200" y="764704"/>
            <a:ext cx="8229600" cy="5361459"/>
          </a:xfrm>
        </p:spPr>
        <p:txBody>
          <a:bodyPr>
            <a:noAutofit/>
          </a:bodyPr>
          <a:lstStyle/>
          <a:p>
            <a:pPr lvl="0"/>
            <a:r>
              <a:rPr lang="en-US" sz="1900" b="1" dirty="0" smtClean="0"/>
              <a:t>Analysis</a:t>
            </a:r>
            <a:r>
              <a:rPr lang="en-US" sz="1900" dirty="0"/>
              <a:t>: Time series data is analyzed to understand patterns, trends, and fluctuations over time. This analysis can help in making informed decisions, forecasting future values, and identifying potential causes of variation.</a:t>
            </a:r>
          </a:p>
          <a:p>
            <a:pPr lvl="0"/>
            <a:r>
              <a:rPr lang="en-US" sz="1900" b="1" dirty="0"/>
              <a:t>Forecasting:</a:t>
            </a:r>
            <a:r>
              <a:rPr lang="en-US" sz="1900" dirty="0"/>
              <a:t> One of the primary applications of time series data is forecasting future values based on historical patterns. Techniques like time series modeling and forecasting methods such as ARIMA (</a:t>
            </a:r>
            <a:r>
              <a:rPr lang="en-US" sz="1900" dirty="0" err="1"/>
              <a:t>AutoRegressive</a:t>
            </a:r>
            <a:r>
              <a:rPr lang="en-US" sz="1900" dirty="0"/>
              <a:t> Integrated Moving Average) or machine learning algorithms are used for prediction.</a:t>
            </a:r>
          </a:p>
          <a:p>
            <a:pPr lvl="0"/>
            <a:r>
              <a:rPr lang="en-US" sz="1900" b="1" dirty="0"/>
              <a:t>Monitoring:</a:t>
            </a:r>
            <a:r>
              <a:rPr lang="en-US" sz="1900" dirty="0"/>
              <a:t> Time series data is used for real-time monitoring and anomaly detection. For example, it can be employed to detect unusual behavior in stock prices, network traffic, or sensor readings, which may indicate a problem or an opportunity.</a:t>
            </a:r>
          </a:p>
          <a:p>
            <a:pPr lvl="0"/>
            <a:r>
              <a:rPr lang="en-US" sz="1900" b="1" dirty="0"/>
              <a:t>Control:</a:t>
            </a:r>
            <a:r>
              <a:rPr lang="en-US" sz="1900" dirty="0"/>
              <a:t> In control systems, time series data is used to regulate processes and systems. </a:t>
            </a:r>
          </a:p>
          <a:p>
            <a:pPr lvl="0"/>
            <a:r>
              <a:rPr lang="en-US" sz="1900" b="1" dirty="0"/>
              <a:t>Decision-making:</a:t>
            </a:r>
            <a:r>
              <a:rPr lang="en-US" sz="1900" dirty="0"/>
              <a:t> Time series data helps decision-makers understand how certain variables change over time. This information is essential for making strategic decisions in various fields, such as business, healthcare, and environmental management</a:t>
            </a:r>
            <a:r>
              <a:rPr lang="en-US" sz="2000" dirty="0"/>
              <a:t>.</a:t>
            </a:r>
          </a:p>
          <a:p>
            <a:endParaRPr lang="en-US" sz="2000" dirty="0"/>
          </a:p>
        </p:txBody>
      </p:sp>
    </p:spTree>
    <p:extLst>
      <p:ext uri="{BB962C8B-B14F-4D97-AF65-F5344CB8AC3E}">
        <p14:creationId xmlns:p14="http://schemas.microsoft.com/office/powerpoint/2010/main" val="2453123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rPr>
              <a:t>Steps for time series modeling</a:t>
            </a:r>
            <a:r>
              <a:rPr lang="en-US" dirty="0" smtClean="0">
                <a:solidFill>
                  <a:srgbClr val="00B050"/>
                </a:solidFill>
              </a:rPr>
              <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457200" y="836712"/>
            <a:ext cx="8229600" cy="5289451"/>
          </a:xfrm>
        </p:spPr>
        <p:txBody>
          <a:bodyPr>
            <a:noAutofit/>
          </a:bodyPr>
          <a:lstStyle/>
          <a:p>
            <a:pPr lvl="0"/>
            <a:r>
              <a:rPr lang="en-US" sz="2000" b="1" i="1" dirty="0" smtClean="0"/>
              <a:t>Model </a:t>
            </a:r>
            <a:r>
              <a:rPr lang="en-US" sz="2000" b="1" i="1" dirty="0"/>
              <a:t>Identification:</a:t>
            </a:r>
            <a:endParaRPr lang="en-US" sz="2000" dirty="0"/>
          </a:p>
          <a:p>
            <a:r>
              <a:rPr lang="en-US" sz="2000" b="1" dirty="0"/>
              <a:t>Data Exploration:</a:t>
            </a:r>
            <a:endParaRPr lang="en-US" sz="2000" dirty="0"/>
          </a:p>
          <a:p>
            <a:pPr lvl="0"/>
            <a:r>
              <a:rPr lang="en-US" sz="2000" dirty="0"/>
              <a:t>Visualize the time series data through line plots, histograms, and summary statistics.</a:t>
            </a:r>
          </a:p>
          <a:p>
            <a:pPr lvl="0"/>
            <a:r>
              <a:rPr lang="en-US" sz="2000" dirty="0"/>
              <a:t>Identify any apparent patterns, trends, seasonality, or irregularities.</a:t>
            </a:r>
          </a:p>
          <a:p>
            <a:r>
              <a:rPr lang="en-US" sz="2000" b="1" dirty="0"/>
              <a:t>Stationarity Assessment:</a:t>
            </a:r>
            <a:endParaRPr lang="en-US" sz="2000" dirty="0"/>
          </a:p>
          <a:p>
            <a:pPr lvl="0"/>
            <a:r>
              <a:rPr lang="en-US" sz="2000" dirty="0"/>
              <a:t>Check if the time series is stationary (constant mean and variance over time).</a:t>
            </a:r>
          </a:p>
          <a:p>
            <a:pPr lvl="0"/>
            <a:r>
              <a:rPr lang="en-US" sz="2000" dirty="0"/>
              <a:t>If non-stationarity is present, apply differencing to achieve stationarity.</a:t>
            </a:r>
          </a:p>
          <a:p>
            <a:pPr lvl="0"/>
            <a:r>
              <a:rPr lang="en-US" sz="2000" dirty="0"/>
              <a:t>Based on data exploration and stationarity assessment, select an appropriate time series model:</a:t>
            </a:r>
          </a:p>
          <a:p>
            <a:pPr lvl="0"/>
            <a:r>
              <a:rPr lang="en-US" sz="2000" dirty="0"/>
              <a:t>For univariate time series: ARIMA (Autoregressive Integrated Moving Average), SARIMA (Seasonal ARIMA), or other suitable models.</a:t>
            </a:r>
          </a:p>
          <a:p>
            <a:pPr lvl="0"/>
            <a:r>
              <a:rPr lang="en-US" sz="2000" dirty="0"/>
              <a:t>For multivariate time series: VAR (Vector Autoregression), VECM (Vector Error Correction Model), or other relevant models.</a:t>
            </a:r>
          </a:p>
          <a:p>
            <a:r>
              <a:rPr lang="en-US" sz="2000" dirty="0"/>
              <a:t>Consider additional components like seasonality and trends, which may require seasonal decomposition</a:t>
            </a:r>
          </a:p>
        </p:txBody>
      </p:sp>
    </p:spTree>
    <p:extLst>
      <p:ext uri="{BB962C8B-B14F-4D97-AF65-F5344CB8AC3E}">
        <p14:creationId xmlns:p14="http://schemas.microsoft.com/office/powerpoint/2010/main" val="234497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B050"/>
                </a:solidFill>
              </a:rPr>
              <a:t>Types of time series models</a:t>
            </a:r>
            <a:endParaRPr lang="en-US" dirty="0">
              <a:solidFill>
                <a:srgbClr val="00B050"/>
              </a:solidFill>
            </a:endParaRPr>
          </a:p>
        </p:txBody>
      </p:sp>
      <p:sp>
        <p:nvSpPr>
          <p:cNvPr id="3" name="Content Placeholder 2"/>
          <p:cNvSpPr>
            <a:spLocks noGrp="1"/>
          </p:cNvSpPr>
          <p:nvPr>
            <p:ph idx="1"/>
          </p:nvPr>
        </p:nvSpPr>
        <p:spPr>
          <a:xfrm>
            <a:off x="457200" y="1268760"/>
            <a:ext cx="8229600" cy="5328592"/>
          </a:xfrm>
        </p:spPr>
        <p:txBody>
          <a:bodyPr>
            <a:normAutofit fontScale="62500" lnSpcReduction="20000"/>
          </a:bodyPr>
          <a:lstStyle/>
          <a:p>
            <a:r>
              <a:rPr lang="en-US" sz="3800" dirty="0" smtClean="0"/>
              <a:t>Based </a:t>
            </a:r>
            <a:r>
              <a:rPr lang="en-US" sz="3800" dirty="0"/>
              <a:t>on data exploration and stationarity assessment, select an appropriate time series model:</a:t>
            </a:r>
          </a:p>
          <a:p>
            <a:pPr lvl="0"/>
            <a:r>
              <a:rPr lang="en-US" sz="3800" dirty="0"/>
              <a:t>univariate time series: ARIMA (Autoregressive Integrated Moving Average), SARIMA (Seasonal ARIMA), or other suitable models.</a:t>
            </a:r>
          </a:p>
          <a:p>
            <a:pPr lvl="0"/>
            <a:r>
              <a:rPr lang="en-US" sz="3800" dirty="0"/>
              <a:t>multivariate time series: VAR (Vector Autoregression), VECM (Vector Error Correction Model), or other relevant models.</a:t>
            </a:r>
          </a:p>
          <a:p>
            <a:pPr lvl="0"/>
            <a:r>
              <a:rPr lang="en-US" sz="3800" dirty="0"/>
              <a:t>Consider additional components like seasonality and trends, which may require seasonal decomposition.</a:t>
            </a:r>
          </a:p>
          <a:p>
            <a:pPr lvl="0"/>
            <a:r>
              <a:rPr lang="en-US" sz="3800" dirty="0"/>
              <a:t>Exponential smoothing models</a:t>
            </a:r>
          </a:p>
          <a:p>
            <a:pPr lvl="0"/>
            <a:r>
              <a:rPr lang="en-US" sz="3800" dirty="0"/>
              <a:t>State space models</a:t>
            </a:r>
          </a:p>
          <a:p>
            <a:pPr lvl="0"/>
            <a:r>
              <a:rPr lang="en-US" sz="3800" dirty="0"/>
              <a:t>GARCH (Generalized Autoregressive Conditional </a:t>
            </a:r>
            <a:r>
              <a:rPr lang="en-US" sz="3800" dirty="0" err="1"/>
              <a:t>Heteroskedasticity</a:t>
            </a:r>
            <a:r>
              <a:rPr lang="en-US" sz="3800" dirty="0"/>
              <a:t>) models (for volatility modeling)</a:t>
            </a:r>
          </a:p>
          <a:p>
            <a:pPr lvl="0"/>
            <a:r>
              <a:rPr lang="en-US" sz="3800" dirty="0"/>
              <a:t>Nonlinear models (if appropriate</a:t>
            </a:r>
            <a:r>
              <a:rPr lang="en-US" sz="3800" dirty="0" smtClean="0"/>
              <a:t>)</a:t>
            </a:r>
            <a:endParaRPr lang="en-US" sz="3800" dirty="0"/>
          </a:p>
        </p:txBody>
      </p:sp>
    </p:spTree>
    <p:extLst>
      <p:ext uri="{BB962C8B-B14F-4D97-AF65-F5344CB8AC3E}">
        <p14:creationId xmlns:p14="http://schemas.microsoft.com/office/powerpoint/2010/main" val="896004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00B050"/>
                </a:solidFill>
              </a:rPr>
              <a:t>Autocorrelation and Partial Autocorrelation Analysis:</a:t>
            </a:r>
            <a:r>
              <a:rPr lang="en-US" dirty="0" smtClean="0">
                <a:solidFill>
                  <a:srgbClr val="00B050"/>
                </a:solidFill>
              </a:rPr>
              <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pPr lvl="0"/>
            <a:r>
              <a:rPr lang="en-US" dirty="0" smtClean="0"/>
              <a:t>Plot </a:t>
            </a:r>
            <a:r>
              <a:rPr lang="en-US" dirty="0"/>
              <a:t>the autocorrelation function (ACF) and partial autocorrelation function (PACF) of the differenced data.</a:t>
            </a:r>
          </a:p>
          <a:p>
            <a:pPr lvl="0"/>
            <a:r>
              <a:rPr lang="en-US" dirty="0"/>
              <a:t>Identify potential orders (p, d, q) for autoregressive (AR), differencing (I), and moving average (MA) components of the model.</a:t>
            </a:r>
          </a:p>
          <a:p>
            <a:r>
              <a:rPr lang="en-US" b="1" dirty="0"/>
              <a:t>Model Selection Criteria:</a:t>
            </a:r>
            <a:endParaRPr lang="en-US" dirty="0"/>
          </a:p>
          <a:p>
            <a:pPr lvl="0"/>
            <a:r>
              <a:rPr lang="en-US" dirty="0"/>
              <a:t>Use information criteria (e.g., AIC, BIC) to compare different candidate models with varying orders (p, d, q).</a:t>
            </a:r>
          </a:p>
          <a:p>
            <a:pPr lvl="0"/>
            <a:r>
              <a:rPr lang="en-US" dirty="0"/>
              <a:t>Select the model with the lowest AIC or BIC that balances model complexity and goodness of fit.</a:t>
            </a:r>
          </a:p>
          <a:p>
            <a:r>
              <a:rPr lang="en-US" dirty="0"/>
              <a:t> </a:t>
            </a:r>
          </a:p>
          <a:p>
            <a:endParaRPr lang="en-US" dirty="0"/>
          </a:p>
        </p:txBody>
      </p:sp>
    </p:spTree>
    <p:extLst>
      <p:ext uri="{BB962C8B-B14F-4D97-AF65-F5344CB8AC3E}">
        <p14:creationId xmlns:p14="http://schemas.microsoft.com/office/powerpoint/2010/main" val="272278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792088"/>
          </a:xfrm>
        </p:spPr>
        <p:txBody>
          <a:bodyPr>
            <a:normAutofit/>
          </a:bodyPr>
          <a:lstStyle/>
          <a:p>
            <a:pPr lvl="0"/>
            <a:r>
              <a:rPr lang="en-US" sz="3200" b="1" i="1" dirty="0" smtClean="0"/>
              <a:t>Model Estimation:</a:t>
            </a:r>
            <a:endParaRPr lang="en-US" sz="3200" dirty="0"/>
          </a:p>
        </p:txBody>
      </p:sp>
      <p:sp>
        <p:nvSpPr>
          <p:cNvPr id="3" name="Content Placeholder 2"/>
          <p:cNvSpPr>
            <a:spLocks noGrp="1"/>
          </p:cNvSpPr>
          <p:nvPr>
            <p:ph idx="1"/>
          </p:nvPr>
        </p:nvSpPr>
        <p:spPr>
          <a:xfrm>
            <a:off x="457200" y="1052736"/>
            <a:ext cx="8229600" cy="5472608"/>
          </a:xfrm>
        </p:spPr>
        <p:txBody>
          <a:bodyPr>
            <a:noAutofit/>
          </a:bodyPr>
          <a:lstStyle/>
          <a:p>
            <a:pPr lvl="0"/>
            <a:r>
              <a:rPr lang="en-US" sz="1900" b="1" dirty="0" smtClean="0"/>
              <a:t>Choose </a:t>
            </a:r>
            <a:r>
              <a:rPr lang="en-US" sz="1900" b="1" dirty="0"/>
              <a:t>a Model:</a:t>
            </a:r>
            <a:endParaRPr lang="en-US" sz="1900" dirty="0"/>
          </a:p>
          <a:p>
            <a:r>
              <a:rPr lang="en-US" sz="1900" dirty="0"/>
              <a:t>Select the final time series model structure (e.g., ARIMA, SARIMA, GARCH) based on the results of the identification phase.</a:t>
            </a:r>
          </a:p>
          <a:p>
            <a:pPr lvl="0"/>
            <a:r>
              <a:rPr lang="en-US" sz="1900" b="1" dirty="0"/>
              <a:t>Estimation Method:</a:t>
            </a:r>
            <a:endParaRPr lang="en-US" sz="1900" dirty="0"/>
          </a:p>
          <a:p>
            <a:r>
              <a:rPr lang="en-US" sz="1900" dirty="0"/>
              <a:t>Use appropriate estimation methods based on the chosen model type:</a:t>
            </a:r>
          </a:p>
          <a:p>
            <a:pPr lvl="0"/>
            <a:r>
              <a:rPr lang="en-US" sz="1900" dirty="0"/>
              <a:t>Least Squares Estimation (LSE) for linear models (AR, MA, ARMA).</a:t>
            </a:r>
          </a:p>
          <a:p>
            <a:pPr lvl="0"/>
            <a:r>
              <a:rPr lang="en-US" sz="1900" dirty="0"/>
              <a:t>Maximum Likelihood Estimation (MLE) for models with normally distributed errors (ARIMA, GARCH).</a:t>
            </a:r>
          </a:p>
          <a:p>
            <a:pPr lvl="0"/>
            <a:r>
              <a:rPr lang="en-US" sz="1900" dirty="0"/>
              <a:t>For more complex models or multivariate time series, employ suitable estimation techniques.</a:t>
            </a:r>
          </a:p>
          <a:p>
            <a:pPr lvl="0"/>
            <a:r>
              <a:rPr lang="en-US" sz="1900" b="1" dirty="0"/>
              <a:t>Initial Parameter Values:</a:t>
            </a:r>
            <a:endParaRPr lang="en-US" sz="1900" dirty="0"/>
          </a:p>
          <a:p>
            <a:r>
              <a:rPr lang="en-US" sz="1900" dirty="0"/>
              <a:t>Provide initial parameter guesses, especially for complex models requiring numerical optimization.</a:t>
            </a:r>
          </a:p>
          <a:p>
            <a:pPr lvl="0"/>
            <a:r>
              <a:rPr lang="en-US" sz="1900" b="1" dirty="0"/>
              <a:t>Estimate Parameters:</a:t>
            </a:r>
            <a:endParaRPr lang="en-US" sz="1900" dirty="0"/>
          </a:p>
          <a:p>
            <a:r>
              <a:rPr lang="en-US" sz="1900" dirty="0"/>
              <a:t>Use the chosen estimation method to compute the parameter values that minimize the discrepancy between model predictions and observed data.</a:t>
            </a:r>
          </a:p>
          <a:p>
            <a:r>
              <a:rPr lang="en-US" sz="1900" dirty="0"/>
              <a:t>(Note: The estimation of initial parameter values is not always necessary )</a:t>
            </a:r>
          </a:p>
          <a:p>
            <a:endParaRPr lang="en-US" sz="1900" dirty="0"/>
          </a:p>
        </p:txBody>
      </p:sp>
    </p:spTree>
    <p:extLst>
      <p:ext uri="{BB962C8B-B14F-4D97-AF65-F5344CB8AC3E}">
        <p14:creationId xmlns:p14="http://schemas.microsoft.com/office/powerpoint/2010/main" val="156218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778098"/>
          </a:xfrm>
        </p:spPr>
        <p:txBody>
          <a:bodyPr>
            <a:normAutofit/>
          </a:bodyPr>
          <a:lstStyle/>
          <a:p>
            <a:pPr lvl="0"/>
            <a:r>
              <a:rPr lang="en-US" b="1" i="1" dirty="0" smtClean="0">
                <a:solidFill>
                  <a:srgbClr val="00B050"/>
                </a:solidFill>
              </a:rPr>
              <a:t>Model Diagnostic Checking:</a:t>
            </a:r>
            <a:endParaRPr lang="en-US" dirty="0">
              <a:solidFill>
                <a:srgbClr val="00B050"/>
              </a:solidFill>
            </a:endParaRPr>
          </a:p>
        </p:txBody>
      </p:sp>
      <p:sp>
        <p:nvSpPr>
          <p:cNvPr id="3" name="Content Placeholder 2"/>
          <p:cNvSpPr>
            <a:spLocks noGrp="1"/>
          </p:cNvSpPr>
          <p:nvPr>
            <p:ph idx="1"/>
          </p:nvPr>
        </p:nvSpPr>
        <p:spPr>
          <a:xfrm>
            <a:off x="457200" y="836712"/>
            <a:ext cx="8229600" cy="5289451"/>
          </a:xfrm>
        </p:spPr>
        <p:txBody>
          <a:bodyPr>
            <a:noAutofit/>
          </a:bodyPr>
          <a:lstStyle/>
          <a:p>
            <a:r>
              <a:rPr lang="en-US" sz="1800" b="1" dirty="0" smtClean="0"/>
              <a:t>Residual </a:t>
            </a:r>
            <a:r>
              <a:rPr lang="en-US" sz="1800" b="1" dirty="0"/>
              <a:t>Analysis:</a:t>
            </a:r>
            <a:endParaRPr lang="en-US" sz="1800" dirty="0"/>
          </a:p>
          <a:p>
            <a:pPr lvl="0"/>
            <a:r>
              <a:rPr lang="en-US" sz="1800" dirty="0"/>
              <a:t>Examine the residuals (model errors) for the estimated model.</a:t>
            </a:r>
          </a:p>
          <a:p>
            <a:pPr lvl="0"/>
            <a:r>
              <a:rPr lang="en-US" sz="1800" dirty="0"/>
              <a:t>Check for stationarity, independence, and normality of residuals.</a:t>
            </a:r>
          </a:p>
          <a:p>
            <a:pPr lvl="0"/>
            <a:r>
              <a:rPr lang="en-US" sz="1800" dirty="0"/>
              <a:t>Investigate patterns or outliers in the residuals.</a:t>
            </a:r>
          </a:p>
          <a:p>
            <a:r>
              <a:rPr lang="en-US" sz="1800" b="1" dirty="0"/>
              <a:t>Autocorrelation and Partial Autocorrelation of Residuals</a:t>
            </a:r>
            <a:r>
              <a:rPr lang="en-US" sz="1800" dirty="0"/>
              <a:t>:</a:t>
            </a:r>
          </a:p>
          <a:p>
            <a:r>
              <a:rPr lang="en-US" sz="1800" dirty="0"/>
              <a:t>Plot ACF and PACF of residuals to ensure no significant autocorrelation remains.</a:t>
            </a:r>
          </a:p>
          <a:p>
            <a:r>
              <a:rPr lang="en-US" sz="1800" b="1" dirty="0"/>
              <a:t>Goodness-of-Fit Tests:</a:t>
            </a:r>
            <a:endParaRPr lang="en-US" sz="1800" dirty="0"/>
          </a:p>
          <a:p>
            <a:pPr lvl="0"/>
            <a:r>
              <a:rPr lang="en-US" sz="1800" dirty="0"/>
              <a:t>Apply statistical tests (e.g., </a:t>
            </a:r>
            <a:r>
              <a:rPr lang="en-US" sz="1800" dirty="0" err="1"/>
              <a:t>Ljung</a:t>
            </a:r>
            <a:r>
              <a:rPr lang="en-US" sz="1800" dirty="0"/>
              <a:t>-Box test) to assess the adequacy of the model's residuals.</a:t>
            </a:r>
          </a:p>
          <a:p>
            <a:pPr lvl="0"/>
            <a:r>
              <a:rPr lang="en-US" sz="1800" dirty="0"/>
              <a:t>Test for the absence of serial correlation in the residuals.(e.g. The Durbin-Watson Test)</a:t>
            </a:r>
          </a:p>
          <a:p>
            <a:r>
              <a:rPr lang="en-US" sz="1800" b="1" dirty="0"/>
              <a:t>Outlier Detection:</a:t>
            </a:r>
            <a:endParaRPr lang="en-US" sz="1800" dirty="0"/>
          </a:p>
          <a:p>
            <a:r>
              <a:rPr lang="en-US" sz="1800" dirty="0"/>
              <a:t>Identify and analyze outliers or influential data points that may affect model fit.</a:t>
            </a:r>
          </a:p>
          <a:p>
            <a:r>
              <a:rPr lang="en-US" sz="1800" b="1" dirty="0"/>
              <a:t>Model Refinement:</a:t>
            </a:r>
            <a:endParaRPr lang="en-US" sz="1800" dirty="0"/>
          </a:p>
          <a:p>
            <a:r>
              <a:rPr lang="en-US" sz="1800" dirty="0"/>
              <a:t>If diagnostic testing reveals (detects) problems, consider adjusting the model structure, refining parameter estimates, or addressing specific problems.</a:t>
            </a:r>
          </a:p>
          <a:p>
            <a:endParaRPr lang="en-US" sz="1800" dirty="0"/>
          </a:p>
        </p:txBody>
      </p:sp>
    </p:spTree>
    <p:extLst>
      <p:ext uri="{BB962C8B-B14F-4D97-AF65-F5344CB8AC3E}">
        <p14:creationId xmlns:p14="http://schemas.microsoft.com/office/powerpoint/2010/main" val="284173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lvl="0"/>
            <a:r>
              <a:rPr lang="en-US" b="1" i="1" dirty="0" smtClean="0">
                <a:solidFill>
                  <a:srgbClr val="00B050"/>
                </a:solidFill>
              </a:rPr>
              <a:t>4.Forecasting:</a:t>
            </a:r>
            <a:endParaRPr lang="en-US"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r>
              <a:rPr lang="en-US" b="1" dirty="0" smtClean="0"/>
              <a:t>Generate </a:t>
            </a:r>
            <a:r>
              <a:rPr lang="en-US" b="1" dirty="0"/>
              <a:t>Forecasts:</a:t>
            </a:r>
            <a:endParaRPr lang="en-US" dirty="0"/>
          </a:p>
          <a:p>
            <a:pPr lvl="0"/>
            <a:r>
              <a:rPr lang="en-US" dirty="0"/>
              <a:t>Create forecasts for future time periods using an estimated and validated time series model.</a:t>
            </a:r>
          </a:p>
          <a:p>
            <a:pPr lvl="0"/>
            <a:r>
              <a:rPr lang="en-US" dirty="0"/>
              <a:t>Calculate forecast intervals to account for forecast uncertainty.</a:t>
            </a:r>
          </a:p>
          <a:p>
            <a:pPr lvl="0"/>
            <a:r>
              <a:rPr lang="en-US" dirty="0"/>
              <a:t>Assess the accuracy of the model's forecasts using metrics like mean absolute error (MAE), mean squared error (MSE), or root mean squared error (RMSE).</a:t>
            </a:r>
          </a:p>
          <a:p>
            <a:r>
              <a:rPr lang="en-US" b="1" dirty="0"/>
              <a:t>Monitoring and Updating:</a:t>
            </a:r>
            <a:endParaRPr lang="en-US" dirty="0"/>
          </a:p>
          <a:p>
            <a:r>
              <a:rPr lang="en-US" dirty="0"/>
              <a:t>Continuously monitor the model's performance over time.</a:t>
            </a:r>
          </a:p>
          <a:p>
            <a:endParaRPr lang="en-US" dirty="0"/>
          </a:p>
        </p:txBody>
      </p:sp>
    </p:spTree>
    <p:extLst>
      <p:ext uri="{BB962C8B-B14F-4D97-AF65-F5344CB8AC3E}">
        <p14:creationId xmlns:p14="http://schemas.microsoft.com/office/powerpoint/2010/main" val="1771985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1083</Words>
  <Application>Microsoft Office PowerPoint</Application>
  <PresentationFormat>On-screen Show (4:3)</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Time Series</vt:lpstr>
      <vt:lpstr>Define time series </vt:lpstr>
      <vt:lpstr>The goal of Time Series analysis: </vt:lpstr>
      <vt:lpstr>Steps for time series modeling </vt:lpstr>
      <vt:lpstr>Types of time series models</vt:lpstr>
      <vt:lpstr>Autocorrelation and Partial Autocorrelation Analysis: </vt:lpstr>
      <vt:lpstr>Model Estimation:</vt:lpstr>
      <vt:lpstr>Model Diagnostic Checking:</vt:lpstr>
      <vt:lpstr>4.Forecasting:</vt:lpstr>
      <vt:lpstr>Models of Time Series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dc:title>
  <dc:creator>User</dc:creator>
  <cp:lastModifiedBy>User</cp:lastModifiedBy>
  <cp:revision>3</cp:revision>
  <dcterms:created xsi:type="dcterms:W3CDTF">2024-10-17T20:15:11Z</dcterms:created>
  <dcterms:modified xsi:type="dcterms:W3CDTF">2024-10-17T20:24:33Z</dcterms:modified>
</cp:coreProperties>
</file>