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87" r:id="rId2"/>
    <p:sldId id="294" r:id="rId3"/>
    <p:sldId id="295" r:id="rId4"/>
    <p:sldId id="296" r:id="rId5"/>
    <p:sldId id="297" r:id="rId6"/>
    <p:sldId id="298" r:id="rId7"/>
    <p:sldId id="288" r:id="rId8"/>
    <p:sldId id="289" r:id="rId9"/>
    <p:sldId id="290" r:id="rId10"/>
    <p:sldId id="291" r:id="rId11"/>
    <p:sldId id="292" r:id="rId12"/>
    <p:sldId id="300" r:id="rId13"/>
    <p:sldId id="299" r:id="rId14"/>
    <p:sldId id="30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07F3B"/>
            </a:gs>
            <a:gs pos="98229">
              <a:srgbClr val="2E2A1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88B5E-CA0E-47C8-8478-8B6FA2CAFD2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C0EEA1-496F-4133-B3DD-2BBA2C49A7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1368152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MiQDAD\Desktop\magazine-subscrip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23" y="1844824"/>
            <a:ext cx="679027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rtl="1"/>
            <a:r>
              <a:rPr lang="ar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رێ و شوێنەکانی بڵاوکردنەوەی ریکلام لەگۆڤارەکاندا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412776"/>
            <a:ext cx="4330824" cy="5112568"/>
          </a:xfrm>
        </p:spPr>
        <p:txBody>
          <a:bodyPr>
            <a:normAutofit fontScale="77500" lnSpcReduction="20000"/>
          </a:bodyPr>
          <a:lstStyle/>
          <a:p>
            <a:pPr marL="137160" indent="0" algn="justLow" rtl="1">
              <a:buNone/>
            </a:pPr>
            <a:r>
              <a:rPr lang="ar-IQ" sz="3200" dirty="0" smtClean="0"/>
              <a:t>یەکەم:- </a:t>
            </a:r>
            <a:endParaRPr lang="ar-IQ" sz="3200" dirty="0" smtClean="0"/>
          </a:p>
          <a:p>
            <a:pPr marL="137160" indent="0" algn="justLow" rtl="1">
              <a:buNone/>
            </a:pPr>
            <a:r>
              <a:rPr lang="ar-IQ" sz="3200" dirty="0"/>
              <a:t>ئایا ئەو خەڵکانە کێن کە تۆ دەتەوێت ریکلامەکەى ئاراستە بکەیت یان </a:t>
            </a:r>
            <a:r>
              <a:rPr lang="ar-IQ" sz="3200" dirty="0" smtClean="0"/>
              <a:t>بابەتەکەی پێشکەشى </a:t>
            </a:r>
            <a:r>
              <a:rPr lang="ar-IQ" sz="3200" dirty="0"/>
              <a:t>بکەیت؟ تاوەکو گۆڤارێک بۆ ریکلام </a:t>
            </a:r>
            <a:r>
              <a:rPr lang="ar-IQ" sz="3200" dirty="0" smtClean="0"/>
              <a:t>یان بڵاوکردنەوەی بابەتێک </a:t>
            </a:r>
            <a:r>
              <a:rPr lang="ar-IQ" sz="3200" dirty="0"/>
              <a:t>بە دروستى هەڵبژێریت. بۆ نمونە گۆڤارێک باسى چیاو و بەرزایى دەکات، ئەوا دەتواندرێت ریکلامى ئامێرى خزین لەسەر بەفر تیایدا </a:t>
            </a:r>
            <a:r>
              <a:rPr lang="ar-IQ" sz="3200" dirty="0" smtClean="0"/>
              <a:t>بڵاوبکرێتەوە...یان بابەت لەسەر ئامێری خزین لەسەر بەفر.</a:t>
            </a:r>
          </a:p>
          <a:p>
            <a:pPr marL="137160" indent="0" algn="justLow" rtl="1">
              <a:buNone/>
            </a:pPr>
            <a:endParaRPr lang="en-US" sz="3600" dirty="0"/>
          </a:p>
        </p:txBody>
      </p:sp>
      <p:pic>
        <p:nvPicPr>
          <p:cNvPr id="7170" name="Picture 2" descr="C:\Users\MiQDAD\Desktop\aner-magazine-advertising-sundown-small-6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88432" cy="27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QDAD\Desktop\Oakley-Magaz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9172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sz="3000" dirty="0">
                <a:solidFill>
                  <a:schemeClr val="tx1"/>
                </a:solidFill>
              </a:rPr>
              <a:t/>
            </a:r>
            <a:br>
              <a:rPr lang="ar-IQ" sz="3000" dirty="0">
                <a:solidFill>
                  <a:schemeClr val="tx1"/>
                </a:solidFill>
              </a:rPr>
            </a:br>
            <a:r>
              <a:rPr lang="ku-Arab-IQ" sz="3000" dirty="0">
                <a:solidFill>
                  <a:schemeClr val="tx1"/>
                </a:solidFill>
              </a:rPr>
              <a:t>رێ و شوێنەکانی بڵاوکردنەوەی ریکلام لەگۆڤارەکاندا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3960440"/>
          </a:xfrm>
        </p:spPr>
        <p:txBody>
          <a:bodyPr>
            <a:normAutofit/>
          </a:bodyPr>
          <a:lstStyle/>
          <a:p>
            <a:pPr marL="137160" indent="0" algn="justLow" rtl="1">
              <a:buNone/>
            </a:pPr>
            <a:r>
              <a:rPr lang="ar-IQ" dirty="0" smtClean="0"/>
              <a:t>دووەم:- </a:t>
            </a:r>
            <a:r>
              <a:rPr lang="ar-IQ" dirty="0" smtClean="0"/>
              <a:t> </a:t>
            </a:r>
            <a:r>
              <a:rPr lang="ar-IQ" dirty="0" smtClean="0"/>
              <a:t>لێکدانەوەى </a:t>
            </a:r>
            <a:r>
              <a:rPr lang="ar-IQ" dirty="0"/>
              <a:t>دیمۆگرافى بۆ گۆڤارەکە،یەکێکە لە تایبەتمەندی و ناسینەوەی گۆڤارەکان، بۆ ئەوەى بزانى چ تەمەنێک یان چ رەگەزێک ئەو گۆڤارە دەخوێننەوە</a:t>
            </a:r>
            <a:r>
              <a:rPr lang="en-US" dirty="0" smtClean="0"/>
              <a:t>.</a:t>
            </a:r>
            <a:endParaRPr lang="ar-IQ" dirty="0" smtClean="0"/>
          </a:p>
          <a:p>
            <a:pPr marL="137160" indent="0" algn="justLow" rtl="1">
              <a:buNone/>
            </a:pPr>
            <a:endParaRPr lang="en-US" dirty="0"/>
          </a:p>
          <a:p>
            <a:pPr marL="137160" indent="0" algn="justLow" rtl="1">
              <a:buNone/>
            </a:pPr>
            <a:r>
              <a:rPr lang="ar-IQ" dirty="0" smtClean="0"/>
              <a:t> </a:t>
            </a:r>
            <a:endParaRPr lang="en-US" dirty="0"/>
          </a:p>
          <a:p>
            <a:pPr marL="137160" indent="0" algn="justLow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sz="3000" dirty="0">
                <a:solidFill>
                  <a:schemeClr val="tx1"/>
                </a:solidFill>
              </a:rPr>
              <a:t/>
            </a:r>
            <a:br>
              <a:rPr lang="ar-IQ" sz="3000" dirty="0">
                <a:solidFill>
                  <a:schemeClr val="tx1"/>
                </a:solidFill>
              </a:rPr>
            </a:br>
            <a:r>
              <a:rPr lang="ku-Arab-IQ" sz="3000" dirty="0">
                <a:solidFill>
                  <a:schemeClr val="tx1"/>
                </a:solidFill>
              </a:rPr>
              <a:t>رێ و شوێنەکانی بڵاوکردنەوەی ریکلام لەگۆڤارەکاندا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3312368"/>
          </a:xfrm>
        </p:spPr>
        <p:txBody>
          <a:bodyPr>
            <a:normAutofit fontScale="92500" lnSpcReduction="10000"/>
          </a:bodyPr>
          <a:lstStyle/>
          <a:p>
            <a:pPr marL="137160" indent="0" algn="justLow" rtl="1">
              <a:buNone/>
            </a:pPr>
            <a:r>
              <a:rPr lang="ar-IQ" dirty="0" smtClean="0"/>
              <a:t>سێیەم:-  </a:t>
            </a:r>
            <a:r>
              <a:rPr lang="ku-Arab-IQ" dirty="0" smtClean="0"/>
              <a:t>ئایا </a:t>
            </a:r>
            <a:r>
              <a:rPr lang="ar-SA" dirty="0"/>
              <a:t>چەند خوێنەر ئەو گۆڤارەیان بەدەست دەگات؟ لێرەدا پێویستە تیراژى گۆڤارەکە بزانین، لێرەوە تێچوونی ریکلامەکەو ژمارەی وەرگرانی گۆڤارو ریکلامەکە دەزاندرێت و کاردانەوەی فیدباکی ریکلامەکان دەردەکەوێت. </a:t>
            </a:r>
            <a:endParaRPr lang="en-US" dirty="0"/>
          </a:p>
          <a:p>
            <a:pPr marL="137160" indent="0" algn="justLow" rtl="1">
              <a:buNone/>
            </a:pPr>
            <a:r>
              <a:rPr lang="ar-IQ" dirty="0" smtClean="0"/>
              <a:t>زانینی </a:t>
            </a:r>
            <a:r>
              <a:rPr lang="ar-IQ" dirty="0"/>
              <a:t>چەندێتی ژمارەی خوێنەران، چەند خوێنەر ئەو گۆڤارەیان بەدەست دەگات؟ لێرەدا پێویستە تیراژى گۆڤارەکە بزانیت</a:t>
            </a:r>
            <a:r>
              <a:rPr lang="en-US" dirty="0"/>
              <a:t>.</a:t>
            </a:r>
          </a:p>
          <a:p>
            <a:pPr marL="137160" indent="0" algn="justLow" rtl="1">
              <a:buNone/>
            </a:pPr>
            <a:r>
              <a:rPr lang="ar-IQ" dirty="0" smtClean="0"/>
              <a:t> </a:t>
            </a:r>
            <a:endParaRPr lang="en-US" dirty="0"/>
          </a:p>
          <a:p>
            <a:pPr marL="137160" indent="0" algn="justLow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sz="3000" dirty="0">
                <a:solidFill>
                  <a:schemeClr val="tx1"/>
                </a:solidFill>
              </a:rPr>
              <a:t/>
            </a:r>
            <a:br>
              <a:rPr lang="ar-IQ" sz="3000" dirty="0">
                <a:solidFill>
                  <a:schemeClr val="tx1"/>
                </a:solidFill>
              </a:rPr>
            </a:br>
            <a:r>
              <a:rPr lang="ku-Arab-IQ" sz="3000" dirty="0">
                <a:solidFill>
                  <a:schemeClr val="tx1"/>
                </a:solidFill>
              </a:rPr>
              <a:t>رێ و شوێنەکانی بڵاوکردنەوەی ریکلام لەگۆڤارەکاندا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12568"/>
          </a:xfrm>
        </p:spPr>
        <p:txBody>
          <a:bodyPr>
            <a:normAutofit/>
          </a:bodyPr>
          <a:lstStyle/>
          <a:p>
            <a:pPr marL="137160" indent="0" algn="just" rtl="1">
              <a:buNone/>
            </a:pPr>
            <a:r>
              <a:rPr lang="ar-IQ" dirty="0" smtClean="0"/>
              <a:t>چوارەم:- </a:t>
            </a:r>
            <a:r>
              <a:rPr lang="ar-SA" dirty="0" smtClean="0"/>
              <a:t>پێویستە </a:t>
            </a:r>
            <a:r>
              <a:rPr lang="ar-SA" dirty="0"/>
              <a:t>ماوەى دەرچوونى گۆڤارەکە بزانین. بەمەبەستى زانینى ماوەى پاراستن و هەڵگرتنى گۆڤار، ئەگەر گۆڤارێک هەفتانە بوو، ئەوا کەمتر لە رەفە یان لە شوێنى کارو ماڵەوەو ژوورى چاوەڕوانى دام و دەزگاکان دەمێنێتەوە، بەبەراورد لەگەڵ گۆڤارێکى مانگانە. </a:t>
            </a:r>
            <a:endParaRPr lang="en-US" dirty="0"/>
          </a:p>
          <a:p>
            <a:pPr marL="137160" indent="0" algn="justLow" rtl="1">
              <a:buNone/>
            </a:pPr>
            <a:r>
              <a:rPr lang="ar-IQ" dirty="0" smtClean="0"/>
              <a:t>- </a:t>
            </a:r>
            <a:r>
              <a:rPr lang="ar-IQ" dirty="0" smtClean="0"/>
              <a:t>گۆڤارى </a:t>
            </a:r>
            <a:r>
              <a:rPr lang="ar-IQ" dirty="0"/>
              <a:t>هەفتانە تا چەند رۆژێکى کەم دەخوێندرێتەوە و پاشان پەرتەوازە دەبێت و نامێنێت، چونکە سروشتى گۆڤارى هەفتانە ئەوەیە کەوا بابەتەکانى هێزو تواناى مانەوەیان کورتە. </a:t>
            </a:r>
            <a:endParaRPr lang="en-US" dirty="0"/>
          </a:p>
          <a:p>
            <a:pPr marL="137160" indent="0" algn="justLow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sz="3000" dirty="0">
                <a:solidFill>
                  <a:schemeClr val="tx1"/>
                </a:solidFill>
              </a:rPr>
              <a:t/>
            </a:r>
            <a:br>
              <a:rPr lang="ar-IQ" sz="3000" dirty="0">
                <a:solidFill>
                  <a:schemeClr val="tx1"/>
                </a:solidFill>
              </a:rPr>
            </a:br>
            <a:r>
              <a:rPr lang="ku-Arab-IQ" sz="3000" dirty="0">
                <a:solidFill>
                  <a:schemeClr val="tx1"/>
                </a:solidFill>
              </a:rPr>
              <a:t>رێ و شوێنەکانی بڵاوکردنەوەی ریکلام لەگۆڤارەکاندا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2304256"/>
          </a:xfrm>
        </p:spPr>
        <p:txBody>
          <a:bodyPr>
            <a:normAutofit/>
          </a:bodyPr>
          <a:lstStyle/>
          <a:p>
            <a:pPr marL="137160" indent="0" algn="just" rtl="1">
              <a:buNone/>
            </a:pPr>
            <a:r>
              <a:rPr lang="ar-IQ" dirty="0" smtClean="0"/>
              <a:t>پێنجەم:- </a:t>
            </a:r>
            <a:r>
              <a:rPr lang="ar-SA" dirty="0" smtClean="0"/>
              <a:t>پێویستە </a:t>
            </a:r>
            <a:r>
              <a:rPr lang="ar-SA" dirty="0"/>
              <a:t>تێچوونى ریکلامەکە بزاندرێت، کە بە لێکدانەوەى رەنگاو رەنگى و لاپەڕەو قەبارەى ریکلامەکە دیارى دەکرێت. دەکرێت ئەو تێچوونە بزانیت کە گونجاو بێت و کاریگەرى سلبى نەکاتە سەر داهات و فرۆشتن.</a:t>
            </a:r>
            <a:endParaRPr lang="en-US" dirty="0"/>
          </a:p>
          <a:p>
            <a:pPr marL="137160" indent="0" algn="justLow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75856" y="1268760"/>
            <a:ext cx="570932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5008" y="692696"/>
            <a:ext cx="570932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4000" dirty="0" smtClean="0"/>
              <a:t>کۆتایی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03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196752"/>
            <a:ext cx="4186808" cy="5544616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ar-SA" dirty="0"/>
              <a:t>گۆڤارەکان، پانتایەکی گەورە لەبواری میدیا و رۆژنامەگەری داگیر دەکەن، رووبەرێکی گەورەی وەرگرو خوێنەریان هەیە. گۆڤارەکان کەناڵێکن خاوەن تایبەتمەندی و سروشتی خۆیانن، بۆیە هەڵبژاردنى ریکلامەکان زۆر پێویستە لەگەڵ جۆری گۆڤارەکان و رێژەى خوێنەرانی گۆڤارەکە بگونجێندرێت. </a:t>
            </a:r>
            <a:endParaRPr lang="en-US" sz="3600" dirty="0"/>
          </a:p>
        </p:txBody>
      </p:sp>
      <p:pic>
        <p:nvPicPr>
          <p:cNvPr id="1027" name="Picture 3" descr="C:\Users\MiQDAD\Desktop\magazine-subscrip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" y="3717032"/>
            <a:ext cx="44136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/>
          </a:bodyPr>
          <a:lstStyle/>
          <a:p>
            <a:pPr algn="just" rtl="1"/>
            <a:r>
              <a:rPr lang="ar-SA" dirty="0"/>
              <a:t>گرنگى ریکلامکردن لە گۆڤاردا، ئەوەیە کە تێچونى ریکلام لە گۆڤار زیاترە وەک لە رۆژنامەدا، چونکە ماوەى مانەوەى زیاترەو هەروەها لەرووخساردا جوانترە و نرخى گۆڤار زیاترە بەبەراورد لەگەڵ رۆژنامەدا. هەروەها گۆڤار لەنێو چین و توێژە جیاوازەکاندا تواناى هاوبەشى کردنى هەیە، بۆیە ریکلامەکان دەتوانن لەو خەسلەتەی گۆڤارەکان سوود وەربگرن و ریکلامەکانیان ئاراستەی زۆرترین وەرگر بکەن.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dirty="0"/>
              <a:t>گۆڤار بۆ ماوەیەکى زۆر دەمێنێتەوەو خەڵک لەشوێنی کارو لەگەشت و سەیران و لەشوێنە جیاوازەکان و لە ماڵ و لەهەر شوێنێک بێت، دەتوانن بەئاسانی هەڵى بگرن و لەگەڵ خۆیان بیبەن. دەتواندریت گۆڤارەکان هاوبەشى لەگەڵ هاوڕێکانیان پێ بکەن، بۆیە ریکلام لەو تایبەتمەندیانەی گۆڤار سوودی زۆر دەبینێت. </a:t>
            </a:r>
            <a:endParaRPr lang="ar-IQ" dirty="0" smtClean="0"/>
          </a:p>
          <a:p>
            <a:pPr algn="just" rtl="1"/>
            <a:r>
              <a:rPr lang="ar-SA" dirty="0"/>
              <a:t>ریکلامکردن لە گۆڤار بەبەراورد لەگەڵ فۆرمەکانى تر زۆر زیاتر جێگاى باوەربوونە، بەڵام کەمتر راوی وەرگر دەکات، گەر بێت و لەگەڵ کەنالێکی وەک تەلەفزیۆن بەراوردی بکەین، چونکە خوێنەر بەشێنەیى لاپەڕەکانى گۆڤار هەڵدەداتەوە و سەیرى ناوەرۆک و وێنەو ریکلامەکان دەکات، بۆیە کاریگەرییەکان بەهێواشی و لەسەرخۆییە.</a:t>
            </a:r>
            <a:endParaRPr lang="en-US" dirty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052736"/>
            <a:ext cx="8435280" cy="5544616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SA" dirty="0"/>
              <a:t>وەک چۆن لە گۆڤاردا چاوەڕوانکردنى خوێنەر بۆ جۆرى گۆڤارەکان هەیە، کاتێک دەبینین گۆڤارەکە ناوێکی هەیە، گۆڤارێکی وەرزشییە یان تەندروستییە یان کۆمەڵایەتییە یان هەر ناوێک و تایبەت بەهەر بوارو سێکتەرێک بێت، کە خوێنەر تەنها بەبینین و سەیرکردنی ناوەکەی، پێشبینی ناوەرۆکی گۆڤارەکان دەکات، بۆیە گەر ریکلامەکان لەسەر ئەو بنەمایە بابەتەکان هەلبژێرن، ئەوا بەئاسانی دەتوانن ئامانج بپێکن و بگەنە مەبەست و کڕیارو بەکارهێنەرانیان بدۆزنەوە.</a:t>
            </a:r>
            <a:endParaRPr lang="en-US" dirty="0"/>
          </a:p>
          <a:p>
            <a:pPr algn="just" rtl="1"/>
            <a:r>
              <a:rPr lang="ar-SA" dirty="0"/>
              <a:t>بێگومان چاوەڕوان دەکرێت هەر جۆرو تایپێکی گۆڤار، بەشێوەیەکی گشتی لەلایەن چ چین و توێژو چ ئاستێک دەخوێندرێتەوە، بەتایبەتی گۆڤارە تایبەتمەندییەکان، بەڵام ئەو گۆڤارانەی کە ناو و ناوەرۆکێکی گشتییان هەیە، بێگومان ئاراستەی هەموو ئاست و چین و توێژەکان دەکرێن، بۆیە ریکلامەکان لەسەر ئەو بنەمایانە پێویستە بونیاد بندرێن و بڵاوبکرێنەوە.</a:t>
            </a:r>
            <a:endParaRPr lang="en-US" dirty="0"/>
          </a:p>
          <a:p>
            <a:pPr algn="just" rtl="1"/>
            <a:r>
              <a:rPr lang="en-GB" dirty="0"/>
              <a:t> </a:t>
            </a:r>
            <a:r>
              <a:rPr lang="ar-SA" dirty="0"/>
              <a:t>بۆ نمونە لە گۆڤارێکی ژنان، دەکرێت ریکلام بۆ کەل و پەلەکانی ژنانی تێدا بکرێت. لە گۆڤارێکی وەرزشی، دەکرێت ریکلامی کەل و پەلی وەرزسی تێدا بڵاوبکرێتەوە...هتد.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ku-Arab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ریکلامکردن </a:t>
            </a:r>
            <a:r>
              <a:rPr lang="ku-Arab-IQ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لە رێگەی گۆڤارەکان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052736"/>
            <a:ext cx="8435280" cy="5544616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SA" dirty="0"/>
              <a:t>وەک چۆن لە گۆڤاردا چاوەڕوانکردنى خوێنەر بۆ جۆرى گۆڤارەکان هەیە، کاتێک دەبینین گۆڤارەکە ناوێکی هەیە، گۆڤارێکی وەرزشییە یان تەندروستییە یان کۆمەڵایەتییە یان هەر ناوێک و تایبەت بەهەر بوارو سێکتەرێک بێت، کە خوێنەر تەنها بەبینین و سەیرکردنی ناوەکەی، پێشبینی ناوەرۆکی گۆڤارەکان دەکات، بۆیە گەر ریکلامەکان لەسەر ئەو بنەمایە بابەتەکان هەلبژێرن، ئەوا بەئاسانی دەتوانن ئامانج بپێکن و بگەنە مەبەست و کڕیارو بەکارهێنەرانیان بدۆزنەوە.</a:t>
            </a:r>
            <a:endParaRPr lang="en-US" dirty="0"/>
          </a:p>
          <a:p>
            <a:pPr algn="just" rtl="1"/>
            <a:r>
              <a:rPr lang="ar-SA" dirty="0"/>
              <a:t>بێگومان چاوەڕوان دەکرێت هەر جۆرو تایپێکی گۆڤار، بەشێوەیەکی گشتی لەلایەن چ چین و توێژو چ ئاستێک دەخوێندرێتەوە، بەتایبەتی گۆڤارە تایبەتمەندییەکان، بەڵام ئەو گۆڤارانەی کە ناو و ناوەرۆکێکی گشتییان هەیە، بێگومان ئاراستەی هەموو ئاست و چین و توێژەکان دەکرێن، بۆیە ریکلامەکان لەسەر ئەو بنەمایانە پێویستە بونیاد بندرێن و بڵاوبکرێنەوە.</a:t>
            </a:r>
            <a:endParaRPr lang="en-US" dirty="0"/>
          </a:p>
          <a:p>
            <a:pPr algn="just" rtl="1"/>
            <a:r>
              <a:rPr lang="en-GB" dirty="0"/>
              <a:t> </a:t>
            </a:r>
            <a:r>
              <a:rPr lang="ar-SA" dirty="0"/>
              <a:t>بۆ نمونە لە گۆڤارێکی ژنان، دەکرێت ریکلام بۆ کەل و پەلەکانی ژنانی تێدا بکرێت. لە گۆڤارێکی وەرزشی، دەکرێت ریکلامی کەل و پەلی وەرزسی تێدا بڵاوبکرێتەوە...هتد.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SA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تایبەتمەندییەکانى </a:t>
            </a:r>
            <a:r>
              <a:rPr lang="ar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گۆڤار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137160" indent="0" algn="justLow" rtl="1">
              <a:buNone/>
            </a:pPr>
            <a:r>
              <a:rPr lang="ar-IQ" sz="3200" dirty="0" smtClean="0"/>
              <a:t>١- گۆڤار </a:t>
            </a:r>
            <a:r>
              <a:rPr lang="ar-IQ" sz="3200" dirty="0"/>
              <a:t>لەرووخساردا جوانترە و نرخى گۆڤار زیاترە بەبەراورد لەگەڵ </a:t>
            </a:r>
            <a:r>
              <a:rPr lang="ar-IQ" sz="3200" dirty="0" smtClean="0"/>
              <a:t>رۆژنامەدا، بۆیە </a:t>
            </a:r>
            <a:r>
              <a:rPr lang="ar-IQ" sz="3200" dirty="0"/>
              <a:t>تێچونى ریکلام لە گۆڤار زیاترە وەک لە </a:t>
            </a:r>
            <a:r>
              <a:rPr lang="ar-IQ" sz="3200" dirty="0" smtClean="0"/>
              <a:t>رۆژنامەدا</a:t>
            </a:r>
            <a:r>
              <a:rPr lang="ar-IQ" sz="3200" dirty="0"/>
              <a:t>.</a:t>
            </a:r>
            <a:endParaRPr lang="ar-IQ" sz="3200" dirty="0" smtClean="0"/>
          </a:p>
          <a:p>
            <a:pPr marL="137160" indent="0" algn="justLow" rtl="1">
              <a:buNone/>
            </a:pPr>
            <a:r>
              <a:rPr lang="ar-IQ" sz="3200" dirty="0" smtClean="0"/>
              <a:t>٢-</a:t>
            </a:r>
            <a:r>
              <a:rPr lang="ar-IQ" sz="3600" dirty="0"/>
              <a:t>گۆڤار لەنێو چین و توێژە جیاوازەکاندا تواناى هاوبەشى کردنى هەیە</a:t>
            </a:r>
            <a:r>
              <a:rPr lang="en-US" sz="3600" dirty="0" smtClean="0"/>
              <a:t>.</a:t>
            </a:r>
            <a:r>
              <a:rPr lang="ar-IQ" sz="3600" dirty="0" smtClean="0"/>
              <a:t> </a:t>
            </a:r>
            <a:r>
              <a:rPr lang="ar-IQ" sz="3600" dirty="0"/>
              <a:t>بۆ ماوەیەکى زۆر </a:t>
            </a:r>
            <a:r>
              <a:rPr lang="ar-IQ" sz="3600" dirty="0" smtClean="0"/>
              <a:t>دەمێنێتەوە</a:t>
            </a:r>
            <a:r>
              <a:rPr lang="ku-Arab-IQ" sz="3600" dirty="0" smtClean="0"/>
              <a:t>.</a:t>
            </a:r>
            <a:r>
              <a:rPr lang="ar-IQ" sz="3600" dirty="0" smtClean="0"/>
              <a:t> </a:t>
            </a:r>
            <a:endParaRPr lang="ku-Arab-IQ" sz="3600" dirty="0" smtClean="0"/>
          </a:p>
          <a:p>
            <a:pPr marL="137160" indent="0" algn="justLow" rtl="1">
              <a:buNone/>
            </a:pPr>
            <a:r>
              <a:rPr lang="ar-IQ" sz="3600" dirty="0" smtClean="0"/>
              <a:t>خەڵک </a:t>
            </a:r>
            <a:r>
              <a:rPr lang="ar-IQ" sz="3600" dirty="0"/>
              <a:t>لە ماڵ و شوێنەکانى کارکردنیان هەڵى دەگرن. </a:t>
            </a:r>
            <a:r>
              <a:rPr lang="ar-IQ" sz="3600" dirty="0" smtClean="0"/>
              <a:t>لەماڵەوە </a:t>
            </a:r>
            <a:r>
              <a:rPr lang="ar-IQ" sz="3600" dirty="0"/>
              <a:t>دەیبەنە شوێنى کاریان یاخود بە پێچەوانەوە. بە تایبەتى ئەگەر گۆڤارێکى </a:t>
            </a:r>
            <a:r>
              <a:rPr lang="ar-IQ" sz="3600" dirty="0" smtClean="0"/>
              <a:t>تایبەتمەند </a:t>
            </a:r>
            <a:r>
              <a:rPr lang="ar-IQ" sz="3600" dirty="0"/>
              <a:t>بە پیشەیەکى دیاریکراو یان بۆ جەماوەرێکى </a:t>
            </a:r>
            <a:r>
              <a:rPr lang="ar-IQ" sz="3600" dirty="0" smtClean="0"/>
              <a:t>دیاریکراو بێت، </a:t>
            </a:r>
            <a:r>
              <a:rPr lang="ar-IQ" sz="3600" dirty="0"/>
              <a:t>ئەوا پرۆسەى هەڵگرتن زیاترو گواستنەوە پێکردنى باشتر دەبێت</a:t>
            </a:r>
            <a:r>
              <a:rPr lang="en-US" sz="3600" dirty="0"/>
              <a:t>.</a:t>
            </a:r>
          </a:p>
          <a:p>
            <a:pPr marL="137160" indent="0" algn="justLow" rtl="1">
              <a:buNone/>
            </a:pPr>
            <a:endParaRPr lang="en-US" sz="3600" dirty="0"/>
          </a:p>
          <a:p>
            <a:pPr marL="137160" indent="0" algn="justLow" rtl="1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7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تایبەتمەندییەکانى </a:t>
            </a:r>
            <a:r>
              <a:rPr lang="ar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گۆڤار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412776"/>
            <a:ext cx="5987008" cy="3168352"/>
          </a:xfrm>
        </p:spPr>
        <p:txBody>
          <a:bodyPr>
            <a:normAutofit fontScale="85000" lnSpcReduction="10000"/>
          </a:bodyPr>
          <a:lstStyle/>
          <a:p>
            <a:pPr marL="137160" indent="0" algn="justLow" rtl="1">
              <a:buNone/>
            </a:pPr>
            <a:r>
              <a:rPr lang="ar-IQ" sz="3200" dirty="0" smtClean="0"/>
              <a:t>٣- چاوەڕوانکردنى </a:t>
            </a:r>
            <a:r>
              <a:rPr lang="ar-IQ" sz="3200" dirty="0"/>
              <a:t>خوێنەر بۆ جۆرى گۆڤارەکان</a:t>
            </a:r>
            <a:r>
              <a:rPr lang="en-US" sz="3200" dirty="0"/>
              <a:t>.</a:t>
            </a:r>
          </a:p>
          <a:p>
            <a:pPr marL="137160" indent="0" algn="justLow" rtl="1">
              <a:buNone/>
            </a:pPr>
            <a:r>
              <a:rPr lang="ar-IQ" sz="3200" dirty="0"/>
              <a:t>هەر گۆڤارێک هەڵگرى ناونیشانێکە، لەو رێگەیەوە خوێنەر واى دادەنێت کەوا بابەتەکانى ناوەوەى ئەو گۆڤارە باس لەچى دەکات. بۆیە پێویستە </a:t>
            </a:r>
            <a:r>
              <a:rPr lang="ar-IQ" sz="3200" dirty="0" smtClean="0"/>
              <a:t>بابەتەکان </a:t>
            </a:r>
            <a:r>
              <a:rPr lang="ar-IQ" sz="3200" dirty="0"/>
              <a:t>پەیوەندییان  بەو ناوەرۆکانەوە هەبێت کە خوێنەر چاوەڕێ دەکات</a:t>
            </a:r>
            <a:r>
              <a:rPr lang="en-US" sz="3200" dirty="0"/>
              <a:t>.</a:t>
            </a:r>
          </a:p>
          <a:p>
            <a:pPr marL="137160" indent="0" algn="justLow" rtl="1">
              <a:buNone/>
            </a:pPr>
            <a:endParaRPr lang="en-US" sz="3600" dirty="0"/>
          </a:p>
        </p:txBody>
      </p:sp>
      <p:pic>
        <p:nvPicPr>
          <p:cNvPr id="3075" name="Picture 3" descr="C:\Users\MiQDAD\Desktop\Blog-Hero-reasons-why-mags-work-81a6dd41-8c94-450d-b15f-46a8a031b8bb-0-1925x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62" y="4653136"/>
            <a:ext cx="55465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QDAD\Desktop\comedy-m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4" y="1425408"/>
            <a:ext cx="2176908" cy="30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تایبەتمەندییەکانى </a:t>
            </a:r>
            <a:r>
              <a:rPr lang="ar-IQ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گۆڤار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2952328"/>
          </a:xfrm>
        </p:spPr>
        <p:txBody>
          <a:bodyPr>
            <a:normAutofit/>
          </a:bodyPr>
          <a:lstStyle/>
          <a:p>
            <a:pPr marL="137160" indent="0" algn="justLow" rtl="1">
              <a:buNone/>
            </a:pPr>
            <a:r>
              <a:rPr lang="ar-IQ" sz="3200" dirty="0" smtClean="0"/>
              <a:t>٤- لە </a:t>
            </a:r>
            <a:r>
              <a:rPr lang="ar-IQ" sz="3200" dirty="0"/>
              <a:t>گۆڤاردا دۆزینەوەى جۆرى خەڵک گرنگە</a:t>
            </a:r>
            <a:r>
              <a:rPr lang="en-US" sz="3200" dirty="0"/>
              <a:t>.</a:t>
            </a:r>
          </a:p>
          <a:p>
            <a:pPr marL="137160" indent="0" algn="justLow" rtl="1">
              <a:buNone/>
            </a:pPr>
            <a:r>
              <a:rPr lang="ar-IQ" sz="3200" dirty="0" smtClean="0"/>
              <a:t>ئاخۆ </a:t>
            </a:r>
            <a:r>
              <a:rPr lang="ar-IQ" sz="3200" dirty="0"/>
              <a:t>چ چین و توێژێک پێشوازى لەو گۆڤارە دەکەن، بۆیە ناوەرۆکی گۆڤار تەرکیز دەکاتەوە سەر خوێنەرى دیاریکراو (تایبەتمەند).</a:t>
            </a:r>
            <a:endParaRPr lang="en-US" sz="3200" dirty="0"/>
          </a:p>
          <a:p>
            <a:pPr marL="137160" indent="0" algn="justLow" rtl="1">
              <a:buNone/>
            </a:pPr>
            <a:endParaRPr lang="en-US" sz="3600" dirty="0"/>
          </a:p>
        </p:txBody>
      </p:sp>
      <p:pic>
        <p:nvPicPr>
          <p:cNvPr id="6146" name="Picture 2" descr="C:\Users\MiQDAD\Desktop\magaz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469115" cy="31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3064</TotalTime>
  <Words>910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Franklin Gothic Book</vt:lpstr>
      <vt:lpstr>Tahoma</vt:lpstr>
      <vt:lpstr>Wingdings</vt:lpstr>
      <vt:lpstr>Wingdings 2</vt:lpstr>
      <vt:lpstr>Wingdings 3</vt:lpstr>
      <vt:lpstr>Apex</vt:lpstr>
      <vt:lpstr>ریکلامکردن لە رێگەی گۆڤارەکان</vt:lpstr>
      <vt:lpstr>ریکلامکردن لە رێگەی گۆڤارەکان</vt:lpstr>
      <vt:lpstr>ریکلامکردن لە رێگەی گۆڤارەکان</vt:lpstr>
      <vt:lpstr>ریکلامکردن لە رێگەی گۆڤارەکان</vt:lpstr>
      <vt:lpstr>ریکلامکردن لە رێگەی گۆڤارەکان</vt:lpstr>
      <vt:lpstr>ریکلامکردن لە رێگەی گۆڤارەکان</vt:lpstr>
      <vt:lpstr>تایبەتمەندییەکانى گۆڤار</vt:lpstr>
      <vt:lpstr>تایبەتمەندییەکانى گۆڤار</vt:lpstr>
      <vt:lpstr>تایبەتمەندییەکانى گۆڤار</vt:lpstr>
      <vt:lpstr> رێ و شوێنەکانی بڵاوکردنەوەی ریکلام لەگۆڤارەکاندا </vt:lpstr>
      <vt:lpstr> رێ و شوێنەکانی بڵاوکردنەوەی ریکلام لەگۆڤارەکاندا</vt:lpstr>
      <vt:lpstr> رێ و شوێنەکانی بڵاوکردنەوەی ریکلام لەگۆڤارەکاندا</vt:lpstr>
      <vt:lpstr> رێ و شوێنەکانی بڵاوکردنەوەی ریکلام لەگۆڤارەکاندا</vt:lpstr>
      <vt:lpstr> رێ و شوێنەکانی بڵاوکردنەوەی ریکلام لەگۆڤارەکاندا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وتاری رۆژنامەوانی</dc:title>
  <dc:creator>MiQDAD</dc:creator>
  <cp:lastModifiedBy>lenovo</cp:lastModifiedBy>
  <cp:revision>109</cp:revision>
  <dcterms:created xsi:type="dcterms:W3CDTF">2015-11-18T11:35:24Z</dcterms:created>
  <dcterms:modified xsi:type="dcterms:W3CDTF">2022-11-25T22:54:00Z</dcterms:modified>
</cp:coreProperties>
</file>