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sldIdLst>
    <p:sldId id="256" r:id="rId2"/>
    <p:sldId id="257" r:id="rId3"/>
    <p:sldId id="265" r:id="rId4"/>
    <p:sldId id="258" r:id="rId5"/>
    <p:sldId id="259" r:id="rId6"/>
    <p:sldId id="260" r:id="rId7"/>
    <p:sldId id="261" r:id="rId8"/>
    <p:sldId id="262" r:id="rId9"/>
    <p:sldId id="263" r:id="rId10"/>
    <p:sldId id="264" r:id="rId11"/>
    <p:sldId id="267" r:id="rId12"/>
    <p:sldId id="268" r:id="rId13"/>
    <p:sldId id="269" r:id="rId14"/>
    <p:sldId id="270" r:id="rId15"/>
    <p:sldId id="271" r:id="rId16"/>
    <p:sldId id="272" r:id="rId17"/>
    <p:sldId id="275" r:id="rId18"/>
    <p:sldId id="276" r:id="rId19"/>
    <p:sldId id="277" r:id="rId20"/>
    <p:sldId id="278" r:id="rId21"/>
    <p:sldId id="279" r:id="rId22"/>
    <p:sldId id="273"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FD588B5E-CA0E-47C8-8478-8B6FA2CAFD2B}" type="datetimeFigureOut">
              <a:rPr lang="en-US" smtClean="0"/>
              <a:t>4/6/2023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88C0EEA1-496F-4133-B3DD-2BBA2C49A719}"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D588B5E-CA0E-47C8-8478-8B6FA2CAFD2B}" type="datetimeFigureOut">
              <a:rPr lang="en-US" smtClean="0"/>
              <a:t>4/6/2023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C0EEA1-496F-4133-B3DD-2BBA2C49A71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D588B5E-CA0E-47C8-8478-8B6FA2CAFD2B}" type="datetimeFigureOut">
              <a:rPr lang="en-US" smtClean="0"/>
              <a:t>4/6/2023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C0EEA1-496F-4133-B3DD-2BBA2C49A71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D588B5E-CA0E-47C8-8478-8B6FA2CAFD2B}" type="datetimeFigureOut">
              <a:rPr lang="en-US" smtClean="0"/>
              <a:t>4/6/2023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C0EEA1-496F-4133-B3DD-2BBA2C49A71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D588B5E-CA0E-47C8-8478-8B6FA2CAFD2B}" type="datetimeFigureOut">
              <a:rPr lang="en-US" smtClean="0"/>
              <a:t>4/6/2023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88C0EEA1-496F-4133-B3DD-2BBA2C49A71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D588B5E-CA0E-47C8-8478-8B6FA2CAFD2B}" type="datetimeFigureOut">
              <a:rPr lang="en-US" smtClean="0"/>
              <a:t>4/6/2023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C0EEA1-496F-4133-B3DD-2BBA2C49A71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D588B5E-CA0E-47C8-8478-8B6FA2CAFD2B}" type="datetimeFigureOut">
              <a:rPr lang="en-US" smtClean="0"/>
              <a:t>4/6/2023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C0EEA1-496F-4133-B3DD-2BBA2C49A71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D588B5E-CA0E-47C8-8478-8B6FA2CAFD2B}" type="datetimeFigureOut">
              <a:rPr lang="en-US" smtClean="0"/>
              <a:t>4/6/2023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C0EEA1-496F-4133-B3DD-2BBA2C49A71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588B5E-CA0E-47C8-8478-8B6FA2CAFD2B}" type="datetimeFigureOut">
              <a:rPr lang="en-US" smtClean="0"/>
              <a:t>4/6/2023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C0EEA1-496F-4133-B3DD-2BBA2C49A71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D588B5E-CA0E-47C8-8478-8B6FA2CAFD2B}" type="datetimeFigureOut">
              <a:rPr lang="en-US" smtClean="0"/>
              <a:t>4/6/2023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C0EEA1-496F-4133-B3DD-2BBA2C49A71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D588B5E-CA0E-47C8-8478-8B6FA2CAFD2B}" type="datetimeFigureOut">
              <a:rPr lang="en-US" smtClean="0"/>
              <a:t>4/6/2023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C0EEA1-496F-4133-B3DD-2BBA2C49A71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7030A0">
            <a:alpha val="25000"/>
          </a:srgbClr>
        </a:solid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FD588B5E-CA0E-47C8-8478-8B6FA2CAFD2B}" type="datetimeFigureOut">
              <a:rPr lang="en-US" smtClean="0"/>
              <a:t>4/6/2023</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88C0EEA1-496F-4133-B3DD-2BBA2C49A719}"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wikihow.com/Image:Collecting-information.jp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764704"/>
            <a:ext cx="8229600" cy="1944216"/>
          </a:xfrm>
        </p:spPr>
        <p:txBody>
          <a:bodyPr/>
          <a:lstStyle/>
          <a:p>
            <a:r>
              <a:rPr lang="ar-IQ" dirty="0" smtClean="0">
                <a:solidFill>
                  <a:srgbClr val="FF0000"/>
                </a:solidFill>
              </a:rPr>
              <a:t>وتاری رۆژنامەوانی</a:t>
            </a:r>
            <a:endParaRPr lang="en-US" dirty="0">
              <a:solidFill>
                <a:srgbClr val="FF0000"/>
              </a:solidFill>
            </a:endParaRPr>
          </a:p>
        </p:txBody>
      </p:sp>
    </p:spTree>
    <p:extLst>
      <p:ext uri="{BB962C8B-B14F-4D97-AF65-F5344CB8AC3E}">
        <p14:creationId xmlns:p14="http://schemas.microsoft.com/office/powerpoint/2010/main" val="688689468"/>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solidFill>
                  <a:srgbClr val="FF0000"/>
                </a:solidFill>
              </a:rPr>
              <a:t>چۆن وتار دەنووسین</a:t>
            </a:r>
            <a:endParaRPr lang="en-US" dirty="0">
              <a:solidFill>
                <a:srgbClr val="FF0000"/>
              </a:solidFill>
            </a:endParaRPr>
          </a:p>
        </p:txBody>
      </p:sp>
      <p:sp>
        <p:nvSpPr>
          <p:cNvPr id="5" name="Title 1"/>
          <p:cNvSpPr txBox="1">
            <a:spLocks/>
          </p:cNvSpPr>
          <p:nvPr/>
        </p:nvSpPr>
        <p:spPr>
          <a:xfrm>
            <a:off x="3275856" y="1268760"/>
            <a:ext cx="5709320" cy="273630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endParaRPr lang="en-US" sz="3200" dirty="0"/>
          </a:p>
        </p:txBody>
      </p:sp>
      <p:sp>
        <p:nvSpPr>
          <p:cNvPr id="4" name="Title 1"/>
          <p:cNvSpPr txBox="1">
            <a:spLocks/>
          </p:cNvSpPr>
          <p:nvPr/>
        </p:nvSpPr>
        <p:spPr>
          <a:xfrm>
            <a:off x="3255168" y="1844824"/>
            <a:ext cx="5709320" cy="3456384"/>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Low" rtl="1"/>
            <a:r>
              <a:rPr lang="ar-IQ" sz="3200" dirty="0" smtClean="0">
                <a:solidFill>
                  <a:schemeClr val="bg1"/>
                </a:solidFill>
              </a:rPr>
              <a:t>٧-کۆتایی بە وتارەکەت بێنە بە کۆتاییەکی بەهێز...هەستێکی کۆتایی ببەخشەو پێراگەیاندنەکانت لە خاڵە سەرەکییەکان دووپات بکەوە، کە دەتەوێت بیلێت. </a:t>
            </a:r>
          </a:p>
          <a:p>
            <a:pPr algn="r"/>
            <a:r>
              <a:rPr lang="ar-IQ" sz="3200" dirty="0" smtClean="0">
                <a:solidFill>
                  <a:schemeClr val="bg1"/>
                </a:solidFill>
              </a:rPr>
              <a:t> </a:t>
            </a:r>
            <a:endParaRPr lang="en-US" sz="3200" dirty="0">
              <a:solidFill>
                <a:schemeClr val="bg1"/>
              </a:solidFill>
            </a:endParaRPr>
          </a:p>
        </p:txBody>
      </p:sp>
    </p:spTree>
    <p:extLst>
      <p:ext uri="{BB962C8B-B14F-4D97-AF65-F5344CB8AC3E}">
        <p14:creationId xmlns:p14="http://schemas.microsoft.com/office/powerpoint/2010/main" val="375938998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ppt_x"/>
                                          </p:val>
                                        </p:tav>
                                        <p:tav tm="100000">
                                          <p:val>
                                            <p:strVal val="#ppt_x"/>
                                          </p:val>
                                        </p:tav>
                                      </p:tavLst>
                                    </p:anim>
                                    <p:anim calcmode="lin" valueType="num">
                                      <p:cBhvr additive="base">
                                        <p:cTn id="13"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1143000"/>
          </a:xfrm>
        </p:spPr>
        <p:txBody>
          <a:bodyPr/>
          <a:lstStyle/>
          <a:p>
            <a:r>
              <a:rPr lang="ar-IQ" dirty="0" smtClean="0">
                <a:solidFill>
                  <a:srgbClr val="FF0000"/>
                </a:solidFill>
              </a:rPr>
              <a:t>توخمەکانی وتار</a:t>
            </a:r>
            <a:endParaRPr lang="en-US" dirty="0">
              <a:solidFill>
                <a:srgbClr val="FF0000"/>
              </a:solidFill>
            </a:endParaRPr>
          </a:p>
        </p:txBody>
      </p:sp>
      <p:sp>
        <p:nvSpPr>
          <p:cNvPr id="3" name="Content Placeholder 2"/>
          <p:cNvSpPr>
            <a:spLocks noGrp="1"/>
          </p:cNvSpPr>
          <p:nvPr>
            <p:ph idx="1"/>
          </p:nvPr>
        </p:nvSpPr>
        <p:spPr>
          <a:xfrm>
            <a:off x="457200" y="1960200"/>
            <a:ext cx="8229600" cy="4709160"/>
          </a:xfrm>
        </p:spPr>
        <p:txBody>
          <a:bodyPr>
            <a:normAutofit/>
          </a:bodyPr>
          <a:lstStyle/>
          <a:p>
            <a:pPr marL="137160" indent="0" algn="justLow" rtl="1">
              <a:buNone/>
            </a:pPr>
            <a:r>
              <a:rPr lang="ar-JO" dirty="0">
                <a:solidFill>
                  <a:schemeClr val="bg1"/>
                </a:solidFill>
              </a:rPr>
              <a:t>١</a:t>
            </a:r>
            <a:r>
              <a:rPr lang="ar-IQ" dirty="0" smtClean="0">
                <a:solidFill>
                  <a:schemeClr val="bg1"/>
                </a:solidFill>
              </a:rPr>
              <a:t>-</a:t>
            </a:r>
            <a:r>
              <a:rPr lang="ar-JO" dirty="0" smtClean="0">
                <a:solidFill>
                  <a:schemeClr val="bg1"/>
                </a:solidFill>
              </a:rPr>
              <a:t> </a:t>
            </a:r>
            <a:r>
              <a:rPr lang="en-US" dirty="0" smtClean="0">
                <a:solidFill>
                  <a:schemeClr val="bg1"/>
                </a:solidFill>
              </a:rPr>
              <a:t>(Headline)</a:t>
            </a:r>
            <a:r>
              <a:rPr lang="ar-JO" dirty="0" smtClean="0">
                <a:solidFill>
                  <a:schemeClr val="bg1"/>
                </a:solidFill>
              </a:rPr>
              <a:t>ب</a:t>
            </a:r>
            <a:r>
              <a:rPr lang="ar-SA" dirty="0" smtClean="0">
                <a:solidFill>
                  <a:schemeClr val="bg1"/>
                </a:solidFill>
              </a:rPr>
              <a:t>ریتیە </a:t>
            </a:r>
            <a:r>
              <a:rPr lang="ar-SA" dirty="0">
                <a:solidFill>
                  <a:schemeClr val="bg1"/>
                </a:solidFill>
              </a:rPr>
              <a:t>لە تێکستێک کە دەکەوێتە سەرو</a:t>
            </a:r>
            <a:r>
              <a:rPr lang="en-US" dirty="0">
                <a:solidFill>
                  <a:schemeClr val="bg1"/>
                </a:solidFill>
              </a:rPr>
              <a:t> (Top)</a:t>
            </a:r>
            <a:r>
              <a:rPr lang="ar-SA" dirty="0">
                <a:solidFill>
                  <a:schemeClr val="bg1"/>
                </a:solidFill>
              </a:rPr>
              <a:t>ى وتارى </a:t>
            </a:r>
            <a:r>
              <a:rPr lang="ar-SA" dirty="0" smtClean="0">
                <a:solidFill>
                  <a:schemeClr val="bg1"/>
                </a:solidFill>
              </a:rPr>
              <a:t>رۆژنامە</a:t>
            </a:r>
            <a:r>
              <a:rPr lang="ar-IQ" dirty="0" smtClean="0">
                <a:solidFill>
                  <a:schemeClr val="bg1"/>
                </a:solidFill>
              </a:rPr>
              <a:t>.</a:t>
            </a:r>
            <a:r>
              <a:rPr lang="ar-SA" dirty="0" smtClean="0">
                <a:solidFill>
                  <a:schemeClr val="bg1"/>
                </a:solidFill>
              </a:rPr>
              <a:t> </a:t>
            </a:r>
            <a:r>
              <a:rPr lang="ar-SA" dirty="0">
                <a:solidFill>
                  <a:schemeClr val="bg1"/>
                </a:solidFill>
              </a:rPr>
              <a:t>وتار پێویستە، سەردێر...ناونیشان...سەروتار</a:t>
            </a:r>
            <a:r>
              <a:rPr lang="en-US" dirty="0">
                <a:solidFill>
                  <a:schemeClr val="bg1"/>
                </a:solidFill>
              </a:rPr>
              <a:t> (Headline) </a:t>
            </a:r>
            <a:r>
              <a:rPr lang="ar-SA" dirty="0">
                <a:solidFill>
                  <a:schemeClr val="bg1"/>
                </a:solidFill>
              </a:rPr>
              <a:t>هەبێت. کە دەوەستێتە سەر سروشتى </a:t>
            </a:r>
            <a:r>
              <a:rPr lang="ar-SA" dirty="0" smtClean="0">
                <a:solidFill>
                  <a:schemeClr val="bg1"/>
                </a:solidFill>
              </a:rPr>
              <a:t>وتارەکە</a:t>
            </a:r>
            <a:r>
              <a:rPr lang="ar-IQ" dirty="0">
                <a:solidFill>
                  <a:schemeClr val="bg1"/>
                </a:solidFill>
              </a:rPr>
              <a:t>.</a:t>
            </a:r>
            <a:r>
              <a:rPr lang="en-US" dirty="0" smtClean="0">
                <a:solidFill>
                  <a:schemeClr val="bg1"/>
                </a:solidFill>
              </a:rPr>
              <a:t> </a:t>
            </a:r>
            <a:r>
              <a:rPr lang="en-US" dirty="0">
                <a:solidFill>
                  <a:schemeClr val="bg1"/>
                </a:solidFill>
              </a:rPr>
              <a:t>(Headline)</a:t>
            </a:r>
            <a:r>
              <a:rPr lang="ar-SA" dirty="0">
                <a:solidFill>
                  <a:schemeClr val="bg1"/>
                </a:solidFill>
              </a:rPr>
              <a:t>، خوێنەر دەبەستێتەوە بە وتارەکەو سەرنجى </a:t>
            </a:r>
            <a:r>
              <a:rPr lang="ar-SA" dirty="0" smtClean="0">
                <a:solidFill>
                  <a:schemeClr val="bg1"/>
                </a:solidFill>
              </a:rPr>
              <a:t>رادەکێش</a:t>
            </a:r>
            <a:r>
              <a:rPr lang="ar-IQ" dirty="0" smtClean="0">
                <a:solidFill>
                  <a:schemeClr val="bg1"/>
                </a:solidFill>
              </a:rPr>
              <a:t>ێ.</a:t>
            </a:r>
          </a:p>
          <a:p>
            <a:pPr algn="justLow" rtl="1"/>
            <a:r>
              <a:rPr lang="en-US" dirty="0" smtClean="0">
                <a:solidFill>
                  <a:schemeClr val="bg1"/>
                </a:solidFill>
              </a:rPr>
              <a:t> (Headline)</a:t>
            </a:r>
            <a:r>
              <a:rPr lang="ar-SA" dirty="0" smtClean="0">
                <a:solidFill>
                  <a:schemeClr val="bg1"/>
                </a:solidFill>
              </a:rPr>
              <a:t>ى مۆدێرن  </a:t>
            </a:r>
            <a:r>
              <a:rPr lang="ar-SA" dirty="0">
                <a:solidFill>
                  <a:schemeClr val="bg1"/>
                </a:solidFill>
              </a:rPr>
              <a:t>بە ستایلى کورت </a:t>
            </a:r>
            <a:r>
              <a:rPr lang="ar-SA" dirty="0" smtClean="0">
                <a:solidFill>
                  <a:schemeClr val="bg1"/>
                </a:solidFill>
              </a:rPr>
              <a:t>دەنوسرێت</a:t>
            </a:r>
            <a:r>
              <a:rPr lang="ar-IQ" dirty="0" smtClean="0">
                <a:solidFill>
                  <a:schemeClr val="bg1"/>
                </a:solidFill>
              </a:rPr>
              <a:t>.</a:t>
            </a:r>
          </a:p>
          <a:p>
            <a:pPr algn="justLow" rtl="1"/>
            <a:r>
              <a:rPr lang="en-US" dirty="0" smtClean="0">
                <a:solidFill>
                  <a:schemeClr val="bg1"/>
                </a:solidFill>
              </a:rPr>
              <a:t>(</a:t>
            </a:r>
            <a:r>
              <a:rPr lang="en-US" dirty="0">
                <a:solidFill>
                  <a:schemeClr val="bg1"/>
                </a:solidFill>
              </a:rPr>
              <a:t>Headline)</a:t>
            </a:r>
            <a:r>
              <a:rPr lang="ar-SA" dirty="0">
                <a:solidFill>
                  <a:schemeClr val="bg1"/>
                </a:solidFill>
              </a:rPr>
              <a:t>، کورتەى وتارەکە </a:t>
            </a:r>
            <a:r>
              <a:rPr lang="ar-SA" dirty="0" smtClean="0">
                <a:solidFill>
                  <a:schemeClr val="bg1"/>
                </a:solidFill>
              </a:rPr>
              <a:t>نیە</a:t>
            </a:r>
            <a:r>
              <a:rPr lang="ar-OM" dirty="0" smtClean="0">
                <a:solidFill>
                  <a:schemeClr val="bg1"/>
                </a:solidFill>
              </a:rPr>
              <a:t> </a:t>
            </a:r>
            <a:r>
              <a:rPr lang="ar-IQ" dirty="0" smtClean="0">
                <a:solidFill>
                  <a:schemeClr val="bg1"/>
                </a:solidFill>
              </a:rPr>
              <a:t>تەنها</a:t>
            </a:r>
            <a:r>
              <a:rPr lang="ar-SA" dirty="0" smtClean="0">
                <a:solidFill>
                  <a:schemeClr val="bg1"/>
                </a:solidFill>
              </a:rPr>
              <a:t>، </a:t>
            </a:r>
            <a:r>
              <a:rPr lang="ar-SA" dirty="0">
                <a:solidFill>
                  <a:schemeClr val="bg1"/>
                </a:solidFill>
              </a:rPr>
              <a:t>بەڵکو پێویستە مەبەستى سەرنج راکێشانى خوێنەر ئامادە بکات</a:t>
            </a:r>
            <a:r>
              <a:rPr lang="en-US" dirty="0">
                <a:solidFill>
                  <a:schemeClr val="bg1"/>
                </a:solidFill>
              </a:rPr>
              <a:t>.</a:t>
            </a:r>
            <a:endParaRPr lang="en-US" dirty="0">
              <a:solidFill>
                <a:schemeClr val="bg1"/>
              </a:solidFill>
              <a:cs typeface="Ali_K_Azzam" pitchFamily="2" charset="-78"/>
            </a:endParaRPr>
          </a:p>
        </p:txBody>
      </p:sp>
    </p:spTree>
    <p:extLst>
      <p:ext uri="{BB962C8B-B14F-4D97-AF65-F5344CB8AC3E}">
        <p14:creationId xmlns:p14="http://schemas.microsoft.com/office/powerpoint/2010/main" val="531480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solidFill>
                  <a:srgbClr val="FF0000"/>
                </a:solidFill>
              </a:rPr>
              <a:t>توخمەکانی وتار</a:t>
            </a:r>
            <a:endParaRPr lang="en-US" dirty="0">
              <a:solidFill>
                <a:srgbClr val="FF0000"/>
              </a:solidFill>
            </a:endParaRPr>
          </a:p>
        </p:txBody>
      </p:sp>
      <p:sp>
        <p:nvSpPr>
          <p:cNvPr id="3" name="Content Placeholder 2"/>
          <p:cNvSpPr>
            <a:spLocks noGrp="1"/>
          </p:cNvSpPr>
          <p:nvPr>
            <p:ph idx="1"/>
          </p:nvPr>
        </p:nvSpPr>
        <p:spPr>
          <a:xfrm>
            <a:off x="457200" y="1600200"/>
            <a:ext cx="8229600" cy="3845024"/>
          </a:xfrm>
        </p:spPr>
        <p:txBody>
          <a:bodyPr>
            <a:normAutofit/>
          </a:bodyPr>
          <a:lstStyle/>
          <a:p>
            <a:pPr marL="137160" indent="0" algn="justLow" rtl="1">
              <a:buNone/>
            </a:pPr>
            <a:r>
              <a:rPr lang="ar-IQ" dirty="0" smtClean="0">
                <a:solidFill>
                  <a:schemeClr val="bg1"/>
                </a:solidFill>
                <a:cs typeface="Ali_K_Azzam" pitchFamily="2" charset="-78"/>
              </a:rPr>
              <a:t> </a:t>
            </a:r>
            <a:r>
              <a:rPr lang="ar-JO" dirty="0" smtClean="0">
                <a:solidFill>
                  <a:schemeClr val="bg1"/>
                </a:solidFill>
                <a:cs typeface="Ali_K_Azzam" pitchFamily="2" charset="-78"/>
              </a:rPr>
              <a:t>٢-</a:t>
            </a:r>
            <a:r>
              <a:rPr lang="en-US" dirty="0" smtClean="0">
                <a:solidFill>
                  <a:schemeClr val="bg1"/>
                </a:solidFill>
              </a:rPr>
              <a:t>(Byline</a:t>
            </a:r>
            <a:r>
              <a:rPr lang="en-US" dirty="0">
                <a:solidFill>
                  <a:schemeClr val="bg1"/>
                </a:solidFill>
              </a:rPr>
              <a:t>) </a:t>
            </a:r>
            <a:r>
              <a:rPr lang="ar-IQ" dirty="0" smtClean="0">
                <a:solidFill>
                  <a:schemeClr val="bg1"/>
                </a:solidFill>
              </a:rPr>
              <a:t> </a:t>
            </a:r>
            <a:r>
              <a:rPr lang="ar-SA" dirty="0" smtClean="0">
                <a:solidFill>
                  <a:schemeClr val="bg1"/>
                </a:solidFill>
              </a:rPr>
              <a:t>دێری </a:t>
            </a:r>
            <a:r>
              <a:rPr lang="ar-SA" dirty="0">
                <a:solidFill>
                  <a:schemeClr val="bg1"/>
                </a:solidFill>
              </a:rPr>
              <a:t>سەرووى ووتار کەنووسەرەکەى ناونووس دەکات و پێویستە لە دواى</a:t>
            </a:r>
            <a:r>
              <a:rPr lang="en-US" dirty="0">
                <a:solidFill>
                  <a:schemeClr val="bg1"/>
                </a:solidFill>
              </a:rPr>
              <a:t> Headline </a:t>
            </a:r>
            <a:r>
              <a:rPr lang="ar-SA" dirty="0">
                <a:solidFill>
                  <a:schemeClr val="bg1"/>
                </a:solidFill>
              </a:rPr>
              <a:t>بێت و ناوى تەواوى نووسەرى وتارەکە و هەندێک جار ناوى ئەو شوێنەى </a:t>
            </a:r>
            <a:r>
              <a:rPr lang="ar-SA" dirty="0" smtClean="0">
                <a:solidFill>
                  <a:schemeClr val="bg1"/>
                </a:solidFill>
              </a:rPr>
              <a:t>لەگە</a:t>
            </a:r>
            <a:r>
              <a:rPr lang="ar-IQ" dirty="0" smtClean="0">
                <a:solidFill>
                  <a:schemeClr val="bg1"/>
                </a:solidFill>
              </a:rPr>
              <a:t>ڵ</a:t>
            </a:r>
            <a:r>
              <a:rPr lang="ar-SA" dirty="0" smtClean="0">
                <a:solidFill>
                  <a:schemeClr val="bg1"/>
                </a:solidFill>
              </a:rPr>
              <a:t> </a:t>
            </a:r>
            <a:r>
              <a:rPr lang="ar-SA" dirty="0">
                <a:solidFill>
                  <a:schemeClr val="bg1"/>
                </a:solidFill>
              </a:rPr>
              <a:t>دێت کە نووسەرەکە نووسینەکەى لێ بەرهەم هێناوە. لە هەندێک ووتاردا</a:t>
            </a:r>
            <a:r>
              <a:rPr lang="en-US" dirty="0">
                <a:solidFill>
                  <a:schemeClr val="bg1"/>
                </a:solidFill>
              </a:rPr>
              <a:t> Byline</a:t>
            </a:r>
            <a:r>
              <a:rPr lang="ar-SA" dirty="0">
                <a:solidFill>
                  <a:schemeClr val="bg1"/>
                </a:solidFill>
              </a:rPr>
              <a:t>، لە کۆتایى وتاردا دەنوسرێت</a:t>
            </a:r>
            <a:r>
              <a:rPr lang="en-US" dirty="0">
                <a:solidFill>
                  <a:schemeClr val="bg1"/>
                </a:solidFill>
              </a:rPr>
              <a:t>. </a:t>
            </a:r>
            <a:endParaRPr lang="en-US" dirty="0">
              <a:solidFill>
                <a:schemeClr val="bg1"/>
              </a:solidFill>
              <a:cs typeface="Ali_K_Azzam" pitchFamily="2" charset="-78"/>
            </a:endParaRPr>
          </a:p>
        </p:txBody>
      </p:sp>
    </p:spTree>
    <p:extLst>
      <p:ext uri="{BB962C8B-B14F-4D97-AF65-F5344CB8AC3E}">
        <p14:creationId xmlns:p14="http://schemas.microsoft.com/office/powerpoint/2010/main" val="4011636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solidFill>
                  <a:srgbClr val="FF0000"/>
                </a:solidFill>
              </a:rPr>
              <a:t>توخمەکانی وتار</a:t>
            </a:r>
            <a:endParaRPr lang="en-US" dirty="0">
              <a:solidFill>
                <a:srgbClr val="FF0000"/>
              </a:solidFill>
            </a:endParaRPr>
          </a:p>
        </p:txBody>
      </p:sp>
      <p:sp>
        <p:nvSpPr>
          <p:cNvPr id="3" name="Content Placeholder 2"/>
          <p:cNvSpPr>
            <a:spLocks noGrp="1"/>
          </p:cNvSpPr>
          <p:nvPr>
            <p:ph idx="1"/>
          </p:nvPr>
        </p:nvSpPr>
        <p:spPr>
          <a:xfrm>
            <a:off x="467544" y="2060848"/>
            <a:ext cx="8229600" cy="3845024"/>
          </a:xfrm>
        </p:spPr>
        <p:txBody>
          <a:bodyPr>
            <a:normAutofit/>
          </a:bodyPr>
          <a:lstStyle/>
          <a:p>
            <a:pPr marL="137160" indent="0" algn="justLow" rtl="1">
              <a:buNone/>
            </a:pPr>
            <a:r>
              <a:rPr lang="ar-JO" dirty="0" smtClean="0">
                <a:solidFill>
                  <a:schemeClr val="bg1"/>
                </a:solidFill>
                <a:cs typeface="Ali_K_Azzam" pitchFamily="2" charset="-78"/>
              </a:rPr>
              <a:t>٣-</a:t>
            </a:r>
            <a:r>
              <a:rPr lang="ar-IQ" dirty="0" smtClean="0">
                <a:solidFill>
                  <a:schemeClr val="bg1"/>
                </a:solidFill>
                <a:cs typeface="Ali_K_Azzam" pitchFamily="2" charset="-78"/>
              </a:rPr>
              <a:t> </a:t>
            </a:r>
            <a:r>
              <a:rPr lang="en-US" dirty="0">
                <a:solidFill>
                  <a:schemeClr val="bg1"/>
                </a:solidFill>
              </a:rPr>
              <a:t>(Lead)</a:t>
            </a:r>
            <a:r>
              <a:rPr lang="ar-SA" dirty="0">
                <a:solidFill>
                  <a:schemeClr val="bg1"/>
                </a:solidFill>
              </a:rPr>
              <a:t>، تەرکیز دەکاتەوە سەر چیرۆک یان بابەتەکە. بابەتەکە دادەمەزرێنێت و </a:t>
            </a:r>
            <a:r>
              <a:rPr lang="ar-SA" dirty="0" smtClean="0">
                <a:solidFill>
                  <a:schemeClr val="bg1"/>
                </a:solidFill>
              </a:rPr>
              <a:t>دەیناسێنێت</a:t>
            </a:r>
            <a:r>
              <a:rPr lang="ar-SA" dirty="0">
                <a:solidFill>
                  <a:schemeClr val="bg1"/>
                </a:solidFill>
              </a:rPr>
              <a:t>. </a:t>
            </a:r>
            <a:r>
              <a:rPr lang="ar-SA" dirty="0" smtClean="0">
                <a:solidFill>
                  <a:schemeClr val="bg1"/>
                </a:solidFill>
              </a:rPr>
              <a:t>نو</a:t>
            </a:r>
            <a:r>
              <a:rPr lang="ar-IQ" dirty="0" smtClean="0">
                <a:solidFill>
                  <a:schemeClr val="bg1"/>
                </a:solidFill>
              </a:rPr>
              <a:t>و</a:t>
            </a:r>
            <a:r>
              <a:rPr lang="ar-SA" dirty="0" smtClean="0">
                <a:solidFill>
                  <a:schemeClr val="bg1"/>
                </a:solidFill>
              </a:rPr>
              <a:t>سینى </a:t>
            </a:r>
            <a:r>
              <a:rPr lang="ar-SA" dirty="0">
                <a:solidFill>
                  <a:schemeClr val="bg1"/>
                </a:solidFill>
              </a:rPr>
              <a:t>تۆن و </a:t>
            </a:r>
            <a:r>
              <a:rPr lang="ar-SA" dirty="0" smtClean="0">
                <a:solidFill>
                  <a:schemeClr val="bg1"/>
                </a:solidFill>
              </a:rPr>
              <a:t>رێپیشاندانانەکان</a:t>
            </a:r>
            <a:r>
              <a:rPr lang="ar-IQ" dirty="0" smtClean="0">
                <a:solidFill>
                  <a:schemeClr val="bg1"/>
                </a:solidFill>
              </a:rPr>
              <a:t> </a:t>
            </a:r>
            <a:r>
              <a:rPr lang="en-US" dirty="0" smtClean="0">
                <a:solidFill>
                  <a:schemeClr val="bg1"/>
                </a:solidFill>
              </a:rPr>
              <a:t> </a:t>
            </a:r>
            <a:r>
              <a:rPr lang="en-US" dirty="0">
                <a:solidFill>
                  <a:schemeClr val="bg1"/>
                </a:solidFill>
              </a:rPr>
              <a:t>(Guides)</a:t>
            </a:r>
            <a:r>
              <a:rPr lang="ar-SA" dirty="0">
                <a:solidFill>
                  <a:schemeClr val="bg1"/>
                </a:solidFill>
              </a:rPr>
              <a:t>ى </a:t>
            </a:r>
            <a:r>
              <a:rPr lang="ar-SA" dirty="0" smtClean="0">
                <a:solidFill>
                  <a:schemeClr val="bg1"/>
                </a:solidFill>
              </a:rPr>
              <a:t>خوێنەر</a:t>
            </a:r>
            <a:r>
              <a:rPr lang="ar-IQ" dirty="0" smtClean="0">
                <a:solidFill>
                  <a:schemeClr val="bg1"/>
                </a:solidFill>
              </a:rPr>
              <a:t>ە</a:t>
            </a:r>
            <a:r>
              <a:rPr lang="ar-SA" dirty="0" smtClean="0">
                <a:solidFill>
                  <a:schemeClr val="bg1"/>
                </a:solidFill>
              </a:rPr>
              <a:t> </a:t>
            </a:r>
            <a:r>
              <a:rPr lang="ar-SA" dirty="0">
                <a:solidFill>
                  <a:schemeClr val="bg1"/>
                </a:solidFill>
              </a:rPr>
              <a:t>بۆ وتارەکە</a:t>
            </a:r>
            <a:r>
              <a:rPr lang="en-US" dirty="0">
                <a:solidFill>
                  <a:schemeClr val="bg1"/>
                </a:solidFill>
              </a:rPr>
              <a:t>. </a:t>
            </a:r>
          </a:p>
        </p:txBody>
      </p:sp>
    </p:spTree>
    <p:extLst>
      <p:ext uri="{BB962C8B-B14F-4D97-AF65-F5344CB8AC3E}">
        <p14:creationId xmlns:p14="http://schemas.microsoft.com/office/powerpoint/2010/main" val="1567386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392"/>
            <a:ext cx="8229600" cy="926976"/>
          </a:xfrm>
        </p:spPr>
        <p:txBody>
          <a:bodyPr/>
          <a:lstStyle/>
          <a:p>
            <a:r>
              <a:rPr lang="ar-IQ" dirty="0" smtClean="0">
                <a:solidFill>
                  <a:srgbClr val="FF0000"/>
                </a:solidFill>
              </a:rPr>
              <a:t>توخمەکانی وتار</a:t>
            </a:r>
            <a:endParaRPr lang="en-US" dirty="0">
              <a:solidFill>
                <a:srgbClr val="FF0000"/>
              </a:solidFill>
            </a:endParaRPr>
          </a:p>
        </p:txBody>
      </p:sp>
      <p:sp>
        <p:nvSpPr>
          <p:cNvPr id="3" name="Content Placeholder 2"/>
          <p:cNvSpPr>
            <a:spLocks noGrp="1"/>
          </p:cNvSpPr>
          <p:nvPr>
            <p:ph idx="1"/>
          </p:nvPr>
        </p:nvSpPr>
        <p:spPr>
          <a:xfrm>
            <a:off x="457200" y="980728"/>
            <a:ext cx="8229600" cy="5328592"/>
          </a:xfrm>
        </p:spPr>
        <p:txBody>
          <a:bodyPr>
            <a:noAutofit/>
          </a:bodyPr>
          <a:lstStyle/>
          <a:p>
            <a:pPr marL="137160" indent="0" algn="justLow" rtl="1">
              <a:buNone/>
            </a:pPr>
            <a:r>
              <a:rPr lang="ar-JO" sz="2400" dirty="0" smtClean="0">
                <a:solidFill>
                  <a:schemeClr val="bg1"/>
                </a:solidFill>
              </a:rPr>
              <a:t>٤- نا</a:t>
            </a:r>
            <a:r>
              <a:rPr lang="ar-SA" sz="2400" dirty="0" smtClean="0">
                <a:solidFill>
                  <a:schemeClr val="bg1"/>
                </a:solidFill>
              </a:rPr>
              <a:t>وەرۆک</a:t>
            </a:r>
            <a:r>
              <a:rPr lang="en-US" sz="2400" dirty="0" smtClean="0">
                <a:solidFill>
                  <a:schemeClr val="bg1"/>
                </a:solidFill>
              </a:rPr>
              <a:t> (</a:t>
            </a:r>
            <a:r>
              <a:rPr lang="en-US" sz="2400" dirty="0">
                <a:solidFill>
                  <a:schemeClr val="bg1"/>
                </a:solidFill>
              </a:rPr>
              <a:t>Body</a:t>
            </a:r>
            <a:r>
              <a:rPr lang="en-US" sz="2400" dirty="0" smtClean="0">
                <a:solidFill>
                  <a:schemeClr val="bg1"/>
                </a:solidFill>
              </a:rPr>
              <a:t>)</a:t>
            </a:r>
            <a:r>
              <a:rPr lang="ar-IQ" sz="2400" dirty="0">
                <a:solidFill>
                  <a:schemeClr val="bg1"/>
                </a:solidFill>
              </a:rPr>
              <a:t>:</a:t>
            </a:r>
            <a:r>
              <a:rPr lang="ar-SA" sz="2400" dirty="0" smtClean="0">
                <a:solidFill>
                  <a:schemeClr val="bg1"/>
                </a:solidFill>
              </a:rPr>
              <a:t> </a:t>
            </a:r>
            <a:r>
              <a:rPr lang="ar-SA" sz="2400" dirty="0">
                <a:solidFill>
                  <a:schemeClr val="bg1"/>
                </a:solidFill>
              </a:rPr>
              <a:t>ووردەکارى و درێژەى بابەتەکەى تێدا </a:t>
            </a:r>
            <a:r>
              <a:rPr lang="ar-IQ" sz="2400" dirty="0" smtClean="0">
                <a:solidFill>
                  <a:schemeClr val="bg1"/>
                </a:solidFill>
              </a:rPr>
              <a:t>دە</a:t>
            </a:r>
            <a:r>
              <a:rPr lang="ar-SA" sz="2400" dirty="0" smtClean="0">
                <a:solidFill>
                  <a:schemeClr val="bg1"/>
                </a:solidFill>
              </a:rPr>
              <a:t>بێت </a:t>
            </a:r>
            <a:r>
              <a:rPr lang="ar-SA" sz="2400" dirty="0">
                <a:solidFill>
                  <a:schemeClr val="bg1"/>
                </a:solidFill>
              </a:rPr>
              <a:t>و بە لەسەرخۆى لە لیدەوە </a:t>
            </a:r>
            <a:r>
              <a:rPr lang="ar-IQ" sz="2400" dirty="0" smtClean="0">
                <a:solidFill>
                  <a:schemeClr val="bg1"/>
                </a:solidFill>
              </a:rPr>
              <a:t>د</a:t>
            </a:r>
            <a:r>
              <a:rPr lang="ar-SA" sz="2400" dirty="0" smtClean="0">
                <a:solidFill>
                  <a:schemeClr val="bg1"/>
                </a:solidFill>
              </a:rPr>
              <a:t>ێت</a:t>
            </a:r>
            <a:r>
              <a:rPr lang="ar-SA" sz="2400" dirty="0">
                <a:solidFill>
                  <a:schemeClr val="bg1"/>
                </a:solidFill>
              </a:rPr>
              <a:t>. هەروەها بۆ بەهێزکردنى </a:t>
            </a:r>
            <a:r>
              <a:rPr lang="ar-IQ" sz="2400" dirty="0" smtClean="0">
                <a:solidFill>
                  <a:schemeClr val="bg1"/>
                </a:solidFill>
              </a:rPr>
              <a:t>وتارەکە</a:t>
            </a:r>
            <a:r>
              <a:rPr lang="ar-SA" sz="2400" dirty="0" smtClean="0">
                <a:solidFill>
                  <a:schemeClr val="bg1"/>
                </a:solidFill>
              </a:rPr>
              <a:t> </a:t>
            </a:r>
            <a:r>
              <a:rPr lang="ar-SA" sz="2400" dirty="0">
                <a:solidFill>
                  <a:schemeClr val="bg1"/>
                </a:solidFill>
              </a:rPr>
              <a:t>هەندێک جار ووتەى گواستراوەى تێدا </a:t>
            </a:r>
            <a:r>
              <a:rPr lang="ar-SA" sz="2400" dirty="0" smtClean="0">
                <a:solidFill>
                  <a:schemeClr val="bg1"/>
                </a:solidFill>
              </a:rPr>
              <a:t>دەبێت</a:t>
            </a:r>
            <a:r>
              <a:rPr lang="ar-IQ" sz="2400" dirty="0">
                <a:solidFill>
                  <a:schemeClr val="bg1"/>
                </a:solidFill>
              </a:rPr>
              <a:t>.</a:t>
            </a:r>
            <a:endParaRPr lang="en-US" sz="2400" dirty="0">
              <a:solidFill>
                <a:schemeClr val="bg1"/>
              </a:solidFill>
            </a:endParaRPr>
          </a:p>
          <a:p>
            <a:pPr marL="137160" indent="0" algn="justLow" rtl="1">
              <a:buNone/>
            </a:pPr>
            <a:r>
              <a:rPr lang="ar-SA" sz="2400" dirty="0">
                <a:solidFill>
                  <a:schemeClr val="bg1"/>
                </a:solidFill>
              </a:rPr>
              <a:t>بەڵام ناوەرۆکى </a:t>
            </a:r>
            <a:r>
              <a:rPr lang="ar-SA" sz="2400" dirty="0" smtClean="0">
                <a:solidFill>
                  <a:schemeClr val="bg1"/>
                </a:solidFill>
              </a:rPr>
              <a:t>ووتا</a:t>
            </a:r>
            <a:r>
              <a:rPr lang="ar-IQ" sz="2400" dirty="0" smtClean="0">
                <a:solidFill>
                  <a:schemeClr val="bg1"/>
                </a:solidFill>
              </a:rPr>
              <a:t>ر دەکرێت:-</a:t>
            </a:r>
            <a:endParaRPr lang="en-US" sz="2400" dirty="0">
              <a:solidFill>
                <a:schemeClr val="bg1"/>
              </a:solidFill>
            </a:endParaRPr>
          </a:p>
          <a:p>
            <a:pPr algn="justLow" rtl="1"/>
            <a:r>
              <a:rPr lang="ar-IQ" sz="2400" dirty="0">
                <a:solidFill>
                  <a:schemeClr val="bg1"/>
                </a:solidFill>
              </a:rPr>
              <a:t>ل</a:t>
            </a:r>
            <a:r>
              <a:rPr lang="ar-SA" sz="2400" dirty="0" smtClean="0">
                <a:solidFill>
                  <a:schemeClr val="bg1"/>
                </a:solidFill>
              </a:rPr>
              <a:t>ە </a:t>
            </a:r>
            <a:r>
              <a:rPr lang="ar-SA" sz="2400" dirty="0">
                <a:solidFill>
                  <a:schemeClr val="bg1"/>
                </a:solidFill>
              </a:rPr>
              <a:t>هەندێک جۆریدا </a:t>
            </a:r>
            <a:r>
              <a:rPr lang="ar-IQ" sz="2400" dirty="0" smtClean="0">
                <a:solidFill>
                  <a:schemeClr val="bg1"/>
                </a:solidFill>
              </a:rPr>
              <a:t>لەوانەیە</a:t>
            </a:r>
            <a:r>
              <a:rPr lang="ar-SA" sz="2400" dirty="0" smtClean="0">
                <a:solidFill>
                  <a:schemeClr val="bg1"/>
                </a:solidFill>
              </a:rPr>
              <a:t> </a:t>
            </a:r>
            <a:r>
              <a:rPr lang="ar-SA" sz="2400" dirty="0">
                <a:solidFill>
                  <a:schemeClr val="bg1"/>
                </a:solidFill>
              </a:rPr>
              <a:t>چیرۆکى بێت و </a:t>
            </a:r>
            <a:r>
              <a:rPr lang="ar-SA" sz="2400" dirty="0" smtClean="0">
                <a:solidFill>
                  <a:schemeClr val="bg1"/>
                </a:solidFill>
              </a:rPr>
              <a:t>بە</a:t>
            </a:r>
            <a:r>
              <a:rPr lang="ar-IQ" sz="2400" dirty="0" smtClean="0">
                <a:solidFill>
                  <a:schemeClr val="bg1"/>
                </a:solidFill>
              </a:rPr>
              <a:t>گوێرەی </a:t>
            </a:r>
            <a:r>
              <a:rPr lang="ar-SA" sz="2400" dirty="0" smtClean="0">
                <a:solidFill>
                  <a:schemeClr val="bg1"/>
                </a:solidFill>
              </a:rPr>
              <a:t>کاتى </a:t>
            </a:r>
            <a:r>
              <a:rPr lang="ar-SA" sz="2400" dirty="0">
                <a:solidFill>
                  <a:schemeClr val="bg1"/>
                </a:solidFill>
              </a:rPr>
              <a:t>روودان یان مێژووى روودانەکە دابرێژرێت</a:t>
            </a:r>
            <a:r>
              <a:rPr lang="en-US" sz="2400" dirty="0">
                <a:solidFill>
                  <a:schemeClr val="bg1"/>
                </a:solidFill>
              </a:rPr>
              <a:t>. </a:t>
            </a:r>
          </a:p>
          <a:p>
            <a:pPr algn="justLow" rtl="1"/>
            <a:r>
              <a:rPr lang="ar-SA" sz="2400" dirty="0" smtClean="0">
                <a:solidFill>
                  <a:schemeClr val="bg1"/>
                </a:solidFill>
              </a:rPr>
              <a:t>هۆو </a:t>
            </a:r>
            <a:r>
              <a:rPr lang="ar-SA" sz="2400" dirty="0">
                <a:solidFill>
                  <a:schemeClr val="bg1"/>
                </a:solidFill>
              </a:rPr>
              <a:t>ئەنجام...هۆکارەکان و ئەنجامەکانى رووداوێک یان پرۆسەیەک کە نووسەر بەدواى </a:t>
            </a:r>
            <a:r>
              <a:rPr lang="ar-SA" sz="2400" dirty="0" smtClean="0">
                <a:solidFill>
                  <a:schemeClr val="bg1"/>
                </a:solidFill>
              </a:rPr>
              <a:t>گەڕاوە</a:t>
            </a:r>
            <a:r>
              <a:rPr lang="ar-IQ" sz="2400" dirty="0">
                <a:solidFill>
                  <a:schemeClr val="bg1"/>
                </a:solidFill>
              </a:rPr>
              <a:t>.</a:t>
            </a:r>
            <a:r>
              <a:rPr lang="en-US" sz="2400" dirty="0" smtClean="0">
                <a:solidFill>
                  <a:schemeClr val="bg1"/>
                </a:solidFill>
              </a:rPr>
              <a:t> </a:t>
            </a:r>
            <a:endParaRPr lang="en-US" sz="2400" dirty="0">
              <a:solidFill>
                <a:schemeClr val="bg1"/>
              </a:solidFill>
            </a:endParaRPr>
          </a:p>
          <a:p>
            <a:pPr algn="justLow" rtl="1"/>
            <a:r>
              <a:rPr lang="ar-SA" sz="2400" dirty="0" smtClean="0">
                <a:solidFill>
                  <a:schemeClr val="bg1"/>
                </a:solidFill>
              </a:rPr>
              <a:t>پۆلینکردن</a:t>
            </a:r>
            <a:r>
              <a:rPr lang="ar-SA" sz="2400" dirty="0">
                <a:solidFill>
                  <a:schemeClr val="bg1"/>
                </a:solidFill>
              </a:rPr>
              <a:t>، بۆ یارمەتى دانى خوێنەرو تێگەیشتنى زیاتر</a:t>
            </a:r>
            <a:r>
              <a:rPr lang="ar-SA" sz="2400" dirty="0" smtClean="0">
                <a:solidFill>
                  <a:schemeClr val="bg1"/>
                </a:solidFill>
              </a:rPr>
              <a:t>،</a:t>
            </a:r>
            <a:r>
              <a:rPr lang="ar-IQ" sz="2400" dirty="0" smtClean="0">
                <a:solidFill>
                  <a:schemeClr val="bg1"/>
                </a:solidFill>
              </a:rPr>
              <a:t> </a:t>
            </a:r>
            <a:r>
              <a:rPr lang="ar-SA" sz="2400" dirty="0" smtClean="0">
                <a:solidFill>
                  <a:schemeClr val="bg1"/>
                </a:solidFill>
              </a:rPr>
              <a:t>پێکهاتەکانى </a:t>
            </a:r>
            <a:r>
              <a:rPr lang="ar-SA" sz="2400" dirty="0">
                <a:solidFill>
                  <a:schemeClr val="bg1"/>
                </a:solidFill>
              </a:rPr>
              <a:t>ووتارەکە وەک گروپێک بەیەکەوە دەبەسترێنەوە</a:t>
            </a:r>
            <a:r>
              <a:rPr lang="en-US" sz="2400" dirty="0" smtClean="0">
                <a:solidFill>
                  <a:schemeClr val="bg1"/>
                </a:solidFill>
              </a:rPr>
              <a:t>.</a:t>
            </a:r>
          </a:p>
          <a:p>
            <a:pPr algn="justLow" rtl="1"/>
            <a:r>
              <a:rPr lang="ar-SA" sz="2400" dirty="0" smtClean="0">
                <a:solidFill>
                  <a:schemeClr val="bg1"/>
                </a:solidFill>
              </a:rPr>
              <a:t>بەراورد</a:t>
            </a:r>
            <a:r>
              <a:rPr lang="ar-IQ" sz="2400" dirty="0" smtClean="0">
                <a:solidFill>
                  <a:schemeClr val="bg1"/>
                </a:solidFill>
              </a:rPr>
              <a:t>ی</a:t>
            </a:r>
            <a:r>
              <a:rPr lang="ar-SA" sz="2400" dirty="0" smtClean="0">
                <a:solidFill>
                  <a:schemeClr val="bg1"/>
                </a:solidFill>
              </a:rPr>
              <a:t> و جیاوازى</a:t>
            </a:r>
            <a:r>
              <a:rPr lang="en-US" sz="2400" dirty="0" smtClean="0">
                <a:solidFill>
                  <a:schemeClr val="bg1"/>
                </a:solidFill>
              </a:rPr>
              <a:t> (Compare and Contrast)...</a:t>
            </a:r>
            <a:r>
              <a:rPr lang="ar-SA" sz="2400" dirty="0" smtClean="0">
                <a:solidFill>
                  <a:schemeClr val="bg1"/>
                </a:solidFill>
              </a:rPr>
              <a:t>دوو ئایتم یان زیاتر شان بەشانى یەکتر لێى دەکوڵدرێتەوەو قسەى لەسەر دەکرێت، ئەمە بۆ پیشاندانى لەیەکچوونەکان و جیاوازیەکانە</a:t>
            </a:r>
            <a:r>
              <a:rPr lang="en-US" sz="2400" dirty="0" smtClean="0">
                <a:solidFill>
                  <a:schemeClr val="bg1"/>
                </a:solidFill>
              </a:rPr>
              <a:t>. </a:t>
            </a:r>
          </a:p>
          <a:p>
            <a:pPr algn="justLow" rtl="1"/>
            <a:r>
              <a:rPr lang="ar-IQ" sz="2400" dirty="0" smtClean="0">
                <a:solidFill>
                  <a:schemeClr val="bg1"/>
                </a:solidFill>
              </a:rPr>
              <a:t>یان </a:t>
            </a:r>
            <a:r>
              <a:rPr lang="ar-SA" sz="2400" dirty="0" smtClean="0">
                <a:solidFill>
                  <a:schemeClr val="bg1"/>
                </a:solidFill>
              </a:rPr>
              <a:t>پرسیارو وەڵامەکان</a:t>
            </a:r>
            <a:r>
              <a:rPr lang="ar-IQ" sz="2400" dirty="0" smtClean="0">
                <a:solidFill>
                  <a:schemeClr val="bg1"/>
                </a:solidFill>
              </a:rPr>
              <a:t>ی تێدا دەبێت.</a:t>
            </a:r>
            <a:endParaRPr lang="en-US" sz="2400" dirty="0">
              <a:solidFill>
                <a:schemeClr val="bg1"/>
              </a:solidFill>
            </a:endParaRPr>
          </a:p>
          <a:p>
            <a:pPr algn="justLow" rtl="1"/>
            <a:endParaRPr lang="en-US" sz="2400" dirty="0">
              <a:solidFill>
                <a:schemeClr val="bg1"/>
              </a:solidFill>
              <a:cs typeface="Ali_K_Azzam" pitchFamily="2" charset="-78"/>
            </a:endParaRPr>
          </a:p>
        </p:txBody>
      </p:sp>
    </p:spTree>
    <p:extLst>
      <p:ext uri="{BB962C8B-B14F-4D97-AF65-F5344CB8AC3E}">
        <p14:creationId xmlns:p14="http://schemas.microsoft.com/office/powerpoint/2010/main" val="3390944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 calcmode="lin" valueType="num">
                                      <p:cBhvr additive="base">
                                        <p:cTn id="48"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864096"/>
          </a:xfrm>
        </p:spPr>
        <p:txBody>
          <a:bodyPr/>
          <a:lstStyle/>
          <a:p>
            <a:r>
              <a:rPr lang="ar-IQ" dirty="0" smtClean="0">
                <a:solidFill>
                  <a:srgbClr val="FF0000"/>
                </a:solidFill>
              </a:rPr>
              <a:t>توخمەکانی وتار</a:t>
            </a:r>
            <a:endParaRPr lang="en-US" dirty="0">
              <a:solidFill>
                <a:srgbClr val="FF0000"/>
              </a:solidFill>
            </a:endParaRPr>
          </a:p>
        </p:txBody>
      </p:sp>
      <p:sp>
        <p:nvSpPr>
          <p:cNvPr id="3" name="Content Placeholder 2"/>
          <p:cNvSpPr>
            <a:spLocks noGrp="1"/>
          </p:cNvSpPr>
          <p:nvPr>
            <p:ph idx="1"/>
          </p:nvPr>
        </p:nvSpPr>
        <p:spPr>
          <a:xfrm>
            <a:off x="457200" y="1484784"/>
            <a:ext cx="8229600" cy="5328592"/>
          </a:xfrm>
        </p:spPr>
        <p:txBody>
          <a:bodyPr>
            <a:normAutofit/>
          </a:bodyPr>
          <a:lstStyle/>
          <a:p>
            <a:pPr marL="137160" indent="0" algn="justLow" rtl="1">
              <a:buNone/>
            </a:pPr>
            <a:r>
              <a:rPr lang="ar-IQ" dirty="0" smtClean="0">
                <a:solidFill>
                  <a:schemeClr val="bg1"/>
                </a:solidFill>
                <a:cs typeface="Ali_K_Azzam" pitchFamily="2" charset="-78"/>
              </a:rPr>
              <a:t>٥- </a:t>
            </a:r>
            <a:r>
              <a:rPr lang="ar-SA" dirty="0" smtClean="0">
                <a:solidFill>
                  <a:schemeClr val="bg1"/>
                </a:solidFill>
              </a:rPr>
              <a:t>کۆتای</a:t>
            </a:r>
            <a:r>
              <a:rPr lang="ar-JO" dirty="0" smtClean="0">
                <a:solidFill>
                  <a:schemeClr val="bg1"/>
                </a:solidFill>
              </a:rPr>
              <a:t>ی</a:t>
            </a:r>
            <a:r>
              <a:rPr lang="en-US" dirty="0" smtClean="0">
                <a:solidFill>
                  <a:schemeClr val="bg1"/>
                </a:solidFill>
              </a:rPr>
              <a:t> (Conclusion)</a:t>
            </a:r>
            <a:r>
              <a:rPr lang="ar-SA" dirty="0" smtClean="0">
                <a:solidFill>
                  <a:schemeClr val="bg1"/>
                </a:solidFill>
              </a:rPr>
              <a:t> </a:t>
            </a:r>
            <a:r>
              <a:rPr lang="ar-IQ" dirty="0" smtClean="0">
                <a:solidFill>
                  <a:schemeClr val="bg1"/>
                </a:solidFill>
              </a:rPr>
              <a:t>:- </a:t>
            </a:r>
            <a:r>
              <a:rPr lang="ar-SA" dirty="0" smtClean="0">
                <a:solidFill>
                  <a:schemeClr val="bg1"/>
                </a:solidFill>
              </a:rPr>
              <a:t>کۆتایى </a:t>
            </a:r>
            <a:r>
              <a:rPr lang="ar-SA" dirty="0">
                <a:solidFill>
                  <a:schemeClr val="bg1"/>
                </a:solidFill>
              </a:rPr>
              <a:t>یان پوختە</a:t>
            </a:r>
            <a:r>
              <a:rPr lang="en-US" dirty="0">
                <a:solidFill>
                  <a:schemeClr val="bg1"/>
                </a:solidFill>
              </a:rPr>
              <a:t> (Conclusion)</a:t>
            </a:r>
            <a:r>
              <a:rPr lang="ar-SA" dirty="0">
                <a:solidFill>
                  <a:schemeClr val="bg1"/>
                </a:solidFill>
              </a:rPr>
              <a:t>ى </a:t>
            </a:r>
            <a:r>
              <a:rPr lang="ar-IQ" dirty="0" smtClean="0">
                <a:solidFill>
                  <a:schemeClr val="bg1"/>
                </a:solidFill>
              </a:rPr>
              <a:t>و</a:t>
            </a:r>
            <a:r>
              <a:rPr lang="ar-SA" dirty="0" smtClean="0">
                <a:solidFill>
                  <a:schemeClr val="bg1"/>
                </a:solidFill>
              </a:rPr>
              <a:t>تار</a:t>
            </a:r>
            <a:r>
              <a:rPr lang="ar-SA" dirty="0">
                <a:solidFill>
                  <a:schemeClr val="bg1"/>
                </a:solidFill>
              </a:rPr>
              <a:t>، پێویستە زۆر روون بێت و دواهەمین بەیانکردن و </a:t>
            </a:r>
            <a:r>
              <a:rPr lang="ar-SA" dirty="0" smtClean="0">
                <a:solidFill>
                  <a:schemeClr val="bg1"/>
                </a:solidFill>
              </a:rPr>
              <a:t>پ</a:t>
            </a:r>
            <a:r>
              <a:rPr lang="ar-IQ" dirty="0" smtClean="0">
                <a:solidFill>
                  <a:schemeClr val="bg1"/>
                </a:solidFill>
              </a:rPr>
              <a:t>ێ</a:t>
            </a:r>
            <a:r>
              <a:rPr lang="ar-SA" dirty="0" smtClean="0">
                <a:solidFill>
                  <a:schemeClr val="bg1"/>
                </a:solidFill>
              </a:rPr>
              <a:t> </a:t>
            </a:r>
            <a:r>
              <a:rPr lang="ar-SA" dirty="0">
                <a:solidFill>
                  <a:schemeClr val="bg1"/>
                </a:solidFill>
              </a:rPr>
              <a:t>راگەیاندن</a:t>
            </a:r>
            <a:r>
              <a:rPr lang="en-US" dirty="0">
                <a:solidFill>
                  <a:schemeClr val="bg1"/>
                </a:solidFill>
              </a:rPr>
              <a:t> (Statement)</a:t>
            </a:r>
            <a:r>
              <a:rPr lang="ar-SA" dirty="0">
                <a:solidFill>
                  <a:schemeClr val="bg1"/>
                </a:solidFill>
              </a:rPr>
              <a:t>ى تێدا بێت. </a:t>
            </a:r>
            <a:endParaRPr lang="ar-IQ" dirty="0" smtClean="0">
              <a:solidFill>
                <a:schemeClr val="bg1"/>
              </a:solidFill>
            </a:endParaRPr>
          </a:p>
          <a:p>
            <a:pPr marL="137160" indent="0" algn="justLow" rtl="1">
              <a:buNone/>
            </a:pPr>
            <a:r>
              <a:rPr lang="ar-SA" dirty="0" smtClean="0">
                <a:solidFill>
                  <a:schemeClr val="bg1"/>
                </a:solidFill>
              </a:rPr>
              <a:t>هەروەها</a:t>
            </a:r>
            <a:r>
              <a:rPr lang="ar-IQ" dirty="0" smtClean="0">
                <a:solidFill>
                  <a:schemeClr val="bg1"/>
                </a:solidFill>
              </a:rPr>
              <a:t>:-</a:t>
            </a:r>
            <a:endParaRPr lang="en-US" dirty="0" smtClean="0">
              <a:solidFill>
                <a:schemeClr val="bg1"/>
              </a:solidFill>
            </a:endParaRPr>
          </a:p>
          <a:p>
            <a:pPr algn="justLow" rtl="1"/>
            <a:r>
              <a:rPr lang="en-US" dirty="0" smtClean="0">
                <a:solidFill>
                  <a:schemeClr val="bg1"/>
                </a:solidFill>
              </a:rPr>
              <a:t>	</a:t>
            </a:r>
            <a:r>
              <a:rPr lang="ar-SA" dirty="0" smtClean="0">
                <a:solidFill>
                  <a:schemeClr val="bg1"/>
                </a:solidFill>
              </a:rPr>
              <a:t>دوا قسەى تێدا بێت</a:t>
            </a:r>
            <a:r>
              <a:rPr lang="en-US" dirty="0" smtClean="0">
                <a:solidFill>
                  <a:schemeClr val="bg1"/>
                </a:solidFill>
              </a:rPr>
              <a:t>.</a:t>
            </a:r>
          </a:p>
          <a:p>
            <a:pPr algn="justLow" rtl="1"/>
            <a:r>
              <a:rPr lang="en-US" dirty="0">
                <a:solidFill>
                  <a:schemeClr val="bg1"/>
                </a:solidFill>
              </a:rPr>
              <a:t>	</a:t>
            </a:r>
            <a:r>
              <a:rPr lang="ar-SA" dirty="0">
                <a:solidFill>
                  <a:schemeClr val="bg1"/>
                </a:solidFill>
              </a:rPr>
              <a:t>وەسفکردنى دیمەنى گشتى...وێنەیەکى گشتى</a:t>
            </a:r>
            <a:r>
              <a:rPr lang="en-US" dirty="0">
                <a:solidFill>
                  <a:schemeClr val="bg1"/>
                </a:solidFill>
              </a:rPr>
              <a:t>. </a:t>
            </a:r>
          </a:p>
          <a:p>
            <a:pPr algn="justLow" rtl="1"/>
            <a:r>
              <a:rPr lang="en-US" dirty="0">
                <a:solidFill>
                  <a:schemeClr val="bg1"/>
                </a:solidFill>
              </a:rPr>
              <a:t>	</a:t>
            </a:r>
            <a:r>
              <a:rPr lang="ar-SA" dirty="0">
                <a:solidFill>
                  <a:schemeClr val="bg1"/>
                </a:solidFill>
              </a:rPr>
              <a:t>یاریکردن </a:t>
            </a:r>
            <a:r>
              <a:rPr lang="ar-SA" dirty="0" smtClean="0">
                <a:solidFill>
                  <a:schemeClr val="bg1"/>
                </a:solidFill>
              </a:rPr>
              <a:t>لەگە</a:t>
            </a:r>
            <a:r>
              <a:rPr lang="ar-IQ" dirty="0" smtClean="0">
                <a:solidFill>
                  <a:schemeClr val="bg1"/>
                </a:solidFill>
              </a:rPr>
              <a:t>ڵ</a:t>
            </a:r>
            <a:r>
              <a:rPr lang="ar-SA" dirty="0" smtClean="0">
                <a:solidFill>
                  <a:schemeClr val="bg1"/>
                </a:solidFill>
              </a:rPr>
              <a:t> </a:t>
            </a:r>
            <a:r>
              <a:rPr lang="ar-SA" dirty="0">
                <a:solidFill>
                  <a:schemeClr val="bg1"/>
                </a:solidFill>
              </a:rPr>
              <a:t>تایتل و لید یان پێشەکیەکە</a:t>
            </a:r>
            <a:r>
              <a:rPr lang="en-US" dirty="0">
                <a:solidFill>
                  <a:schemeClr val="bg1"/>
                </a:solidFill>
              </a:rPr>
              <a:t>. </a:t>
            </a:r>
          </a:p>
          <a:p>
            <a:pPr algn="justLow" rtl="1"/>
            <a:r>
              <a:rPr lang="en-US" dirty="0">
                <a:solidFill>
                  <a:schemeClr val="bg1"/>
                </a:solidFill>
              </a:rPr>
              <a:t>	</a:t>
            </a:r>
            <a:r>
              <a:rPr lang="ar-SA" dirty="0">
                <a:solidFill>
                  <a:schemeClr val="bg1"/>
                </a:solidFill>
              </a:rPr>
              <a:t>کورتەى </a:t>
            </a:r>
            <a:r>
              <a:rPr lang="ar-SA" dirty="0" smtClean="0">
                <a:solidFill>
                  <a:schemeClr val="bg1"/>
                </a:solidFill>
              </a:rPr>
              <a:t>پ</a:t>
            </a:r>
            <a:r>
              <a:rPr lang="ar-IQ" dirty="0" smtClean="0">
                <a:solidFill>
                  <a:schemeClr val="bg1"/>
                </a:solidFill>
              </a:rPr>
              <a:t>ێ</a:t>
            </a:r>
            <a:r>
              <a:rPr lang="ar-SA" dirty="0" smtClean="0">
                <a:solidFill>
                  <a:schemeClr val="bg1"/>
                </a:solidFill>
              </a:rPr>
              <a:t> </a:t>
            </a:r>
            <a:r>
              <a:rPr lang="ar-SA" dirty="0">
                <a:solidFill>
                  <a:schemeClr val="bg1"/>
                </a:solidFill>
              </a:rPr>
              <a:t>راگەیاندنەکە</a:t>
            </a:r>
            <a:r>
              <a:rPr lang="en-US" dirty="0">
                <a:solidFill>
                  <a:schemeClr val="bg1"/>
                </a:solidFill>
              </a:rPr>
              <a:t>. </a:t>
            </a:r>
          </a:p>
          <a:p>
            <a:pPr algn="justLow" rtl="1"/>
            <a:endParaRPr lang="en-US" dirty="0">
              <a:solidFill>
                <a:schemeClr val="bg1"/>
              </a:solidFill>
              <a:cs typeface="Ali_K_Azzam" pitchFamily="2" charset="-78"/>
            </a:endParaRPr>
          </a:p>
        </p:txBody>
      </p:sp>
    </p:spTree>
    <p:extLst>
      <p:ext uri="{BB962C8B-B14F-4D97-AF65-F5344CB8AC3E}">
        <p14:creationId xmlns:p14="http://schemas.microsoft.com/office/powerpoint/2010/main" val="3744968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additive="base">
                                        <p:cTn id="4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864096"/>
          </a:xfrm>
        </p:spPr>
        <p:txBody>
          <a:bodyPr/>
          <a:lstStyle/>
          <a:p>
            <a:r>
              <a:rPr lang="ar-IQ" dirty="0" smtClean="0">
                <a:solidFill>
                  <a:srgbClr val="FF0000"/>
                </a:solidFill>
              </a:rPr>
              <a:t>وتاری باش پێویستە</a:t>
            </a:r>
            <a:endParaRPr lang="en-US" dirty="0">
              <a:solidFill>
                <a:srgbClr val="FF0000"/>
              </a:solidFill>
            </a:endParaRPr>
          </a:p>
        </p:txBody>
      </p:sp>
      <p:sp>
        <p:nvSpPr>
          <p:cNvPr id="3" name="Content Placeholder 2"/>
          <p:cNvSpPr>
            <a:spLocks noGrp="1"/>
          </p:cNvSpPr>
          <p:nvPr>
            <p:ph idx="1"/>
          </p:nvPr>
        </p:nvSpPr>
        <p:spPr>
          <a:xfrm>
            <a:off x="457200" y="1844824"/>
            <a:ext cx="8229600" cy="4248472"/>
          </a:xfrm>
        </p:spPr>
        <p:txBody>
          <a:bodyPr>
            <a:normAutofit/>
          </a:bodyPr>
          <a:lstStyle/>
          <a:p>
            <a:pPr algn="justLow" rtl="1"/>
            <a:r>
              <a:rPr lang="ar-SA" dirty="0">
                <a:solidFill>
                  <a:schemeClr val="bg1"/>
                </a:solidFill>
              </a:rPr>
              <a:t>ناونیشانێکى باش</a:t>
            </a:r>
            <a:r>
              <a:rPr lang="en-US" dirty="0" smtClean="0">
                <a:solidFill>
                  <a:schemeClr val="bg1"/>
                </a:solidFill>
              </a:rPr>
              <a:t>.</a:t>
            </a:r>
            <a:endParaRPr lang="ar-IQ" dirty="0" smtClean="0">
              <a:solidFill>
                <a:schemeClr val="bg1"/>
              </a:solidFill>
            </a:endParaRPr>
          </a:p>
          <a:p>
            <a:pPr marL="137160" indent="0" algn="justLow" rtl="1">
              <a:buNone/>
            </a:pPr>
            <a:endParaRPr lang="en-US" dirty="0">
              <a:solidFill>
                <a:schemeClr val="bg1"/>
              </a:solidFill>
            </a:endParaRPr>
          </a:p>
          <a:p>
            <a:pPr algn="justLow" rtl="1"/>
            <a:r>
              <a:rPr lang="ar-IQ" dirty="0" smtClean="0">
                <a:solidFill>
                  <a:schemeClr val="bg1"/>
                </a:solidFill>
              </a:rPr>
              <a:t>پێ</a:t>
            </a:r>
            <a:r>
              <a:rPr lang="ar-SA" dirty="0" smtClean="0">
                <a:solidFill>
                  <a:schemeClr val="bg1"/>
                </a:solidFill>
              </a:rPr>
              <a:t>ویستە </a:t>
            </a:r>
            <a:r>
              <a:rPr lang="ar-SA" dirty="0">
                <a:solidFill>
                  <a:schemeClr val="bg1"/>
                </a:solidFill>
              </a:rPr>
              <a:t>نووسەر تەواوى لاکانى کێشەکە بخاتەروو</a:t>
            </a:r>
            <a:r>
              <a:rPr lang="en-US" dirty="0" smtClean="0">
                <a:solidFill>
                  <a:schemeClr val="bg1"/>
                </a:solidFill>
              </a:rPr>
              <a:t>.</a:t>
            </a:r>
            <a:endParaRPr lang="ar-IQ" dirty="0" smtClean="0">
              <a:solidFill>
                <a:schemeClr val="bg1"/>
              </a:solidFill>
            </a:endParaRPr>
          </a:p>
          <a:p>
            <a:pPr marL="137160" indent="0" algn="justLow" rtl="1">
              <a:buNone/>
            </a:pPr>
            <a:endParaRPr lang="en-US" dirty="0">
              <a:solidFill>
                <a:schemeClr val="bg1"/>
              </a:solidFill>
            </a:endParaRPr>
          </a:p>
          <a:p>
            <a:pPr algn="justLow" rtl="1"/>
            <a:r>
              <a:rPr lang="ar-SA" dirty="0" smtClean="0">
                <a:solidFill>
                  <a:schemeClr val="bg1"/>
                </a:solidFill>
              </a:rPr>
              <a:t>پیشانى بد</a:t>
            </a:r>
            <a:r>
              <a:rPr lang="ar-IQ" dirty="0" smtClean="0">
                <a:solidFill>
                  <a:schemeClr val="bg1"/>
                </a:solidFill>
              </a:rPr>
              <a:t>ات</a:t>
            </a:r>
            <a:r>
              <a:rPr lang="ar-SA" dirty="0" smtClean="0">
                <a:solidFill>
                  <a:schemeClr val="bg1"/>
                </a:solidFill>
              </a:rPr>
              <a:t> نەو</a:t>
            </a:r>
            <a:r>
              <a:rPr lang="ar-IQ" dirty="0" smtClean="0">
                <a:solidFill>
                  <a:schemeClr val="bg1"/>
                </a:solidFill>
              </a:rPr>
              <a:t>ە</a:t>
            </a:r>
            <a:r>
              <a:rPr lang="ar-SA" dirty="0" smtClean="0">
                <a:solidFill>
                  <a:schemeClr val="bg1"/>
                </a:solidFill>
              </a:rPr>
              <a:t>ک پ</a:t>
            </a:r>
            <a:r>
              <a:rPr lang="ar-IQ" dirty="0" smtClean="0">
                <a:solidFill>
                  <a:schemeClr val="bg1"/>
                </a:solidFill>
              </a:rPr>
              <a:t>ێ</a:t>
            </a:r>
            <a:r>
              <a:rPr lang="ar-SA" dirty="0" smtClean="0">
                <a:solidFill>
                  <a:schemeClr val="bg1"/>
                </a:solidFill>
              </a:rPr>
              <a:t>ى ب</a:t>
            </a:r>
            <a:r>
              <a:rPr lang="ar-IQ" dirty="0" smtClean="0">
                <a:solidFill>
                  <a:schemeClr val="bg1"/>
                </a:solidFill>
              </a:rPr>
              <a:t>ڵ</a:t>
            </a:r>
            <a:r>
              <a:rPr lang="ar-SA" dirty="0" smtClean="0">
                <a:solidFill>
                  <a:schemeClr val="bg1"/>
                </a:solidFill>
              </a:rPr>
              <a:t>ێیت</a:t>
            </a:r>
            <a:r>
              <a:rPr lang="en-US" dirty="0">
                <a:solidFill>
                  <a:schemeClr val="bg1"/>
                </a:solidFill>
              </a:rPr>
              <a:t>. </a:t>
            </a:r>
          </a:p>
          <a:p>
            <a:pPr algn="justLow" rtl="1"/>
            <a:endParaRPr lang="en-US" dirty="0">
              <a:solidFill>
                <a:schemeClr val="bg1"/>
              </a:solidFill>
              <a:cs typeface="Ali_K_Azzam" pitchFamily="2" charset="-78"/>
            </a:endParaRPr>
          </a:p>
        </p:txBody>
      </p:sp>
    </p:spTree>
    <p:extLst>
      <p:ext uri="{BB962C8B-B14F-4D97-AF65-F5344CB8AC3E}">
        <p14:creationId xmlns:p14="http://schemas.microsoft.com/office/powerpoint/2010/main" val="2364487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additive="base">
                                        <p:cTn id="2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720080"/>
          </a:xfrm>
        </p:spPr>
        <p:txBody>
          <a:bodyPr/>
          <a:lstStyle/>
          <a:p>
            <a:r>
              <a:rPr lang="ar-IQ" dirty="0" smtClean="0">
                <a:solidFill>
                  <a:srgbClr val="FF0000"/>
                </a:solidFill>
              </a:rPr>
              <a:t>جۆرەکانی وتار</a:t>
            </a:r>
            <a:endParaRPr lang="en-US" dirty="0">
              <a:solidFill>
                <a:srgbClr val="FF0000"/>
              </a:solidFill>
            </a:endParaRPr>
          </a:p>
        </p:txBody>
      </p:sp>
      <p:sp>
        <p:nvSpPr>
          <p:cNvPr id="3" name="Content Placeholder 2"/>
          <p:cNvSpPr>
            <a:spLocks noGrp="1"/>
          </p:cNvSpPr>
          <p:nvPr>
            <p:ph idx="1"/>
          </p:nvPr>
        </p:nvSpPr>
        <p:spPr>
          <a:xfrm>
            <a:off x="251520" y="980728"/>
            <a:ext cx="8856984" cy="5976664"/>
          </a:xfrm>
        </p:spPr>
        <p:txBody>
          <a:bodyPr>
            <a:normAutofit/>
          </a:bodyPr>
          <a:lstStyle/>
          <a:p>
            <a:pPr marL="137160" indent="0" algn="justLow" rtl="1">
              <a:buNone/>
            </a:pPr>
            <a:r>
              <a:rPr lang="ar-IQ" sz="2400" dirty="0" smtClean="0">
                <a:solidFill>
                  <a:schemeClr val="bg1"/>
                </a:solidFill>
              </a:rPr>
              <a:t>١-</a:t>
            </a:r>
            <a:r>
              <a:rPr lang="ar-SA" sz="2400" dirty="0">
                <a:solidFill>
                  <a:schemeClr val="bg1"/>
                </a:solidFill>
              </a:rPr>
              <a:t>وتارى (</a:t>
            </a:r>
            <a:r>
              <a:rPr lang="ar-SA" sz="2400" dirty="0" smtClean="0">
                <a:solidFill>
                  <a:schemeClr val="bg1"/>
                </a:solidFill>
              </a:rPr>
              <a:t>هەواڵ)ى</a:t>
            </a:r>
            <a:r>
              <a:rPr lang="en-US" sz="2400" dirty="0" smtClean="0">
                <a:solidFill>
                  <a:schemeClr val="bg1"/>
                </a:solidFill>
              </a:rPr>
              <a:t>(News </a:t>
            </a:r>
            <a:r>
              <a:rPr lang="en-US" sz="2400" dirty="0">
                <a:solidFill>
                  <a:schemeClr val="bg1"/>
                </a:solidFill>
              </a:rPr>
              <a:t>Article</a:t>
            </a:r>
            <a:r>
              <a:rPr lang="en-US" sz="2400" dirty="0" smtClean="0">
                <a:solidFill>
                  <a:schemeClr val="bg1"/>
                </a:solidFill>
              </a:rPr>
              <a:t>) </a:t>
            </a:r>
            <a:r>
              <a:rPr lang="ar-IQ" sz="2400" dirty="0" smtClean="0">
                <a:solidFill>
                  <a:schemeClr val="bg1"/>
                </a:solidFill>
              </a:rPr>
              <a:t>:-</a:t>
            </a:r>
            <a:r>
              <a:rPr lang="ar-SA" sz="2400" dirty="0" smtClean="0">
                <a:solidFill>
                  <a:schemeClr val="bg1"/>
                </a:solidFill>
              </a:rPr>
              <a:t>زۆربەى </a:t>
            </a:r>
            <a:r>
              <a:rPr lang="ar-SA" sz="2400" dirty="0">
                <a:solidFill>
                  <a:schemeClr val="bg1"/>
                </a:solidFill>
              </a:rPr>
              <a:t>وتارە هەواڵیەکان، بریتین لەچیرۆکە هەواڵیەکان و تەرکیزیان تەنها </a:t>
            </a:r>
            <a:r>
              <a:rPr lang="ar-SA" sz="2400" dirty="0" smtClean="0">
                <a:solidFill>
                  <a:schemeClr val="bg1"/>
                </a:solidFill>
              </a:rPr>
              <a:t>لەسەر راستیەکانە</a:t>
            </a:r>
            <a:r>
              <a:rPr lang="ar-IQ" sz="2400" dirty="0" smtClean="0">
                <a:solidFill>
                  <a:schemeClr val="bg1"/>
                </a:solidFill>
              </a:rPr>
              <a:t>.</a:t>
            </a:r>
            <a:endParaRPr lang="en-US" sz="2400" dirty="0" smtClean="0">
              <a:solidFill>
                <a:schemeClr val="bg1"/>
              </a:solidFill>
            </a:endParaRPr>
          </a:p>
          <a:p>
            <a:pPr marL="137160" indent="0" algn="justLow" rtl="1">
              <a:buNone/>
            </a:pPr>
            <a:endParaRPr lang="en-US" sz="2400" dirty="0">
              <a:solidFill>
                <a:schemeClr val="bg1"/>
              </a:solidFill>
            </a:endParaRPr>
          </a:p>
          <a:p>
            <a:pPr marL="137160" indent="0" algn="justLow" rtl="1">
              <a:buNone/>
            </a:pPr>
            <a:r>
              <a:rPr lang="ar-IQ" sz="2400" dirty="0" smtClean="0">
                <a:solidFill>
                  <a:schemeClr val="bg1"/>
                </a:solidFill>
              </a:rPr>
              <a:t>- </a:t>
            </a:r>
            <a:r>
              <a:rPr lang="ar-SA" sz="2400" dirty="0" smtClean="0">
                <a:solidFill>
                  <a:schemeClr val="bg1"/>
                </a:solidFill>
              </a:rPr>
              <a:t>وتارە </a:t>
            </a:r>
            <a:r>
              <a:rPr lang="ar-SA" sz="2400" dirty="0">
                <a:solidFill>
                  <a:schemeClr val="bg1"/>
                </a:solidFill>
              </a:rPr>
              <a:t>هەواڵیەکان،موناقەشەکردنى (هەوال)ە ئانیەکان یان ئەو (هەوال)انەیە کە روویان داوە، لە هەردوو </a:t>
            </a:r>
            <a:r>
              <a:rPr lang="ar-SA" sz="2400" dirty="0" smtClean="0">
                <a:solidFill>
                  <a:schemeClr val="bg1"/>
                </a:solidFill>
              </a:rPr>
              <a:t>حا</a:t>
            </a:r>
            <a:r>
              <a:rPr lang="ar-IQ" sz="2400" dirty="0" smtClean="0">
                <a:solidFill>
                  <a:schemeClr val="bg1"/>
                </a:solidFill>
              </a:rPr>
              <a:t>ڵ</a:t>
            </a:r>
            <a:r>
              <a:rPr lang="ar-SA" sz="2400" dirty="0" smtClean="0">
                <a:solidFill>
                  <a:schemeClr val="bg1"/>
                </a:solidFill>
              </a:rPr>
              <a:t>ەتەکەدا </a:t>
            </a:r>
            <a:r>
              <a:rPr lang="ar-SA" sz="2400" dirty="0">
                <a:solidFill>
                  <a:schemeClr val="bg1"/>
                </a:solidFill>
              </a:rPr>
              <a:t>پێویستە ئارەزوویەکى گشتییان هەبێت</a:t>
            </a:r>
            <a:r>
              <a:rPr lang="en-US" sz="2400" dirty="0" smtClean="0">
                <a:solidFill>
                  <a:schemeClr val="bg1"/>
                </a:solidFill>
              </a:rPr>
              <a:t>.</a:t>
            </a:r>
            <a:endParaRPr lang="ar-IQ" sz="2400" dirty="0" smtClean="0">
              <a:solidFill>
                <a:schemeClr val="bg1"/>
              </a:solidFill>
            </a:endParaRPr>
          </a:p>
          <a:p>
            <a:pPr algn="justLow" rtl="1">
              <a:buFontTx/>
              <a:buChar char="-"/>
            </a:pPr>
            <a:endParaRPr lang="en-US" sz="2400" dirty="0">
              <a:solidFill>
                <a:schemeClr val="bg1"/>
              </a:solidFill>
            </a:endParaRPr>
          </a:p>
          <a:p>
            <a:pPr marL="137160" indent="0" algn="justLow" rtl="1">
              <a:buNone/>
            </a:pPr>
            <a:r>
              <a:rPr lang="ar-IQ" sz="2400" dirty="0" smtClean="0">
                <a:solidFill>
                  <a:schemeClr val="bg1"/>
                </a:solidFill>
              </a:rPr>
              <a:t>- </a:t>
            </a:r>
            <a:r>
              <a:rPr lang="ar-SA" sz="2400" dirty="0" smtClean="0">
                <a:solidFill>
                  <a:schemeClr val="bg1"/>
                </a:solidFill>
              </a:rPr>
              <a:t>وتارە </a:t>
            </a:r>
            <a:r>
              <a:rPr lang="ar-SA" sz="2400" dirty="0">
                <a:solidFill>
                  <a:schemeClr val="bg1"/>
                </a:solidFill>
              </a:rPr>
              <a:t>(هەوال)یەکان دەکرێت رۆڵ و قسەى شایەدحاڵەکانى  لەسەر رووداوەکە تێدا بێت. دەکرێت وێنەو ئامارو روونکردنەوەى هۆکارەکان و نەخشەو شێوە ئەندازەییەکان و بیرەوەرى و </a:t>
            </a:r>
            <a:r>
              <a:rPr lang="ar-SA" sz="2400" dirty="0" smtClean="0">
                <a:solidFill>
                  <a:schemeClr val="bg1"/>
                </a:solidFill>
              </a:rPr>
              <a:t>یادکردنەوەکان</a:t>
            </a:r>
            <a:r>
              <a:rPr lang="ar-IQ" sz="2400" dirty="0" smtClean="0">
                <a:solidFill>
                  <a:schemeClr val="bg1"/>
                </a:solidFill>
              </a:rPr>
              <a:t> </a:t>
            </a:r>
            <a:r>
              <a:rPr lang="ar-SA" sz="2400" dirty="0" smtClean="0">
                <a:solidFill>
                  <a:schemeClr val="bg1"/>
                </a:solidFill>
              </a:rPr>
              <a:t>و </a:t>
            </a:r>
            <a:r>
              <a:rPr lang="ar-SA" sz="2400" dirty="0">
                <a:solidFill>
                  <a:schemeClr val="bg1"/>
                </a:solidFill>
              </a:rPr>
              <a:t>چاوپێکەوتنەکان، موناقەشەکان لەسەر ئەو بابەتەو هەروەها ئەنجامى هەڵبژاردنەکان و دەنگدانەکان، راپرسیەکان....هتد تیادا بەشدارى </a:t>
            </a:r>
            <a:r>
              <a:rPr lang="ar-SA" sz="2400" dirty="0" smtClean="0">
                <a:solidFill>
                  <a:schemeClr val="bg1"/>
                </a:solidFill>
              </a:rPr>
              <a:t>بکەن</a:t>
            </a:r>
            <a:r>
              <a:rPr lang="ar-IQ" sz="2400" dirty="0" smtClean="0">
                <a:solidFill>
                  <a:schemeClr val="bg1"/>
                </a:solidFill>
              </a:rPr>
              <a:t>.</a:t>
            </a:r>
            <a:r>
              <a:rPr lang="en-US" sz="2400" dirty="0" smtClean="0">
                <a:solidFill>
                  <a:schemeClr val="bg1"/>
                </a:solidFill>
              </a:rPr>
              <a:t>  </a:t>
            </a:r>
            <a:endParaRPr lang="ar-IQ" sz="2400" dirty="0" smtClean="0">
              <a:solidFill>
                <a:schemeClr val="bg1"/>
              </a:solidFill>
            </a:endParaRPr>
          </a:p>
          <a:p>
            <a:pPr algn="justLow" rtl="1">
              <a:buFontTx/>
              <a:buChar char="-"/>
            </a:pPr>
            <a:endParaRPr lang="en-US" sz="2400" dirty="0">
              <a:solidFill>
                <a:schemeClr val="bg1"/>
              </a:solidFill>
            </a:endParaRPr>
          </a:p>
          <a:p>
            <a:pPr marL="137160" indent="0" algn="justLow" rtl="1">
              <a:buNone/>
            </a:pPr>
            <a:r>
              <a:rPr lang="ar-IQ" sz="2400" dirty="0" smtClean="0">
                <a:solidFill>
                  <a:schemeClr val="bg1"/>
                </a:solidFill>
              </a:rPr>
              <a:t>- </a:t>
            </a:r>
            <a:r>
              <a:rPr lang="ar-SA" sz="2400" dirty="0" smtClean="0">
                <a:solidFill>
                  <a:schemeClr val="bg1"/>
                </a:solidFill>
              </a:rPr>
              <a:t>پێویستە </a:t>
            </a:r>
            <a:r>
              <a:rPr lang="ar-SA" sz="2400" dirty="0">
                <a:solidFill>
                  <a:schemeClr val="bg1"/>
                </a:solidFill>
              </a:rPr>
              <a:t>نوسەر </a:t>
            </a:r>
            <a:r>
              <a:rPr lang="ar-SA" sz="2400" dirty="0" smtClean="0">
                <a:solidFill>
                  <a:schemeClr val="bg1"/>
                </a:solidFill>
              </a:rPr>
              <a:t>وەڵامى </a:t>
            </a:r>
            <a:r>
              <a:rPr lang="ar-SA" sz="2400" dirty="0">
                <a:solidFill>
                  <a:schemeClr val="bg1"/>
                </a:solidFill>
              </a:rPr>
              <a:t>(ک</a:t>
            </a:r>
            <a:r>
              <a:rPr lang="ar-IQ" sz="2400" dirty="0">
                <a:solidFill>
                  <a:schemeClr val="bg1"/>
                </a:solidFill>
              </a:rPr>
              <a:t>ێ،</a:t>
            </a:r>
            <a:r>
              <a:rPr lang="ar-SA" sz="2400" dirty="0">
                <a:solidFill>
                  <a:schemeClr val="bg1"/>
                </a:solidFill>
              </a:rPr>
              <a:t>کەى، لەکوێ، بۆچى،چى+چۆن). هەروەها ووتە وەرگیراوەکان یان گواستراوەکان یارمەتى دەردەبن بۆ هێزى وتارەکە. نوسەر پێویستە سەرچاوەى پشت پێ بەستراو بەکاربهێنێت</a:t>
            </a:r>
            <a:r>
              <a:rPr lang="ar-SA" sz="2400" dirty="0" smtClean="0">
                <a:solidFill>
                  <a:schemeClr val="bg1"/>
                </a:solidFill>
              </a:rPr>
              <a:t>.</a:t>
            </a:r>
            <a:endParaRPr lang="en-US" sz="2400" dirty="0">
              <a:solidFill>
                <a:schemeClr val="bg1"/>
              </a:solidFill>
            </a:endParaRPr>
          </a:p>
        </p:txBody>
      </p:sp>
    </p:spTree>
    <p:extLst>
      <p:ext uri="{BB962C8B-B14F-4D97-AF65-F5344CB8AC3E}">
        <p14:creationId xmlns:p14="http://schemas.microsoft.com/office/powerpoint/2010/main" val="2112101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additive="base">
                                        <p:cTn id="2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 calcmode="lin" valueType="num">
                                      <p:cBhvr additive="base">
                                        <p:cTn id="30"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576064"/>
          </a:xfrm>
        </p:spPr>
        <p:txBody>
          <a:bodyPr>
            <a:normAutofit fontScale="90000"/>
          </a:bodyPr>
          <a:lstStyle/>
          <a:p>
            <a:r>
              <a:rPr lang="ar-IQ" dirty="0" smtClean="0">
                <a:solidFill>
                  <a:srgbClr val="FF0000"/>
                </a:solidFill>
              </a:rPr>
              <a:t>جۆرەکانی وتار</a:t>
            </a:r>
            <a:endParaRPr lang="en-US" dirty="0">
              <a:solidFill>
                <a:srgbClr val="FF0000"/>
              </a:solidFill>
            </a:endParaRPr>
          </a:p>
        </p:txBody>
      </p:sp>
      <p:sp>
        <p:nvSpPr>
          <p:cNvPr id="3" name="Content Placeholder 2"/>
          <p:cNvSpPr>
            <a:spLocks noGrp="1"/>
          </p:cNvSpPr>
          <p:nvPr>
            <p:ph idx="1"/>
          </p:nvPr>
        </p:nvSpPr>
        <p:spPr>
          <a:xfrm>
            <a:off x="457200" y="836712"/>
            <a:ext cx="8229600" cy="6021288"/>
          </a:xfrm>
        </p:spPr>
        <p:txBody>
          <a:bodyPr>
            <a:normAutofit fontScale="92500" lnSpcReduction="20000"/>
          </a:bodyPr>
          <a:lstStyle/>
          <a:p>
            <a:pPr marL="137160" indent="0" algn="r" rtl="1">
              <a:buNone/>
            </a:pPr>
            <a:r>
              <a:rPr lang="ar-SA" dirty="0">
                <a:solidFill>
                  <a:schemeClr val="bg1"/>
                </a:solidFill>
              </a:rPr>
              <a:t>جۆرەکانى وتارە (</a:t>
            </a:r>
            <a:r>
              <a:rPr lang="ar-SA" dirty="0" smtClean="0">
                <a:solidFill>
                  <a:schemeClr val="bg1"/>
                </a:solidFill>
              </a:rPr>
              <a:t>هەواڵ)یەکان</a:t>
            </a:r>
            <a:r>
              <a:rPr lang="ar-IQ" dirty="0" smtClean="0">
                <a:solidFill>
                  <a:schemeClr val="bg1"/>
                </a:solidFill>
              </a:rPr>
              <a:t>:-</a:t>
            </a:r>
          </a:p>
          <a:p>
            <a:pPr algn="justLow" rtl="1">
              <a:buFontTx/>
              <a:buChar char="-"/>
            </a:pPr>
            <a:r>
              <a:rPr lang="ar-IQ" dirty="0" smtClean="0">
                <a:solidFill>
                  <a:schemeClr val="bg1"/>
                </a:solidFill>
              </a:rPr>
              <a:t>و</a:t>
            </a:r>
            <a:r>
              <a:rPr lang="ar-SA" dirty="0" smtClean="0">
                <a:solidFill>
                  <a:schemeClr val="bg1"/>
                </a:solidFill>
              </a:rPr>
              <a:t>تارى </a:t>
            </a:r>
            <a:r>
              <a:rPr lang="ar-SA" dirty="0">
                <a:solidFill>
                  <a:schemeClr val="bg1"/>
                </a:solidFill>
              </a:rPr>
              <a:t>(هەوال)ى ناوخۆیى</a:t>
            </a:r>
            <a:r>
              <a:rPr lang="en-US" dirty="0">
                <a:solidFill>
                  <a:schemeClr val="bg1"/>
                </a:solidFill>
              </a:rPr>
              <a:t> (Local News Article)</a:t>
            </a:r>
            <a:r>
              <a:rPr lang="ar-SA" dirty="0">
                <a:solidFill>
                  <a:schemeClr val="bg1"/>
                </a:solidFill>
              </a:rPr>
              <a:t>، ئەم جۆرە وتارانە تەرکیز دەکەنە سەر ئەو بابەتانەى کەوا لەشارو گەرەکەکان دەگوزەرێ. بۆ نمونە لەچیرۆکە (هەوال)ێکى ناوخۆیى وتارێک لەسەر شارەوانى شار سەرچاوە بگرێت</a:t>
            </a:r>
            <a:r>
              <a:rPr lang="en-US" dirty="0">
                <a:solidFill>
                  <a:schemeClr val="bg1"/>
                </a:solidFill>
              </a:rPr>
              <a:t>. </a:t>
            </a:r>
            <a:endParaRPr lang="ar-IQ" dirty="0" smtClean="0">
              <a:solidFill>
                <a:schemeClr val="bg1"/>
              </a:solidFill>
            </a:endParaRPr>
          </a:p>
          <a:p>
            <a:pPr algn="justLow" rtl="1">
              <a:buFontTx/>
              <a:buChar char="-"/>
            </a:pPr>
            <a:endParaRPr lang="en-US" dirty="0">
              <a:solidFill>
                <a:schemeClr val="bg1"/>
              </a:solidFill>
            </a:endParaRPr>
          </a:p>
          <a:p>
            <a:pPr marL="137160" indent="0" algn="justLow" rtl="1">
              <a:buNone/>
            </a:pPr>
            <a:r>
              <a:rPr lang="ar-IQ" dirty="0" smtClean="0">
                <a:solidFill>
                  <a:schemeClr val="bg1"/>
                </a:solidFill>
              </a:rPr>
              <a:t>- </a:t>
            </a:r>
            <a:r>
              <a:rPr lang="ar-SA" dirty="0" smtClean="0">
                <a:solidFill>
                  <a:schemeClr val="bg1"/>
                </a:solidFill>
              </a:rPr>
              <a:t>وتارى </a:t>
            </a:r>
            <a:r>
              <a:rPr lang="ar-SA" dirty="0">
                <a:solidFill>
                  <a:schemeClr val="bg1"/>
                </a:solidFill>
              </a:rPr>
              <a:t>(هەوال)ى نیشتمانى</a:t>
            </a:r>
            <a:r>
              <a:rPr lang="en-US" dirty="0">
                <a:solidFill>
                  <a:schemeClr val="bg1"/>
                </a:solidFill>
              </a:rPr>
              <a:t> (National News Article)</a:t>
            </a:r>
            <a:r>
              <a:rPr lang="ar-SA" dirty="0">
                <a:solidFill>
                  <a:schemeClr val="bg1"/>
                </a:solidFill>
              </a:rPr>
              <a:t>، ئەم جۆرە وتارانە تەرکیز دەکەنە سەر ئەو (هەوال)انەى کەوا چ لەو وڵاتە روویداوە یان روودەدا. بۆ نمونە لەچیرۆکە (هەوال)ێکى نیشتمانى وتارێک لەسەر عیراق کە پەرلەمان و حکومەت چۆن دەستوور تێ دەپەڕێنن</a:t>
            </a:r>
            <a:r>
              <a:rPr lang="en-US" dirty="0">
                <a:solidFill>
                  <a:schemeClr val="bg1"/>
                </a:solidFill>
              </a:rPr>
              <a:t>. </a:t>
            </a:r>
            <a:endParaRPr lang="ar-IQ" dirty="0" smtClean="0">
              <a:solidFill>
                <a:schemeClr val="bg1"/>
              </a:solidFill>
            </a:endParaRPr>
          </a:p>
          <a:p>
            <a:pPr algn="justLow" rtl="1">
              <a:buFontTx/>
              <a:buChar char="-"/>
            </a:pPr>
            <a:endParaRPr lang="en-US" dirty="0">
              <a:solidFill>
                <a:schemeClr val="bg1"/>
              </a:solidFill>
            </a:endParaRPr>
          </a:p>
          <a:p>
            <a:pPr marL="137160" indent="0" algn="justLow" rtl="1">
              <a:buNone/>
            </a:pPr>
            <a:r>
              <a:rPr lang="ar-IQ" dirty="0" smtClean="0">
                <a:solidFill>
                  <a:schemeClr val="bg1"/>
                </a:solidFill>
              </a:rPr>
              <a:t>- </a:t>
            </a:r>
            <a:r>
              <a:rPr lang="ar-SA" dirty="0" smtClean="0">
                <a:solidFill>
                  <a:schemeClr val="bg1"/>
                </a:solidFill>
              </a:rPr>
              <a:t>وتارى </a:t>
            </a:r>
            <a:r>
              <a:rPr lang="ar-SA" dirty="0">
                <a:solidFill>
                  <a:schemeClr val="bg1"/>
                </a:solidFill>
              </a:rPr>
              <a:t>(هەوال)ى نێودەوڵەتى یان جیهانى</a:t>
            </a:r>
            <a:r>
              <a:rPr lang="en-US" dirty="0">
                <a:solidFill>
                  <a:schemeClr val="bg1"/>
                </a:solidFill>
              </a:rPr>
              <a:t> (International News Article)</a:t>
            </a:r>
            <a:r>
              <a:rPr lang="ar-SA" dirty="0">
                <a:solidFill>
                  <a:schemeClr val="bg1"/>
                </a:solidFill>
              </a:rPr>
              <a:t>، ئەم جۆرە وتارانە تەرکیز دەکەنە سەر ئەو (هەوال)انەى کە لەدەرەوەى وڵات </a:t>
            </a:r>
            <a:r>
              <a:rPr lang="ar-SA" dirty="0" smtClean="0">
                <a:solidFill>
                  <a:schemeClr val="bg1"/>
                </a:solidFill>
              </a:rPr>
              <a:t>روویانداوە. </a:t>
            </a:r>
            <a:r>
              <a:rPr lang="ar-SA" dirty="0">
                <a:solidFill>
                  <a:schemeClr val="bg1"/>
                </a:solidFill>
              </a:rPr>
              <a:t>بۆ نمونە چیرۆکە (هەوال)ێک لەسەر بڵاوبوونەوەى ئەنفلۆنزا لە سین....لەو رێگەیەوە ئەو جۆرە وتارانە دروست دەبێت</a:t>
            </a:r>
            <a:r>
              <a:rPr lang="en-US" dirty="0">
                <a:solidFill>
                  <a:schemeClr val="bg1"/>
                </a:solidFill>
              </a:rPr>
              <a:t>. </a:t>
            </a:r>
          </a:p>
          <a:p>
            <a:pPr marL="137160" indent="0" algn="justLow" rtl="1">
              <a:buNone/>
            </a:pPr>
            <a:endParaRPr lang="en-US" dirty="0">
              <a:solidFill>
                <a:schemeClr val="bg1"/>
              </a:solidFill>
              <a:cs typeface="Ali_K_Azzam" pitchFamily="2" charset="-78"/>
            </a:endParaRPr>
          </a:p>
        </p:txBody>
      </p:sp>
    </p:spTree>
    <p:extLst>
      <p:ext uri="{BB962C8B-B14F-4D97-AF65-F5344CB8AC3E}">
        <p14:creationId xmlns:p14="http://schemas.microsoft.com/office/powerpoint/2010/main" val="2100649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 calcmode="lin" valueType="num">
                                      <p:cBhvr additive="base">
                                        <p:cTn id="30"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706090"/>
          </a:xfrm>
        </p:spPr>
        <p:txBody>
          <a:bodyPr>
            <a:normAutofit fontScale="90000"/>
          </a:bodyPr>
          <a:lstStyle/>
          <a:p>
            <a:r>
              <a:rPr lang="ar-IQ" dirty="0" smtClean="0">
                <a:solidFill>
                  <a:srgbClr val="FF0000"/>
                </a:solidFill>
              </a:rPr>
              <a:t>جۆرەکانی وتار</a:t>
            </a:r>
            <a:endParaRPr lang="en-US" dirty="0">
              <a:solidFill>
                <a:srgbClr val="FF0000"/>
              </a:solidFill>
            </a:endParaRPr>
          </a:p>
        </p:txBody>
      </p:sp>
      <p:sp>
        <p:nvSpPr>
          <p:cNvPr id="3" name="Content Placeholder 2"/>
          <p:cNvSpPr>
            <a:spLocks noGrp="1"/>
          </p:cNvSpPr>
          <p:nvPr>
            <p:ph idx="1"/>
          </p:nvPr>
        </p:nvSpPr>
        <p:spPr>
          <a:xfrm>
            <a:off x="457200" y="1384176"/>
            <a:ext cx="8229600" cy="3845024"/>
          </a:xfrm>
        </p:spPr>
        <p:txBody>
          <a:bodyPr>
            <a:normAutofit/>
          </a:bodyPr>
          <a:lstStyle/>
          <a:p>
            <a:pPr marL="137160" indent="0" algn="justLow" rtl="1">
              <a:buNone/>
            </a:pPr>
            <a:r>
              <a:rPr lang="ar-IQ" sz="3200" dirty="0" smtClean="0">
                <a:solidFill>
                  <a:schemeClr val="bg1"/>
                </a:solidFill>
                <a:cs typeface="Ali_K_Azzam" pitchFamily="2" charset="-78"/>
              </a:rPr>
              <a:t>٢- </a:t>
            </a:r>
            <a:r>
              <a:rPr lang="ar-SA" sz="3200" dirty="0">
                <a:solidFill>
                  <a:schemeClr val="bg1"/>
                </a:solidFill>
              </a:rPr>
              <a:t>وتارى ڤیچە</a:t>
            </a:r>
            <a:r>
              <a:rPr lang="en-US" sz="3200" dirty="0">
                <a:solidFill>
                  <a:schemeClr val="bg1"/>
                </a:solidFill>
              </a:rPr>
              <a:t> (Feature Article) </a:t>
            </a:r>
            <a:r>
              <a:rPr lang="ar-SA" sz="3200" dirty="0">
                <a:solidFill>
                  <a:schemeClr val="bg1"/>
                </a:solidFill>
              </a:rPr>
              <a:t>بریتیە لەو وتارانەى کەبەمەبەستى سەرنج راکێشان راستیەکان بەئاشکراو بەگەورەیى پیشان دەدات. وتارى ڤیچە، دەربارەى بابەتێکە نەرمترە لە </a:t>
            </a:r>
            <a:r>
              <a:rPr lang="ar-SA" sz="3200" dirty="0" smtClean="0">
                <a:solidFill>
                  <a:schemeClr val="bg1"/>
                </a:solidFill>
              </a:rPr>
              <a:t>هەوا</a:t>
            </a:r>
            <a:r>
              <a:rPr lang="ar-IQ" sz="3200" dirty="0" smtClean="0">
                <a:solidFill>
                  <a:schemeClr val="bg1"/>
                </a:solidFill>
              </a:rPr>
              <a:t>ڵ</a:t>
            </a:r>
            <a:r>
              <a:rPr lang="en-US" sz="3200" dirty="0" smtClean="0">
                <a:solidFill>
                  <a:schemeClr val="bg1"/>
                </a:solidFill>
              </a:rPr>
              <a:t> </a:t>
            </a:r>
            <a:r>
              <a:rPr lang="en-US" sz="3200" dirty="0">
                <a:solidFill>
                  <a:schemeClr val="bg1"/>
                </a:solidFill>
              </a:rPr>
              <a:t>(Softer News)</a:t>
            </a:r>
            <a:r>
              <a:rPr lang="ar-SA" sz="3200" dirty="0">
                <a:solidFill>
                  <a:schemeClr val="bg1"/>
                </a:solidFill>
              </a:rPr>
              <a:t>، ڤیچە لەوانەیە لەبارەی کەسێک بێت کەوا ساڵانێکى دوورو درێژ خەباتى کرد بێت یان خێرخواز بوو بێت. </a:t>
            </a:r>
            <a:endParaRPr lang="en-US" sz="3200" dirty="0">
              <a:solidFill>
                <a:schemeClr val="bg1"/>
              </a:solidFill>
            </a:endParaRPr>
          </a:p>
          <a:p>
            <a:pPr marL="137160" indent="0" algn="justLow" rtl="1">
              <a:buNone/>
            </a:pPr>
            <a:endParaRPr lang="en-US" sz="3200" dirty="0">
              <a:solidFill>
                <a:schemeClr val="bg1"/>
              </a:solidFill>
              <a:cs typeface="Ali_K_Azzam" pitchFamily="2" charset="-78"/>
            </a:endParaRPr>
          </a:p>
        </p:txBody>
      </p:sp>
    </p:spTree>
    <p:extLst>
      <p:ext uri="{BB962C8B-B14F-4D97-AF65-F5344CB8AC3E}">
        <p14:creationId xmlns:p14="http://schemas.microsoft.com/office/powerpoint/2010/main" val="3254773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3408"/>
            <a:ext cx="8229600" cy="1143000"/>
          </a:xfrm>
        </p:spPr>
        <p:txBody>
          <a:bodyPr/>
          <a:lstStyle/>
          <a:p>
            <a:r>
              <a:rPr lang="ar-IQ" dirty="0" smtClean="0">
                <a:solidFill>
                  <a:srgbClr val="FF0000"/>
                </a:solidFill>
              </a:rPr>
              <a:t>وتار</a:t>
            </a:r>
            <a:endParaRPr lang="en-US" dirty="0">
              <a:solidFill>
                <a:srgbClr val="FF0000"/>
              </a:solidFill>
            </a:endParaRPr>
          </a:p>
        </p:txBody>
      </p:sp>
      <p:sp>
        <p:nvSpPr>
          <p:cNvPr id="3" name="Content Placeholder 2"/>
          <p:cNvSpPr>
            <a:spLocks noGrp="1"/>
          </p:cNvSpPr>
          <p:nvPr>
            <p:ph idx="1"/>
          </p:nvPr>
        </p:nvSpPr>
        <p:spPr>
          <a:xfrm>
            <a:off x="457200" y="1240120"/>
            <a:ext cx="8229600" cy="4709160"/>
          </a:xfrm>
        </p:spPr>
        <p:txBody>
          <a:bodyPr>
            <a:noAutofit/>
          </a:bodyPr>
          <a:lstStyle/>
          <a:p>
            <a:pPr marL="137160" indent="0" algn="just" rtl="1">
              <a:buNone/>
            </a:pPr>
            <a:r>
              <a:rPr lang="ar-SA" sz="3200" dirty="0">
                <a:solidFill>
                  <a:schemeClr val="bg1"/>
                </a:solidFill>
              </a:rPr>
              <a:t>وتار:- بریتیە لەکارێکى نووسین کە بڵاودەبێتەوە. بەمەبەستى گەیاندنى هەواڵێک یان زانیاریەک یان بیروراو بیروباوەرێک یان ئەنجامەکانى توێژینەوەیەک یان </a:t>
            </a:r>
            <a:r>
              <a:rPr lang="ar-SA" sz="3200" dirty="0" smtClean="0">
                <a:solidFill>
                  <a:schemeClr val="bg1"/>
                </a:solidFill>
              </a:rPr>
              <a:t>ش</a:t>
            </a:r>
            <a:r>
              <a:rPr lang="ar-IQ" sz="3200" dirty="0" smtClean="0">
                <a:solidFill>
                  <a:schemeClr val="bg1"/>
                </a:solidFill>
              </a:rPr>
              <a:t>ی</a:t>
            </a:r>
            <a:r>
              <a:rPr lang="ar-SA" sz="3200" dirty="0" smtClean="0">
                <a:solidFill>
                  <a:schemeClr val="bg1"/>
                </a:solidFill>
              </a:rPr>
              <a:t>کردنەوەیەکى </a:t>
            </a:r>
            <a:r>
              <a:rPr lang="ar-SA" sz="3200" dirty="0">
                <a:solidFill>
                  <a:schemeClr val="bg1"/>
                </a:solidFill>
              </a:rPr>
              <a:t>ئەکادیمى یان گفتووگۆو کێشمەکێشێک</a:t>
            </a:r>
            <a:r>
              <a:rPr lang="en-US" sz="3200" dirty="0">
                <a:solidFill>
                  <a:schemeClr val="bg1"/>
                </a:solidFill>
              </a:rPr>
              <a:t>.  </a:t>
            </a:r>
            <a:endParaRPr lang="ar-IQ" sz="3200" dirty="0" smtClean="0">
              <a:solidFill>
                <a:schemeClr val="bg1"/>
              </a:solidFill>
            </a:endParaRPr>
          </a:p>
          <a:p>
            <a:pPr marL="137160" indent="0" algn="just" rtl="1">
              <a:buNone/>
            </a:pPr>
            <a:endParaRPr lang="en-US" sz="3200" dirty="0">
              <a:solidFill>
                <a:schemeClr val="bg1"/>
              </a:solidFill>
            </a:endParaRPr>
          </a:p>
          <a:p>
            <a:pPr marL="137160" indent="0" algn="just" rtl="1">
              <a:buNone/>
            </a:pPr>
            <a:r>
              <a:rPr lang="ar-IQ" sz="3200" dirty="0" smtClean="0">
                <a:solidFill>
                  <a:schemeClr val="bg1"/>
                </a:solidFill>
              </a:rPr>
              <a:t>- </a:t>
            </a:r>
            <a:r>
              <a:rPr lang="ar-SA" sz="3200" dirty="0" smtClean="0">
                <a:solidFill>
                  <a:schemeClr val="bg1"/>
                </a:solidFill>
              </a:rPr>
              <a:t>وتار </a:t>
            </a:r>
            <a:r>
              <a:rPr lang="ar-SA" sz="3200" dirty="0">
                <a:solidFill>
                  <a:schemeClr val="bg1"/>
                </a:solidFill>
              </a:rPr>
              <a:t>جۆرى جیاوازى هەیە، بونیادنانى هەریەکەیان جیاوازە لەوەى تریان، چونکە مەبەستەکانیان جیاوازە. زۆربەى وتارەکانى رۆژنامە بریتین لە جۆرى وتارى (</a:t>
            </a:r>
            <a:r>
              <a:rPr lang="ar-SA" sz="3200" dirty="0" smtClean="0">
                <a:solidFill>
                  <a:schemeClr val="bg1"/>
                </a:solidFill>
              </a:rPr>
              <a:t>هەوا</a:t>
            </a:r>
            <a:r>
              <a:rPr lang="ar-IQ" sz="3200" dirty="0" smtClean="0">
                <a:solidFill>
                  <a:schemeClr val="bg1"/>
                </a:solidFill>
              </a:rPr>
              <a:t>ڵ</a:t>
            </a:r>
            <a:r>
              <a:rPr lang="ar-SA" sz="3200" dirty="0" smtClean="0">
                <a:solidFill>
                  <a:schemeClr val="bg1"/>
                </a:solidFill>
              </a:rPr>
              <a:t>)ى،</a:t>
            </a:r>
            <a:r>
              <a:rPr lang="ar-IQ" sz="3200" dirty="0" smtClean="0">
                <a:solidFill>
                  <a:schemeClr val="bg1"/>
                </a:solidFill>
              </a:rPr>
              <a:t> </a:t>
            </a:r>
            <a:r>
              <a:rPr lang="ar-SA" sz="3200" dirty="0" smtClean="0">
                <a:solidFill>
                  <a:schemeClr val="bg1"/>
                </a:solidFill>
              </a:rPr>
              <a:t>بەڵام </a:t>
            </a:r>
            <a:r>
              <a:rPr lang="ar-SA" sz="3200" dirty="0">
                <a:solidFill>
                  <a:schemeClr val="bg1"/>
                </a:solidFill>
              </a:rPr>
              <a:t>بێگومان لەوتارى </a:t>
            </a:r>
            <a:r>
              <a:rPr lang="ar-SA" sz="3200" dirty="0" smtClean="0">
                <a:solidFill>
                  <a:schemeClr val="bg1"/>
                </a:solidFill>
              </a:rPr>
              <a:t>رۆژنامە</a:t>
            </a:r>
            <a:r>
              <a:rPr lang="ar-IQ" sz="3200" dirty="0" smtClean="0">
                <a:solidFill>
                  <a:schemeClr val="bg1"/>
                </a:solidFill>
              </a:rPr>
              <a:t>وانیدا</a:t>
            </a:r>
            <a:r>
              <a:rPr lang="ar-SA" sz="3200" dirty="0" smtClean="0">
                <a:solidFill>
                  <a:schemeClr val="bg1"/>
                </a:solidFill>
              </a:rPr>
              <a:t> </a:t>
            </a:r>
            <a:r>
              <a:rPr lang="ar-SA" sz="3200" dirty="0">
                <a:solidFill>
                  <a:schemeClr val="bg1"/>
                </a:solidFill>
              </a:rPr>
              <a:t>جۆرى جیاواز تر </a:t>
            </a:r>
            <a:r>
              <a:rPr lang="ar-SA" sz="3200" dirty="0" smtClean="0">
                <a:solidFill>
                  <a:schemeClr val="bg1"/>
                </a:solidFill>
              </a:rPr>
              <a:t>هەن</a:t>
            </a:r>
            <a:r>
              <a:rPr lang="ar-IQ" sz="3200" dirty="0">
                <a:solidFill>
                  <a:schemeClr val="bg1"/>
                </a:solidFill>
              </a:rPr>
              <a:t>.</a:t>
            </a:r>
            <a:r>
              <a:rPr lang="en-US" sz="3200" dirty="0" smtClean="0">
                <a:solidFill>
                  <a:schemeClr val="bg1"/>
                </a:solidFill>
              </a:rPr>
              <a:t> </a:t>
            </a:r>
            <a:endParaRPr lang="en-US" sz="3200" dirty="0">
              <a:solidFill>
                <a:schemeClr val="bg1"/>
              </a:solidFill>
            </a:endParaRPr>
          </a:p>
        </p:txBody>
      </p:sp>
    </p:spTree>
    <p:extLst>
      <p:ext uri="{BB962C8B-B14F-4D97-AF65-F5344CB8AC3E}">
        <p14:creationId xmlns:p14="http://schemas.microsoft.com/office/powerpoint/2010/main" val="2384928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392"/>
            <a:ext cx="8229600" cy="1368152"/>
          </a:xfrm>
        </p:spPr>
        <p:txBody>
          <a:bodyPr>
            <a:normAutofit/>
          </a:bodyPr>
          <a:lstStyle/>
          <a:p>
            <a:r>
              <a:rPr lang="ar-IQ" dirty="0" smtClean="0">
                <a:solidFill>
                  <a:srgbClr val="FF0000"/>
                </a:solidFill>
              </a:rPr>
              <a:t>جۆرەکانی وتار</a:t>
            </a:r>
            <a:endParaRPr lang="en-US" dirty="0">
              <a:solidFill>
                <a:srgbClr val="FF0000"/>
              </a:solidFill>
            </a:endParaRPr>
          </a:p>
        </p:txBody>
      </p:sp>
      <p:sp>
        <p:nvSpPr>
          <p:cNvPr id="3" name="Content Placeholder 2"/>
          <p:cNvSpPr>
            <a:spLocks noGrp="1"/>
          </p:cNvSpPr>
          <p:nvPr>
            <p:ph idx="1"/>
          </p:nvPr>
        </p:nvSpPr>
        <p:spPr>
          <a:xfrm>
            <a:off x="457200" y="1556792"/>
            <a:ext cx="8229600" cy="4464496"/>
          </a:xfrm>
        </p:spPr>
        <p:txBody>
          <a:bodyPr>
            <a:normAutofit/>
          </a:bodyPr>
          <a:lstStyle/>
          <a:p>
            <a:pPr marL="137160" indent="0" algn="justLow" rtl="1">
              <a:buNone/>
            </a:pPr>
            <a:r>
              <a:rPr lang="ar-IQ" sz="3200" dirty="0" smtClean="0">
                <a:solidFill>
                  <a:schemeClr val="bg1"/>
                </a:solidFill>
                <a:cs typeface="Ali_K_Azzam" pitchFamily="2" charset="-78"/>
              </a:rPr>
              <a:t>٣- </a:t>
            </a:r>
            <a:r>
              <a:rPr lang="ar-SA" sz="3200" dirty="0" smtClean="0">
                <a:solidFill>
                  <a:schemeClr val="bg1"/>
                </a:solidFill>
              </a:rPr>
              <a:t>سەروتار</a:t>
            </a:r>
            <a:r>
              <a:rPr lang="en-US" sz="3200" dirty="0" smtClean="0">
                <a:solidFill>
                  <a:schemeClr val="bg1"/>
                </a:solidFill>
              </a:rPr>
              <a:t> </a:t>
            </a:r>
            <a:r>
              <a:rPr lang="en-US" sz="3200" dirty="0" smtClean="0">
                <a:solidFill>
                  <a:schemeClr val="bg1"/>
                </a:solidFill>
              </a:rPr>
              <a:t>(</a:t>
            </a:r>
            <a:r>
              <a:rPr lang="en-US" sz="3200" dirty="0">
                <a:solidFill>
                  <a:schemeClr val="bg1"/>
                </a:solidFill>
              </a:rPr>
              <a:t>Editorial</a:t>
            </a:r>
            <a:r>
              <a:rPr lang="en-US" sz="3200" dirty="0" smtClean="0">
                <a:solidFill>
                  <a:schemeClr val="bg1"/>
                </a:solidFill>
              </a:rPr>
              <a:t>)</a:t>
            </a:r>
            <a:r>
              <a:rPr lang="ar-IQ" sz="3200" dirty="0" smtClean="0">
                <a:solidFill>
                  <a:schemeClr val="bg1"/>
                </a:solidFill>
              </a:rPr>
              <a:t>:-</a:t>
            </a:r>
            <a:r>
              <a:rPr lang="ar-SA" sz="3200" dirty="0" smtClean="0">
                <a:solidFill>
                  <a:schemeClr val="bg1"/>
                </a:solidFill>
              </a:rPr>
              <a:t> </a:t>
            </a:r>
            <a:r>
              <a:rPr lang="ar-SA" sz="3200" dirty="0">
                <a:solidFill>
                  <a:schemeClr val="bg1"/>
                </a:solidFill>
              </a:rPr>
              <a:t>بریتیە لەو جۆرە وتارانەى کە ناوەرۆکەکەیان </a:t>
            </a:r>
            <a:r>
              <a:rPr lang="ar-SA" sz="3200" dirty="0" smtClean="0">
                <a:solidFill>
                  <a:schemeClr val="bg1"/>
                </a:solidFill>
              </a:rPr>
              <a:t>بیروراى</a:t>
            </a:r>
            <a:r>
              <a:rPr lang="ar-IQ" sz="3200" smtClean="0">
                <a:solidFill>
                  <a:schemeClr val="bg1"/>
                </a:solidFill>
              </a:rPr>
              <a:t>ەکە</a:t>
            </a:r>
            <a:r>
              <a:rPr lang="ar-SA" sz="3200" smtClean="0">
                <a:solidFill>
                  <a:schemeClr val="bg1"/>
                </a:solidFill>
              </a:rPr>
              <a:t>. </a:t>
            </a:r>
            <a:r>
              <a:rPr lang="ar-SA" sz="3200" dirty="0">
                <a:solidFill>
                  <a:schemeClr val="bg1"/>
                </a:solidFill>
              </a:rPr>
              <a:t>لەلاپەڕەى دیاریکراو بڵاودەکرێنەوەو تەرکیز دەکەنەسەر رووداوەکانى ئێستا و بابەتە هەنووکەییەکان. یان رای ئەو ناوەندو پارت و دەزگایەیە کەوا پاڵپشتی ئەو </a:t>
            </a:r>
            <a:r>
              <a:rPr lang="ar-SA" sz="3200" dirty="0" smtClean="0">
                <a:solidFill>
                  <a:schemeClr val="bg1"/>
                </a:solidFill>
              </a:rPr>
              <a:t>ب</a:t>
            </a:r>
            <a:r>
              <a:rPr lang="ar-IQ" sz="3200" dirty="0" smtClean="0">
                <a:solidFill>
                  <a:schemeClr val="bg1"/>
                </a:solidFill>
              </a:rPr>
              <a:t>ڵا</a:t>
            </a:r>
            <a:r>
              <a:rPr lang="ar-SA" sz="3200" dirty="0" smtClean="0">
                <a:solidFill>
                  <a:schemeClr val="bg1"/>
                </a:solidFill>
              </a:rPr>
              <a:t>وکراوەیە </a:t>
            </a:r>
            <a:r>
              <a:rPr lang="ar-SA" sz="3200" dirty="0">
                <a:solidFill>
                  <a:schemeClr val="bg1"/>
                </a:solidFill>
              </a:rPr>
              <a:t>دەکات.</a:t>
            </a:r>
            <a:r>
              <a:rPr lang="en-US" sz="3200" dirty="0">
                <a:solidFill>
                  <a:schemeClr val="bg1"/>
                </a:solidFill>
              </a:rPr>
              <a:t> </a:t>
            </a:r>
            <a:endParaRPr lang="en-US" sz="3200" dirty="0">
              <a:solidFill>
                <a:schemeClr val="bg1"/>
              </a:solidFill>
              <a:cs typeface="Ali_K_Azzam" pitchFamily="2" charset="-78"/>
            </a:endParaRPr>
          </a:p>
        </p:txBody>
      </p:sp>
    </p:spTree>
    <p:extLst>
      <p:ext uri="{BB962C8B-B14F-4D97-AF65-F5344CB8AC3E}">
        <p14:creationId xmlns:p14="http://schemas.microsoft.com/office/powerpoint/2010/main" val="2460305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368152"/>
          </a:xfrm>
        </p:spPr>
        <p:txBody>
          <a:bodyPr>
            <a:normAutofit/>
          </a:bodyPr>
          <a:lstStyle/>
          <a:p>
            <a:r>
              <a:rPr lang="ar-IQ" dirty="0" smtClean="0">
                <a:solidFill>
                  <a:srgbClr val="FF0000"/>
                </a:solidFill>
              </a:rPr>
              <a:t>جۆرەکانی وتار</a:t>
            </a:r>
            <a:endParaRPr lang="en-US" dirty="0">
              <a:solidFill>
                <a:srgbClr val="FF0000"/>
              </a:solidFill>
            </a:endParaRPr>
          </a:p>
        </p:txBody>
      </p:sp>
      <p:sp>
        <p:nvSpPr>
          <p:cNvPr id="3" name="Content Placeholder 2"/>
          <p:cNvSpPr>
            <a:spLocks noGrp="1"/>
          </p:cNvSpPr>
          <p:nvPr>
            <p:ph idx="1"/>
          </p:nvPr>
        </p:nvSpPr>
        <p:spPr>
          <a:xfrm>
            <a:off x="457200" y="1628800"/>
            <a:ext cx="8229600" cy="4968552"/>
          </a:xfrm>
        </p:spPr>
        <p:txBody>
          <a:bodyPr>
            <a:normAutofit/>
          </a:bodyPr>
          <a:lstStyle/>
          <a:p>
            <a:pPr marL="137160" indent="0" algn="justLow" rtl="1">
              <a:buNone/>
            </a:pPr>
            <a:r>
              <a:rPr lang="ar-IQ" dirty="0">
                <a:solidFill>
                  <a:schemeClr val="bg1"/>
                </a:solidFill>
                <a:cs typeface="Ali_K_Azzam" pitchFamily="2" charset="-78"/>
              </a:rPr>
              <a:t>٤</a:t>
            </a:r>
            <a:r>
              <a:rPr lang="ar-IQ" dirty="0" smtClean="0">
                <a:solidFill>
                  <a:schemeClr val="bg1"/>
                </a:solidFill>
                <a:cs typeface="Ali_K_Azzam" pitchFamily="2" charset="-78"/>
              </a:rPr>
              <a:t>-</a:t>
            </a:r>
            <a:r>
              <a:rPr lang="ar-SA" dirty="0">
                <a:solidFill>
                  <a:schemeClr val="bg1"/>
                </a:solidFill>
              </a:rPr>
              <a:t>ستوون</a:t>
            </a:r>
            <a:r>
              <a:rPr lang="en-US" dirty="0">
                <a:solidFill>
                  <a:schemeClr val="bg1"/>
                </a:solidFill>
              </a:rPr>
              <a:t> (Column</a:t>
            </a:r>
            <a:r>
              <a:rPr lang="en-US" dirty="0" smtClean="0">
                <a:solidFill>
                  <a:schemeClr val="bg1"/>
                </a:solidFill>
              </a:rPr>
              <a:t>)</a:t>
            </a:r>
            <a:r>
              <a:rPr lang="ar-IQ" dirty="0" smtClean="0">
                <a:solidFill>
                  <a:schemeClr val="bg1"/>
                </a:solidFill>
              </a:rPr>
              <a:t> :-</a:t>
            </a:r>
            <a:r>
              <a:rPr lang="ar-SA" dirty="0" smtClean="0">
                <a:solidFill>
                  <a:schemeClr val="bg1"/>
                </a:solidFill>
              </a:rPr>
              <a:t> </a:t>
            </a:r>
            <a:r>
              <a:rPr lang="ar-SA" dirty="0">
                <a:solidFill>
                  <a:schemeClr val="bg1"/>
                </a:solidFill>
              </a:rPr>
              <a:t>بریتیە لەو وتارانەى، کەوا لەلایەن هەمان کەس دەنوسرێن لەسەر بنەمایەکى رێکخراو.  ستوون، بریتیە لە وتارى تایبەتى رۆژانە یان هەفتانە یان لەکات و شوێن و لاپەڕەى دیاریکراو لە لایەن ستوون نووس</a:t>
            </a:r>
            <a:r>
              <a:rPr lang="en-US" dirty="0">
                <a:solidFill>
                  <a:schemeClr val="bg1"/>
                </a:solidFill>
              </a:rPr>
              <a:t> (Columnist) </a:t>
            </a:r>
            <a:r>
              <a:rPr lang="ar-SA" dirty="0">
                <a:solidFill>
                  <a:schemeClr val="bg1"/>
                </a:solidFill>
              </a:rPr>
              <a:t>دەنوسرێت. نووسەر دەربارەى ئەو بابەتانەى ئارەزوویان هەیە یان رووداوە تازەکان و رووداوەکانى کۆمەڵگا دەنوسێت.</a:t>
            </a:r>
            <a:endParaRPr lang="en-US" dirty="0">
              <a:solidFill>
                <a:schemeClr val="bg1"/>
              </a:solidFill>
            </a:endParaRPr>
          </a:p>
          <a:p>
            <a:pPr marL="137160" indent="0" algn="justLow" rtl="1">
              <a:buNone/>
            </a:pPr>
            <a:endParaRPr lang="ar-IQ" dirty="0" smtClean="0">
              <a:solidFill>
                <a:schemeClr val="bg1"/>
              </a:solidFill>
            </a:endParaRPr>
          </a:p>
          <a:p>
            <a:pPr marL="137160" indent="0" algn="justLow" rtl="1">
              <a:buNone/>
            </a:pPr>
            <a:r>
              <a:rPr lang="ar-IQ" dirty="0" smtClean="0">
                <a:solidFill>
                  <a:schemeClr val="bg1"/>
                </a:solidFill>
              </a:rPr>
              <a:t>- </a:t>
            </a:r>
            <a:r>
              <a:rPr lang="ar-SA" dirty="0" smtClean="0">
                <a:solidFill>
                  <a:schemeClr val="bg1"/>
                </a:solidFill>
              </a:rPr>
              <a:t>بۆیە </a:t>
            </a:r>
            <a:r>
              <a:rPr lang="ar-SA" dirty="0">
                <a:solidFill>
                  <a:schemeClr val="bg1"/>
                </a:solidFill>
              </a:rPr>
              <a:t>پێویستە جۆرەکانى وتار دیارى بکەین و لەیەکتریان جیابکەینەوە، ئینجا بڕیار لە نوسین بدەین، بۆ ئەوەى پێکهاتەى ووتارەکە سەرکەوتوو باش بێت</a:t>
            </a:r>
            <a:r>
              <a:rPr lang="en-US" dirty="0">
                <a:solidFill>
                  <a:schemeClr val="bg1"/>
                </a:solidFill>
              </a:rPr>
              <a:t>. </a:t>
            </a:r>
          </a:p>
          <a:p>
            <a:pPr marL="137160" indent="0" algn="justLow" rtl="1">
              <a:buNone/>
            </a:pPr>
            <a:endParaRPr lang="en-US" dirty="0">
              <a:solidFill>
                <a:schemeClr val="bg1"/>
              </a:solidFill>
              <a:cs typeface="Ali_K_Azzam" pitchFamily="2" charset="-78"/>
            </a:endParaRPr>
          </a:p>
        </p:txBody>
      </p:sp>
    </p:spTree>
    <p:extLst>
      <p:ext uri="{BB962C8B-B14F-4D97-AF65-F5344CB8AC3E}">
        <p14:creationId xmlns:p14="http://schemas.microsoft.com/office/powerpoint/2010/main" val="1772399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916832"/>
            <a:ext cx="8229600" cy="1872208"/>
          </a:xfrm>
        </p:spPr>
        <p:txBody>
          <a:bodyPr/>
          <a:lstStyle/>
          <a:p>
            <a:r>
              <a:rPr lang="ar-IQ" dirty="0" smtClean="0">
                <a:solidFill>
                  <a:srgbClr val="FF0000"/>
                </a:solidFill>
              </a:rPr>
              <a:t>کۆتایی</a:t>
            </a:r>
            <a:endParaRPr lang="en-US" dirty="0">
              <a:solidFill>
                <a:srgbClr val="FF0000"/>
              </a:solidFill>
            </a:endParaRPr>
          </a:p>
        </p:txBody>
      </p:sp>
      <p:sp>
        <p:nvSpPr>
          <p:cNvPr id="5" name="Title 1"/>
          <p:cNvSpPr txBox="1">
            <a:spLocks/>
          </p:cNvSpPr>
          <p:nvPr/>
        </p:nvSpPr>
        <p:spPr>
          <a:xfrm>
            <a:off x="3275856" y="1268760"/>
            <a:ext cx="5709320" cy="273630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endParaRPr lang="en-US" sz="3200" dirty="0"/>
          </a:p>
        </p:txBody>
      </p:sp>
    </p:spTree>
    <p:extLst>
      <p:ext uri="{BB962C8B-B14F-4D97-AF65-F5344CB8AC3E}">
        <p14:creationId xmlns:p14="http://schemas.microsoft.com/office/powerpoint/2010/main" val="31248845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864096"/>
          </a:xfrm>
        </p:spPr>
        <p:txBody>
          <a:bodyPr>
            <a:noAutofit/>
          </a:bodyPr>
          <a:lstStyle/>
          <a:p>
            <a:r>
              <a:rPr lang="ar-IQ" sz="3600" dirty="0" smtClean="0">
                <a:solidFill>
                  <a:srgbClr val="FF0000"/>
                </a:solidFill>
              </a:rPr>
              <a:t>بەر لە وتار نووسین، نووسەر پێویستە بزانێت</a:t>
            </a:r>
            <a:endParaRPr lang="en-US" sz="3600" dirty="0">
              <a:solidFill>
                <a:srgbClr val="FF0000"/>
              </a:solidFill>
            </a:endParaRPr>
          </a:p>
        </p:txBody>
      </p:sp>
      <p:sp>
        <p:nvSpPr>
          <p:cNvPr id="3" name="Content Placeholder 2"/>
          <p:cNvSpPr>
            <a:spLocks noGrp="1"/>
          </p:cNvSpPr>
          <p:nvPr>
            <p:ph idx="1"/>
          </p:nvPr>
        </p:nvSpPr>
        <p:spPr>
          <a:xfrm>
            <a:off x="457200" y="1340768"/>
            <a:ext cx="8229600" cy="5328592"/>
          </a:xfrm>
        </p:spPr>
        <p:txBody>
          <a:bodyPr>
            <a:normAutofit fontScale="92500"/>
          </a:bodyPr>
          <a:lstStyle/>
          <a:p>
            <a:pPr algn="justLow" rtl="1"/>
            <a:r>
              <a:rPr lang="ar-SA" dirty="0" smtClean="0">
                <a:solidFill>
                  <a:schemeClr val="bg1"/>
                </a:solidFill>
              </a:rPr>
              <a:t>چەشن</a:t>
            </a:r>
            <a:r>
              <a:rPr lang="en-US" dirty="0" smtClean="0">
                <a:solidFill>
                  <a:schemeClr val="bg1"/>
                </a:solidFill>
              </a:rPr>
              <a:t>  </a:t>
            </a:r>
            <a:r>
              <a:rPr lang="en-US" dirty="0">
                <a:solidFill>
                  <a:schemeClr val="bg1"/>
                </a:solidFill>
              </a:rPr>
              <a:t>genre...type or kind</a:t>
            </a:r>
          </a:p>
          <a:p>
            <a:pPr algn="justLow" rtl="1"/>
            <a:r>
              <a:rPr lang="en-US" dirty="0" smtClean="0">
                <a:solidFill>
                  <a:schemeClr val="bg1"/>
                </a:solidFill>
              </a:rPr>
              <a:t>audience</a:t>
            </a:r>
            <a:endParaRPr lang="en-US" dirty="0">
              <a:solidFill>
                <a:schemeClr val="bg1"/>
              </a:solidFill>
            </a:endParaRPr>
          </a:p>
          <a:p>
            <a:pPr algn="justLow" rtl="1"/>
            <a:r>
              <a:rPr lang="en-US" dirty="0" smtClean="0">
                <a:solidFill>
                  <a:schemeClr val="bg1"/>
                </a:solidFill>
              </a:rPr>
              <a:t>purpose </a:t>
            </a:r>
            <a:endParaRPr lang="en-US" dirty="0">
              <a:solidFill>
                <a:schemeClr val="bg1"/>
              </a:solidFill>
            </a:endParaRPr>
          </a:p>
          <a:p>
            <a:pPr algn="justLow" rtl="1"/>
            <a:r>
              <a:rPr lang="en-US" dirty="0" smtClean="0">
                <a:solidFill>
                  <a:schemeClr val="bg1"/>
                </a:solidFill>
              </a:rPr>
              <a:t>style </a:t>
            </a:r>
            <a:r>
              <a:rPr lang="ar-IQ" dirty="0" smtClean="0">
                <a:solidFill>
                  <a:schemeClr val="bg1"/>
                </a:solidFill>
              </a:rPr>
              <a:t> </a:t>
            </a:r>
            <a:endParaRPr lang="en-US" dirty="0">
              <a:solidFill>
                <a:schemeClr val="bg1"/>
              </a:solidFill>
            </a:endParaRPr>
          </a:p>
          <a:p>
            <a:pPr marL="137160" indent="0" algn="justLow" rtl="1">
              <a:buNone/>
            </a:pPr>
            <a:r>
              <a:rPr lang="ar-SA" dirty="0">
                <a:solidFill>
                  <a:schemeClr val="bg1"/>
                </a:solidFill>
              </a:rPr>
              <a:t>لە کام </a:t>
            </a:r>
            <a:r>
              <a:rPr lang="ar-IQ" dirty="0" smtClean="0">
                <a:solidFill>
                  <a:schemeClr val="bg1"/>
                </a:solidFill>
              </a:rPr>
              <a:t>سایت و </a:t>
            </a:r>
            <a:r>
              <a:rPr lang="ar-SA" dirty="0" smtClean="0">
                <a:solidFill>
                  <a:schemeClr val="bg1"/>
                </a:solidFill>
              </a:rPr>
              <a:t>رۆژنامە</a:t>
            </a:r>
            <a:r>
              <a:rPr lang="ar-IQ" dirty="0" smtClean="0">
                <a:solidFill>
                  <a:schemeClr val="bg1"/>
                </a:solidFill>
              </a:rPr>
              <a:t>و گۆڤاردا</a:t>
            </a:r>
            <a:r>
              <a:rPr lang="ar-SA" dirty="0" smtClean="0">
                <a:solidFill>
                  <a:schemeClr val="bg1"/>
                </a:solidFill>
              </a:rPr>
              <a:t> </a:t>
            </a:r>
            <a:r>
              <a:rPr lang="ar-SA" dirty="0">
                <a:solidFill>
                  <a:schemeClr val="bg1"/>
                </a:solidFill>
              </a:rPr>
              <a:t>دەینوسیت؟ ئایا وەرگران و خوێنەران ئارەزوویان لەو جۆرە چیرۆکانە هەیە؟ کام بەشى رۆژنامەکەو لە کام لاپەڕەى رۆژنامەکە نوسینەکەت بڵاودەکرێتەوە؟ ئایا دەبێت ووتارەکەت چەند درێژ بێت؟ خوێنەرانى ئەو رۆژنامەیە حەزیان بەچ بابەتێکە؟  ئەم پرسیارانە یارمەتى نوسەر دەدات کەوا بەچ ستایلێک بابەتەکەى بنووسێت (بەرەسمى یان بە نارەسمى، بە زمانێکى سادە یان بە </a:t>
            </a:r>
            <a:r>
              <a:rPr lang="ar-SA" dirty="0" smtClean="0">
                <a:solidFill>
                  <a:schemeClr val="bg1"/>
                </a:solidFill>
              </a:rPr>
              <a:t>ئا</a:t>
            </a:r>
            <a:r>
              <a:rPr lang="ar-IQ" dirty="0" smtClean="0">
                <a:solidFill>
                  <a:schemeClr val="bg1"/>
                </a:solidFill>
              </a:rPr>
              <a:t>ڵ</a:t>
            </a:r>
            <a:r>
              <a:rPr lang="ar-SA" dirty="0" smtClean="0">
                <a:solidFill>
                  <a:schemeClr val="bg1"/>
                </a:solidFill>
              </a:rPr>
              <a:t>ۆز</a:t>
            </a:r>
            <a:r>
              <a:rPr lang="ar-SA" dirty="0">
                <a:solidFill>
                  <a:schemeClr val="bg1"/>
                </a:solidFill>
              </a:rPr>
              <a:t>، بە دەستەواژە تازەو گەنجانەکان یان دەستەواژە کۆنەکان). کاتێک رۆژنامەنووس وەڵامى ئەو پرسیارانەى دەستکەوت ئەوا دەتوانێت ستایلى نوسینەکەى دیارى بکات</a:t>
            </a:r>
            <a:r>
              <a:rPr lang="en-US" dirty="0">
                <a:solidFill>
                  <a:schemeClr val="bg1"/>
                </a:solidFill>
              </a:rPr>
              <a:t>. </a:t>
            </a:r>
          </a:p>
          <a:p>
            <a:pPr algn="justLow" rtl="1"/>
            <a:endParaRPr lang="en-US" dirty="0">
              <a:solidFill>
                <a:schemeClr val="bg1"/>
              </a:solidFill>
              <a:cs typeface="Ali_K_Azzam" pitchFamily="2" charset="-78"/>
            </a:endParaRPr>
          </a:p>
        </p:txBody>
      </p:sp>
    </p:spTree>
    <p:extLst>
      <p:ext uri="{BB962C8B-B14F-4D97-AF65-F5344CB8AC3E}">
        <p14:creationId xmlns:p14="http://schemas.microsoft.com/office/powerpoint/2010/main" val="2685529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794"/>
            <a:ext cx="8229600" cy="1143000"/>
          </a:xfrm>
        </p:spPr>
        <p:txBody>
          <a:bodyPr/>
          <a:lstStyle/>
          <a:p>
            <a:r>
              <a:rPr lang="ar-IQ" dirty="0" smtClean="0">
                <a:solidFill>
                  <a:srgbClr val="FF0000"/>
                </a:solidFill>
              </a:rPr>
              <a:t>چۆن وتار دەنووسین</a:t>
            </a:r>
            <a:endParaRPr lang="en-US" dirty="0">
              <a:solidFill>
                <a:srgbClr val="FF0000"/>
              </a:solidFill>
            </a:endParaRPr>
          </a:p>
        </p:txBody>
      </p:sp>
      <p:pic>
        <p:nvPicPr>
          <p:cNvPr id="4" name="Content Placeholder 3" descr="Note Cards for writing">
            <a:hlinkClick r:id="rId2" tooltip="&quot;Note Cards for writing&quot;"/>
          </p:cNvPr>
          <p:cNvPicPr>
            <a:picLocks noGrp="1"/>
          </p:cNvPicPr>
          <p:nvPr>
            <p:ph idx="1"/>
          </p:nvPr>
        </p:nvPicPr>
        <p:blipFill>
          <a:blip r:embed="rId3"/>
          <a:srcRect/>
          <a:stretch>
            <a:fillRect/>
          </a:stretch>
        </p:blipFill>
        <p:spPr bwMode="auto">
          <a:xfrm>
            <a:off x="251520" y="2139280"/>
            <a:ext cx="2857500" cy="3810000"/>
          </a:xfrm>
          <a:prstGeom prst="rect">
            <a:avLst/>
          </a:prstGeom>
          <a:noFill/>
          <a:ln w="9525">
            <a:noFill/>
            <a:miter lim="800000"/>
            <a:headEnd/>
            <a:tailEnd/>
          </a:ln>
        </p:spPr>
      </p:pic>
      <p:sp>
        <p:nvSpPr>
          <p:cNvPr id="5" name="Title 1"/>
          <p:cNvSpPr txBox="1">
            <a:spLocks/>
          </p:cNvSpPr>
          <p:nvPr/>
        </p:nvSpPr>
        <p:spPr>
          <a:xfrm>
            <a:off x="3275856" y="1628800"/>
            <a:ext cx="5709320" cy="280831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Low" rtl="1"/>
            <a:r>
              <a:rPr lang="ar-IQ" sz="3200" dirty="0" smtClean="0">
                <a:solidFill>
                  <a:schemeClr val="bg1"/>
                </a:solidFill>
              </a:rPr>
              <a:t>١- بەر لە دەست پێکردنی نووسینی وتارەکە،هەموو ئەو بیرۆکانە بنووسە، کە دەتەوێت لە ناوەرۆکی وتارەکەدا باسی بکەیت. </a:t>
            </a:r>
            <a:endParaRPr lang="en-US" sz="3200" dirty="0">
              <a:solidFill>
                <a:schemeClr val="bg1"/>
              </a:solidFill>
            </a:endParaRPr>
          </a:p>
        </p:txBody>
      </p:sp>
    </p:spTree>
    <p:extLst>
      <p:ext uri="{BB962C8B-B14F-4D97-AF65-F5344CB8AC3E}">
        <p14:creationId xmlns:p14="http://schemas.microsoft.com/office/powerpoint/2010/main" val="1303789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barn(inVertical)">
                                      <p:cBhvr>
                                        <p:cTn id="1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392"/>
            <a:ext cx="8229600" cy="1143000"/>
          </a:xfrm>
        </p:spPr>
        <p:txBody>
          <a:bodyPr/>
          <a:lstStyle/>
          <a:p>
            <a:r>
              <a:rPr lang="ar-IQ" dirty="0" smtClean="0">
                <a:solidFill>
                  <a:srgbClr val="FF0000"/>
                </a:solidFill>
              </a:rPr>
              <a:t>چۆن وتار دەنووسین</a:t>
            </a:r>
            <a:endParaRPr lang="en-US" dirty="0">
              <a:solidFill>
                <a:srgbClr val="FF0000"/>
              </a:solidFill>
            </a:endParaRPr>
          </a:p>
        </p:txBody>
      </p:sp>
      <p:sp>
        <p:nvSpPr>
          <p:cNvPr id="5" name="Title 1"/>
          <p:cNvSpPr txBox="1">
            <a:spLocks/>
          </p:cNvSpPr>
          <p:nvPr/>
        </p:nvSpPr>
        <p:spPr>
          <a:xfrm>
            <a:off x="5148064" y="620688"/>
            <a:ext cx="3837112" cy="532859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Low" rtl="1"/>
            <a:r>
              <a:rPr lang="ar-IQ" sz="3200" dirty="0" smtClean="0">
                <a:solidFill>
                  <a:schemeClr val="bg1"/>
                </a:solidFill>
              </a:rPr>
              <a:t>٢-هەوڵدە رێنوێنی لە ماڵەوە یان لە هاورێیەکانت، یان لە دەوروبەرت وەربگرە، کە بەلای ئەوان چ شتێکی تر لەو بارەیەوە هەیە، کە تۆ بیری لێ دەکەیتەوە. </a:t>
            </a:r>
            <a:endParaRPr lang="en-US" sz="3200" dirty="0">
              <a:solidFill>
                <a:schemeClr val="bg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576" y="3933056"/>
            <a:ext cx="4011874" cy="2808312"/>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6150" y="1052736"/>
            <a:ext cx="4011874" cy="2754306"/>
          </a:xfrm>
          <a:prstGeom prst="rect">
            <a:avLst/>
          </a:prstGeom>
        </p:spPr>
      </p:pic>
    </p:spTree>
    <p:extLst>
      <p:ext uri="{BB962C8B-B14F-4D97-AF65-F5344CB8AC3E}">
        <p14:creationId xmlns:p14="http://schemas.microsoft.com/office/powerpoint/2010/main" val="3689746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9220"/>
            <a:ext cx="8229600" cy="1143000"/>
          </a:xfrm>
        </p:spPr>
        <p:txBody>
          <a:bodyPr/>
          <a:lstStyle/>
          <a:p>
            <a:r>
              <a:rPr lang="ar-IQ" dirty="0" smtClean="0">
                <a:solidFill>
                  <a:srgbClr val="FF0000"/>
                </a:solidFill>
              </a:rPr>
              <a:t>چۆن وتار دەنووسین</a:t>
            </a:r>
            <a:endParaRPr lang="en-US" dirty="0">
              <a:solidFill>
                <a:srgbClr val="FF0000"/>
              </a:solidFill>
            </a:endParaRPr>
          </a:p>
        </p:txBody>
      </p:sp>
      <p:sp>
        <p:nvSpPr>
          <p:cNvPr id="5" name="Title 1"/>
          <p:cNvSpPr txBox="1">
            <a:spLocks/>
          </p:cNvSpPr>
          <p:nvPr/>
        </p:nvSpPr>
        <p:spPr>
          <a:xfrm>
            <a:off x="5508104" y="1556792"/>
            <a:ext cx="3477072" cy="475252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Low" rtl="1"/>
            <a:r>
              <a:rPr lang="ar-IQ" sz="3200" dirty="0" smtClean="0">
                <a:solidFill>
                  <a:schemeClr val="bg1"/>
                </a:solidFill>
              </a:rPr>
              <a:t>٣- دەست بە نووسینی پێشەکی وتارەکە بکە و تییایدا ئاماژە بەو خاڵە سەرەکییانە بکە کە دەتەوێت گفتوگۆ یان لەسەری بدوێیت...سەرنجی وەرگر رابکێشە.  </a:t>
            </a:r>
            <a:endParaRPr lang="en-US" sz="3200" dirty="0">
              <a:solidFill>
                <a:schemeClr val="bg1"/>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2470" y="1988840"/>
            <a:ext cx="4977602" cy="3312368"/>
          </a:xfrm>
          <a:prstGeom prst="rect">
            <a:avLst/>
          </a:prstGeom>
        </p:spPr>
      </p:pic>
    </p:spTree>
    <p:extLst>
      <p:ext uri="{BB962C8B-B14F-4D97-AF65-F5344CB8AC3E}">
        <p14:creationId xmlns:p14="http://schemas.microsoft.com/office/powerpoint/2010/main" val="2078819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barn(inVertical)">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1400"/>
            <a:ext cx="8229600" cy="1143000"/>
          </a:xfrm>
        </p:spPr>
        <p:txBody>
          <a:bodyPr/>
          <a:lstStyle/>
          <a:p>
            <a:r>
              <a:rPr lang="ar-IQ" dirty="0" smtClean="0">
                <a:solidFill>
                  <a:srgbClr val="FF0000"/>
                </a:solidFill>
              </a:rPr>
              <a:t>چۆن وتار دەنووسین</a:t>
            </a:r>
            <a:endParaRPr lang="en-US" dirty="0">
              <a:solidFill>
                <a:srgbClr val="FF0000"/>
              </a:solidFill>
            </a:endParaRPr>
          </a:p>
        </p:txBody>
      </p:sp>
      <p:sp>
        <p:nvSpPr>
          <p:cNvPr id="5" name="Title 1"/>
          <p:cNvSpPr txBox="1">
            <a:spLocks/>
          </p:cNvSpPr>
          <p:nvPr/>
        </p:nvSpPr>
        <p:spPr>
          <a:xfrm>
            <a:off x="5076056" y="1268760"/>
            <a:ext cx="3837112" cy="3744416"/>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Low" rtl="1"/>
            <a:r>
              <a:rPr lang="ar-IQ" sz="3200" dirty="0" smtClean="0">
                <a:solidFill>
                  <a:schemeClr val="bg1"/>
                </a:solidFill>
              </a:rPr>
              <a:t>٤- دەست بە نووسینی پەرەگرافەکانی تر یاخود بڵێین نووسینی بۆدی-ناوەرۆکی وتارەکە بکە:-</a:t>
            </a:r>
          </a:p>
          <a:p>
            <a:pPr algn="justLow" rtl="1"/>
            <a:r>
              <a:rPr lang="ar-IQ" sz="3200" dirty="0" smtClean="0">
                <a:solidFill>
                  <a:schemeClr val="bg1"/>
                </a:solidFill>
              </a:rPr>
              <a:t>- ووردەکارییەکان.</a:t>
            </a:r>
          </a:p>
          <a:p>
            <a:pPr algn="justLow" rtl="1"/>
            <a:r>
              <a:rPr lang="ar-IQ" sz="3200" dirty="0" smtClean="0">
                <a:solidFill>
                  <a:schemeClr val="bg1"/>
                </a:solidFill>
              </a:rPr>
              <a:t>- نمونە هێنانەوە. </a:t>
            </a:r>
          </a:p>
          <a:p>
            <a:pPr algn="justLow" rtl="1"/>
            <a:r>
              <a:rPr lang="ar-IQ" sz="3200" dirty="0" smtClean="0">
                <a:solidFill>
                  <a:schemeClr val="bg1"/>
                </a:solidFill>
              </a:rPr>
              <a:t>- یان زانیاری تر کە ببێتە هۆی روونکردنەوەی بیرۆکەکانت بە تەواوی. </a:t>
            </a:r>
            <a:endParaRPr lang="en-US" sz="3200" dirty="0">
              <a:solidFill>
                <a:schemeClr val="bg1"/>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3645024"/>
            <a:ext cx="4544767" cy="3024336"/>
          </a:xfrm>
          <a:prstGeom prst="rect">
            <a:avLst/>
          </a:prstGeom>
        </p:spPr>
      </p:pic>
    </p:spTree>
    <p:extLst>
      <p:ext uri="{BB962C8B-B14F-4D97-AF65-F5344CB8AC3E}">
        <p14:creationId xmlns:p14="http://schemas.microsoft.com/office/powerpoint/2010/main" val="189173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solidFill>
                  <a:srgbClr val="FF0000"/>
                </a:solidFill>
              </a:rPr>
              <a:t>چۆن وتار دەنووسین</a:t>
            </a:r>
            <a:endParaRPr lang="en-US" dirty="0">
              <a:solidFill>
                <a:srgbClr val="FF0000"/>
              </a:solidFill>
            </a:endParaRPr>
          </a:p>
        </p:txBody>
      </p:sp>
      <p:sp>
        <p:nvSpPr>
          <p:cNvPr id="5" name="Title 1"/>
          <p:cNvSpPr txBox="1">
            <a:spLocks/>
          </p:cNvSpPr>
          <p:nvPr/>
        </p:nvSpPr>
        <p:spPr>
          <a:xfrm>
            <a:off x="3275856" y="1268760"/>
            <a:ext cx="5709320" cy="273630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endParaRPr lang="en-US" sz="3200" dirty="0"/>
          </a:p>
        </p:txBody>
      </p:sp>
      <p:sp>
        <p:nvSpPr>
          <p:cNvPr id="4" name="Title 1"/>
          <p:cNvSpPr txBox="1">
            <a:spLocks/>
          </p:cNvSpPr>
          <p:nvPr/>
        </p:nvSpPr>
        <p:spPr>
          <a:xfrm>
            <a:off x="5508104" y="1772816"/>
            <a:ext cx="3477072" cy="3096344"/>
          </a:xfrm>
          <a:prstGeom prst="rect">
            <a:avLst/>
          </a:prstGeom>
        </p:spPr>
        <p:txBody>
          <a:bodyPr vert="horz" lIns="91440" tIns="45720" rIns="91440" bIns="45720" rtlCol="0" anchor="ctr">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ar-IQ" sz="3200" dirty="0" smtClean="0">
                <a:solidFill>
                  <a:schemeClr val="bg1"/>
                </a:solidFill>
              </a:rPr>
              <a:t>٥-فاکت-راستی تر بۆ بەهێزکردنی تێروانین و بیرۆکەکانت بەکاربهێنە:- </a:t>
            </a:r>
          </a:p>
          <a:p>
            <a:pPr algn="r"/>
            <a:r>
              <a:rPr lang="ar-IQ" sz="3200" dirty="0" smtClean="0">
                <a:solidFill>
                  <a:schemeClr val="bg1"/>
                </a:solidFill>
              </a:rPr>
              <a:t>- ئامار.</a:t>
            </a:r>
          </a:p>
          <a:p>
            <a:pPr algn="r"/>
            <a:r>
              <a:rPr lang="ar-IQ" sz="3200" dirty="0" smtClean="0">
                <a:solidFill>
                  <a:schemeClr val="bg1"/>
                </a:solidFill>
              </a:rPr>
              <a:t>-چارت.</a:t>
            </a:r>
            <a:endParaRPr lang="en-US" sz="3200" dirty="0">
              <a:solidFill>
                <a:schemeClr val="bg1"/>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4122233"/>
            <a:ext cx="4777089" cy="1971063"/>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7544" y="2060848"/>
            <a:ext cx="4777089" cy="1584176"/>
          </a:xfrm>
          <a:prstGeom prst="rect">
            <a:avLst/>
          </a:prstGeom>
        </p:spPr>
      </p:pic>
    </p:spTree>
    <p:extLst>
      <p:ext uri="{BB962C8B-B14F-4D97-AF65-F5344CB8AC3E}">
        <p14:creationId xmlns:p14="http://schemas.microsoft.com/office/powerpoint/2010/main" val="2286110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solidFill>
                  <a:srgbClr val="FF0000"/>
                </a:solidFill>
              </a:rPr>
              <a:t>چۆن وتار دەنووسین</a:t>
            </a:r>
            <a:endParaRPr lang="en-US" dirty="0">
              <a:solidFill>
                <a:srgbClr val="FF0000"/>
              </a:solidFill>
            </a:endParaRPr>
          </a:p>
        </p:txBody>
      </p:sp>
      <p:sp>
        <p:nvSpPr>
          <p:cNvPr id="5" name="Title 1"/>
          <p:cNvSpPr txBox="1">
            <a:spLocks/>
          </p:cNvSpPr>
          <p:nvPr/>
        </p:nvSpPr>
        <p:spPr>
          <a:xfrm>
            <a:off x="3275856" y="1268760"/>
            <a:ext cx="5709320" cy="273630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endParaRPr lang="en-US" sz="3200" dirty="0"/>
          </a:p>
        </p:txBody>
      </p:sp>
      <p:sp>
        <p:nvSpPr>
          <p:cNvPr id="4" name="Title 1"/>
          <p:cNvSpPr txBox="1">
            <a:spLocks/>
          </p:cNvSpPr>
          <p:nvPr/>
        </p:nvSpPr>
        <p:spPr>
          <a:xfrm>
            <a:off x="3275856" y="1268760"/>
            <a:ext cx="5709320" cy="309634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ar-IQ" sz="3200" dirty="0" smtClean="0">
                <a:solidFill>
                  <a:schemeClr val="bg1"/>
                </a:solidFill>
              </a:rPr>
              <a:t>٦- ئەگەر پێویست و گونجاو بوو، وێنە بەکاربهێنە. </a:t>
            </a:r>
            <a:endParaRPr lang="en-US" sz="3200" dirty="0">
              <a:solidFill>
                <a:schemeClr val="bg1"/>
              </a:solidFill>
            </a:endParaRPr>
          </a:p>
        </p:txBody>
      </p:sp>
    </p:spTree>
    <p:extLst>
      <p:ext uri="{BB962C8B-B14F-4D97-AF65-F5344CB8AC3E}">
        <p14:creationId xmlns:p14="http://schemas.microsoft.com/office/powerpoint/2010/main" val="4130334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nodePh="1">
                                  <p:stCondLst>
                                    <p:cond delay="0"/>
                                  </p:stCondLst>
                                  <p:endCondLst>
                                    <p:cond evt="begin" delay="0">
                                      <p:tn val="5"/>
                                    </p:cond>
                                  </p:end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Organic</Template>
  <TotalTime>246</TotalTime>
  <Words>1141</Words>
  <Application>Microsoft Office PowerPoint</Application>
  <PresentationFormat>On-screen Show (4:3)</PresentationFormat>
  <Paragraphs>84</Paragraphs>
  <Slides>22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22</vt:i4>
      </vt:variant>
    </vt:vector>
  </HeadingPairs>
  <TitlesOfParts>
    <vt:vector size="31" baseType="lpstr">
      <vt:lpstr>Ali_K_Azzam</vt:lpstr>
      <vt:lpstr>Book Antiqua</vt:lpstr>
      <vt:lpstr>Lucida Sans</vt:lpstr>
      <vt:lpstr>Tahoma</vt:lpstr>
      <vt:lpstr>Times New Roman</vt:lpstr>
      <vt:lpstr>Wingdings</vt:lpstr>
      <vt:lpstr>Wingdings 2</vt:lpstr>
      <vt:lpstr>Wingdings 3</vt:lpstr>
      <vt:lpstr>Apex</vt:lpstr>
      <vt:lpstr>وتاری رۆژنامەوانی</vt:lpstr>
      <vt:lpstr>وتار</vt:lpstr>
      <vt:lpstr>بەر لە وتار نووسین، نووسەر پێویستە بزانێت</vt:lpstr>
      <vt:lpstr>چۆن وتار دەنووسین</vt:lpstr>
      <vt:lpstr>چۆن وتار دەنووسین</vt:lpstr>
      <vt:lpstr>چۆن وتار دەنووسین</vt:lpstr>
      <vt:lpstr>چۆن وتار دەنووسین</vt:lpstr>
      <vt:lpstr>چۆن وتار دەنووسین</vt:lpstr>
      <vt:lpstr>چۆن وتار دەنووسین</vt:lpstr>
      <vt:lpstr>چۆن وتار دەنووسین</vt:lpstr>
      <vt:lpstr>توخمەکانی وتار</vt:lpstr>
      <vt:lpstr>توخمەکانی وتار</vt:lpstr>
      <vt:lpstr>توخمەکانی وتار</vt:lpstr>
      <vt:lpstr>توخمەکانی وتار</vt:lpstr>
      <vt:lpstr>توخمەکانی وتار</vt:lpstr>
      <vt:lpstr>وتاری باش پێویستە</vt:lpstr>
      <vt:lpstr>جۆرەکانی وتار</vt:lpstr>
      <vt:lpstr>جۆرەکانی وتار</vt:lpstr>
      <vt:lpstr>جۆرەکانی وتار</vt:lpstr>
      <vt:lpstr>جۆرەکانی وتار</vt:lpstr>
      <vt:lpstr>جۆرەکانی وتار</vt:lpstr>
      <vt:lpstr>کۆتایی</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وتاری رۆژنامەوانی</dc:title>
  <dc:creator>MiQDAD</dc:creator>
  <cp:lastModifiedBy>lenovo</cp:lastModifiedBy>
  <cp:revision>51</cp:revision>
  <dcterms:created xsi:type="dcterms:W3CDTF">2015-11-18T11:35:24Z</dcterms:created>
  <dcterms:modified xsi:type="dcterms:W3CDTF">2023-04-06T10:51:52Z</dcterms:modified>
</cp:coreProperties>
</file>