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1" r:id="rId5"/>
    <p:sldId id="260" r:id="rId6"/>
    <p:sldId id="263" r:id="rId7"/>
    <p:sldId id="270" r:id="rId8"/>
    <p:sldId id="266" r:id="rId9"/>
    <p:sldId id="271" r:id="rId10"/>
    <p:sldId id="267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6200"/>
            <a:ext cx="8077200" cy="6248400"/>
          </a:xfrm>
        </p:spPr>
        <p:txBody>
          <a:bodyPr/>
          <a:lstStyle/>
          <a:p>
            <a:pPr marL="342900" lvl="0" indent="-342900" algn="l">
              <a:lnSpc>
                <a:spcPct val="80000"/>
              </a:lnSpc>
            </a:pPr>
            <a:endParaRPr lang="en-US" sz="2800" b="1" dirty="0" smtClean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80000"/>
              </a:lnSpc>
            </a:pPr>
            <a:r>
              <a:rPr lang="en-US" sz="2800" b="1" dirty="0" err="1" smtClean="0">
                <a:solidFill>
                  <a:prstClr val="black"/>
                </a:solidFill>
              </a:rPr>
              <a:t>Salahaddin</a:t>
            </a:r>
            <a:r>
              <a:rPr lang="en-US" sz="2800" b="1" dirty="0" smtClean="0">
                <a:solidFill>
                  <a:prstClr val="black"/>
                </a:solidFill>
              </a:rPr>
              <a:t> University</a:t>
            </a:r>
            <a:endParaRPr lang="en-US" sz="2800" b="1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80000"/>
              </a:lnSpc>
            </a:pPr>
            <a:r>
              <a:rPr lang="en-US" sz="2800" b="1" dirty="0" smtClean="0">
                <a:solidFill>
                  <a:prstClr val="black"/>
                </a:solidFill>
              </a:rPr>
              <a:t>College of Engineering</a:t>
            </a:r>
            <a:endParaRPr lang="en-US" dirty="0" smtClean="0"/>
          </a:p>
          <a:p>
            <a:r>
              <a:rPr lang="en-US" sz="6000" b="1" dirty="0" smtClean="0">
                <a:solidFill>
                  <a:schemeClr val="tx1"/>
                </a:solidFill>
                <a:cs typeface="+mj-cs"/>
              </a:rPr>
              <a:t>VARK </a:t>
            </a:r>
          </a:p>
          <a:p>
            <a:r>
              <a:rPr lang="en-US" sz="6000" b="1" smtClean="0">
                <a:solidFill>
                  <a:schemeClr val="tx1"/>
                </a:solidFill>
                <a:cs typeface="+mj-cs"/>
              </a:rPr>
              <a:t>Learning styles </a:t>
            </a:r>
            <a:endParaRPr lang="en-US" sz="2800" b="1" dirty="0" smtClean="0">
              <a:solidFill>
                <a:schemeClr val="tx1"/>
              </a:solidFill>
              <a:cs typeface="+mj-cs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cs typeface="+mj-cs"/>
              </a:rPr>
              <a:t>By </a:t>
            </a:r>
            <a:r>
              <a:rPr lang="en-US" sz="2800" b="1" dirty="0" err="1" smtClean="0">
                <a:solidFill>
                  <a:schemeClr val="tx1"/>
                </a:solidFill>
                <a:cs typeface="+mj-cs"/>
              </a:rPr>
              <a:t>Sameerah</a:t>
            </a:r>
            <a:r>
              <a:rPr lang="en-US" sz="28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cs typeface="+mj-cs"/>
              </a:rPr>
              <a:t>Saleh</a:t>
            </a:r>
            <a:r>
              <a:rPr lang="en-US" sz="28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cs typeface="+mj-cs"/>
              </a:rPr>
              <a:t>Balaky</a:t>
            </a:r>
            <a:endParaRPr lang="en-US" sz="2800" b="1" dirty="0" smtClean="0">
              <a:solidFill>
                <a:schemeClr val="tx1"/>
              </a:solidFill>
              <a:cs typeface="+mj-cs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cs typeface="+mj-cs"/>
              </a:rPr>
              <a:t>Febreuary</a:t>
            </a:r>
            <a:r>
              <a:rPr lang="en-US" sz="2800" b="1" dirty="0" smtClean="0">
                <a:solidFill>
                  <a:schemeClr val="tx1"/>
                </a:solidFill>
                <a:cs typeface="+mj-cs"/>
              </a:rPr>
              <a:t>/ 2023</a:t>
            </a:r>
          </a:p>
          <a:p>
            <a:r>
              <a:rPr lang="en-US" sz="2800" b="1" dirty="0" smtClean="0">
                <a:solidFill>
                  <a:schemeClr val="tx1"/>
                </a:solidFill>
                <a:cs typeface="+mj-cs"/>
              </a:rPr>
              <a:t> </a:t>
            </a:r>
            <a:endParaRPr lang="en-US" sz="28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3060700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type of VARK learning styles you are ??????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162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4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9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think </a:t>
            </a:r>
          </a:p>
          <a:p>
            <a:r>
              <a:rPr lang="en-US" dirty="0" smtClean="0"/>
              <a:t>To identify</a:t>
            </a:r>
          </a:p>
          <a:p>
            <a:r>
              <a:rPr lang="en-US" dirty="0" smtClean="0"/>
              <a:t>To assist</a:t>
            </a:r>
          </a:p>
          <a:p>
            <a:r>
              <a:rPr lang="en-US" dirty="0" smtClean="0"/>
              <a:t>To achieve  </a:t>
            </a:r>
          </a:p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7597"/>
            <a:ext cx="1219200" cy="164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7597"/>
            <a:ext cx="1524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798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7597"/>
            <a:ext cx="16097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9801"/>
            <a:ext cx="1724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VARK Learning Styles</a:t>
            </a:r>
            <a:endParaRPr lang="ar-IQ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rgbClr val="282828"/>
              </a:solidFill>
              <a:latin typeface="Open Sans"/>
            </a:endParaRPr>
          </a:p>
          <a:p>
            <a:r>
              <a:rPr lang="en-US" dirty="0" smtClean="0">
                <a:solidFill>
                  <a:srgbClr val="282828"/>
                </a:solidFill>
                <a:latin typeface="Open Sans"/>
              </a:rPr>
              <a:t>These </a:t>
            </a:r>
            <a:r>
              <a:rPr lang="en-US" dirty="0">
                <a:solidFill>
                  <a:srgbClr val="282828"/>
                </a:solidFill>
                <a:latin typeface="Open Sans"/>
              </a:rPr>
              <a:t>learning styles are found within educational </a:t>
            </a:r>
            <a:r>
              <a:rPr lang="en-US" dirty="0" smtClean="0">
                <a:solidFill>
                  <a:srgbClr val="282828"/>
                </a:solidFill>
                <a:latin typeface="Open Sans"/>
              </a:rPr>
              <a:t>theorist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(Neil Fleming). </a:t>
            </a:r>
          </a:p>
          <a:p>
            <a:r>
              <a:rPr lang="en-US" dirty="0" smtClean="0">
                <a:solidFill>
                  <a:srgbClr val="282828"/>
                </a:solidFill>
                <a:latin typeface="Open Sans"/>
              </a:rPr>
              <a:t>VARK </a:t>
            </a:r>
            <a:r>
              <a:rPr lang="en-US" dirty="0">
                <a:solidFill>
                  <a:srgbClr val="282828"/>
                </a:solidFill>
                <a:latin typeface="Open Sans"/>
              </a:rPr>
              <a:t>model of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Student Learning</a:t>
            </a:r>
            <a:r>
              <a:rPr lang="en-US" dirty="0" smtClean="0">
                <a:solidFill>
                  <a:srgbClr val="282828"/>
                </a:solidFill>
                <a:latin typeface="Open Sans"/>
              </a:rPr>
              <a:t>.</a:t>
            </a:r>
          </a:p>
          <a:p>
            <a:r>
              <a:rPr lang="en-US" dirty="0" smtClean="0">
                <a:solidFill>
                  <a:srgbClr val="282828"/>
                </a:solidFill>
                <a:latin typeface="Open Sans"/>
              </a:rPr>
              <a:t> </a:t>
            </a:r>
            <a:r>
              <a:rPr lang="en-US" dirty="0">
                <a:solidFill>
                  <a:srgbClr val="282828"/>
                </a:solidFill>
                <a:latin typeface="Open Sans"/>
              </a:rPr>
              <a:t>VARK is an </a:t>
            </a:r>
            <a:r>
              <a:rPr lang="en-US" b="1" dirty="0">
                <a:solidFill>
                  <a:srgbClr val="00B0F0"/>
                </a:solidFill>
                <a:latin typeface="Open Sans"/>
              </a:rPr>
              <a:t>acronym</a:t>
            </a:r>
            <a:r>
              <a:rPr lang="en-US" dirty="0">
                <a:solidFill>
                  <a:srgbClr val="00B0F0"/>
                </a:solidFill>
                <a:latin typeface="Open Sans"/>
              </a:rPr>
              <a:t> </a:t>
            </a:r>
            <a:r>
              <a:rPr lang="en-US" dirty="0">
                <a:solidFill>
                  <a:srgbClr val="282828"/>
                </a:solidFill>
                <a:latin typeface="Open Sans"/>
              </a:rPr>
              <a:t>that refers to the four types of learning styles: </a:t>
            </a:r>
            <a:endParaRPr lang="en-US" dirty="0" smtClean="0">
              <a:solidFill>
                <a:srgbClr val="282828"/>
              </a:solidFill>
              <a:latin typeface="Open Sans"/>
            </a:endParaRPr>
          </a:p>
          <a:p>
            <a:r>
              <a:rPr lang="en-US" b="1" dirty="0" smtClean="0">
                <a:solidFill>
                  <a:srgbClr val="00B0F0"/>
                </a:solidFill>
                <a:latin typeface="Open Sans"/>
              </a:rPr>
              <a:t>V</a:t>
            </a:r>
            <a:r>
              <a:rPr lang="en-US" dirty="0" smtClean="0">
                <a:solidFill>
                  <a:srgbClr val="282828"/>
                </a:solidFill>
                <a:latin typeface="Open Sans"/>
              </a:rPr>
              <a:t>isual</a:t>
            </a:r>
            <a:r>
              <a:rPr lang="en-US" dirty="0">
                <a:solidFill>
                  <a:srgbClr val="282828"/>
                </a:solidFill>
                <a:latin typeface="Open Sans"/>
              </a:rPr>
              <a:t>, </a:t>
            </a:r>
            <a:r>
              <a:rPr lang="en-US" b="1" dirty="0">
                <a:solidFill>
                  <a:srgbClr val="00B0F0"/>
                </a:solidFill>
                <a:latin typeface="Open Sans"/>
              </a:rPr>
              <a:t>A</a:t>
            </a:r>
            <a:r>
              <a:rPr lang="en-US" dirty="0">
                <a:solidFill>
                  <a:srgbClr val="282828"/>
                </a:solidFill>
                <a:latin typeface="Open Sans"/>
              </a:rPr>
              <a:t>uditory, </a:t>
            </a:r>
            <a:r>
              <a:rPr lang="en-US" b="1" dirty="0" smtClean="0">
                <a:solidFill>
                  <a:srgbClr val="00B0F0"/>
                </a:solidFill>
                <a:latin typeface="Open Sans"/>
              </a:rPr>
              <a:t>R</a:t>
            </a:r>
            <a:r>
              <a:rPr lang="en-US" dirty="0" smtClean="0">
                <a:solidFill>
                  <a:srgbClr val="282828"/>
                </a:solidFill>
                <a:latin typeface="Open Sans"/>
              </a:rPr>
              <a:t>eading/Writing, </a:t>
            </a:r>
            <a:r>
              <a:rPr lang="en-US" dirty="0">
                <a:solidFill>
                  <a:srgbClr val="282828"/>
                </a:solidFill>
                <a:latin typeface="Open Sans"/>
              </a:rPr>
              <a:t>and </a:t>
            </a:r>
            <a:r>
              <a:rPr lang="en-US" b="1" dirty="0">
                <a:solidFill>
                  <a:srgbClr val="00B0F0"/>
                </a:solidFill>
                <a:latin typeface="Open Sans"/>
              </a:rPr>
              <a:t>K</a:t>
            </a:r>
            <a:r>
              <a:rPr lang="en-US" dirty="0">
                <a:solidFill>
                  <a:srgbClr val="282828"/>
                </a:solidFill>
                <a:latin typeface="Open Sans"/>
              </a:rPr>
              <a:t>inesthetic. </a:t>
            </a:r>
            <a:endParaRPr lang="en-US" dirty="0" smtClean="0">
              <a:solidFill>
                <a:srgbClr val="282828"/>
              </a:solidFill>
              <a:latin typeface="Open San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Open Sans"/>
              </a:rPr>
              <a:t>The </a:t>
            </a:r>
            <a:r>
              <a:rPr lang="en-US" dirty="0">
                <a:solidFill>
                  <a:srgbClr val="FF0000"/>
                </a:solidFill>
                <a:latin typeface="Open Sans"/>
              </a:rPr>
              <a:t>VARK model acknowledges that students have different approaches to how they process information, referred to as “preferred learning modes.” </a:t>
            </a:r>
            <a:endParaRPr lang="en-US" dirty="0" smtClean="0">
              <a:solidFill>
                <a:srgbClr val="FF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548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781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</a:rPr>
              <a:t>Visual 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</a:rPr>
              <a:t>learning styles </a:t>
            </a:r>
            <a:r>
              <a:rPr lang="en-US" sz="2700" dirty="0"/>
              <a:t>– this means you 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</a:rPr>
              <a:t>learn</a:t>
            </a:r>
            <a:r>
              <a:rPr lang="en-US" sz="2700" dirty="0"/>
              <a:t> by 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</a:rPr>
              <a:t>seeing and looking</a:t>
            </a:r>
            <a:r>
              <a:rPr lang="en-US" sz="2700" dirty="0"/>
              <a:t>. </a:t>
            </a:r>
            <a:r>
              <a:rPr lang="en-US" sz="2700" dirty="0" smtClean="0"/>
              <a:t>You </a:t>
            </a:r>
            <a:r>
              <a:rPr lang="en-US" sz="2700" dirty="0"/>
              <a:t>will: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• 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</a:rPr>
              <a:t>Take</a:t>
            </a:r>
            <a:r>
              <a:rPr lang="en-US" sz="2700" dirty="0"/>
              <a:t> detailed 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</a:rPr>
              <a:t>notes</a:t>
            </a:r>
            <a:r>
              <a:rPr lang="en-US" sz="2700" dirty="0"/>
              <a:t> rather than get involved in discussions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• </a:t>
            </a:r>
            <a:r>
              <a:rPr lang="en-US" sz="2700" dirty="0"/>
              <a:t>Tend to </a:t>
            </a:r>
            <a:r>
              <a:rPr lang="en-US" sz="2700" dirty="0">
                <a:solidFill>
                  <a:srgbClr val="FF0000"/>
                </a:solidFill>
              </a:rPr>
              <a:t>sit in the front </a:t>
            </a:r>
            <a:r>
              <a:rPr lang="en-US" sz="2700" dirty="0"/>
              <a:t>so you can see clearly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• 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</a:rPr>
              <a:t>Benefit</a:t>
            </a:r>
            <a:r>
              <a:rPr lang="en-US" sz="2700" dirty="0"/>
              <a:t> from </a:t>
            </a:r>
            <a:r>
              <a:rPr lang="en-US" sz="2700" dirty="0" smtClean="0">
                <a:solidFill>
                  <a:schemeClr val="accent6">
                    <a:lumMod val="75000"/>
                  </a:schemeClr>
                </a:solidFill>
              </a:rPr>
              <a:t>pictures 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</a:rPr>
              <a:t>and presentations</a:t>
            </a:r>
            <a:r>
              <a:rPr lang="en-US" sz="2700" dirty="0"/>
              <a:t>, and especially those in </a:t>
            </a:r>
            <a:r>
              <a:rPr lang="en-US" sz="2700" dirty="0" smtClean="0">
                <a:solidFill>
                  <a:srgbClr val="FF0000"/>
                </a:solidFill>
              </a:rPr>
              <a:t>color</a:t>
            </a:r>
            <a:r>
              <a:rPr lang="en-US" sz="2700" dirty="0" smtClean="0"/>
              <a:t>. </a:t>
            </a:r>
            <a:br>
              <a:rPr lang="en-US" sz="2700" dirty="0" smtClean="0"/>
            </a:br>
            <a:r>
              <a:rPr lang="en-US" sz="2700" dirty="0" smtClean="0"/>
              <a:t> </a:t>
            </a:r>
            <a:r>
              <a:rPr lang="en-US" sz="2700" dirty="0"/>
              <a:t>• </a:t>
            </a:r>
            <a:r>
              <a:rPr lang="en-US" sz="2700" b="1" dirty="0"/>
              <a:t>Make comments like</a:t>
            </a:r>
            <a:r>
              <a:rPr lang="en-US" sz="2700" b="1" dirty="0" smtClean="0"/>
              <a:t>: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 “</a:t>
            </a:r>
            <a:r>
              <a:rPr lang="en-US" sz="2700" dirty="0"/>
              <a:t>How do you </a:t>
            </a:r>
            <a:r>
              <a:rPr lang="en-US" sz="2700" dirty="0">
                <a:solidFill>
                  <a:srgbClr val="FF0000"/>
                </a:solidFill>
              </a:rPr>
              <a:t>see</a:t>
            </a:r>
            <a:r>
              <a:rPr lang="en-US" sz="2700" dirty="0"/>
              <a:t> the situation</a:t>
            </a:r>
            <a:r>
              <a:rPr lang="en-US" sz="2700" dirty="0" smtClean="0"/>
              <a:t>?”</a:t>
            </a:r>
            <a:br>
              <a:rPr lang="en-US" sz="2700" dirty="0" smtClean="0"/>
            </a:br>
            <a:r>
              <a:rPr lang="en-US" sz="2700" dirty="0" smtClean="0"/>
              <a:t> “</a:t>
            </a:r>
            <a:r>
              <a:rPr lang="en-US" sz="2700" dirty="0"/>
              <a:t>What do you </a:t>
            </a:r>
            <a:r>
              <a:rPr lang="en-US" sz="2700" dirty="0">
                <a:solidFill>
                  <a:srgbClr val="FF0000"/>
                </a:solidFill>
              </a:rPr>
              <a:t>see</a:t>
            </a:r>
            <a:r>
              <a:rPr lang="en-US" sz="2700" dirty="0"/>
              <a:t> stopping you?”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 “</a:t>
            </a:r>
            <a:r>
              <a:rPr lang="en-US" sz="2700" dirty="0"/>
              <a:t>Do you </a:t>
            </a:r>
            <a:r>
              <a:rPr lang="en-US" sz="2700" dirty="0">
                <a:solidFill>
                  <a:srgbClr val="FF0000"/>
                </a:solidFill>
              </a:rPr>
              <a:t>see</a:t>
            </a:r>
            <a:r>
              <a:rPr lang="en-US" sz="2700" dirty="0"/>
              <a:t> what I am showing you?” </a:t>
            </a:r>
            <a:endParaRPr lang="ar-IQ" sz="27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29"/>
            <a:ext cx="184724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0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5" y="381000"/>
            <a:ext cx="8686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0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rgbClr val="FF0000"/>
                </a:solidFill>
                <a:ea typeface="+mn-ea"/>
                <a:cs typeface="+mn-cs"/>
              </a:rPr>
              <a:t>Auditory learning style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means you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learn</a:t>
            </a:r>
            <a:r>
              <a:rPr lang="en-US" dirty="0"/>
              <a:t> by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hearing and listening. </a:t>
            </a:r>
            <a:r>
              <a:rPr lang="en-US" dirty="0"/>
              <a:t>You will: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Enjoy discussions and talking things through and listening to </a:t>
            </a:r>
            <a:r>
              <a:rPr lang="en-US" dirty="0" smtClean="0"/>
              <a:t>others.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Acquire knowledge by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reading aloud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Hum</a:t>
            </a:r>
            <a:r>
              <a:rPr lang="en-US" dirty="0"/>
              <a:t> and/or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talk 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yourself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</a:t>
            </a:r>
            <a:r>
              <a:rPr lang="en-US" b="1" dirty="0"/>
              <a:t>Make comments like: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 hear you clearly.”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I’m wanting you to listen.”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This sounds good.” </a:t>
            </a:r>
            <a:endParaRPr lang="ar-IQ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"/>
            <a:ext cx="3200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4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Read &amp;Write learning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style</a:t>
            </a:r>
            <a:endParaRPr lang="ar-IQ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means you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learn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by….           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You will:</a:t>
            </a:r>
          </a:p>
          <a:p>
            <a:pPr marL="0" indent="0">
              <a:buNone/>
            </a:pPr>
            <a:r>
              <a:rPr lang="en-US" dirty="0" smtClean="0"/>
              <a:t> • </a:t>
            </a:r>
            <a:r>
              <a:rPr lang="en-US" dirty="0" smtClean="0">
                <a:solidFill>
                  <a:srgbClr val="C00000"/>
                </a:solidFill>
              </a:rPr>
              <a:t>Make lists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prefer written texts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• Enjoy reading and writing.</a:t>
            </a:r>
          </a:p>
          <a:p>
            <a:pPr marL="0" indent="0">
              <a:buNone/>
            </a:pPr>
            <a:r>
              <a:rPr lang="en-US" dirty="0" smtClean="0"/>
              <a:t>•remember information displayed as words. </a:t>
            </a:r>
          </a:p>
          <a:p>
            <a:pPr marL="0" indent="0">
              <a:buNone/>
            </a:pPr>
            <a:r>
              <a:rPr lang="en-US" dirty="0" smtClean="0"/>
              <a:t>•  </a:t>
            </a:r>
            <a:r>
              <a:rPr lang="en-US" dirty="0">
                <a:solidFill>
                  <a:srgbClr val="222222"/>
                </a:solidFill>
                <a:latin typeface="archivo_narrowregular"/>
              </a:rPr>
              <a:t>addicted to PowerPoint, the Internet, lists, diaries, </a:t>
            </a:r>
            <a:r>
              <a:rPr lang="en-US" dirty="0" smtClean="0">
                <a:solidFill>
                  <a:srgbClr val="222222"/>
                </a:solidFill>
                <a:latin typeface="archivo_narrowregular"/>
              </a:rPr>
              <a:t>dictionaries, </a:t>
            </a:r>
            <a:r>
              <a:rPr lang="en-US" dirty="0">
                <a:solidFill>
                  <a:srgbClr val="222222"/>
                </a:solidFill>
                <a:latin typeface="archivo_narrowregular"/>
              </a:rPr>
              <a:t>quotations </a:t>
            </a:r>
            <a:r>
              <a:rPr lang="en-US" dirty="0" smtClean="0">
                <a:solidFill>
                  <a:srgbClr val="222222"/>
                </a:solidFill>
                <a:latin typeface="archivo_narrowregular"/>
              </a:rPr>
              <a:t>and, words</a:t>
            </a:r>
            <a:r>
              <a:rPr lang="en-US" dirty="0">
                <a:solidFill>
                  <a:srgbClr val="222222"/>
                </a:solidFill>
                <a:latin typeface="archivo_narrowregular"/>
              </a:rPr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>
                <a:solidFill>
                  <a:srgbClr val="FF0000"/>
                </a:solidFill>
              </a:rPr>
              <a:t>Make comments like: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“how do you read the states”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“how do you note the situation”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"/>
            <a:ext cx="3048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9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0771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5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rgbClr val="FF0000"/>
                </a:solidFill>
                <a:ea typeface="+mn-ea"/>
                <a:cs typeface="+mn-cs"/>
              </a:rPr>
              <a:t>Kinesthetic learning style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learn </a:t>
            </a:r>
            <a:r>
              <a:rPr lang="en-US" dirty="0">
                <a:solidFill>
                  <a:srgbClr val="FF0000"/>
                </a:solidFill>
              </a:rPr>
              <a:t>by touching and doing.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You </a:t>
            </a:r>
            <a:r>
              <a:rPr lang="en-US" dirty="0"/>
              <a:t>will: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Need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lots of breaks </a:t>
            </a:r>
            <a:r>
              <a:rPr lang="en-US" dirty="0"/>
              <a:t>and will want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around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Speak</a:t>
            </a:r>
            <a:r>
              <a:rPr lang="en-US" dirty="0"/>
              <a:t> with your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hands and gestures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Remember</a:t>
            </a:r>
            <a:r>
              <a:rPr lang="en-US" dirty="0"/>
              <a:t> what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was done</a:t>
            </a:r>
            <a:r>
              <a:rPr lang="en-US" dirty="0"/>
              <a:t>, but have difficulty with what was said or seen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Learn</a:t>
            </a:r>
            <a:r>
              <a:rPr lang="en-US" dirty="0"/>
              <a:t> through doing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activities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Make comments like: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“How do you feel about this?”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Let’s move forward together.”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Are you in touch with what I am saying?”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ar-IQ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327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VARK Learning Styles</vt:lpstr>
      <vt:lpstr>   Visual learning styles – this means you learn by seeing and looking. You will:  • Take detailed notes rather than get involved in discussions  • Tend to sit in the front so you can see clearly  • Benefit from pictures and presentations, and especially those in color.   • Make comments like:  “How do you see the situation?”  “What do you see stopping you?”   “Do you see what I am showing you?” </vt:lpstr>
      <vt:lpstr>PowerPoint Presentation</vt:lpstr>
      <vt:lpstr>Auditory learning style</vt:lpstr>
      <vt:lpstr>Read &amp;Write learning style</vt:lpstr>
      <vt:lpstr>PowerPoint Presentation</vt:lpstr>
      <vt:lpstr>Kinesthetic learning style</vt:lpstr>
      <vt:lpstr>Which type of VARK learning styles you are ??????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baba_wali</dc:creator>
  <cp:lastModifiedBy>2o19</cp:lastModifiedBy>
  <cp:revision>62</cp:revision>
  <dcterms:created xsi:type="dcterms:W3CDTF">2006-08-16T00:00:00Z</dcterms:created>
  <dcterms:modified xsi:type="dcterms:W3CDTF">2023-02-14T11:41:44Z</dcterms:modified>
</cp:coreProperties>
</file>