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60" r:id="rId4"/>
    <p:sldId id="262" r:id="rId5"/>
    <p:sldId id="263" r:id="rId6"/>
    <p:sldId id="265" r:id="rId7"/>
    <p:sldId id="283" r:id="rId8"/>
    <p:sldId id="268" r:id="rId9"/>
    <p:sldId id="269" r:id="rId10"/>
    <p:sldId id="270" r:id="rId11"/>
    <p:sldId id="272" r:id="rId12"/>
    <p:sldId id="278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458200" cy="6096000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80000"/>
              </a:lnSpc>
            </a:pPr>
            <a:r>
              <a:rPr lang="en-US" sz="2800" b="1" dirty="0" err="1" smtClean="0">
                <a:solidFill>
                  <a:prstClr val="black"/>
                </a:solidFill>
                <a:cs typeface="+mj-cs"/>
              </a:rPr>
              <a:t>Salahaddin</a:t>
            </a:r>
            <a:r>
              <a:rPr lang="en-US" sz="2800" b="1" dirty="0" smtClean="0">
                <a:solidFill>
                  <a:prstClr val="black"/>
                </a:solidFill>
                <a:cs typeface="+mj-cs"/>
              </a:rPr>
              <a:t> University</a:t>
            </a:r>
          </a:p>
          <a:p>
            <a:pPr marL="342900" lvl="0" indent="-342900" algn="l">
              <a:lnSpc>
                <a:spcPct val="80000"/>
              </a:lnSpc>
            </a:pPr>
            <a:r>
              <a:rPr lang="en-US" sz="2800" b="1" dirty="0" smtClean="0">
                <a:solidFill>
                  <a:prstClr val="black"/>
                </a:solidFill>
                <a:cs typeface="+mj-cs"/>
              </a:rPr>
              <a:t>College of Engineering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lnSpc>
                <a:spcPct val="80000"/>
              </a:lnSpc>
            </a:pPr>
            <a:endParaRPr lang="en-US" sz="2800" b="1" dirty="0" smtClean="0">
              <a:solidFill>
                <a:prstClr val="black"/>
              </a:solidFill>
              <a:cs typeface="+mj-cs"/>
            </a:endParaRPr>
          </a:p>
          <a:p>
            <a:pPr marL="342900" lvl="0" indent="-342900">
              <a:lnSpc>
                <a:spcPct val="80000"/>
              </a:lnSpc>
            </a:pPr>
            <a:endParaRPr lang="en-US" sz="2800" dirty="0" smtClean="0">
              <a:solidFill>
                <a:prstClr val="black"/>
              </a:solidFill>
              <a:cs typeface="+mj-cs"/>
            </a:endParaRPr>
          </a:p>
          <a:p>
            <a:pPr marL="342900" lvl="0" indent="-342900" algn="ctr">
              <a:lnSpc>
                <a:spcPct val="80000"/>
              </a:lnSpc>
            </a:pPr>
            <a:r>
              <a:rPr lang="en-US" sz="2800" b="1" dirty="0" smtClean="0">
                <a:solidFill>
                  <a:prstClr val="black"/>
                </a:solidFill>
                <a:cs typeface="+mj-cs"/>
              </a:rPr>
              <a:t>      </a:t>
            </a:r>
            <a:endParaRPr lang="ar-IQ" sz="2800" b="1" dirty="0" smtClean="0">
              <a:solidFill>
                <a:prstClr val="black"/>
              </a:solidFill>
              <a:cs typeface="+mj-cs"/>
            </a:endParaRPr>
          </a:p>
          <a:p>
            <a:pPr marL="342900" lvl="0" indent="-342900" algn="ctr">
              <a:lnSpc>
                <a:spcPct val="80000"/>
              </a:lnSpc>
            </a:pPr>
            <a:endParaRPr lang="ar-IQ" sz="2800" b="1" dirty="0">
              <a:solidFill>
                <a:prstClr val="black"/>
              </a:solidFill>
              <a:cs typeface="+mj-cs"/>
            </a:endParaRPr>
          </a:p>
          <a:p>
            <a:pPr marL="342900" lvl="0" indent="-342900" algn="ctr" rtl="0">
              <a:lnSpc>
                <a:spcPct val="80000"/>
              </a:lnSpc>
            </a:pPr>
            <a:r>
              <a:rPr lang="en-US" sz="2800" b="1" dirty="0" smtClean="0">
                <a:solidFill>
                  <a:prstClr val="black"/>
                </a:solidFill>
                <a:cs typeface="+mj-cs"/>
              </a:rPr>
              <a:t> </a:t>
            </a:r>
            <a:r>
              <a:rPr lang="en-US" sz="4000" b="1" dirty="0">
                <a:solidFill>
                  <a:prstClr val="black"/>
                </a:solidFill>
                <a:cs typeface="+mj-cs"/>
              </a:rPr>
              <a:t>W</a:t>
            </a:r>
            <a:r>
              <a:rPr lang="en-US" sz="4000" b="1" dirty="0" smtClean="0">
                <a:solidFill>
                  <a:prstClr val="black"/>
                </a:solidFill>
                <a:cs typeface="+mj-cs"/>
              </a:rPr>
              <a:t>ord </a:t>
            </a:r>
            <a:r>
              <a:rPr lang="en-US" sz="4000" b="1" dirty="0">
                <a:solidFill>
                  <a:prstClr val="black"/>
                </a:solidFill>
                <a:cs typeface="+mj-cs"/>
              </a:rPr>
              <a:t>F</a:t>
            </a:r>
            <a:r>
              <a:rPr lang="en-US" sz="4000" b="1" dirty="0" smtClean="0">
                <a:solidFill>
                  <a:prstClr val="black"/>
                </a:solidFill>
                <a:cs typeface="+mj-cs"/>
              </a:rPr>
              <a:t>ormation Process</a:t>
            </a:r>
            <a:endParaRPr lang="ar-IQ" sz="4000" b="1" dirty="0" smtClean="0">
              <a:solidFill>
                <a:prstClr val="black"/>
              </a:solidFill>
              <a:cs typeface="+mj-cs"/>
            </a:endParaRPr>
          </a:p>
          <a:p>
            <a:pPr marL="342900" lvl="0" indent="-342900" algn="ctr">
              <a:lnSpc>
                <a:spcPct val="80000"/>
              </a:lnSpc>
            </a:pPr>
            <a:endParaRPr lang="ar-IQ" sz="2800" b="1" dirty="0">
              <a:solidFill>
                <a:prstClr val="black"/>
              </a:solidFill>
              <a:cs typeface="+mj-cs"/>
            </a:endParaRPr>
          </a:p>
          <a:p>
            <a:pPr marL="342900" lvl="0" indent="-342900" algn="ctr">
              <a:lnSpc>
                <a:spcPct val="80000"/>
              </a:lnSpc>
            </a:pPr>
            <a:endParaRPr lang="en-US" sz="2800" b="1" dirty="0" smtClean="0">
              <a:solidFill>
                <a:prstClr val="black"/>
              </a:solidFill>
              <a:cs typeface="+mj-cs"/>
            </a:endParaRPr>
          </a:p>
          <a:p>
            <a:pPr marL="342900" lvl="0" indent="-342900" algn="ctr">
              <a:lnSpc>
                <a:spcPct val="80000"/>
              </a:lnSpc>
            </a:pPr>
            <a:r>
              <a:rPr lang="en-US" sz="2800" b="1" dirty="0" smtClean="0">
                <a:solidFill>
                  <a:prstClr val="black"/>
                </a:solidFill>
                <a:cs typeface="+mj-cs"/>
              </a:rPr>
              <a:t>By/</a:t>
            </a:r>
            <a:r>
              <a:rPr lang="en-US" sz="2800" b="1" dirty="0" err="1" smtClean="0">
                <a:solidFill>
                  <a:prstClr val="black"/>
                </a:solidFill>
                <a:cs typeface="+mj-cs"/>
              </a:rPr>
              <a:t>Sameerah</a:t>
            </a:r>
            <a:r>
              <a:rPr lang="en-US" sz="2800" b="1" dirty="0" smtClean="0">
                <a:solidFill>
                  <a:prstClr val="black"/>
                </a:solidFill>
                <a:cs typeface="+mj-cs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+mj-cs"/>
              </a:rPr>
              <a:t>Saleh</a:t>
            </a:r>
            <a:r>
              <a:rPr lang="en-US" sz="2800" b="1" dirty="0" smtClean="0">
                <a:solidFill>
                  <a:prstClr val="black"/>
                </a:solidFill>
                <a:cs typeface="+mj-cs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+mj-cs"/>
              </a:rPr>
              <a:t>Balaky</a:t>
            </a:r>
            <a:endParaRPr lang="en-US" sz="2800" b="1" dirty="0" smtClean="0">
              <a:solidFill>
                <a:prstClr val="black"/>
              </a:solidFill>
              <a:cs typeface="+mj-cs"/>
            </a:endParaRPr>
          </a:p>
          <a:p>
            <a:pPr marL="342900" lvl="0" indent="-342900" algn="ctr">
              <a:lnSpc>
                <a:spcPct val="80000"/>
              </a:lnSpc>
            </a:pPr>
            <a:r>
              <a:rPr lang="en-US" sz="2800" b="1" dirty="0" smtClean="0">
                <a:solidFill>
                  <a:prstClr val="black"/>
                </a:solidFill>
                <a:cs typeface="+mj-cs"/>
              </a:rPr>
              <a:t>  April 2021</a:t>
            </a:r>
            <a:endParaRPr lang="ar-IQ" sz="2800" dirty="0"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062287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5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pc="0" dirty="0">
                <a:solidFill>
                  <a:srgbClr val="00B0F0"/>
                </a:solidFill>
                <a:latin typeface="Helvetica Neue"/>
                <a:ea typeface="+mn-ea"/>
              </a:rPr>
              <a:t> Blending</a:t>
            </a:r>
            <a:endParaRPr lang="ar-IQ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A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blending is a combination of two or more words to create a new one, usually by taking the beginning of the other word and the end of the other one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</a:t>
            </a: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Ex: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Helvetica Neue"/>
              </a:rPr>
              <a:t>brunch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=breakfast+ 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lunch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Helvetica Neue"/>
              </a:rPr>
              <a:t>motel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= motor + hotel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Helvetica Neue"/>
              </a:rPr>
              <a:t>smog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= smoke + fog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Helvetica Neue"/>
              </a:rPr>
              <a:t>transistor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= transfer + resistor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Helvetica Neue"/>
              </a:rPr>
              <a:t>emoticon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= emotion + icon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Helvetica Neue"/>
              </a:rPr>
              <a:t>webinar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= web+ 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seminar </a:t>
            </a:r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3505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9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pc="0" dirty="0">
                <a:solidFill>
                  <a:srgbClr val="00B0F0"/>
                </a:solidFill>
                <a:latin typeface="Helvetica Neue"/>
                <a:ea typeface="+mn-ea"/>
              </a:rPr>
              <a:t>Backformation</a:t>
            </a:r>
            <a:endParaRPr lang="ar-IQ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rgbClr val="3B3835"/>
              </a:solidFill>
              <a:latin typeface="Helvetica Neue"/>
            </a:endParaRPr>
          </a:p>
          <a:p>
            <a:pPr marL="114300" indent="0" algn="l" rtl="0">
              <a:buNone/>
            </a:pPr>
            <a:r>
              <a:rPr lang="en-US" dirty="0" smtClean="0">
                <a:solidFill>
                  <a:srgbClr val="3B3835"/>
                </a:solidFill>
                <a:latin typeface="Helvetica Neue"/>
              </a:rPr>
              <a:t>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--</a:t>
            </a:r>
            <a:r>
              <a:rPr lang="en-US" dirty="0">
                <a:solidFill>
                  <a:srgbClr val="00B050"/>
                </a:solidFill>
                <a:latin typeface="Helvetica Neue"/>
              </a:rPr>
              <a:t>nouns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 &gt; 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verbs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: reduction of nouns to form 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verbs</a:t>
            </a:r>
          </a:p>
          <a:p>
            <a:pPr marL="114300" indent="0" algn="l" rtl="0">
              <a:buNone/>
            </a:pPr>
            <a:endParaRPr lang="en-US" dirty="0">
              <a:solidFill>
                <a:srgbClr val="3B3835"/>
              </a:solidFill>
              <a:latin typeface="Helvetica Neue"/>
            </a:endParaRPr>
          </a:p>
          <a:p>
            <a:pPr marL="114300" indent="0" algn="l" rtl="0">
              <a:buNone/>
            </a:pPr>
            <a:r>
              <a:rPr lang="en-US" dirty="0" smtClean="0">
                <a:solidFill>
                  <a:srgbClr val="3B3835"/>
                </a:solidFill>
                <a:latin typeface="Helvetica Neue"/>
              </a:rPr>
              <a:t>Ex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: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marL="114300" indent="0" algn="l" rtl="0">
              <a:buNone/>
            </a:pPr>
            <a:r>
              <a:rPr lang="en-US" dirty="0" smtClean="0">
                <a:solidFill>
                  <a:srgbClr val="00B050"/>
                </a:solidFill>
                <a:latin typeface="Helvetica Neue"/>
              </a:rPr>
              <a:t>television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= 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televise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marL="114300" indent="0" algn="l" rtl="0">
              <a:buNone/>
            </a:pPr>
            <a:r>
              <a:rPr lang="en-US" dirty="0" smtClean="0">
                <a:solidFill>
                  <a:srgbClr val="00B050"/>
                </a:solidFill>
                <a:latin typeface="Helvetica Neue"/>
              </a:rPr>
              <a:t>donation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= 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donate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marL="114300" indent="0" algn="l" rtl="0">
              <a:buNone/>
            </a:pPr>
            <a:r>
              <a:rPr lang="en-US" dirty="0" smtClean="0">
                <a:solidFill>
                  <a:srgbClr val="00B050"/>
                </a:solidFill>
                <a:latin typeface="Helvetica Neue"/>
              </a:rPr>
              <a:t>option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= 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opt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marL="114300" indent="0" algn="l" rtl="0">
              <a:buNone/>
            </a:pPr>
            <a:r>
              <a:rPr lang="en-US" dirty="0" smtClean="0">
                <a:solidFill>
                  <a:srgbClr val="00B050"/>
                </a:solidFill>
                <a:latin typeface="Helvetica Neue"/>
              </a:rPr>
              <a:t>emotion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= 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emote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marL="114300" indent="0" algn="l" rtl="0">
              <a:buNone/>
            </a:pPr>
            <a:r>
              <a:rPr lang="en-US" dirty="0" smtClean="0">
                <a:solidFill>
                  <a:srgbClr val="00B050"/>
                </a:solidFill>
                <a:latin typeface="Helvetica Neue"/>
              </a:rPr>
              <a:t>enthusiasm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= 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enthuse </a:t>
            </a:r>
            <a:endParaRPr lang="en-US" dirty="0" smtClean="0">
              <a:solidFill>
                <a:srgbClr val="FF0000"/>
              </a:solidFill>
              <a:latin typeface="Helvetica Neue"/>
            </a:endParaRPr>
          </a:p>
          <a:p>
            <a:pPr marL="114300" indent="0" algn="l" rtl="0">
              <a:buNone/>
            </a:pPr>
            <a:r>
              <a:rPr lang="en-US" dirty="0" smtClean="0">
                <a:solidFill>
                  <a:srgbClr val="00B050"/>
                </a:solidFill>
                <a:latin typeface="Helvetica Neue"/>
              </a:rPr>
              <a:t>editor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Helvetica Neue"/>
              </a:rPr>
              <a:t>edit</a:t>
            </a:r>
            <a:endParaRPr lang="en-US" dirty="0" smtClean="0">
              <a:solidFill>
                <a:srgbClr val="FF0000"/>
              </a:solidFill>
            </a:endParaRPr>
          </a:p>
          <a:p>
            <a:pPr marL="114300" indent="0" algn="l" rtl="0">
              <a:buNone/>
            </a:pPr>
            <a:r>
              <a:rPr lang="en-US" dirty="0" smtClean="0">
                <a:solidFill>
                  <a:srgbClr val="00B050"/>
                </a:solidFill>
                <a:latin typeface="Helvetica Neue"/>
              </a:rPr>
              <a:t>Babysitter</a:t>
            </a:r>
            <a:r>
              <a:rPr lang="en-US" dirty="0" smtClean="0">
                <a:latin typeface="Helvetica Neue"/>
              </a:rPr>
              <a:t>=</a:t>
            </a:r>
            <a:r>
              <a:rPr lang="en-US" dirty="0" smtClean="0">
                <a:solidFill>
                  <a:srgbClr val="FF0000"/>
                </a:solidFill>
                <a:latin typeface="Helvetica Neue"/>
              </a:rPr>
              <a:t>babysit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4114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pc="0" dirty="0">
                <a:solidFill>
                  <a:srgbClr val="00B0F0"/>
                </a:solidFill>
                <a:latin typeface="Calibri"/>
                <a:ea typeface="+mn-ea"/>
              </a:rPr>
              <a:t>Clipping</a:t>
            </a:r>
            <a:endParaRPr lang="ar-IQ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 smtClean="0"/>
              <a:t>Shortening </a:t>
            </a:r>
            <a:r>
              <a:rPr lang="en-US" dirty="0"/>
              <a:t>a word by deleting one or more syllables </a:t>
            </a: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Ex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: facsimile = 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fax</a:t>
            </a: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fanatic = 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fan</a:t>
            </a: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telephone= phone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gasoline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= gas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influenza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= flu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cable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telegram= cablegram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2F2B20"/>
                </a:solidFill>
              </a:rPr>
              <a:t>Hamburger= burger</a:t>
            </a:r>
          </a:p>
          <a:p>
            <a:pPr algn="l" rtl="0"/>
            <a:r>
              <a:rPr lang="en-US" dirty="0">
                <a:solidFill>
                  <a:srgbClr val="2F2B20"/>
                </a:solidFill>
              </a:rPr>
              <a:t>Advertisement </a:t>
            </a:r>
            <a:r>
              <a:rPr lang="en-US" dirty="0" smtClean="0">
                <a:solidFill>
                  <a:srgbClr val="2F2B20"/>
                </a:solidFill>
              </a:rPr>
              <a:t>=ad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marL="114300" indent="0" algn="l" rtl="0">
              <a:buNone/>
            </a:pPr>
            <a:endParaRPr lang="ar-IQ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99154"/>
            <a:ext cx="381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9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228600" rtl="0">
              <a:spcBef>
                <a:spcPct val="20000"/>
              </a:spcBef>
            </a:pPr>
            <a:r>
              <a:rPr lang="en-US" sz="3600" spc="0" dirty="0">
                <a:solidFill>
                  <a:srgbClr val="3B3835"/>
                </a:solidFill>
                <a:latin typeface="Helvetica Neue"/>
                <a:ea typeface="+mn-ea"/>
                <a:cs typeface="Ali_K_Alwand" pitchFamily="2" charset="-78"/>
              </a:rPr>
              <a:t>How new words are being formed in the language?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endParaRPr lang="en-US" dirty="0">
              <a:solidFill>
                <a:srgbClr val="3B3835"/>
              </a:solidFill>
              <a:latin typeface="Helvetica Neue"/>
            </a:endParaRPr>
          </a:p>
          <a:p>
            <a:pPr algn="l" rtl="0"/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endParaRPr lang="ar-IQ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64008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6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0" dirty="0">
                <a:solidFill>
                  <a:srgbClr val="3B3835"/>
                </a:solidFill>
                <a:latin typeface="Helvetica Neue"/>
                <a:ea typeface="+mn-ea"/>
                <a:cs typeface="+mn-cs"/>
              </a:rPr>
              <a:t>Why are new </a:t>
            </a:r>
            <a:r>
              <a:rPr lang="en-US" sz="3600" spc="0" dirty="0" smtClean="0">
                <a:solidFill>
                  <a:srgbClr val="3B3835"/>
                </a:solidFill>
                <a:latin typeface="Helvetica Neue"/>
                <a:ea typeface="+mn-ea"/>
                <a:cs typeface="+mn-cs"/>
              </a:rPr>
              <a:t>words needed</a:t>
            </a:r>
            <a:r>
              <a:rPr lang="en-US" sz="3600" spc="0" dirty="0">
                <a:solidFill>
                  <a:srgbClr val="3B3835"/>
                </a:solidFill>
                <a:latin typeface="Helvetica Neue"/>
                <a:ea typeface="+mn-ea"/>
                <a:cs typeface="+mn-cs"/>
              </a:rPr>
              <a:t>?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1. Because </a:t>
            </a:r>
            <a:r>
              <a:rPr lang="en-US" sz="2800" dirty="0">
                <a:solidFill>
                  <a:srgbClr val="3B3835"/>
                </a:solidFill>
                <a:latin typeface="Helvetica Neue"/>
              </a:rPr>
              <a:t>of new inventions and changes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</a:t>
            </a:r>
          </a:p>
          <a:p>
            <a:pPr algn="l" rtl="0"/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2. </a:t>
            </a:r>
            <a:r>
              <a:rPr lang="en-US" sz="2800" dirty="0">
                <a:solidFill>
                  <a:srgbClr val="3B3835"/>
                </a:solidFill>
                <a:latin typeface="Helvetica Neue"/>
              </a:rPr>
              <a:t>Language is dynamic </a:t>
            </a:r>
            <a:endParaRPr lang="en-US" sz="2800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3. vast </a:t>
            </a:r>
            <a:r>
              <a:rPr lang="en-US" sz="2800" dirty="0">
                <a:solidFill>
                  <a:srgbClr val="3B3835"/>
                </a:solidFill>
                <a:latin typeface="Helvetica Neue"/>
              </a:rPr>
              <a:t>amount of new inventions made in the 20th and 21st </a:t>
            </a:r>
            <a:endParaRPr lang="en-US" sz="2800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4. One </a:t>
            </a:r>
            <a:r>
              <a:rPr lang="en-US" sz="2800" dirty="0">
                <a:solidFill>
                  <a:srgbClr val="3B3835"/>
                </a:solidFill>
                <a:latin typeface="Helvetica Neue"/>
              </a:rPr>
              <a:t>of the distinctive properties of human language is 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creativity.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007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AutoShape 2" descr="English word formation1. coinage       2. Borrowing,3. Calque        4. Compound5. Derivation    6. Blending7. Backformati...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338"/>
            <a:ext cx="7924799" cy="578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0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pc="0" dirty="0">
                <a:solidFill>
                  <a:srgbClr val="3B3835"/>
                </a:solidFill>
                <a:latin typeface="Helvetica Neue"/>
                <a:ea typeface="+mn-ea"/>
                <a:cs typeface="+mn-cs"/>
              </a:rPr>
              <a:t>1. </a:t>
            </a:r>
            <a:r>
              <a:rPr lang="en-US" sz="2200" b="1" spc="0" dirty="0">
                <a:solidFill>
                  <a:srgbClr val="0070C0"/>
                </a:solidFill>
                <a:latin typeface="Helvetica Neue"/>
                <a:ea typeface="+mn-ea"/>
                <a:cs typeface="+mn-cs"/>
              </a:rPr>
              <a:t>Coinage</a:t>
            </a:r>
            <a:endParaRPr lang="ar-IQ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l" rtl="0">
              <a:buNone/>
            </a:pP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The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word formation process of inventing entirely new words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Ex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: </a:t>
            </a:r>
            <a:r>
              <a:rPr lang="en-US" dirty="0">
                <a:solidFill>
                  <a:srgbClr val="0070C0"/>
                </a:solidFill>
                <a:latin typeface="Helvetica Neue"/>
              </a:rPr>
              <a:t>robotics </a:t>
            </a:r>
            <a:r>
              <a:rPr lang="en-US" dirty="0" smtClean="0">
                <a:solidFill>
                  <a:srgbClr val="0070C0"/>
                </a:solidFill>
                <a:latin typeface="Helvetica Neue"/>
              </a:rPr>
              <a:t>, </a:t>
            </a:r>
            <a:r>
              <a:rPr lang="en-US" dirty="0">
                <a:solidFill>
                  <a:srgbClr val="0070C0"/>
                </a:solidFill>
                <a:latin typeface="Helvetica Neue"/>
              </a:rPr>
              <a:t>genocide </a:t>
            </a:r>
            <a:r>
              <a:rPr lang="en-US" dirty="0" smtClean="0">
                <a:solidFill>
                  <a:srgbClr val="0070C0"/>
                </a:solidFill>
                <a:latin typeface="Helvetica Neue"/>
              </a:rPr>
              <a:t>, </a:t>
            </a:r>
            <a:r>
              <a:rPr lang="en-US" dirty="0">
                <a:solidFill>
                  <a:srgbClr val="0070C0"/>
                </a:solidFill>
                <a:latin typeface="Helvetica Neue"/>
              </a:rPr>
              <a:t>black hole </a:t>
            </a:r>
            <a:r>
              <a:rPr lang="en-US" dirty="0" smtClean="0">
                <a:solidFill>
                  <a:srgbClr val="0070C0"/>
                </a:solidFill>
                <a:latin typeface="Helvetica Neue"/>
              </a:rPr>
              <a:t>,blog</a:t>
            </a:r>
            <a:r>
              <a:rPr lang="en-US" dirty="0">
                <a:solidFill>
                  <a:srgbClr val="0070C0"/>
                </a:solidFill>
                <a:latin typeface="Helvetica Neue"/>
              </a:rPr>
              <a:t>, internet, </a:t>
            </a:r>
            <a:r>
              <a:rPr lang="en-US" dirty="0" smtClean="0">
                <a:solidFill>
                  <a:srgbClr val="0070C0"/>
                </a:solidFill>
                <a:latin typeface="Helvetica Neue"/>
              </a:rPr>
              <a:t>goggle, Aspirin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.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 </a:t>
            </a:r>
          </a:p>
          <a:p>
            <a:pPr marL="114300" indent="0" algn="l" rtl="0">
              <a:buNone/>
            </a:pPr>
            <a:r>
              <a:rPr lang="en-US" dirty="0" smtClean="0">
                <a:solidFill>
                  <a:srgbClr val="3B3835"/>
                </a:solidFill>
                <a:latin typeface="Helvetica Neue"/>
                <a:cs typeface="Calibri"/>
              </a:rPr>
              <a:t>●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Helvetica Neue"/>
              </a:rPr>
              <a:t>e-</a:t>
            </a:r>
            <a:r>
              <a:rPr lang="en-US" b="1" dirty="0" err="1">
                <a:solidFill>
                  <a:srgbClr val="0070C0"/>
                </a:solidFill>
                <a:latin typeface="Helvetica Neue"/>
              </a:rPr>
              <a:t>cruitment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-online recruitment of employees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;</a:t>
            </a:r>
          </a:p>
          <a:p>
            <a:pPr marL="114300" indent="0" algn="l" rtl="0">
              <a:buNone/>
            </a:pP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online submission of resumes and cover letters </a:t>
            </a:r>
          </a:p>
          <a:p>
            <a:pPr marL="114300" indent="0" algn="l" rtl="0">
              <a:buNone/>
            </a:pPr>
            <a:r>
              <a:rPr lang="en-US" u="sng" dirty="0">
                <a:solidFill>
                  <a:srgbClr val="3B3835"/>
                </a:solidFill>
                <a:latin typeface="Helvetica Neue"/>
                <a:cs typeface="Calibri"/>
              </a:rPr>
              <a:t>●</a:t>
            </a:r>
            <a:r>
              <a:rPr lang="en-US" b="1" u="sng" dirty="0" smtClean="0">
                <a:solidFill>
                  <a:srgbClr val="0070C0"/>
                </a:solidFill>
                <a:latin typeface="Helvetica Neue"/>
              </a:rPr>
              <a:t>netbook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–small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laptop computer which weighs less than 3 pounds and has a 7 to 10 inch screen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</a:t>
            </a:r>
          </a:p>
          <a:p>
            <a:pPr marL="114300" indent="0" algn="l" rtl="0">
              <a:buNone/>
            </a:pP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 smtClean="0">
                <a:solidFill>
                  <a:srgbClr val="3B3835"/>
                </a:solidFill>
                <a:latin typeface="Calibri"/>
                <a:cs typeface="Calibri"/>
              </a:rPr>
              <a:t>●</a:t>
            </a:r>
            <a:r>
              <a:rPr lang="en-US" b="1" dirty="0" err="1" smtClean="0">
                <a:solidFill>
                  <a:srgbClr val="0070C0"/>
                </a:solidFill>
                <a:latin typeface="Helvetica Neue"/>
              </a:rPr>
              <a:t>notspot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-an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area where there is slow internet access or no connection at all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</a:t>
            </a:r>
          </a:p>
          <a:p>
            <a:pPr marL="114300" indent="0" algn="l" rtl="0">
              <a:buNone/>
            </a:pP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 smtClean="0">
                <a:solidFill>
                  <a:srgbClr val="3B3835"/>
                </a:solidFill>
                <a:latin typeface="Calibri"/>
                <a:cs typeface="Calibri"/>
              </a:rPr>
              <a:t>●</a:t>
            </a:r>
            <a:r>
              <a:rPr lang="en-US" b="1" u="sng" dirty="0" err="1" smtClean="0">
                <a:solidFill>
                  <a:srgbClr val="0070C0"/>
                </a:solidFill>
                <a:latin typeface="Helvetica Neue"/>
              </a:rPr>
              <a:t>slumdog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-very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poor, underprivileged person who lives in an overcrowded a 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slum.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818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pc="0" dirty="0">
                <a:solidFill>
                  <a:srgbClr val="0070C0"/>
                </a:solidFill>
                <a:latin typeface="Helvetica Neue"/>
                <a:ea typeface="+mn-ea"/>
              </a:rPr>
              <a:t>Borrowing</a:t>
            </a:r>
            <a:endParaRPr lang="ar-IQ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Borrowing is the process of actually borrowing words from foreign languages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.</a:t>
            </a: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The English language has been borrowing words from nearly a hundred languages in the last hundred years‘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endParaRPr lang="en-US" dirty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The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other way round, many countries also have taken many English words into their dictionaries, such as the well-known “OK or internet”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998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696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05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pc="0" dirty="0">
                <a:solidFill>
                  <a:srgbClr val="0070C0"/>
                </a:solidFill>
                <a:latin typeface="Calibri"/>
                <a:ea typeface="+mn-ea"/>
              </a:rPr>
              <a:t>Compounding</a:t>
            </a:r>
            <a:endParaRPr lang="ar-IQ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l" rtl="0">
              <a:buNone/>
            </a:pPr>
            <a:r>
              <a:rPr lang="en-US" dirty="0" smtClean="0"/>
              <a:t> </a:t>
            </a:r>
          </a:p>
          <a:p>
            <a:pPr algn="l" rtl="0"/>
            <a:endParaRPr lang="en-US" dirty="0"/>
          </a:p>
          <a:p>
            <a:pPr lvl="0" algn="l" rtl="0">
              <a:buClr>
                <a:srgbClr val="A9A57C"/>
              </a:buClr>
            </a:pPr>
            <a:r>
              <a:rPr lang="en-US" dirty="0" smtClean="0"/>
              <a:t>Two </a:t>
            </a:r>
            <a:r>
              <a:rPr lang="en-US" dirty="0"/>
              <a:t>or more words joined together to form a new word</a:t>
            </a:r>
            <a:r>
              <a:rPr lang="en-US" dirty="0" smtClean="0"/>
              <a:t>.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 That does not denote two things, but one and that is pronounced as one unit</a:t>
            </a:r>
          </a:p>
          <a:p>
            <a:pPr algn="l" rtl="0"/>
            <a:r>
              <a:rPr lang="en-US" dirty="0" smtClean="0"/>
              <a:t> Examples</a:t>
            </a:r>
            <a:r>
              <a:rPr lang="en-US" dirty="0"/>
              <a:t>: </a:t>
            </a:r>
          </a:p>
          <a:p>
            <a:pPr algn="l" rtl="0"/>
            <a:r>
              <a:rPr lang="en-US" dirty="0" smtClean="0"/>
              <a:t>- </a:t>
            </a:r>
            <a:r>
              <a:rPr lang="en-US" dirty="0"/>
              <a:t>Home + work </a:t>
            </a:r>
            <a:r>
              <a:rPr lang="en-US" dirty="0" smtClean="0"/>
              <a:t>→homework </a:t>
            </a:r>
            <a:r>
              <a:rPr lang="en-US" dirty="0"/>
              <a:t>(</a:t>
            </a:r>
            <a:r>
              <a:rPr lang="en-US" dirty="0" smtClean="0"/>
              <a:t>N.)</a:t>
            </a:r>
          </a:p>
          <a:p>
            <a:pPr algn="l" rtl="0"/>
            <a:r>
              <a:rPr lang="en-US" dirty="0" smtClean="0"/>
              <a:t>-Pick </a:t>
            </a:r>
            <a:r>
              <a:rPr lang="en-US" dirty="0"/>
              <a:t>+ </a:t>
            </a:r>
            <a:r>
              <a:rPr lang="en-US" dirty="0" smtClean="0"/>
              <a:t>pocket → </a:t>
            </a:r>
            <a:r>
              <a:rPr lang="en-US" dirty="0"/>
              <a:t>pickpocket (</a:t>
            </a:r>
            <a:r>
              <a:rPr lang="en-US" dirty="0" smtClean="0"/>
              <a:t>N.)</a:t>
            </a:r>
          </a:p>
          <a:p>
            <a:pPr marL="114300" indent="0" algn="l" rtl="0">
              <a:buNone/>
            </a:pPr>
            <a:r>
              <a:rPr lang="en-US" dirty="0" smtClean="0"/>
              <a:t>  -Low </a:t>
            </a:r>
            <a:r>
              <a:rPr lang="en-US" dirty="0"/>
              <a:t>+ </a:t>
            </a:r>
            <a:r>
              <a:rPr lang="en-US" dirty="0" smtClean="0"/>
              <a:t>paid → </a:t>
            </a:r>
            <a:r>
              <a:rPr lang="en-US" dirty="0"/>
              <a:t>low-paid (</a:t>
            </a:r>
            <a:r>
              <a:rPr lang="en-US" dirty="0" smtClean="0"/>
              <a:t>Adj.)</a:t>
            </a: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-handbag=hand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+ bag;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-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wallpaper=wall + paper; </a:t>
            </a:r>
            <a:endParaRPr lang="en-US" dirty="0" smtClean="0">
              <a:solidFill>
                <a:srgbClr val="3B3835"/>
              </a:solidFill>
              <a:latin typeface="Helvetica Neue"/>
            </a:endParaRP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-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fingerprint=finger + print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;</a:t>
            </a:r>
          </a:p>
          <a:p>
            <a:pPr algn="l" rtl="0"/>
            <a:r>
              <a:rPr lang="en-US" dirty="0" smtClean="0">
                <a:solidFill>
                  <a:srgbClr val="3B3835"/>
                </a:solidFill>
                <a:latin typeface="Helvetica Neue"/>
              </a:rPr>
              <a:t>-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sunburn=sun + burn, </a:t>
            </a:r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35814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8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20000" cy="1143000"/>
          </a:xfrm>
        </p:spPr>
        <p:txBody>
          <a:bodyPr/>
          <a:lstStyle/>
          <a:p>
            <a:pPr algn="ctr"/>
            <a:r>
              <a:rPr lang="en-US" sz="4400" spc="0" dirty="0">
                <a:solidFill>
                  <a:srgbClr val="0070C0"/>
                </a:solidFill>
                <a:latin typeface="Calibri"/>
                <a:ea typeface="+mn-ea"/>
              </a:rPr>
              <a:t>Derivation</a:t>
            </a:r>
            <a:endParaRPr lang="ar-IQ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410200"/>
          </a:xfrm>
        </p:spPr>
        <p:txBody>
          <a:bodyPr>
            <a:normAutofit/>
          </a:bodyPr>
          <a:lstStyle/>
          <a:p>
            <a:pPr marL="114300" indent="0" algn="l" rtl="0">
              <a:buNone/>
            </a:pPr>
            <a:endParaRPr lang="en-US" dirty="0" smtClean="0"/>
          </a:p>
          <a:p>
            <a:pPr algn="l" rtl="0"/>
            <a:r>
              <a:rPr lang="en-US" sz="2800" dirty="0" smtClean="0">
                <a:cs typeface="+mj-cs"/>
              </a:rPr>
              <a:t>The </a:t>
            </a:r>
            <a:r>
              <a:rPr lang="en-US" sz="2800" dirty="0">
                <a:cs typeface="+mj-cs"/>
              </a:rPr>
              <a:t>most common word formation </a:t>
            </a:r>
            <a:r>
              <a:rPr lang="en-US" sz="2800" dirty="0" smtClean="0">
                <a:cs typeface="+mj-cs"/>
              </a:rPr>
              <a:t>process</a:t>
            </a:r>
            <a:r>
              <a:rPr lang="en-US" sz="2800" dirty="0">
                <a:cs typeface="+mj-cs"/>
              </a:rPr>
              <a:t>,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sz="2800" dirty="0">
                <a:solidFill>
                  <a:srgbClr val="3B3835"/>
                </a:solidFill>
                <a:latin typeface="Helvetica Neue"/>
              </a:rPr>
              <a:t>builds new words by adding morphemes 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----word </a:t>
            </a:r>
            <a:r>
              <a:rPr lang="en-US" sz="2800" dirty="0">
                <a:solidFill>
                  <a:srgbClr val="3B3835"/>
                </a:solidFill>
                <a:latin typeface="Helvetica Neue"/>
              </a:rPr>
              <a:t>formation by 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affixes: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cs typeface="+mj-cs"/>
              </a:rPr>
              <a:t> </a:t>
            </a:r>
          </a:p>
          <a:p>
            <a:pPr algn="l" rtl="0"/>
            <a:r>
              <a:rPr lang="en-US" sz="2800" dirty="0" smtClean="0">
                <a:solidFill>
                  <a:srgbClr val="3B3835"/>
                </a:solidFill>
                <a:latin typeface="Helvetica Neue"/>
                <a:cs typeface="+mj-cs"/>
              </a:rPr>
              <a:t>By </a:t>
            </a:r>
            <a:r>
              <a:rPr lang="en-US" sz="2800" dirty="0">
                <a:solidFill>
                  <a:srgbClr val="3B3835"/>
                </a:solidFill>
                <a:latin typeface="Helvetica Neue"/>
                <a:cs typeface="+mj-cs"/>
              </a:rPr>
              <a:t>prefixes: un-usual , </a:t>
            </a:r>
            <a:r>
              <a:rPr lang="en-US" sz="2800" dirty="0" err="1" smtClean="0">
                <a:solidFill>
                  <a:srgbClr val="3B3835"/>
                </a:solidFill>
                <a:latin typeface="Helvetica Neue"/>
                <a:cs typeface="+mj-cs"/>
              </a:rPr>
              <a:t>mis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  <a:cs typeface="+mj-cs"/>
              </a:rPr>
              <a:t>-pronounce</a:t>
            </a:r>
          </a:p>
          <a:p>
            <a:pPr marL="114300" indent="0" algn="l" rtl="0">
              <a:buNone/>
            </a:pPr>
            <a:r>
              <a:rPr lang="en-US" sz="2800" dirty="0">
                <a:solidFill>
                  <a:srgbClr val="3B3835"/>
                </a:solidFill>
                <a:latin typeface="Helvetica Neue"/>
                <a:cs typeface="+mj-cs"/>
              </a:rPr>
              <a:t> 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  <a:cs typeface="+mj-cs"/>
              </a:rPr>
              <a:t>   </a:t>
            </a:r>
            <a:r>
              <a:rPr lang="en-US" sz="2800" dirty="0" err="1">
                <a:solidFill>
                  <a:srgbClr val="3B3835"/>
                </a:solidFill>
                <a:latin typeface="Helvetica Neue"/>
                <a:cs typeface="+mj-cs"/>
              </a:rPr>
              <a:t>mis</a:t>
            </a:r>
            <a:r>
              <a:rPr lang="en-US" sz="2800" dirty="0">
                <a:solidFill>
                  <a:srgbClr val="3B3835"/>
                </a:solidFill>
                <a:latin typeface="Helvetica Neue"/>
                <a:cs typeface="+mj-cs"/>
              </a:rPr>
              <a:t>-lead, dis-respect </a:t>
            </a:r>
            <a:endParaRPr lang="en-US" sz="2800" dirty="0" smtClean="0">
              <a:solidFill>
                <a:srgbClr val="3B3835"/>
              </a:solidFill>
              <a:latin typeface="Helvetica Neue"/>
              <a:cs typeface="+mj-cs"/>
            </a:endParaRPr>
          </a:p>
          <a:p>
            <a:pPr algn="l" rtl="0"/>
            <a:r>
              <a:rPr lang="en-US" sz="2800" dirty="0" smtClean="0">
                <a:solidFill>
                  <a:srgbClr val="3B3835"/>
                </a:solidFill>
                <a:latin typeface="Helvetica Neue"/>
                <a:cs typeface="+mj-cs"/>
              </a:rPr>
              <a:t>By </a:t>
            </a:r>
            <a:r>
              <a:rPr lang="en-US" sz="2800" dirty="0">
                <a:solidFill>
                  <a:srgbClr val="3B3835"/>
                </a:solidFill>
                <a:latin typeface="Helvetica Neue"/>
                <a:cs typeface="+mj-cs"/>
              </a:rPr>
              <a:t>suffixes: care-less, </a:t>
            </a:r>
            <a:endParaRPr lang="en-US" sz="2800" dirty="0" smtClean="0">
              <a:solidFill>
                <a:srgbClr val="3B3835"/>
              </a:solidFill>
              <a:latin typeface="Helvetica Neue"/>
              <a:cs typeface="+mj-cs"/>
            </a:endParaRPr>
          </a:p>
          <a:p>
            <a:pPr marL="114300" indent="0" algn="l" rtl="0">
              <a:buNone/>
            </a:pPr>
            <a:r>
              <a:rPr lang="en-US" sz="2800" dirty="0" smtClean="0">
                <a:solidFill>
                  <a:srgbClr val="3B3835"/>
                </a:solidFill>
                <a:latin typeface="Helvetica Neue"/>
                <a:cs typeface="+mj-cs"/>
              </a:rPr>
              <a:t>child-</a:t>
            </a:r>
            <a:r>
              <a:rPr lang="en-US" sz="2800" dirty="0" err="1" smtClean="0">
                <a:solidFill>
                  <a:srgbClr val="3B3835"/>
                </a:solidFill>
                <a:latin typeface="Helvetica Neue"/>
                <a:cs typeface="+mj-cs"/>
              </a:rPr>
              <a:t>ish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  <a:cs typeface="+mj-cs"/>
              </a:rPr>
              <a:t> ,  faith-</a:t>
            </a:r>
            <a:r>
              <a:rPr lang="en-US" sz="2800" dirty="0" err="1" smtClean="0">
                <a:solidFill>
                  <a:srgbClr val="3B3835"/>
                </a:solidFill>
                <a:latin typeface="Helvetica Neue"/>
                <a:cs typeface="+mj-cs"/>
              </a:rPr>
              <a:t>ful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  <a:cs typeface="+mj-cs"/>
              </a:rPr>
              <a:t></a:t>
            </a:r>
          </a:p>
          <a:p>
            <a:pPr algn="l" rtl="0"/>
            <a:r>
              <a:rPr lang="en-US" sz="2800" dirty="0" smtClean="0">
                <a:solidFill>
                  <a:srgbClr val="3B3835"/>
                </a:solidFill>
                <a:latin typeface="Helvetica Neue"/>
                <a:cs typeface="+mj-cs"/>
              </a:rPr>
              <a:t> </a:t>
            </a:r>
            <a:r>
              <a:rPr lang="en-US" sz="2800" dirty="0">
                <a:solidFill>
                  <a:srgbClr val="3B3835"/>
                </a:solidFill>
                <a:latin typeface="Helvetica Neue"/>
                <a:cs typeface="+mj-cs"/>
              </a:rPr>
              <a:t>prefix and suffix: </a:t>
            </a:r>
            <a:endParaRPr lang="en-US" sz="2800" dirty="0" smtClean="0">
              <a:solidFill>
                <a:srgbClr val="3B3835"/>
              </a:solidFill>
              <a:latin typeface="Helvetica Neue"/>
              <a:cs typeface="+mj-cs"/>
            </a:endParaRPr>
          </a:p>
          <a:p>
            <a:pPr marL="114300" indent="0" algn="l" rtl="0">
              <a:buNone/>
            </a:pPr>
            <a:r>
              <a:rPr lang="en-US" sz="2800" dirty="0">
                <a:solidFill>
                  <a:srgbClr val="3B3835"/>
                </a:solidFill>
                <a:latin typeface="Helvetica Neue"/>
                <a:cs typeface="+mj-cs"/>
              </a:rPr>
              <a:t> 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  <a:cs typeface="+mj-cs"/>
              </a:rPr>
              <a:t> dis-loyal-</a:t>
            </a:r>
            <a:r>
              <a:rPr lang="en-US" sz="2800" dirty="0" err="1" smtClean="0">
                <a:solidFill>
                  <a:srgbClr val="3B3835"/>
                </a:solidFill>
                <a:latin typeface="Helvetica Neue"/>
                <a:cs typeface="+mj-cs"/>
              </a:rPr>
              <a:t>ty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  <a:cs typeface="+mj-cs"/>
              </a:rPr>
              <a:t> </a:t>
            </a:r>
          </a:p>
          <a:p>
            <a:pPr marL="114300" indent="0" algn="l" rtl="0">
              <a:buNone/>
            </a:pPr>
            <a:r>
              <a:rPr lang="en-US" sz="2800" dirty="0">
                <a:solidFill>
                  <a:srgbClr val="3B3835"/>
                </a:solidFill>
                <a:latin typeface="Helvetica Neue"/>
                <a:cs typeface="+mj-cs"/>
              </a:rPr>
              <a:t> 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  <a:cs typeface="+mj-cs"/>
              </a:rPr>
              <a:t> un-erring-</a:t>
            </a:r>
            <a:r>
              <a:rPr lang="en-US" sz="2800" dirty="0" err="1" smtClean="0">
                <a:solidFill>
                  <a:srgbClr val="3B3835"/>
                </a:solidFill>
                <a:latin typeface="Helvetica Neue"/>
                <a:cs typeface="+mj-cs"/>
              </a:rPr>
              <a:t>ly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  <a:cs typeface="+mj-cs"/>
              </a:rPr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80486"/>
            <a:ext cx="3352800" cy="263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0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2202</TotalTime>
  <Words>437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PowerPoint Presentation</vt:lpstr>
      <vt:lpstr>How new words are being formed in the language?</vt:lpstr>
      <vt:lpstr>Why are new words needed?</vt:lpstr>
      <vt:lpstr>PowerPoint Presentation</vt:lpstr>
      <vt:lpstr>1. Coinage</vt:lpstr>
      <vt:lpstr>Borrowing</vt:lpstr>
      <vt:lpstr>PowerPoint Presentation</vt:lpstr>
      <vt:lpstr>Compounding</vt:lpstr>
      <vt:lpstr>Derivation</vt:lpstr>
      <vt:lpstr> Blending</vt:lpstr>
      <vt:lpstr>Backformation</vt:lpstr>
      <vt:lpstr>Clipping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baba_wali</dc:creator>
  <cp:lastModifiedBy>2o19</cp:lastModifiedBy>
  <cp:revision>63</cp:revision>
  <dcterms:created xsi:type="dcterms:W3CDTF">2006-08-16T00:00:00Z</dcterms:created>
  <dcterms:modified xsi:type="dcterms:W3CDTF">2023-04-12T07:33:37Z</dcterms:modified>
</cp:coreProperties>
</file>