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80" r:id="rId7"/>
    <p:sldId id="270" r:id="rId8"/>
    <p:sldId id="272" r:id="rId9"/>
    <p:sldId id="274" r:id="rId10"/>
    <p:sldId id="258" r:id="rId11"/>
    <p:sldId id="260" r:id="rId12"/>
    <p:sldId id="261" r:id="rId13"/>
    <p:sldId id="262" r:id="rId14"/>
    <p:sldId id="264" r:id="rId15"/>
    <p:sldId id="266" r:id="rId16"/>
    <p:sldId id="267" r:id="rId17"/>
    <p:sldId id="268" r:id="rId18"/>
    <p:sldId id="277" r:id="rId19"/>
    <p:sldId id="279" r:id="rId20"/>
    <p:sldId id="25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D16AA-6633-4768-A75C-CD5C12987E5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391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2E3F7-7543-4A38-9895-3CAB64E9854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47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F2BAC-A0FF-4D1D-B35A-ED759E1B57A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020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01C11-8935-4B2C-AF8C-D68FC04F50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260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F1F78-6AE3-4A7C-8E5F-F319D89435C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800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EED2-B907-4A4A-B680-149D5FFCC40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434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A9E8F-55D1-4F3A-9C74-56062359B4D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580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65D20-A030-4BD7-B693-8B6B466570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39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49D9D-9435-4350-8EBA-E1EAA7A1D16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1715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1F8C6-750F-474C-A052-AE1461FF01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55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6CA09-2A9F-47CA-A2AB-64811C95924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1751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D16AA-6633-4768-A75C-CD5C12987E5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9655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2E3F7-7543-4A38-9895-3CAB64E9854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9430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F2BAC-A0FF-4D1D-B35A-ED759E1B57A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2062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01C11-8935-4B2C-AF8C-D68FC04F50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6139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F1F78-6AE3-4A7C-8E5F-F319D89435C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4439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EED2-B907-4A4A-B680-149D5FFCC40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237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A9E8F-55D1-4F3A-9C74-56062359B4D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51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65D20-A030-4BD7-B693-8B6B466570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6265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49D9D-9435-4350-8EBA-E1EAA7A1D16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7400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1F8C6-750F-474C-A052-AE1461FF01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5078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6CA09-2A9F-47CA-A2AB-64811C95924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454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D16AA-6633-4768-A75C-CD5C12987E5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8578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2E3F7-7543-4A38-9895-3CAB64E9854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498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F2BAC-A0FF-4D1D-B35A-ED759E1B57A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1564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01C11-8935-4B2C-AF8C-D68FC04F50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1139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F1F78-6AE3-4A7C-8E5F-F319D89435C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143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EED2-B907-4A4A-B680-149D5FFCC40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79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A9E8F-55D1-4F3A-9C74-56062359B4D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7869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65D20-A030-4BD7-B693-8B6B466570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2375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49D9D-9435-4350-8EBA-E1EAA7A1D16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4860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1F8C6-750F-474C-A052-AE1461FF01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5285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6CA09-2A9F-47CA-A2AB-64811C95924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5145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D16AA-6633-4768-A75C-CD5C12987E5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2862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2E3F7-7543-4A38-9895-3CAB64E9854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7068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F2BAC-A0FF-4D1D-B35A-ED759E1B57A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3605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01C11-8935-4B2C-AF8C-D68FC04F50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6319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F1F78-6AE3-4A7C-8E5F-F319D89435C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92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EED2-B907-4A4A-B680-149D5FFCC40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4575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A9E8F-55D1-4F3A-9C74-56062359B4D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6782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65D20-A030-4BD7-B693-8B6B466570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459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49D9D-9435-4350-8EBA-E1EAA7A1D16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5368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1F8C6-750F-474C-A052-AE1461FF01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96006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6CA09-2A9F-47CA-A2AB-64811C95924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39779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D16AA-6633-4768-A75C-CD5C12987E5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7706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2E3F7-7543-4A38-9895-3CAB64E9854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33515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F2BAC-A0FF-4D1D-B35A-ED759E1B57A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90647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01C11-8935-4B2C-AF8C-D68FC04F50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5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F1F78-6AE3-4A7C-8E5F-F319D89435C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18389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EED2-B907-4A4A-B680-149D5FFCC40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33670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A9E8F-55D1-4F3A-9C74-56062359B4D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4866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65D20-A030-4BD7-B693-8B6B466570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3823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49D9D-9435-4350-8EBA-E1EAA7A1D16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85312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1F8C6-750F-474C-A052-AE1461FF01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58746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6CA09-2A9F-47CA-A2AB-64811C95924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17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61454A-23E6-4C6F-B342-71FEEE0ED679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320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61454A-23E6-4C6F-B342-71FEEE0ED679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089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61454A-23E6-4C6F-B342-71FEEE0ED679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647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61454A-23E6-4C6F-B342-71FEEE0ED679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094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61454A-23E6-4C6F-B342-71FEEE0ED679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ar-IQ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IQ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IQ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223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57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.uk/imgres?imgurl=http://www.dog-breeds-explained.info/images/labrador-retriever.jpg&amp;imgrefurl=http://www.dog-breeds-explained.info/Labrador-Retriever.html&amp;h=546&amp;w=500&amp;sz=225&amp;hl=en&amp;start=1&amp;tbnid=oTYmjPIwgBv2kM:&amp;tbnh=133&amp;tbnw=122&amp;prev=/images?q=labrador&amp;gbv=2&amp;svnum=10&amp;hl=en" TargetMode="Externa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5.jpeg"/><Relationship Id="rId4" Type="http://schemas.openxmlformats.org/officeDocument/2006/relationships/hyperlink" Target="http://images.google.co.uk/imgres?imgurl=http://www.petmeister.com/Labrador_Puppy.jpg&amp;imgrefurl=http://morosehellhole.blogspot.com/&amp;h=676&amp;w=787&amp;sz=58&amp;hl=en&amp;start=20&amp;tbnid=IrRPAFgVHxkpuM:&amp;tbnh=123&amp;tbnw=143&amp;prev=/images?q=labrador+puppy&amp;gbv=2&amp;svnum=10&amp;hl=e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lvl="0" rtl="1">
              <a:lnSpc>
                <a:spcPct val="80000"/>
              </a:lnSpc>
              <a:buClr>
                <a:srgbClr val="A9A57C"/>
              </a:buClr>
              <a:buNone/>
            </a:pPr>
            <a:r>
              <a:rPr lang="en-US" sz="2800" b="1" dirty="0" err="1">
                <a:solidFill>
                  <a:prstClr val="black"/>
                </a:solidFill>
              </a:rPr>
              <a:t>S</a:t>
            </a:r>
            <a:r>
              <a:rPr lang="en-US" sz="2800" b="1" dirty="0" err="1" smtClean="0">
                <a:solidFill>
                  <a:prstClr val="black"/>
                </a:solidFill>
              </a:rPr>
              <a:t>alahaddin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</a:rPr>
              <a:t>University</a:t>
            </a:r>
          </a:p>
          <a:p>
            <a:pPr lvl="0" rtl="1">
              <a:lnSpc>
                <a:spcPct val="80000"/>
              </a:lnSpc>
              <a:buClr>
                <a:srgbClr val="A9A57C"/>
              </a:buClr>
              <a:buNone/>
            </a:pPr>
            <a:r>
              <a:rPr lang="en-US" sz="2800" b="1" dirty="0">
                <a:solidFill>
                  <a:prstClr val="black"/>
                </a:solidFill>
              </a:rPr>
              <a:t>College of Engineering</a:t>
            </a:r>
            <a:r>
              <a:rPr lang="en-US" sz="4000" b="1" dirty="0">
                <a:solidFill>
                  <a:prstClr val="black"/>
                </a:solidFill>
              </a:rPr>
              <a:t> </a:t>
            </a:r>
            <a:endParaRPr lang="en-US" sz="4400" dirty="0">
              <a:solidFill>
                <a:prstClr val="black"/>
              </a:solidFill>
              <a:latin typeface="Edwardian Script ITC" pitchFamily="66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9600" dirty="0" smtClean="0">
                <a:solidFill>
                  <a:srgbClr val="FF0000"/>
                </a:solidFill>
                <a:latin typeface="Edwardian Script ITC" pitchFamily="66" charset="0"/>
                <a:ea typeface="+mj-ea"/>
                <a:cs typeface="+mj-cs"/>
              </a:rPr>
              <a:t>Diminutive Nouns</a:t>
            </a:r>
          </a:p>
          <a:p>
            <a:pPr lvl="0" algn="ctr" rtl="1">
              <a:lnSpc>
                <a:spcPct val="80000"/>
              </a:lnSpc>
              <a:buClr>
                <a:srgbClr val="A9A57C"/>
              </a:buClr>
              <a:buNone/>
            </a:pPr>
            <a:r>
              <a:rPr lang="en-US" sz="2800" b="1" dirty="0" smtClean="0">
                <a:solidFill>
                  <a:prstClr val="black"/>
                </a:solidFill>
              </a:rPr>
              <a:t>By/</a:t>
            </a:r>
            <a:r>
              <a:rPr lang="en-US" sz="2800" b="1" dirty="0" err="1" smtClean="0">
                <a:solidFill>
                  <a:prstClr val="black"/>
                </a:solidFill>
              </a:rPr>
              <a:t>Sameerah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Saleh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Balaky</a:t>
            </a:r>
            <a:endParaRPr lang="en-US" sz="2800" b="1" dirty="0" smtClean="0">
              <a:solidFill>
                <a:prstClr val="black"/>
              </a:solidFill>
            </a:endParaRPr>
          </a:p>
          <a:p>
            <a:pPr lvl="0" algn="ctr" rtl="1">
              <a:lnSpc>
                <a:spcPct val="80000"/>
              </a:lnSpc>
              <a:buClr>
                <a:srgbClr val="A9A57C"/>
              </a:buClr>
              <a:buNone/>
            </a:pPr>
            <a:r>
              <a:rPr lang="en-US" sz="2800" b="1" dirty="0" smtClean="0">
                <a:solidFill>
                  <a:prstClr val="black"/>
                </a:solidFill>
              </a:rPr>
              <a:t>March/2023</a:t>
            </a:r>
            <a:endParaRPr lang="en-US" sz="28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ar-IQ" sz="9600" dirty="0">
              <a:solidFill>
                <a:srgbClr val="FF0000"/>
              </a:solidFill>
              <a:latin typeface="Edwardian Script ITC" pitchFamily="66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6753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B3835"/>
                </a:solidFill>
                <a:latin typeface="Helvetica Neue"/>
              </a:rPr>
              <a:t>Diminutive Suffixes </a:t>
            </a:r>
            <a:r>
              <a:rPr lang="en-US" dirty="0" smtClean="0">
                <a:solidFill>
                  <a:srgbClr val="3B3835"/>
                </a:solidFill>
                <a:latin typeface="Helvetica Neue"/>
              </a:rPr>
              <a:t>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3B3835"/>
                </a:solidFill>
                <a:latin typeface="Helvetica Neue"/>
                <a:cs typeface="+mj-cs"/>
              </a:rPr>
              <a:t>The second suffix is also in active use, generally to </a:t>
            </a:r>
            <a:r>
              <a:rPr lang="en-US" dirty="0" smtClean="0">
                <a:solidFill>
                  <a:srgbClr val="3B3835"/>
                </a:solidFill>
                <a:latin typeface="Helvetica Neue"/>
                <a:cs typeface="+mj-cs"/>
              </a:rPr>
              <a:t>indicate smallness</a:t>
            </a:r>
          </a:p>
          <a:p>
            <a:r>
              <a:rPr lang="en-US" dirty="0">
                <a:solidFill>
                  <a:srgbClr val="3B3835"/>
                </a:solidFill>
                <a:latin typeface="Helvetica Neue"/>
                <a:cs typeface="+mj-cs"/>
              </a:rPr>
              <a:t>Thus, a dinette/</a:t>
            </a:r>
            <a:r>
              <a:rPr lang="en-US" dirty="0" err="1">
                <a:solidFill>
                  <a:srgbClr val="3B3835"/>
                </a:solidFill>
                <a:latin typeface="Helvetica Neue"/>
                <a:cs typeface="+mj-cs"/>
              </a:rPr>
              <a:t>daɪnɛt</a:t>
            </a:r>
            <a:r>
              <a:rPr lang="en-US" dirty="0">
                <a:solidFill>
                  <a:srgbClr val="3B3835"/>
                </a:solidFill>
                <a:latin typeface="Helvetica Neue"/>
                <a:cs typeface="+mj-cs"/>
              </a:rPr>
              <a:t>/ is a small dining area. </a:t>
            </a:r>
            <a:endParaRPr lang="en-US" dirty="0" smtClean="0">
              <a:solidFill>
                <a:srgbClr val="3B3835"/>
              </a:solidFill>
              <a:latin typeface="Helvetica Neue"/>
              <a:cs typeface="+mj-cs"/>
            </a:endParaRPr>
          </a:p>
          <a:p>
            <a:r>
              <a:rPr lang="en-US" dirty="0" smtClean="0">
                <a:solidFill>
                  <a:srgbClr val="3B3835"/>
                </a:solidFill>
                <a:latin typeface="Helvetica Neue"/>
                <a:cs typeface="+mj-cs"/>
              </a:rPr>
              <a:t>The </a:t>
            </a:r>
            <a:r>
              <a:rPr lang="en-US" dirty="0">
                <a:solidFill>
                  <a:srgbClr val="3B3835"/>
                </a:solidFill>
                <a:latin typeface="Helvetica Neue"/>
                <a:cs typeface="+mj-cs"/>
              </a:rPr>
              <a:t>other four diminutive suffixes exist in the language as diminutive but are rarely if ever added to new nouns. </a:t>
            </a:r>
            <a:endParaRPr lang="en-US" dirty="0" smtClean="0">
              <a:solidFill>
                <a:srgbClr val="3B3835"/>
              </a:solidFill>
              <a:latin typeface="Helvetica Neue"/>
              <a:cs typeface="+mj-cs"/>
            </a:endParaRPr>
          </a:p>
          <a:p>
            <a:r>
              <a:rPr lang="en-US" dirty="0" smtClean="0">
                <a:solidFill>
                  <a:srgbClr val="3B3835"/>
                </a:solidFill>
                <a:latin typeface="Helvetica Neue"/>
                <a:cs typeface="+mj-cs"/>
              </a:rPr>
              <a:t>In </a:t>
            </a:r>
            <a:r>
              <a:rPr lang="en-US" dirty="0">
                <a:solidFill>
                  <a:srgbClr val="3B3835"/>
                </a:solidFill>
                <a:latin typeface="Helvetica Neue"/>
                <a:cs typeface="+mj-cs"/>
              </a:rPr>
              <a:t>short, they are unproductive and inactive. Furthermore, in some words, such as </a:t>
            </a:r>
            <a:r>
              <a:rPr lang="en-US" dirty="0">
                <a:solidFill>
                  <a:srgbClr val="FF0000"/>
                </a:solidFill>
                <a:latin typeface="Helvetica Neue"/>
                <a:cs typeface="+mj-cs"/>
              </a:rPr>
              <a:t>cabinet </a:t>
            </a:r>
            <a:r>
              <a:rPr lang="en-US" dirty="0" smtClean="0">
                <a:solidFill>
                  <a:srgbClr val="FF0000"/>
                </a:solidFill>
                <a:latin typeface="Helvetica Neue"/>
                <a:cs typeface="+mj-cs"/>
              </a:rPr>
              <a:t>/</a:t>
            </a:r>
            <a:r>
              <a:rPr lang="en-US" dirty="0" err="1" smtClean="0">
                <a:solidFill>
                  <a:srgbClr val="FF0000"/>
                </a:solidFill>
                <a:latin typeface="Helvetica Neue"/>
                <a:cs typeface="+mj-cs"/>
              </a:rPr>
              <a:t>kæbənɪt</a:t>
            </a:r>
            <a:r>
              <a:rPr lang="en-US" dirty="0" smtClean="0">
                <a:solidFill>
                  <a:srgbClr val="FF0000"/>
                </a:solidFill>
                <a:latin typeface="Helvetica Neue"/>
                <a:cs typeface="+mj-cs"/>
              </a:rPr>
              <a:t>/</a:t>
            </a:r>
            <a:r>
              <a:rPr lang="en-US" dirty="0" smtClean="0">
                <a:latin typeface="Helvetica Neue"/>
                <a:cs typeface="+mj-cs"/>
              </a:rPr>
              <a:t>and</a:t>
            </a:r>
            <a:r>
              <a:rPr lang="en-US" dirty="0" smtClean="0">
                <a:solidFill>
                  <a:srgbClr val="FF0000"/>
                </a:solidFill>
                <a:latin typeface="Helvetica Neue"/>
                <a:cs typeface="+mj-cs"/>
              </a:rPr>
              <a:t> </a:t>
            </a:r>
            <a:r>
              <a:rPr lang="en-US" dirty="0">
                <a:solidFill>
                  <a:srgbClr val="FF0000"/>
                </a:solidFill>
                <a:latin typeface="Helvetica Neue"/>
                <a:cs typeface="+mj-cs"/>
              </a:rPr>
              <a:t>toilet /</a:t>
            </a:r>
            <a:r>
              <a:rPr lang="en-US" dirty="0" err="1">
                <a:solidFill>
                  <a:srgbClr val="FF0000"/>
                </a:solidFill>
                <a:latin typeface="Helvetica Neue"/>
                <a:cs typeface="+mj-cs"/>
              </a:rPr>
              <a:t>tɔɪ</a:t>
            </a:r>
            <a:r>
              <a:rPr lang="en-US" dirty="0">
                <a:solidFill>
                  <a:srgbClr val="FF0000"/>
                </a:solidFill>
                <a:latin typeface="Helvetica Neue"/>
                <a:cs typeface="+mj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Helvetica Neue"/>
                <a:cs typeface="+mj-cs"/>
              </a:rPr>
              <a:t>lt</a:t>
            </a:r>
            <a:r>
              <a:rPr lang="en-US" dirty="0">
                <a:solidFill>
                  <a:srgbClr val="FF0000"/>
                </a:solidFill>
                <a:latin typeface="Helvetica Neue"/>
                <a:cs typeface="+mj-cs"/>
              </a:rPr>
              <a:t>/, </a:t>
            </a:r>
            <a:r>
              <a:rPr lang="en-US" dirty="0">
                <a:solidFill>
                  <a:srgbClr val="3B3835"/>
                </a:solidFill>
                <a:latin typeface="Helvetica Neue"/>
                <a:cs typeface="+mj-cs"/>
              </a:rPr>
              <a:t>the meaning of </a:t>
            </a:r>
            <a:r>
              <a:rPr lang="en-US" dirty="0" smtClean="0">
                <a:solidFill>
                  <a:srgbClr val="3B3835"/>
                </a:solidFill>
                <a:latin typeface="Helvetica Neue"/>
                <a:cs typeface="+mj-cs"/>
              </a:rPr>
              <a:t>the diminutive </a:t>
            </a:r>
            <a:r>
              <a:rPr lang="en-US" dirty="0">
                <a:solidFill>
                  <a:srgbClr val="3B3835"/>
                </a:solidFill>
                <a:latin typeface="Helvetica Neue"/>
                <a:cs typeface="+mj-cs"/>
              </a:rPr>
              <a:t>suffix has faded away to little or no significance.</a:t>
            </a: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824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 fontScale="92500"/>
          </a:bodyPr>
          <a:lstStyle/>
          <a:p>
            <a:endParaRPr lang="en-US" dirty="0" smtClean="0">
              <a:solidFill>
                <a:srgbClr val="3B3835"/>
              </a:solidFill>
              <a:latin typeface="Helvetica Neue"/>
            </a:endParaRPr>
          </a:p>
          <a:p>
            <a:r>
              <a:rPr lang="en-US" dirty="0" smtClean="0">
                <a:solidFill>
                  <a:srgbClr val="3B3835"/>
                </a:solidFill>
                <a:latin typeface="Helvetica Neue"/>
              </a:rPr>
              <a:t>In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addition to these six diminutives, many others </a:t>
            </a:r>
            <a:r>
              <a:rPr lang="en-US" dirty="0" smtClean="0">
                <a:solidFill>
                  <a:srgbClr val="3B3835"/>
                </a:solidFill>
                <a:latin typeface="Helvetica Neue"/>
              </a:rPr>
              <a:t>have come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into English as a part of borrowed words.• </a:t>
            </a:r>
            <a:endParaRPr lang="en-US" dirty="0" smtClean="0">
              <a:solidFill>
                <a:srgbClr val="3B3835"/>
              </a:solidFill>
              <a:latin typeface="Helvetica Neue"/>
            </a:endParaRPr>
          </a:p>
          <a:p>
            <a:r>
              <a:rPr lang="en-US" dirty="0" smtClean="0">
                <a:solidFill>
                  <a:srgbClr val="3B3835"/>
                </a:solidFill>
                <a:latin typeface="Helvetica Neue"/>
              </a:rPr>
              <a:t>These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are diminutives in their own or </a:t>
            </a:r>
            <a:r>
              <a:rPr lang="en-US" dirty="0" smtClean="0">
                <a:solidFill>
                  <a:srgbClr val="3B3835"/>
                </a:solidFill>
                <a:latin typeface="Helvetica Neue"/>
              </a:rPr>
              <a:t>first language, but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are </a:t>
            </a:r>
            <a:r>
              <a:rPr lang="en-US" dirty="0" smtClean="0">
                <a:solidFill>
                  <a:srgbClr val="3B3835"/>
                </a:solidFill>
                <a:latin typeface="Helvetica Neue"/>
              </a:rPr>
              <a:t>non-morphemic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in </a:t>
            </a:r>
            <a:r>
              <a:rPr lang="en-US" dirty="0" smtClean="0">
                <a:solidFill>
                  <a:srgbClr val="3B3835"/>
                </a:solidFill>
                <a:latin typeface="Helvetica Neue"/>
              </a:rPr>
              <a:t>English</a:t>
            </a:r>
          </a:p>
          <a:p>
            <a:r>
              <a:rPr lang="en-US" dirty="0" smtClean="0">
                <a:solidFill>
                  <a:srgbClr val="3B3835"/>
                </a:solidFill>
                <a:latin typeface="Helvetica Neue"/>
              </a:rPr>
              <a:t>Most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of these borrowed diminutive endings contain the </a:t>
            </a:r>
            <a:r>
              <a:rPr lang="en-US" b="1" dirty="0">
                <a:solidFill>
                  <a:srgbClr val="3B3835"/>
                </a:solidFill>
                <a:latin typeface="Helvetica Neue"/>
              </a:rPr>
              <a:t>/i /Ι/,</a:t>
            </a:r>
            <a:r>
              <a:rPr lang="en-US" dirty="0" smtClean="0">
                <a:solidFill>
                  <a:srgbClr val="3B3835"/>
                </a:solidFill>
                <a:latin typeface="Helvetica Neue"/>
              </a:rPr>
              <a:t>vowels,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and </a:t>
            </a:r>
            <a:r>
              <a:rPr lang="en-US" b="1" dirty="0">
                <a:solidFill>
                  <a:srgbClr val="3B3835"/>
                </a:solidFill>
                <a:latin typeface="Helvetica Neue"/>
              </a:rPr>
              <a:t>/</a:t>
            </a:r>
            <a:r>
              <a:rPr lang="en-US" b="1" dirty="0" smtClean="0">
                <a:solidFill>
                  <a:srgbClr val="3B3835"/>
                </a:solidFill>
                <a:latin typeface="Helvetica Neue"/>
              </a:rPr>
              <a:t>ɛ/,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though these vowels have </a:t>
            </a:r>
            <a:r>
              <a:rPr lang="en-US" dirty="0" smtClean="0">
                <a:solidFill>
                  <a:srgbClr val="3B3835"/>
                </a:solidFill>
                <a:latin typeface="Helvetica Neue"/>
              </a:rPr>
              <a:t>often reduced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to /ǝ/ in English because of lack of stress</a:t>
            </a:r>
            <a:r>
              <a:rPr lang="en-US" dirty="0" smtClean="0">
                <a:solidFill>
                  <a:srgbClr val="3B3835"/>
                </a:solidFill>
                <a:latin typeface="Helvetica Neue"/>
              </a:rPr>
              <a:t>.</a:t>
            </a:r>
          </a:p>
          <a:p>
            <a:r>
              <a:rPr lang="en-US" dirty="0" smtClean="0">
                <a:solidFill>
                  <a:srgbClr val="3B3835"/>
                </a:solidFill>
                <a:latin typeface="Helvetica Neue"/>
              </a:rPr>
              <a:t>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Nearly , all these suffixes have lost the </a:t>
            </a:r>
            <a:r>
              <a:rPr lang="en-US" dirty="0" smtClean="0">
                <a:solidFill>
                  <a:srgbClr val="3B3835"/>
                </a:solidFill>
                <a:latin typeface="Helvetica Neue"/>
              </a:rPr>
              <a:t>diminutive sense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that was once alive in </a:t>
            </a:r>
            <a:r>
              <a:rPr lang="en-US" dirty="0" smtClean="0">
                <a:solidFill>
                  <a:srgbClr val="3B3835"/>
                </a:solidFill>
                <a:latin typeface="Helvetica Neue"/>
              </a:rPr>
              <a:t>them.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4194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 descr="C:\Users\baba_wali\Desktop\d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8001000" cy="597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548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Can you change these words into </a:t>
            </a:r>
            <a:r>
              <a:rPr lang="en-GB" smtClean="0">
                <a:solidFill>
                  <a:schemeClr val="tx2"/>
                </a:solidFill>
              </a:rPr>
              <a:t>diminutives?</a:t>
            </a:r>
            <a:r>
              <a:rPr lang="en-GB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2085975" cy="3657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bus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pig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cow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59113" y="1844675"/>
            <a:ext cx="24479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GB" sz="3200" smtClean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GB" sz="3200" smtClean="0">
                <a:solidFill>
                  <a:srgbClr val="703DFF"/>
                </a:solidFill>
              </a:rPr>
              <a:t>mini + </a:t>
            </a:r>
            <a:r>
              <a:rPr lang="en-GB" sz="3200" smtClean="0">
                <a:solidFill>
                  <a:srgbClr val="000000"/>
                </a:solidFill>
              </a:rPr>
              <a:t>bus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GB" sz="3200" smtClean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GB" sz="3200" smtClean="0">
                <a:solidFill>
                  <a:srgbClr val="000000"/>
                </a:solidFill>
              </a:rPr>
              <a:t>pig </a:t>
            </a:r>
            <a:r>
              <a:rPr lang="en-GB" sz="3200" smtClean="0">
                <a:solidFill>
                  <a:srgbClr val="703DFF"/>
                </a:solidFill>
              </a:rPr>
              <a:t>+ let</a:t>
            </a:r>
            <a:endParaRPr lang="en-GB" sz="3200" smtClean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GB" sz="3200" smtClean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GB" sz="3200" smtClean="0">
                <a:solidFill>
                  <a:srgbClr val="000000"/>
                </a:solidFill>
              </a:rPr>
              <a:t>cow  = </a:t>
            </a:r>
            <a:r>
              <a:rPr lang="en-GB" sz="3200" smtClean="0">
                <a:solidFill>
                  <a:srgbClr val="703DFF"/>
                </a:solidFill>
              </a:rPr>
              <a:t>calf</a:t>
            </a:r>
            <a:endParaRPr lang="en-GB" sz="3200" smtClean="0">
              <a:solidFill>
                <a:srgbClr val="000000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940425" y="1916113"/>
            <a:ext cx="20859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GB" sz="3200" smtClean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GB" sz="3200" smtClean="0">
                <a:solidFill>
                  <a:srgbClr val="FF0000"/>
                </a:solidFill>
              </a:rPr>
              <a:t>minibus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GB" sz="3200" smtClean="0">
              <a:solidFill>
                <a:srgbClr val="FF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GB" sz="3200" smtClean="0">
                <a:solidFill>
                  <a:srgbClr val="FF0000"/>
                </a:solidFill>
              </a:rPr>
              <a:t>piglet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GB" sz="3200" smtClean="0">
              <a:solidFill>
                <a:srgbClr val="FF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GB" sz="3200" smtClean="0">
                <a:solidFill>
                  <a:srgbClr val="FF0000"/>
                </a:solidFill>
              </a:rPr>
              <a:t>calf</a:t>
            </a:r>
          </a:p>
        </p:txBody>
      </p:sp>
    </p:spTree>
    <p:extLst>
      <p:ext uri="{BB962C8B-B14F-4D97-AF65-F5344CB8AC3E}">
        <p14:creationId xmlns:p14="http://schemas.microsoft.com/office/powerpoint/2010/main" val="289148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/>
      <p:bldP spid="81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are these </a:t>
            </a:r>
            <a:r>
              <a:rPr lang="en-GB" smtClean="0">
                <a:solidFill>
                  <a:schemeClr val="tx2"/>
                </a:solidFill>
              </a:rPr>
              <a:t>diminutives </a:t>
            </a:r>
            <a:r>
              <a:rPr lang="en-GB" smtClean="0"/>
              <a:t>for?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Calf</a:t>
            </a:r>
          </a:p>
          <a:p>
            <a:pPr eaLnBrk="1" hangingPunct="1"/>
            <a:r>
              <a:rPr lang="en-GB" smtClean="0"/>
              <a:t>Foal</a:t>
            </a:r>
          </a:p>
          <a:p>
            <a:pPr eaLnBrk="1" hangingPunct="1"/>
            <a:r>
              <a:rPr lang="en-GB" smtClean="0"/>
              <a:t>Lamb</a:t>
            </a:r>
          </a:p>
          <a:p>
            <a:pPr eaLnBrk="1" hangingPunct="1"/>
            <a:r>
              <a:rPr lang="en-GB" smtClean="0"/>
              <a:t>Kid</a:t>
            </a:r>
          </a:p>
          <a:p>
            <a:pPr eaLnBrk="1" hangingPunct="1"/>
            <a:r>
              <a:rPr lang="en-GB" smtClean="0"/>
              <a:t>Cub</a:t>
            </a:r>
          </a:p>
          <a:p>
            <a:pPr eaLnBrk="1" hangingPunct="1"/>
            <a:r>
              <a:rPr lang="en-GB" smtClean="0"/>
              <a:t>kitten</a:t>
            </a:r>
          </a:p>
        </p:txBody>
      </p:sp>
      <p:pic>
        <p:nvPicPr>
          <p:cNvPr id="14340" name="Picture 4" descr="j02972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781300"/>
            <a:ext cx="5616575" cy="332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MCj034382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655888"/>
            <a:ext cx="6337300" cy="341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MCj0424142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401888"/>
            <a:ext cx="4176712" cy="399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 descr="MCj0149697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773238"/>
            <a:ext cx="4968875" cy="455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 descr="MCj0428373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841500"/>
            <a:ext cx="465772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9" descr="MCj0398569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038" y="1844675"/>
            <a:ext cx="3316287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002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6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3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143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5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 descr="C:\Users\baba_wali\Desktop\masculine-and-feminine-9-7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8077200" cy="550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53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 </a:t>
            </a:r>
            <a:r>
              <a:rPr lang="en-GB" smtClean="0">
                <a:solidFill>
                  <a:schemeClr val="tx2"/>
                </a:solidFill>
              </a:rPr>
              <a:t>diminutive </a:t>
            </a:r>
            <a:r>
              <a:rPr lang="en-GB" smtClean="0"/>
              <a:t>implies that something is small.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1816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/>
              <a:t>It may be small in size or years</a:t>
            </a:r>
          </a:p>
          <a:p>
            <a:pPr eaLnBrk="1" hangingPunct="1">
              <a:buFontTx/>
              <a:buNone/>
            </a:pPr>
            <a:r>
              <a:rPr lang="en-GB" dirty="0" smtClean="0"/>
              <a:t>			duck    -   duckling</a:t>
            </a:r>
          </a:p>
          <a:p>
            <a:pPr eaLnBrk="1" hangingPunct="1">
              <a:buFontTx/>
              <a:buNone/>
            </a:pPr>
            <a:endParaRPr lang="en-GB" dirty="0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447800" y="4724400"/>
            <a:ext cx="76962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GB" sz="3200" dirty="0" smtClean="0">
                <a:solidFill>
                  <a:srgbClr val="000000"/>
                </a:solidFill>
              </a:rPr>
              <a:t>It may be a term of endearment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GB" sz="3200" dirty="0" smtClean="0">
                <a:solidFill>
                  <a:srgbClr val="000000"/>
                </a:solidFill>
              </a:rPr>
              <a:t>			Frog    -   </a:t>
            </a:r>
            <a:r>
              <a:rPr lang="en-GB" sz="3200" dirty="0" err="1" smtClean="0">
                <a:solidFill>
                  <a:srgbClr val="000000"/>
                </a:solidFill>
              </a:rPr>
              <a:t>Froggy</a:t>
            </a:r>
            <a:endParaRPr lang="en-GB" sz="3200" dirty="0" smtClean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GB" sz="3200" dirty="0" smtClean="0">
              <a:solidFill>
                <a:srgbClr val="000000"/>
              </a:solidFill>
            </a:endParaRPr>
          </a:p>
        </p:txBody>
      </p:sp>
      <p:pic>
        <p:nvPicPr>
          <p:cNvPr id="6151" name="Picture 7" descr="MCj032650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924175"/>
            <a:ext cx="182086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MCj009098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213100"/>
            <a:ext cx="688975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 descr="MCj0084348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708275"/>
            <a:ext cx="2198687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56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6870700" cy="915988"/>
          </a:xfrm>
        </p:spPr>
        <p:txBody>
          <a:bodyPr/>
          <a:lstStyle/>
          <a:p>
            <a:pPr eaLnBrk="1" hangingPunct="1"/>
            <a:r>
              <a:rPr lang="en-GB" smtClean="0"/>
              <a:t>Making a </a:t>
            </a:r>
            <a:r>
              <a:rPr lang="en-GB" smtClean="0">
                <a:solidFill>
                  <a:schemeClr val="tx2"/>
                </a:solidFill>
              </a:rPr>
              <a:t>diminutive</a:t>
            </a:r>
            <a:r>
              <a:rPr lang="en-GB" smtClean="0"/>
              <a:t>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675687" cy="43926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solidFill>
                  <a:schemeClr val="tx2"/>
                </a:solidFill>
              </a:rPr>
              <a:t>Diminutives</a:t>
            </a:r>
            <a:r>
              <a:rPr lang="en-GB" sz="2800" dirty="0" smtClean="0"/>
              <a:t> can be made by adding a </a:t>
            </a:r>
            <a:r>
              <a:rPr lang="en-GB" sz="2800" dirty="0" smtClean="0">
                <a:solidFill>
                  <a:schemeClr val="folHlink"/>
                </a:solidFill>
              </a:rPr>
              <a:t>suffix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/>
              <a:t>		          book + </a:t>
            </a:r>
            <a:r>
              <a:rPr lang="en-GB" sz="2800" dirty="0" smtClean="0">
                <a:solidFill>
                  <a:schemeClr val="folHlink"/>
                </a:solidFill>
              </a:rPr>
              <a:t>let</a:t>
            </a:r>
            <a:r>
              <a:rPr lang="en-GB" sz="2800" dirty="0" smtClean="0"/>
              <a:t>  -   book</a:t>
            </a:r>
            <a:r>
              <a:rPr lang="en-GB" sz="2800" dirty="0" smtClean="0">
                <a:solidFill>
                  <a:schemeClr val="folHlink"/>
                </a:solidFill>
              </a:rPr>
              <a:t>let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solidFill>
                  <a:schemeClr val="tx2"/>
                </a:solidFill>
              </a:rPr>
              <a:t>Diminutives</a:t>
            </a:r>
            <a:r>
              <a:rPr lang="en-GB" sz="2800" dirty="0" smtClean="0"/>
              <a:t> can be made by adding a </a:t>
            </a:r>
            <a:r>
              <a:rPr lang="en-GB" sz="2800" dirty="0" smtClean="0">
                <a:solidFill>
                  <a:schemeClr val="folHlink"/>
                </a:solidFill>
              </a:rPr>
              <a:t>prefix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solidFill>
                  <a:schemeClr val="folHlink"/>
                </a:solidFill>
              </a:rPr>
              <a:t>			</a:t>
            </a:r>
            <a:r>
              <a:rPr lang="en-GB" sz="2800" dirty="0" smtClean="0"/>
              <a:t>  </a:t>
            </a:r>
            <a:r>
              <a:rPr lang="en-GB" sz="2800" dirty="0" smtClean="0">
                <a:solidFill>
                  <a:schemeClr val="folHlink"/>
                </a:solidFill>
              </a:rPr>
              <a:t>mini</a:t>
            </a:r>
            <a:r>
              <a:rPr lang="en-GB" sz="2800" dirty="0" smtClean="0"/>
              <a:t> + skirt  - </a:t>
            </a:r>
            <a:r>
              <a:rPr lang="en-GB" sz="2800" dirty="0" smtClean="0">
                <a:solidFill>
                  <a:schemeClr val="folHlink"/>
                </a:solidFill>
              </a:rPr>
              <a:t>mini</a:t>
            </a:r>
            <a:r>
              <a:rPr lang="en-GB" sz="2800" dirty="0" smtClean="0"/>
              <a:t>skirt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/>
              <a:t>They can even be a different word altogether!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solidFill>
                  <a:schemeClr val="folHlink"/>
                </a:solidFill>
              </a:rPr>
              <a:t>				</a:t>
            </a:r>
            <a:r>
              <a:rPr lang="en-GB" sz="2800" dirty="0" smtClean="0"/>
              <a:t>Dog - puppy</a:t>
            </a:r>
            <a:endParaRPr lang="en-GB" sz="2800" dirty="0" smtClean="0">
              <a:solidFill>
                <a:schemeClr val="folHlink"/>
              </a:solidFill>
            </a:endParaRPr>
          </a:p>
        </p:txBody>
      </p:sp>
      <p:pic>
        <p:nvPicPr>
          <p:cNvPr id="7174" name="Picture 6" descr="labrador-retriev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292600"/>
            <a:ext cx="11620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 descr="Labrador_Puppy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292600"/>
            <a:ext cx="136207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713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folHlink"/>
                </a:solidFill>
              </a:rPr>
              <a:t>Prefixes</a:t>
            </a:r>
            <a:r>
              <a:rPr lang="en-GB" smtClean="0"/>
              <a:t> that make things small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Mini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Micro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Nano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635375" y="3068638"/>
            <a:ext cx="467995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3200" smtClean="0">
                <a:solidFill>
                  <a:srgbClr val="000000"/>
                </a:solidFill>
              </a:rPr>
              <a:t>How many </a:t>
            </a:r>
            <a:r>
              <a:rPr lang="en-GB" sz="3200" smtClean="0">
                <a:solidFill>
                  <a:srgbClr val="FF0000"/>
                </a:solidFill>
              </a:rPr>
              <a:t>diminutives </a:t>
            </a:r>
            <a:r>
              <a:rPr lang="en-GB" sz="3200" smtClean="0">
                <a:solidFill>
                  <a:srgbClr val="000000"/>
                </a:solidFill>
              </a:rPr>
              <a:t>can you think of starting with these </a:t>
            </a:r>
            <a:r>
              <a:rPr lang="en-GB" sz="3200" smtClean="0">
                <a:solidFill>
                  <a:srgbClr val="703DFF"/>
                </a:solidFill>
              </a:rPr>
              <a:t>prefixes</a:t>
            </a:r>
            <a:r>
              <a:rPr lang="en-GB" sz="3200" smtClean="0">
                <a:solidFill>
                  <a:srgbClr val="0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7953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504C48"/>
                </a:solidFill>
                <a:latin typeface="Helvetica Neue"/>
              </a:rPr>
              <a:t>Noun Diminutive Forms</a:t>
            </a:r>
            <a:br>
              <a:rPr lang="en-US" dirty="0">
                <a:solidFill>
                  <a:srgbClr val="504C48"/>
                </a:solidFill>
                <a:latin typeface="Helvetica Neue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3B3835"/>
                </a:solidFill>
                <a:latin typeface="Helvetica Neue"/>
              </a:rPr>
              <a:t>In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English six diminutive suffixes can be found</a:t>
            </a:r>
            <a:r>
              <a:rPr lang="en-US" dirty="0" smtClean="0">
                <a:solidFill>
                  <a:srgbClr val="3B3835"/>
                </a:solidFill>
                <a:latin typeface="Helvetica Neue"/>
              </a:rPr>
              <a:t>.</a:t>
            </a:r>
          </a:p>
          <a:p>
            <a:r>
              <a:rPr lang="en-US" dirty="0" smtClean="0">
                <a:solidFill>
                  <a:srgbClr val="3B3835"/>
                </a:solidFill>
                <a:latin typeface="Helvetica Neue"/>
              </a:rPr>
              <a:t>They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are morphemes that convey a meaning of smallness or endearment or both. </a:t>
            </a:r>
            <a:endParaRPr lang="en-US" dirty="0" smtClean="0">
              <a:solidFill>
                <a:srgbClr val="3B3835"/>
              </a:solidFill>
              <a:latin typeface="Helvetica Neue"/>
            </a:endParaRPr>
          </a:p>
          <a:p>
            <a:r>
              <a:rPr lang="en-US" dirty="0" smtClean="0">
                <a:solidFill>
                  <a:srgbClr val="3B3835"/>
                </a:solidFill>
                <a:latin typeface="Helvetica Neue"/>
              </a:rPr>
              <a:t>They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are: </a:t>
            </a:r>
            <a:endParaRPr lang="en-US" dirty="0" smtClean="0">
              <a:solidFill>
                <a:srgbClr val="3B3835"/>
              </a:solidFill>
              <a:latin typeface="Helvetica Neue"/>
            </a:endParaRPr>
          </a:p>
          <a:p>
            <a:r>
              <a:rPr lang="en-US" dirty="0" smtClean="0">
                <a:solidFill>
                  <a:srgbClr val="3B3835"/>
                </a:solidFill>
                <a:latin typeface="Helvetica Neue"/>
              </a:rPr>
              <a:t>1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. -</a:t>
            </a:r>
            <a:r>
              <a:rPr lang="en-US" dirty="0" err="1">
                <a:solidFill>
                  <a:srgbClr val="3B3835"/>
                </a:solidFill>
                <a:latin typeface="Helvetica Neue"/>
              </a:rPr>
              <a:t>ie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, -i, -y </a:t>
            </a:r>
            <a:endParaRPr lang="en-US" dirty="0" smtClean="0">
              <a:solidFill>
                <a:srgbClr val="3B3835"/>
              </a:solidFill>
              <a:latin typeface="Helvetica Neue"/>
            </a:endParaRPr>
          </a:p>
          <a:p>
            <a:r>
              <a:rPr lang="en-US" dirty="0" smtClean="0">
                <a:solidFill>
                  <a:srgbClr val="3B3835"/>
                </a:solidFill>
                <a:latin typeface="Helvetica Neue"/>
              </a:rPr>
              <a:t>2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. </a:t>
            </a:r>
            <a:r>
              <a:rPr lang="en-US" dirty="0" smtClean="0">
                <a:solidFill>
                  <a:srgbClr val="3B3835"/>
                </a:solidFill>
                <a:latin typeface="Helvetica Neue"/>
              </a:rPr>
              <a:t>–</a:t>
            </a:r>
            <a:r>
              <a:rPr lang="en-US" dirty="0" err="1" smtClean="0">
                <a:solidFill>
                  <a:srgbClr val="3B3835"/>
                </a:solidFill>
                <a:latin typeface="Helvetica Neue"/>
              </a:rPr>
              <a:t>ette</a:t>
            </a:r>
            <a:endParaRPr lang="en-US" dirty="0" smtClean="0">
              <a:solidFill>
                <a:srgbClr val="3B3835"/>
              </a:solidFill>
              <a:latin typeface="Helvetica Neue"/>
            </a:endParaRPr>
          </a:p>
          <a:p>
            <a:r>
              <a:rPr lang="en-US" dirty="0" smtClean="0">
                <a:solidFill>
                  <a:srgbClr val="3B3835"/>
                </a:solidFill>
                <a:latin typeface="Helvetica Neue"/>
              </a:rPr>
              <a:t>3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. -kin, -</a:t>
            </a:r>
            <a:r>
              <a:rPr lang="en-US" dirty="0" err="1">
                <a:solidFill>
                  <a:srgbClr val="3B3835"/>
                </a:solidFill>
                <a:latin typeface="Helvetica Neue"/>
              </a:rPr>
              <a:t>ikini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, -</a:t>
            </a:r>
            <a:r>
              <a:rPr lang="en-US" dirty="0" err="1">
                <a:solidFill>
                  <a:srgbClr val="3B3835"/>
                </a:solidFill>
                <a:latin typeface="Helvetica Neue"/>
              </a:rPr>
              <a:t>kins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 </a:t>
            </a:r>
            <a:endParaRPr lang="en-US" dirty="0" smtClean="0">
              <a:solidFill>
                <a:srgbClr val="3B3835"/>
              </a:solidFill>
              <a:latin typeface="Helvetica Neue"/>
            </a:endParaRPr>
          </a:p>
          <a:p>
            <a:r>
              <a:rPr lang="en-US" dirty="0" smtClean="0">
                <a:solidFill>
                  <a:srgbClr val="3B3835"/>
                </a:solidFill>
                <a:latin typeface="Helvetica Neue"/>
              </a:rPr>
              <a:t>4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. -ling </a:t>
            </a:r>
            <a:endParaRPr lang="en-US" dirty="0" smtClean="0">
              <a:solidFill>
                <a:srgbClr val="3B3835"/>
              </a:solidFill>
              <a:latin typeface="Helvetica Neue"/>
            </a:endParaRPr>
          </a:p>
          <a:p>
            <a:r>
              <a:rPr lang="en-US" dirty="0" smtClean="0">
                <a:solidFill>
                  <a:srgbClr val="3B3835"/>
                </a:solidFill>
                <a:latin typeface="Helvetica Neue"/>
              </a:rPr>
              <a:t>5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. -et </a:t>
            </a:r>
            <a:endParaRPr lang="en-US" dirty="0" smtClean="0">
              <a:solidFill>
                <a:srgbClr val="3B3835"/>
              </a:solidFill>
              <a:latin typeface="Helvetica Neue"/>
            </a:endParaRPr>
          </a:p>
          <a:p>
            <a:r>
              <a:rPr lang="en-US" dirty="0" smtClean="0">
                <a:solidFill>
                  <a:srgbClr val="3B3835"/>
                </a:solidFill>
                <a:latin typeface="Helvetica Neue"/>
              </a:rPr>
              <a:t>6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. -let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5743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B3835"/>
                </a:solidFill>
                <a:latin typeface="Helvetica Neue"/>
              </a:rPr>
              <a:t>Diminutive Suffixes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B3835"/>
                </a:solidFill>
                <a:latin typeface="Helvetica Neue"/>
              </a:rPr>
              <a:t>The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first suffix </a:t>
            </a:r>
            <a:r>
              <a:rPr lang="en-US" b="1" dirty="0">
                <a:solidFill>
                  <a:srgbClr val="FF0000"/>
                </a:solidFill>
                <a:latin typeface="Helvetica Neue"/>
              </a:rPr>
              <a:t>/i/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is highly productive. </a:t>
            </a:r>
            <a:r>
              <a:rPr lang="en-US" dirty="0" smtClean="0">
                <a:solidFill>
                  <a:srgbClr val="3B3835"/>
                </a:solidFill>
                <a:latin typeface="Helvetica Neue"/>
              </a:rPr>
              <a:t>It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is </a:t>
            </a:r>
            <a:r>
              <a:rPr lang="en-US" dirty="0" smtClean="0">
                <a:solidFill>
                  <a:srgbClr val="3B3835"/>
                </a:solidFill>
                <a:latin typeface="Helvetica Neue"/>
              </a:rPr>
              <a:t>frequently attached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to one syllable first names to </a:t>
            </a:r>
            <a:r>
              <a:rPr lang="en-US" dirty="0" smtClean="0">
                <a:solidFill>
                  <a:srgbClr val="3B3835"/>
                </a:solidFill>
                <a:latin typeface="Helvetica Neue"/>
              </a:rPr>
              <a:t>suggest endearment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and intimacy or smallness as in </a:t>
            </a:r>
            <a:endParaRPr lang="en-US" dirty="0" smtClean="0">
              <a:solidFill>
                <a:srgbClr val="3B3835"/>
              </a:solidFill>
              <a:latin typeface="Helvetica Neue"/>
            </a:endParaRPr>
          </a:p>
          <a:p>
            <a:pPr marL="0" indent="0">
              <a:buNone/>
            </a:pPr>
            <a:r>
              <a:rPr lang="en-US" dirty="0">
                <a:solidFill>
                  <a:srgbClr val="3B3835"/>
                </a:solidFill>
                <a:latin typeface="Helvetica Neue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Helvetica Neue"/>
              </a:rPr>
              <a:t>Johnny</a:t>
            </a:r>
            <a:r>
              <a:rPr lang="en-US" b="1" dirty="0">
                <a:solidFill>
                  <a:srgbClr val="FF0000"/>
                </a:solidFill>
                <a:latin typeface="Helvetica Neue"/>
              </a:rPr>
              <a:t>,</a:t>
            </a:r>
            <a:r>
              <a:rPr lang="en-US" b="1" dirty="0" smtClean="0">
                <a:solidFill>
                  <a:srgbClr val="FF0000"/>
                </a:solidFill>
                <a:latin typeface="Helvetica Neue"/>
              </a:rPr>
              <a:t> Jamey</a:t>
            </a:r>
            <a:r>
              <a:rPr lang="en-US" b="1" dirty="0">
                <a:solidFill>
                  <a:srgbClr val="FF0000"/>
                </a:solidFill>
                <a:latin typeface="Helvetica Neue"/>
              </a:rPr>
              <a:t>, Jackie.</a:t>
            </a: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27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B3835"/>
                </a:solidFill>
                <a:latin typeface="Helvetica Neue"/>
              </a:rPr>
              <a:t>Diminutive Suffixes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B3835"/>
                </a:solidFill>
                <a:latin typeface="Helvetica Neue"/>
              </a:rPr>
              <a:t>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Similarly, it is attached to common nouns, </a:t>
            </a:r>
            <a:r>
              <a:rPr lang="en-US" dirty="0" smtClean="0">
                <a:solidFill>
                  <a:srgbClr val="3B3835"/>
                </a:solidFill>
                <a:latin typeface="Helvetica Neue"/>
              </a:rPr>
              <a:t>sometimes indicating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a diminutive notion about a participant in </a:t>
            </a:r>
            <a:r>
              <a:rPr lang="en-US" dirty="0" smtClean="0">
                <a:solidFill>
                  <a:srgbClr val="3B3835"/>
                </a:solidFill>
                <a:latin typeface="Helvetica Neue"/>
              </a:rPr>
              <a:t>a discourse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more than about one person or thing </a:t>
            </a:r>
            <a:r>
              <a:rPr lang="en-US" dirty="0" smtClean="0">
                <a:solidFill>
                  <a:srgbClr val="3B3835"/>
                </a:solidFill>
                <a:latin typeface="Helvetica Neue"/>
              </a:rPr>
              <a:t>being referred 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to, as in </a:t>
            </a:r>
            <a:r>
              <a:rPr lang="en-US" b="1" dirty="0">
                <a:solidFill>
                  <a:srgbClr val="FF0000"/>
                </a:solidFill>
                <a:latin typeface="Helvetica Neue"/>
              </a:rPr>
              <a:t>doggie, sweetie, birdie, or mommy.</a:t>
            </a:r>
            <a:r>
              <a:rPr lang="en-US" dirty="0">
                <a:solidFill>
                  <a:srgbClr val="3B3835"/>
                </a:solidFill>
                <a:latin typeface="Helvetica Neue"/>
              </a:rPr>
              <a:t> 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0637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baba_wali\Desktop\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5" y="0"/>
            <a:ext cx="9810750" cy="777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60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baba_wali\Desktop\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5" y="-38100"/>
            <a:ext cx="981075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14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425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Office Theme</vt:lpstr>
      <vt:lpstr>Crayons</vt:lpstr>
      <vt:lpstr>1_Crayons</vt:lpstr>
      <vt:lpstr>2_Crayons</vt:lpstr>
      <vt:lpstr>3_Crayons</vt:lpstr>
      <vt:lpstr>4_Crayons</vt:lpstr>
      <vt:lpstr>PowerPoint Presentation</vt:lpstr>
      <vt:lpstr>A diminutive implies that something is small.</vt:lpstr>
      <vt:lpstr>Making a diminutive…</vt:lpstr>
      <vt:lpstr>Prefixes that make things small</vt:lpstr>
      <vt:lpstr>Noun Diminutive Forms </vt:lpstr>
      <vt:lpstr>Diminutive Suffixes </vt:lpstr>
      <vt:lpstr>Diminutive Suffixes </vt:lpstr>
      <vt:lpstr>PowerPoint Presentation</vt:lpstr>
      <vt:lpstr>PowerPoint Presentation</vt:lpstr>
      <vt:lpstr>Diminutive Suffixes  </vt:lpstr>
      <vt:lpstr>PowerPoint Presentation</vt:lpstr>
      <vt:lpstr>PowerPoint Presentation</vt:lpstr>
      <vt:lpstr>Can you change these words into diminutives? </vt:lpstr>
      <vt:lpstr>What are these diminutives for?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baba_wali</dc:creator>
  <cp:lastModifiedBy>2o19</cp:lastModifiedBy>
  <cp:revision>25</cp:revision>
  <dcterms:created xsi:type="dcterms:W3CDTF">2006-08-16T00:00:00Z</dcterms:created>
  <dcterms:modified xsi:type="dcterms:W3CDTF">2023-04-12T07:38:52Z</dcterms:modified>
</cp:coreProperties>
</file>