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6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0679" y="340602"/>
            <a:ext cx="7766936" cy="1109375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Mathematical Analysis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67452" y="768591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first lecture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62149" y="2377440"/>
            <a:ext cx="6021977" cy="4140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2150" y="1593670"/>
            <a:ext cx="843860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 smtClean="0"/>
              <a:t>Outline: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Definition of Finite and infinite set.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Some example on finite and infinite set.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Definition of Countable and uncountable set</a:t>
            </a:r>
            <a:endParaRPr lang="en-US" sz="2400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 Field and its properties.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Ordered field and its properties.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502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22513" y="483327"/>
                <a:ext cx="8974183" cy="50058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Theorem: Let (F,+,.) be a field and let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800" dirty="0"/>
                  <a:t>then</a:t>
                </a:r>
              </a:p>
              <a:p>
                <a:pPr marL="342900" indent="-342900">
                  <a:lnSpc>
                    <a:spcPct val="200000"/>
                  </a:lnSpc>
                  <a:buAutoNum type="arabicParenR"/>
                </a:pPr>
                <a:r>
                  <a:rPr lang="en-US" sz="2800" dirty="0" smtClean="0"/>
                  <a:t>If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800" dirty="0"/>
                  <a:t>, then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800" dirty="0"/>
                  <a:t>.</a:t>
                </a:r>
              </a:p>
              <a:p>
                <a:pPr marL="342900" indent="-342900">
                  <a:lnSpc>
                    <a:spcPct val="200000"/>
                  </a:lnSpc>
                  <a:buAutoNum type="arabicParenR"/>
                </a:pPr>
                <a:r>
                  <a:rPr lang="en-US" sz="2800" dirty="0"/>
                  <a:t>If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≠0, 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, then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800" dirty="0"/>
                  <a:t>.</a:t>
                </a:r>
              </a:p>
              <a:p>
                <a:pPr marL="342900" indent="-342900">
                  <a:lnSpc>
                    <a:spcPct val="200000"/>
                  </a:lnSpc>
                  <a:buAutoNum type="arabicParenR"/>
                </a:pPr>
                <a:r>
                  <a:rPr lang="en-US" sz="2800" dirty="0"/>
                  <a:t>If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800" dirty="0"/>
                  <a:t>, then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800" dirty="0"/>
                  <a:t>.</a:t>
                </a:r>
              </a:p>
              <a:p>
                <a:pPr marL="342900" indent="-34290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dirty="0"/>
                      <m:t>If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𝑡h𝑒𝑛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13" y="483327"/>
                <a:ext cx="8974183" cy="5005858"/>
              </a:xfrm>
              <a:prstGeom prst="rect">
                <a:avLst/>
              </a:prstGeom>
              <a:blipFill>
                <a:blip r:embed="rId2"/>
                <a:stretch>
                  <a:fillRect l="-14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115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52697" y="287383"/>
                <a:ext cx="8817429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sz="2800" dirty="0" smtClean="0"/>
                  <a:t>Theorem: Let (F,+,.) be a field and let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800" dirty="0" smtClean="0"/>
                  <a:t>then</a:t>
                </a:r>
              </a:p>
              <a:p>
                <a:pPr marL="342900" indent="-34290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      0.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=0.</m:t>
                    </m:r>
                  </m:oMath>
                </a14:m>
                <a:endParaRPr lang="en-US" sz="2800" b="0" dirty="0" smtClean="0"/>
              </a:p>
              <a:p>
                <a:pPr marL="342900" indent="-342900">
                  <a:lnSpc>
                    <a:spcPct val="200000"/>
                  </a:lnSpc>
                  <a:buAutoNum type="arabicParenR"/>
                </a:pPr>
                <a:r>
                  <a:rPr lang="en-US" sz="2800" dirty="0" smtClean="0"/>
                  <a:t>      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𝑡h𝑒𝑛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pPr marL="342900" indent="-342900">
                  <a:lnSpc>
                    <a:spcPct val="200000"/>
                  </a:lnSpc>
                  <a:buAutoNum type="arabicParenR"/>
                </a:pPr>
                <a:r>
                  <a:rPr lang="en-US" sz="2800" b="0" dirty="0" smtClean="0"/>
                  <a:t>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.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US" sz="2800" b="0" dirty="0" smtClean="0"/>
              </a:p>
              <a:p>
                <a:pPr marL="342900" indent="-342900">
                  <a:lnSpc>
                    <a:spcPct val="200000"/>
                  </a:lnSpc>
                  <a:buAutoNum type="arabicParenR"/>
                </a:pPr>
                <a:r>
                  <a:rPr lang="en-US" sz="2800" b="0" dirty="0" smtClean="0"/>
                  <a:t>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.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b="0" dirty="0" smtClean="0"/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97" y="287383"/>
                <a:ext cx="8817429" cy="4401205"/>
              </a:xfrm>
              <a:prstGeom prst="rect">
                <a:avLst/>
              </a:prstGeom>
              <a:blipFill>
                <a:blip r:embed="rId2"/>
                <a:stretch>
                  <a:fillRect l="-1452" r="-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528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53142" y="365760"/>
                <a:ext cx="9588137" cy="6647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Ordered Field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Definition: A field (F,+,.) is said to be ordered field if satisfies the following conditions</a:t>
                </a:r>
              </a:p>
              <a:p>
                <a:pPr marL="514350" indent="-514350">
                  <a:lnSpc>
                    <a:spcPct val="150000"/>
                  </a:lnSpc>
                  <a:buAutoNum type="arabicParenR"/>
                </a:pPr>
                <a:r>
                  <a:rPr lang="en-US" sz="2800" dirty="0" smtClean="0"/>
                  <a:t>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800" dirty="0" smtClean="0"/>
                  <a:t>, then one and only one of the statements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 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/>
                  <a:t>is true.</a:t>
                </a:r>
              </a:p>
              <a:p>
                <a:pPr marL="514350" indent="-514350">
                  <a:lnSpc>
                    <a:spcPct val="150000"/>
                  </a:lnSpc>
                  <a:buAutoNum type="arabicParenR"/>
                </a:pPr>
                <a:r>
                  <a:rPr lang="en-US" sz="2800" dirty="0"/>
                  <a:t>If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800" dirty="0" smtClean="0"/>
                  <a:t> if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800" dirty="0" smtClean="0"/>
                  <a:t>,then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pPr marL="514350" indent="-514350">
                  <a:lnSpc>
                    <a:spcPct val="150000"/>
                  </a:lnSpc>
                  <a:buAutoNum type="arabicParenR"/>
                </a:pPr>
                <a:endParaRPr lang="en-US" sz="2800" dirty="0" smtClean="0"/>
              </a:p>
              <a:p>
                <a:pPr marL="514350" indent="-514350">
                  <a:lnSpc>
                    <a:spcPct val="150000"/>
                  </a:lnSpc>
                  <a:buAutoNum type="arabicParenR"/>
                </a:pPr>
                <a:r>
                  <a:rPr lang="en-US" sz="2800" dirty="0" smtClean="0"/>
                  <a:t>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dirty="0" smtClean="0"/>
                  <a:t>, then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pPr marL="514350" indent="-514350">
                  <a:lnSpc>
                    <a:spcPct val="150000"/>
                  </a:lnSpc>
                  <a:buAutoNum type="arabicParenR"/>
                </a:pPr>
                <a:r>
                  <a:rPr lang="en-US" sz="2800" dirty="0" smtClean="0"/>
                  <a:t>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&gt;0,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800" dirty="0" smtClean="0"/>
                  <a:t>, then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&gt;0.</m:t>
                    </m:r>
                  </m:oMath>
                </a14:m>
                <a:endParaRPr lang="en-US" sz="2800" dirty="0" smtClean="0"/>
              </a:p>
              <a:p>
                <a:pPr>
                  <a:lnSpc>
                    <a:spcPct val="150000"/>
                  </a:lnSpc>
                </a:pPr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42" y="365760"/>
                <a:ext cx="9588137" cy="6647974"/>
              </a:xfrm>
              <a:prstGeom prst="rect">
                <a:avLst/>
              </a:prstGeom>
              <a:blipFill>
                <a:blip r:embed="rId2"/>
                <a:stretch>
                  <a:fillRect l="-12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076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943" y="300446"/>
            <a:ext cx="8660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Some Properties of an ordered field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13509" y="1149531"/>
                <a:ext cx="8190411" cy="49584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Theorem: The following statements are true in every ordered field.</a:t>
                </a:r>
                <a:endParaRPr lang="en-US" sz="2800" dirty="0"/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1) 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&gt;0,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𝑡h𝑒𝑛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sz="2800" dirty="0" smtClean="0"/>
                  <a:t> and vice versa.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2) If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800" dirty="0" smtClean="0"/>
                  <a:t>, then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3) If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800" dirty="0"/>
                  <a:t>, then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𝑥𝑧</m:t>
                    </m:r>
                  </m:oMath>
                </a14:m>
                <a:r>
                  <a:rPr lang="en-US" sz="2800" dirty="0"/>
                  <a:t>.</a:t>
                </a:r>
                <a:r>
                  <a:rPr lang="en-US" sz="2800" dirty="0" smtClean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4) 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sz="2800" dirty="0" smtClean="0"/>
                  <a:t>,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&gt;0.</m:t>
                    </m:r>
                  </m:oMath>
                </a14:m>
                <a:endParaRPr lang="en-US" sz="2800" b="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5) 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dirty="0" smtClean="0"/>
                  <a:t>, then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0&lt;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800" dirty="0" smtClean="0"/>
                  <a:t>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09" y="1149531"/>
                <a:ext cx="8190411" cy="4958473"/>
              </a:xfrm>
              <a:prstGeom prst="rect">
                <a:avLst/>
              </a:prstGeom>
              <a:blipFill>
                <a:blip r:embed="rId2"/>
                <a:stretch>
                  <a:fillRect l="-1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240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7539" y="384174"/>
                <a:ext cx="9431383" cy="70173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Boundedness in Mathematical Analysis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Definition: Let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 smtClean="0"/>
                  <a:t> be a subset of an ordered field F, then</a:t>
                </a:r>
              </a:p>
              <a:p>
                <a:endParaRPr lang="en-US" sz="2400" dirty="0" smtClean="0"/>
              </a:p>
              <a:p>
                <a:pPr marL="342900" indent="-342900">
                  <a:buAutoNum type="arabicParenR"/>
                </a:pPr>
                <a:r>
                  <a:rPr lang="en-US" sz="2400" dirty="0" smtClean="0"/>
                  <a:t>We say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 smtClean="0"/>
                  <a:t> is an upper bound of A,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 smtClean="0"/>
                  <a:t> ,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b="0" dirty="0" smtClean="0">
                  <a:ea typeface="Cambria Math" panose="02040503050406030204" pitchFamily="18" charset="0"/>
                </a:endParaRPr>
              </a:p>
              <a:p>
                <a:r>
                  <a:rPr lang="en-US" sz="2400" dirty="0" smtClean="0"/>
                  <a:t>The set of all upper bounds of A, will be denoted by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. </a:t>
                </a:r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2) An upper bound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/>
                  <a:t>is said to be least upper bound if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 smtClean="0"/>
                  <a:t>, for each upper bound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 smtClean="0"/>
                  <a:t>. and is denoted by Sup(A)</a:t>
                </a:r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3) We </a:t>
                </a:r>
                <a:r>
                  <a:rPr lang="en-US" sz="2400" dirty="0"/>
                  <a:t>say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 is </a:t>
                </a:r>
                <a:r>
                  <a:rPr lang="en-US" sz="2400" dirty="0" smtClean="0"/>
                  <a:t>a lower bound </a:t>
                </a:r>
                <a:r>
                  <a:rPr lang="en-US" sz="2400" dirty="0"/>
                  <a:t>of A,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>
                  <a:ea typeface="Cambria Math" panose="02040503050406030204" pitchFamily="18" charset="0"/>
                </a:endParaRPr>
              </a:p>
              <a:p>
                <a:r>
                  <a:rPr lang="en-US" sz="2400" dirty="0"/>
                  <a:t>The set of all </a:t>
                </a:r>
                <a:r>
                  <a:rPr lang="en-US" sz="2400" dirty="0" smtClean="0"/>
                  <a:t>lower </a:t>
                </a:r>
                <a:r>
                  <a:rPr lang="en-US" sz="2400" dirty="0"/>
                  <a:t>bounds of A, will be denoted by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. 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4) A lower bound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is said to be </a:t>
                </a:r>
                <a:r>
                  <a:rPr lang="en-US" sz="2400" dirty="0" smtClean="0"/>
                  <a:t>greatest lower </a:t>
                </a:r>
                <a:r>
                  <a:rPr lang="en-US" sz="2400" dirty="0"/>
                  <a:t>bound if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/>
                  <a:t>, for each upper bound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 smtClean="0"/>
                  <a:t>. and is denoted by </a:t>
                </a:r>
                <a:r>
                  <a:rPr lang="en-US" sz="2400" dirty="0" err="1" smtClean="0"/>
                  <a:t>Inf</a:t>
                </a:r>
                <a:r>
                  <a:rPr lang="en-US" sz="2400" dirty="0" smtClean="0"/>
                  <a:t>(A).</a:t>
                </a:r>
              </a:p>
              <a:p>
                <a:r>
                  <a:rPr lang="en-US" sz="2400" dirty="0" smtClean="0"/>
                  <a:t> </a:t>
                </a:r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39" y="384174"/>
                <a:ext cx="9431383" cy="7017306"/>
              </a:xfrm>
              <a:prstGeom prst="rect">
                <a:avLst/>
              </a:prstGeom>
              <a:blipFill>
                <a:blip r:embed="rId2"/>
                <a:stretch>
                  <a:fillRect l="-969" t="-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287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1074" y="274320"/>
            <a:ext cx="94183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5) A set A is said to be bounded above, if it has least upper bound.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6) A set A is said to be  bounded below, if it has greatest lower bound.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7) A set A is bounded if it is bounded above and bounded below.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4137" y="4598126"/>
            <a:ext cx="91701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Example: Let F=R ( the set of all real numbers) and let A</a:t>
            </a:r>
            <a:r>
              <a:rPr lang="en-US" sz="2800" smtClean="0"/>
              <a:t>=(1,3). </a:t>
            </a:r>
            <a:r>
              <a:rPr lang="en-US" sz="2800" dirty="0" smtClean="0"/>
              <a:t>Then show that A is bounded set.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627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3894" y="177214"/>
                <a:ext cx="9588138" cy="35696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Archimedean Principle: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800" dirty="0" smtClean="0"/>
                  <a:t>, and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800" dirty="0" smtClean="0"/>
                  <a:t>, then there is a positive integer n such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Corollary :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&gt;0, ∃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𝑠𝑢𝑐h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𝑡h𝑎𝑡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sz="2800" dirty="0" smtClean="0"/>
                  <a:t>. </a:t>
                </a:r>
              </a:p>
              <a:p>
                <a:pPr>
                  <a:lnSpc>
                    <a:spcPct val="150000"/>
                  </a:lnSpc>
                </a:pPr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94" y="177214"/>
                <a:ext cx="9588138" cy="3569695"/>
              </a:xfrm>
              <a:prstGeom prst="rect">
                <a:avLst/>
              </a:prstGeom>
              <a:blipFill>
                <a:blip r:embed="rId2"/>
                <a:stretch>
                  <a:fillRect l="-12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31860" y="4107876"/>
                <a:ext cx="9653451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28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Dense of rational and irrational numbers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/>
                  <a:t>If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800" dirty="0"/>
                  <a:t>, and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dirty="0" smtClean="0"/>
                  <a:t>, then there exists a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800" dirty="0" smtClean="0"/>
                  <a:t>, such that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dirty="0" smtClean="0"/>
                  <a:t> .</a:t>
                </a:r>
              </a:p>
              <a:p>
                <a:endParaRPr lang="en-US" sz="280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60" y="4107876"/>
                <a:ext cx="9653451" cy="3108543"/>
              </a:xfrm>
              <a:prstGeom prst="rect">
                <a:avLst/>
              </a:prstGeom>
              <a:blipFill>
                <a:blip r:embed="rId3"/>
                <a:stretch>
                  <a:fillRect l="-1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017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467" y="4254759"/>
            <a:ext cx="904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Theorem</a:t>
            </a:r>
            <a:r>
              <a:rPr lang="en-US" sz="2800" dirty="0" smtClean="0"/>
              <a:t>: Between any two distinct real numbers, there is infinite set of irrational numbers.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5467" y="1714632"/>
                <a:ext cx="9653451" cy="2517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Dense of irrational numbers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/>
                  <a:t>If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800" dirty="0"/>
                  <a:t>, and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dirty="0" smtClean="0"/>
                  <a:t>, then there exists a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sz="2800" dirty="0" smtClean="0"/>
                  <a:t>, such that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dirty="0" smtClean="0"/>
                  <a:t> .</a:t>
                </a:r>
              </a:p>
              <a:p>
                <a:endParaRPr lang="en-US" sz="2800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67" y="1714632"/>
                <a:ext cx="9653451" cy="2517549"/>
              </a:xfrm>
              <a:prstGeom prst="rect">
                <a:avLst/>
              </a:prstGeom>
              <a:blipFill>
                <a:blip r:embed="rId2"/>
                <a:stretch>
                  <a:fillRect l="-1263" r="-1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87866" y="479778"/>
            <a:ext cx="95010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Theorem</a:t>
            </a:r>
            <a:r>
              <a:rPr lang="en-US" sz="2800" dirty="0" smtClean="0"/>
              <a:t>: Between any two distinct real numbers, there is infinite set of rational numbers.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356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0933" y="383822"/>
                <a:ext cx="8918223" cy="2720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Chapter Two: Sequences of real numbers</a:t>
                </a:r>
              </a:p>
              <a:p>
                <a:endParaRPr lang="en-US" dirty="0"/>
              </a:p>
              <a:p>
                <a:r>
                  <a:rPr lang="en-US" dirty="0" smtClean="0"/>
                  <a:t>Definition: A sequence of real numbers is a function whose domain N an co-domain is a subset of R.</a:t>
                </a:r>
              </a:p>
              <a:p>
                <a:r>
                  <a:rPr lang="en-US" dirty="0" smtClean="0"/>
                  <a:t>We use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 smtClean="0"/>
                  <a:t> to denote a sequence.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  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endParaRPr lang="en-US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933" y="383822"/>
                <a:ext cx="8918223" cy="2720360"/>
              </a:xfrm>
              <a:prstGeom prst="rect">
                <a:avLst/>
              </a:prstGeom>
              <a:blipFill>
                <a:blip r:embed="rId2"/>
                <a:stretch>
                  <a:fillRect l="-547" t="-1570" r="-13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12" descr="Picture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567" y="3837539"/>
            <a:ext cx="8013700" cy="30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14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462088"/>
            <a:ext cx="8229600" cy="525621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en-US" dirty="0" smtClean="0"/>
              <a:t>Definition 2 is illustrated by Figure 4, in which the terms </a:t>
            </a:r>
            <a:br>
              <a:rPr lang="en-US" altLang="en-US" dirty="0" smtClean="0"/>
            </a:br>
            <a:r>
              <a:rPr lang="en-US" altLang="en-US" i="1" dirty="0" smtClean="0"/>
              <a:t>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a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a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 , . . . are plotted on a number line. </a:t>
            </a:r>
          </a:p>
          <a:p>
            <a:pPr>
              <a:lnSpc>
                <a:spcPct val="115000"/>
              </a:lnSpc>
            </a:pPr>
            <a:endParaRPr lang="en-US" altLang="en-US" dirty="0" smtClean="0"/>
          </a:p>
          <a:p>
            <a:pPr>
              <a:lnSpc>
                <a:spcPct val="115000"/>
              </a:lnSpc>
            </a:pPr>
            <a:endParaRPr lang="en-US" altLang="en-US" dirty="0" smtClean="0"/>
          </a:p>
          <a:p>
            <a:pPr>
              <a:lnSpc>
                <a:spcPct val="115000"/>
              </a:lnSpc>
            </a:pPr>
            <a:endParaRPr lang="en-US" altLang="en-US" dirty="0" smtClean="0"/>
          </a:p>
          <a:p>
            <a:pPr>
              <a:lnSpc>
                <a:spcPct val="115000"/>
              </a:lnSpc>
            </a:pPr>
            <a:endParaRPr lang="en-US" altLang="en-US" dirty="0" smtClean="0"/>
          </a:p>
          <a:p>
            <a:pPr>
              <a:lnSpc>
                <a:spcPct val="115000"/>
              </a:lnSpc>
            </a:pPr>
            <a:r>
              <a:rPr lang="en-US" altLang="en-US" dirty="0" smtClean="0"/>
              <a:t>No matter how small an interval (</a:t>
            </a:r>
            <a:r>
              <a:rPr lang="en-US" altLang="en-US" i="1" dirty="0" smtClean="0"/>
              <a:t>L </a:t>
            </a:r>
            <a:r>
              <a:rPr lang="en-US" altLang="en-US" dirty="0" smtClean="0"/>
              <a:t>–</a:t>
            </a:r>
            <a:r>
              <a:rPr lang="en-US" altLang="en-US" sz="2000" dirty="0" smtClean="0"/>
              <a:t> </a:t>
            </a:r>
            <a:r>
              <a:rPr lang="el-GR" altLang="en-US" i="1" dirty="0" smtClean="0"/>
              <a:t>ε</a:t>
            </a:r>
            <a:r>
              <a:rPr lang="en-US" altLang="en-US" dirty="0" smtClean="0"/>
              <a:t>,</a:t>
            </a:r>
            <a:r>
              <a:rPr lang="en-US" altLang="en-US" i="1" dirty="0" smtClean="0"/>
              <a:t> L</a:t>
            </a:r>
            <a:r>
              <a:rPr lang="en-US" altLang="en-US" sz="2000" dirty="0" smtClean="0"/>
              <a:t> + </a:t>
            </a:r>
            <a:r>
              <a:rPr lang="el-GR" altLang="en-US" i="1" dirty="0" smtClean="0"/>
              <a:t>ε</a:t>
            </a:r>
            <a:r>
              <a:rPr lang="en-US" altLang="en-US" dirty="0" smtClean="0"/>
              <a:t>) is chosen, there exists an </a:t>
            </a:r>
            <a:r>
              <a:rPr lang="en-US" altLang="en-US" i="1" dirty="0" smtClean="0"/>
              <a:t>N </a:t>
            </a:r>
            <a:r>
              <a:rPr lang="en-US" altLang="en-US" dirty="0" smtClean="0"/>
              <a:t>such that all terms of the sequence from </a:t>
            </a:r>
            <a:r>
              <a:rPr lang="en-US" altLang="en-US" i="1" dirty="0" smtClean="0"/>
              <a:t>a</a:t>
            </a:r>
            <a:r>
              <a:rPr lang="en-US" altLang="en-US" i="1" baseline="-25000" dirty="0" smtClean="0"/>
              <a:t>N+</a:t>
            </a:r>
            <a:r>
              <a:rPr lang="en-US" altLang="en-US" baseline="-25000" dirty="0" smtClean="0"/>
              <a:t>1</a:t>
            </a:r>
            <a:r>
              <a:rPr lang="en-US" altLang="en-US" i="1" baseline="-25000" dirty="0" smtClean="0"/>
              <a:t> </a:t>
            </a:r>
            <a:r>
              <a:rPr lang="en-US" altLang="en-US" dirty="0" smtClean="0"/>
              <a:t>onward must lie in that interval.</a:t>
            </a:r>
            <a:endParaRPr lang="en-US" altLang="en-US" dirty="0"/>
          </a:p>
        </p:txBody>
      </p:sp>
      <p:pic>
        <p:nvPicPr>
          <p:cNvPr id="3" name="Picture 7" descr="Picture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8" y="2682875"/>
            <a:ext cx="7223125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20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9632" y="836023"/>
                <a:ext cx="9692642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Definition 1: A set </a:t>
                </a:r>
                <a:r>
                  <a:rPr lang="en-US" sz="3600" i="1" dirty="0" smtClean="0"/>
                  <a:t>A </a:t>
                </a:r>
                <a:r>
                  <a:rPr lang="en-US" sz="3600" dirty="0" smtClean="0"/>
                  <a:t>is </a:t>
                </a:r>
                <a:r>
                  <a:rPr lang="en-US" sz="3600" dirty="0" smtClean="0">
                    <a:solidFill>
                      <a:srgbClr val="FF0000"/>
                    </a:solidFill>
                  </a:rPr>
                  <a:t>finite</a:t>
                </a:r>
                <a:r>
                  <a:rPr lang="en-US" sz="3600" dirty="0" smtClean="0"/>
                  <a:t> if there is  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3600" dirty="0" smtClean="0"/>
                  <a:t>such that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3600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3600" dirty="0" smtClean="0"/>
                  <a:t>={1,2,3,…,k}. </a:t>
                </a:r>
              </a:p>
              <a:p>
                <a:endParaRPr lang="en-US" sz="3600" dirty="0"/>
              </a:p>
              <a:p>
                <a:r>
                  <a:rPr lang="en-US" sz="3600" dirty="0" smtClean="0"/>
                  <a:t>That’s mean there is a function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3600" dirty="0" smtClean="0"/>
                  <a:t> which is one –to- one and onto</a:t>
                </a:r>
              </a:p>
              <a:p>
                <a:endParaRPr lang="en-US" sz="3600" i="1" dirty="0"/>
              </a:p>
              <a:p>
                <a:r>
                  <a:rPr lang="en-US" sz="3600" dirty="0" smtClean="0"/>
                  <a:t>Example1: A={2,7,8} is a finite set, because there is k=3</a:t>
                </a:r>
                <a:r>
                  <a:rPr lang="en-US" sz="3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3600" dirty="0" smtClean="0"/>
                  <a:t>, such that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32" y="836023"/>
                <a:ext cx="9692642" cy="5078313"/>
              </a:xfrm>
              <a:prstGeom prst="rect">
                <a:avLst/>
              </a:prstGeom>
              <a:blipFill>
                <a:blip r:embed="rId2"/>
                <a:stretch>
                  <a:fillRect l="-1950" t="-1681" b="-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149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Picture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67" y="239713"/>
            <a:ext cx="8784343" cy="182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5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23081" y="846161"/>
                <a:ext cx="8898340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Definition : A real sequence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 smtClean="0"/>
                  <a:t> is said to be bounded if there is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800" dirty="0" smtClean="0"/>
                  <a:t> such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∀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280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81" y="846161"/>
                <a:ext cx="8898340" cy="1231106"/>
              </a:xfrm>
              <a:prstGeom prst="rect">
                <a:avLst/>
              </a:prstGeom>
              <a:blipFill>
                <a:blip r:embed="rId2"/>
                <a:stretch>
                  <a:fillRect l="-1370" t="-4950" r="-2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2415652"/>
                <a:ext cx="9949218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Theorem 1 : Every Convergent sequence is bounded.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Proof: Let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 smtClean="0"/>
                  <a:t> be a convergent sequence and converges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0 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2400" dirty="0" smtClean="0"/>
                  <a:t>……….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15652"/>
                <a:ext cx="9949218" cy="1569660"/>
              </a:xfrm>
              <a:prstGeom prst="rect">
                <a:avLst/>
              </a:prstGeom>
              <a:blipFill>
                <a:blip r:embed="rId3"/>
                <a:stretch>
                  <a:fillRect l="-919" t="-3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4892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28048" y="655093"/>
                <a:ext cx="749262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Theorem 2: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 smtClean="0"/>
                  <a:t> converges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converges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, then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converges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.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048" y="655093"/>
                <a:ext cx="7492620" cy="923330"/>
              </a:xfrm>
              <a:prstGeom prst="rect">
                <a:avLst/>
              </a:prstGeom>
              <a:blipFill>
                <a:blip r:embed="rId2"/>
                <a:stretch>
                  <a:fillRect l="-651" b="-3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28047" y="1930105"/>
                <a:ext cx="749262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Theorem 3: </a:t>
                </a: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converges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converges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, then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converges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.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047" y="1930105"/>
                <a:ext cx="7492621" cy="923330"/>
              </a:xfrm>
              <a:prstGeom prst="rect">
                <a:avLst/>
              </a:prstGeom>
              <a:blipFill>
                <a:blip r:embed="rId3"/>
                <a:stretch>
                  <a:fillRect l="-651" b="-3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28046" y="3205117"/>
                <a:ext cx="7165075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Theorem 4: </a:t>
                </a: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converges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converges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, then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converges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. 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046" y="3205117"/>
                <a:ext cx="7165075" cy="923330"/>
              </a:xfrm>
              <a:prstGeom prst="rect">
                <a:avLst/>
              </a:prstGeom>
              <a:blipFill>
                <a:blip r:embed="rId4"/>
                <a:stretch>
                  <a:fillRect l="-680" b="-3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59470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0763" y="1978927"/>
                <a:ext cx="7492620" cy="928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Theorem 6: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 smtClean="0"/>
                  <a:t> converges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dirty="0" smtClean="0"/>
                  <a:t> for all n, then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converges to 1/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63" y="1978927"/>
                <a:ext cx="7492620" cy="928844"/>
              </a:xfrm>
              <a:prstGeom prst="rect">
                <a:avLst/>
              </a:prstGeom>
              <a:blipFill>
                <a:blip r:embed="rId2"/>
                <a:stretch>
                  <a:fillRect l="-732" b="-6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0763" y="752903"/>
                <a:ext cx="7940723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Theorem 5: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 smtClean="0"/>
                  <a:t> converges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 smtClean="0"/>
                  <a:t> , then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converges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63" y="752903"/>
                <a:ext cx="7940723" cy="507831"/>
              </a:xfrm>
              <a:prstGeom prst="rect">
                <a:avLst/>
              </a:prstGeom>
              <a:blipFill>
                <a:blip r:embed="rId3"/>
                <a:stretch>
                  <a:fillRect l="-691" b="-8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18615" y="3330054"/>
                <a:ext cx="7344768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sz="2000" dirty="0" smtClean="0"/>
                  <a:t>Definition: A real sequence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 smtClean="0"/>
                  <a:t> is said to be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Cauchy sequence </a:t>
                </a:r>
                <a:r>
                  <a:rPr lang="en-US" sz="2000" dirty="0" smtClean="0"/>
                  <a:t>if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&gt;0, ∃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 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∀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15" y="3330054"/>
                <a:ext cx="7344768" cy="1446550"/>
              </a:xfrm>
              <a:prstGeom prst="rect">
                <a:avLst/>
              </a:prstGeom>
              <a:blipFill>
                <a:blip r:embed="rId4"/>
                <a:stretch>
                  <a:fillRect l="-830" r="-9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111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61257" y="326571"/>
                <a:ext cx="9509760" cy="6001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Definition 2(</a:t>
                </a:r>
                <a:r>
                  <a:rPr lang="en-US" sz="3200" dirty="0" err="1" smtClean="0"/>
                  <a:t>i</a:t>
                </a:r>
                <a:r>
                  <a:rPr lang="en-US" sz="3200" dirty="0" smtClean="0"/>
                  <a:t>): </a:t>
                </a:r>
                <a:r>
                  <a:rPr lang="en-US" sz="3200" dirty="0"/>
                  <a:t>A set </a:t>
                </a:r>
                <a:r>
                  <a:rPr lang="en-US" sz="3200" i="1" dirty="0"/>
                  <a:t>A </a:t>
                </a:r>
                <a:r>
                  <a:rPr lang="en-US" sz="3200" dirty="0"/>
                  <a:t>is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infinite</a:t>
                </a:r>
                <a:r>
                  <a:rPr lang="en-US" sz="3200" dirty="0" smtClean="0"/>
                  <a:t> if it is not </a:t>
                </a:r>
                <a:r>
                  <a:rPr lang="en-US" sz="3200" dirty="0"/>
                  <a:t>finite</a:t>
                </a:r>
              </a:p>
              <a:p>
                <a:endParaRPr lang="en-US" sz="3200" dirty="0"/>
              </a:p>
              <a:p>
                <a:r>
                  <a:rPr lang="en-US" sz="3200" dirty="0" smtClean="0"/>
                  <a:t>That’s mean there is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no</a:t>
                </a:r>
                <a:r>
                  <a:rPr lang="en-US" sz="3200" dirty="0" smtClean="0"/>
                  <a:t>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3200" dirty="0"/>
                  <a:t>such that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200" b="0" dirty="0" smtClean="0">
                  <a:ea typeface="Cambria Math" panose="02040503050406030204" pitchFamily="18" charset="0"/>
                </a:endParaRPr>
              </a:p>
              <a:p>
                <a:endParaRPr lang="en-US" sz="3200" dirty="0" smtClean="0"/>
              </a:p>
              <a:p>
                <a:r>
                  <a:rPr lang="en-US" sz="3200" dirty="0" smtClean="0"/>
                  <a:t>Definition 2(ii): A set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3200" dirty="0" smtClean="0"/>
                  <a:t> is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infinite</a:t>
                </a:r>
                <a:r>
                  <a:rPr lang="en-US" sz="3200" dirty="0" smtClean="0"/>
                  <a:t>, if there is a proper subset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3200" dirty="0" smtClean="0"/>
                  <a:t> of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3200" dirty="0" smtClean="0"/>
                  <a:t>, such that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200" b="0" dirty="0" smtClean="0">
                  <a:ea typeface="Cambria Math" panose="02040503050406030204" pitchFamily="18" charset="0"/>
                </a:endParaRPr>
              </a:p>
              <a:p>
                <a:endParaRPr lang="en-US" sz="3200" dirty="0" smtClean="0"/>
              </a:p>
              <a:p>
                <a:r>
                  <a:rPr lang="en-US" sz="3200" dirty="0" smtClean="0"/>
                  <a:t>That’s mean if there is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3200" dirty="0" smtClean="0"/>
                  <a:t>  which is one to one and onto.</a:t>
                </a:r>
              </a:p>
              <a:p>
                <a:endParaRPr lang="en-US" sz="3200" dirty="0"/>
              </a:p>
              <a:p>
                <a:r>
                  <a:rPr lang="en-US" sz="3200" dirty="0" smtClean="0"/>
                  <a:t>Example2: The set of all natural numbers is infinite.  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57" y="326571"/>
                <a:ext cx="9509760" cy="6001643"/>
              </a:xfrm>
              <a:prstGeom prst="rect">
                <a:avLst/>
              </a:prstGeom>
              <a:blipFill>
                <a:blip r:embed="rId2"/>
                <a:stretch>
                  <a:fillRect l="-1667" t="-1321" b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445829" y="418012"/>
            <a:ext cx="1894114" cy="592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626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9816" y="300446"/>
                <a:ext cx="9823270" cy="6741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Example 3: The set of all integer numbers is infinite set.</a:t>
                </a:r>
              </a:p>
              <a:p>
                <a:endParaRPr lang="en-US" sz="3200" dirty="0"/>
              </a:p>
              <a:p>
                <a:r>
                  <a:rPr lang="en-US" sz="3200" dirty="0" smtClean="0"/>
                  <a:t> </a:t>
                </a:r>
                <a:r>
                  <a:rPr lang="en-US" sz="3200" dirty="0"/>
                  <a:t>Definition </a:t>
                </a:r>
                <a:r>
                  <a:rPr lang="en-US" sz="3200" dirty="0" smtClean="0"/>
                  <a:t>3: </a:t>
                </a:r>
                <a:r>
                  <a:rPr lang="en-US" sz="3200" dirty="0"/>
                  <a:t>A set </a:t>
                </a:r>
                <a:r>
                  <a:rPr lang="en-US" sz="3200" i="1" dirty="0"/>
                  <a:t>A </a:t>
                </a:r>
                <a:r>
                  <a:rPr lang="en-US" sz="3200" dirty="0"/>
                  <a:t>is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Denumerable</a:t>
                </a:r>
                <a:r>
                  <a:rPr lang="en-US" sz="3200" dirty="0" smtClean="0"/>
                  <a:t> </a:t>
                </a:r>
                <a:r>
                  <a:rPr lang="en-US" sz="3200" dirty="0"/>
                  <a:t>if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3200" dirty="0" smtClean="0"/>
                  <a:t>   where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3200" dirty="0"/>
                  <a:t>={1,2,3</a:t>
                </a:r>
                <a:r>
                  <a:rPr lang="en-US" sz="3200" dirty="0" smtClean="0"/>
                  <a:t>,…}. </a:t>
                </a:r>
              </a:p>
              <a:p>
                <a:endParaRPr lang="en-US" sz="3200" dirty="0" smtClean="0"/>
              </a:p>
              <a:p>
                <a:r>
                  <a:rPr lang="en-US" sz="3200" dirty="0" smtClean="0"/>
                  <a:t>Example 4: </a:t>
                </a:r>
                <a:r>
                  <a:rPr lang="en-US" sz="3200" dirty="0"/>
                  <a:t>The set of all </a:t>
                </a:r>
                <a:r>
                  <a:rPr lang="en-US" sz="3200" dirty="0" smtClean="0"/>
                  <a:t>negative integer </a:t>
                </a:r>
                <a:r>
                  <a:rPr lang="en-US" sz="3200" dirty="0"/>
                  <a:t>numbers is </a:t>
                </a:r>
                <a:r>
                  <a:rPr lang="en-US" sz="3200" dirty="0" smtClean="0"/>
                  <a:t>denumerable </a:t>
                </a:r>
                <a:r>
                  <a:rPr lang="en-US" sz="3200" dirty="0"/>
                  <a:t>set</a:t>
                </a:r>
                <a:r>
                  <a:rPr lang="en-US" sz="3200" dirty="0" smtClean="0"/>
                  <a:t>.</a:t>
                </a:r>
              </a:p>
              <a:p>
                <a:endParaRPr lang="en-US" sz="3200" dirty="0"/>
              </a:p>
              <a:p>
                <a:r>
                  <a:rPr lang="en-US" sz="3200" dirty="0" smtClean="0"/>
                  <a:t>Example 5: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</m:d>
                  </m:oMath>
                </a14:m>
                <a:r>
                  <a:rPr lang="en-US" sz="3200" dirty="0" smtClean="0"/>
                  <a:t> is denumerable set.</a:t>
                </a:r>
              </a:p>
              <a:p>
                <a:endParaRPr lang="en-US" sz="3200" dirty="0"/>
              </a:p>
              <a:p>
                <a:endParaRPr lang="en-US" sz="3200" dirty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16" y="300446"/>
                <a:ext cx="9823270" cy="6741654"/>
              </a:xfrm>
              <a:prstGeom prst="rect">
                <a:avLst/>
              </a:prstGeom>
              <a:blipFill>
                <a:blip r:embed="rId2"/>
                <a:stretch>
                  <a:fillRect l="-1614" t="-1175" r="-1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57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195" y="339633"/>
            <a:ext cx="1010708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Definition </a:t>
            </a:r>
            <a:r>
              <a:rPr lang="en-US" sz="3200" dirty="0" smtClean="0"/>
              <a:t>4: </a:t>
            </a:r>
            <a:r>
              <a:rPr lang="en-US" sz="3200" dirty="0"/>
              <a:t>A set </a:t>
            </a:r>
            <a:r>
              <a:rPr lang="en-US" sz="3200" i="1" dirty="0"/>
              <a:t>A </a:t>
            </a:r>
            <a:r>
              <a:rPr lang="en-US" sz="3200" dirty="0" smtClean="0"/>
              <a:t>is </a:t>
            </a:r>
            <a:r>
              <a:rPr lang="en-US" sz="3200" dirty="0" smtClean="0">
                <a:solidFill>
                  <a:srgbClr val="FF0000"/>
                </a:solidFill>
              </a:rPr>
              <a:t>Countable</a:t>
            </a:r>
            <a:r>
              <a:rPr lang="en-US" sz="3200" dirty="0" smtClean="0"/>
              <a:t> if it is finite or denumerable set .</a:t>
            </a:r>
          </a:p>
          <a:p>
            <a:pPr>
              <a:lnSpc>
                <a:spcPct val="150000"/>
              </a:lnSpc>
            </a:pPr>
            <a:endParaRPr lang="en-US" sz="3200" dirty="0"/>
          </a:p>
          <a:p>
            <a:pPr>
              <a:lnSpc>
                <a:spcPct val="150000"/>
              </a:lnSpc>
            </a:pPr>
            <a:r>
              <a:rPr lang="en-US" sz="3200" dirty="0" smtClean="0"/>
              <a:t>Example 6:</a:t>
            </a:r>
          </a:p>
          <a:p>
            <a:pPr marL="571500" indent="-571500">
              <a:lnSpc>
                <a:spcPct val="150000"/>
              </a:lnSpc>
              <a:buAutoNum type="romanLcParenR"/>
            </a:pPr>
            <a:r>
              <a:rPr lang="en-US" sz="3200" dirty="0" smtClean="0"/>
              <a:t>The set of all odd natural numbers is countable.</a:t>
            </a:r>
          </a:p>
          <a:p>
            <a:pPr marL="571500" indent="-571500">
              <a:lnSpc>
                <a:spcPct val="150000"/>
              </a:lnSpc>
              <a:buAutoNum type="romanLcParenR"/>
            </a:pPr>
            <a:endParaRPr lang="en-US" sz="3200" dirty="0" smtClean="0"/>
          </a:p>
          <a:p>
            <a:pPr marL="571500" indent="-571500">
              <a:lnSpc>
                <a:spcPct val="150000"/>
              </a:lnSpc>
              <a:buFontTx/>
              <a:buAutoNum type="romanLcParenR"/>
            </a:pPr>
            <a:r>
              <a:rPr lang="en-US" sz="3200" dirty="0"/>
              <a:t>The set of all </a:t>
            </a:r>
            <a:r>
              <a:rPr lang="en-US" sz="3200" dirty="0" smtClean="0"/>
              <a:t>integer </a:t>
            </a:r>
            <a:r>
              <a:rPr lang="en-US" sz="3200" dirty="0"/>
              <a:t>numbers is countable</a:t>
            </a:r>
            <a:r>
              <a:rPr lang="en-US" sz="3200" dirty="0" smtClean="0"/>
              <a:t>.</a:t>
            </a:r>
          </a:p>
          <a:p>
            <a:pPr marL="571500" indent="-571500">
              <a:lnSpc>
                <a:spcPct val="150000"/>
              </a:lnSpc>
              <a:buFontTx/>
              <a:buAutoNum type="romanLcParenR"/>
            </a:pPr>
            <a:r>
              <a:rPr lang="en-US" sz="3200" dirty="0" smtClean="0"/>
              <a:t>The set of all rational numbers is countable.</a:t>
            </a:r>
            <a:endParaRPr lang="en-US" sz="3200" dirty="0"/>
          </a:p>
          <a:p>
            <a:pPr marL="571500" indent="-571500">
              <a:buAutoNum type="romanLcParenR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127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7383" y="287383"/>
                <a:ext cx="896112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Example: The set of all real numbers is not countable.</a:t>
                </a:r>
              </a:p>
              <a:p>
                <a:endParaRPr lang="en-US" sz="2800" dirty="0"/>
              </a:p>
              <a:p>
                <a:r>
                  <a:rPr lang="en-US" sz="2800" dirty="0" smtClean="0"/>
                  <a:t>Solution: Suppose that R is countable, that’s mean 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 smtClean="0"/>
                  <a:t>,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 smtClean="0"/>
                  <a:t>,…}  </a:t>
                </a:r>
              </a:p>
              <a:p>
                <a:r>
                  <a:rPr lang="en-US" sz="2800" dirty="0" smtClean="0"/>
                  <a:t>….</a:t>
                </a:r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83" y="287383"/>
                <a:ext cx="8961120" cy="2677656"/>
              </a:xfrm>
              <a:prstGeom prst="rect">
                <a:avLst/>
              </a:prstGeom>
              <a:blipFill>
                <a:blip r:embed="rId2"/>
                <a:stretch>
                  <a:fillRect l="-1361" t="-2050" r="-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068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" y="287383"/>
            <a:ext cx="8752114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Field and its properties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Definition: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Let F be a non-empty set, and let +&amp; . be binary operations on F, then (F,+,.) is said to be a field if satisfies the following conditions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sz="2800" dirty="0" smtClean="0"/>
              <a:t>(F,+) is a commutative </a:t>
            </a:r>
            <a:r>
              <a:rPr lang="en-US" sz="2800" smtClean="0"/>
              <a:t>group.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endParaRPr lang="en-US" sz="2800" dirty="0" smtClean="0"/>
          </a:p>
          <a:p>
            <a:pPr marL="514350" indent="-514350">
              <a:lnSpc>
                <a:spcPct val="150000"/>
              </a:lnSpc>
              <a:buFontTx/>
              <a:buAutoNum type="arabicParenR"/>
            </a:pPr>
            <a:r>
              <a:rPr lang="en-US" sz="2800" dirty="0"/>
              <a:t>(</a:t>
            </a:r>
            <a:r>
              <a:rPr lang="en-US" sz="2800" dirty="0" smtClean="0"/>
              <a:t>F-{0},.) </a:t>
            </a:r>
            <a:r>
              <a:rPr lang="en-US" sz="2800" dirty="0"/>
              <a:t>is a commutative group</a:t>
            </a:r>
            <a:r>
              <a:rPr lang="en-US" sz="2800" dirty="0" smtClean="0"/>
              <a:t>.</a:t>
            </a:r>
          </a:p>
          <a:p>
            <a:pPr marL="514350" indent="-514350">
              <a:lnSpc>
                <a:spcPct val="150000"/>
              </a:lnSpc>
              <a:buFontTx/>
              <a:buAutoNum type="arabicParenR"/>
            </a:pPr>
            <a:r>
              <a:rPr lang="en-US" sz="2800" dirty="0" err="1" smtClean="0"/>
              <a:t>i</a:t>
            </a:r>
            <a:r>
              <a:rPr lang="en-US" sz="2800" dirty="0" smtClean="0"/>
              <a:t>) a.(</a:t>
            </a:r>
            <a:r>
              <a:rPr lang="en-US" sz="2800" dirty="0" err="1" smtClean="0"/>
              <a:t>b+c</a:t>
            </a:r>
            <a:r>
              <a:rPr lang="en-US" sz="2800" dirty="0" smtClean="0"/>
              <a:t>)=</a:t>
            </a:r>
            <a:r>
              <a:rPr lang="en-US" sz="2800" dirty="0" err="1" smtClean="0"/>
              <a:t>a.b+a.c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    ii) (</a:t>
            </a:r>
            <a:r>
              <a:rPr lang="en-US" sz="2800" dirty="0" err="1" smtClean="0"/>
              <a:t>a+b</a:t>
            </a:r>
            <a:r>
              <a:rPr lang="en-US" sz="2800" dirty="0" smtClean="0"/>
              <a:t>).c=</a:t>
            </a:r>
            <a:r>
              <a:rPr lang="en-US" sz="2800" dirty="0" err="1" smtClean="0"/>
              <a:t>a.c+b.c</a:t>
            </a:r>
            <a:endParaRPr lang="en-US" sz="2800" dirty="0"/>
          </a:p>
          <a:p>
            <a:pPr marL="514350" indent="-514350">
              <a:lnSpc>
                <a:spcPct val="150000"/>
              </a:lnSpc>
              <a:buAutoNum type="arabicParenR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285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0" y="666206"/>
                <a:ext cx="8151223" cy="58094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Example1: (R,+,.) is a field. Because </a:t>
                </a:r>
              </a:p>
              <a:p>
                <a:pPr marL="514350" indent="-514350">
                  <a:lnSpc>
                    <a:spcPct val="150000"/>
                  </a:lnSpc>
                  <a:buAutoNum type="arabicParenR"/>
                </a:pPr>
                <a:r>
                  <a:rPr lang="en-US" sz="2800" dirty="0" smtClean="0"/>
                  <a:t>(R,+) </a:t>
                </a:r>
                <a:r>
                  <a:rPr lang="en-US" sz="2800" dirty="0"/>
                  <a:t>is a commutative group.</a:t>
                </a:r>
              </a:p>
              <a:p>
                <a:pPr marL="514350" indent="-514350">
                  <a:lnSpc>
                    <a:spcPct val="150000"/>
                  </a:lnSpc>
                  <a:buFontTx/>
                  <a:buAutoNum type="arabicParenR"/>
                </a:pPr>
                <a:r>
                  <a:rPr lang="en-US" sz="2800" dirty="0" smtClean="0"/>
                  <a:t>(R-</a:t>
                </a:r>
                <a:r>
                  <a:rPr lang="en-US" sz="2800" dirty="0"/>
                  <a:t>{0},.) is a commutative group.</a:t>
                </a:r>
              </a:p>
              <a:p>
                <a:pPr marL="514350" indent="-514350">
                  <a:lnSpc>
                    <a:spcPct val="150000"/>
                  </a:lnSpc>
                  <a:buFontTx/>
                  <a:buAutoNum type="arabicParenR"/>
                </a:pPr>
                <a:r>
                  <a:rPr lang="en-US" sz="2800" dirty="0" err="1"/>
                  <a:t>i</a:t>
                </a:r>
                <a:r>
                  <a:rPr lang="en-US" sz="2800" dirty="0"/>
                  <a:t>) a.(</a:t>
                </a:r>
                <a:r>
                  <a:rPr lang="en-US" sz="2800" dirty="0" err="1"/>
                  <a:t>b+c</a:t>
                </a:r>
                <a:r>
                  <a:rPr lang="en-US" sz="2800" dirty="0"/>
                  <a:t>)=</a:t>
                </a:r>
                <a:r>
                  <a:rPr lang="en-US" sz="2800" dirty="0" err="1"/>
                  <a:t>a.b+a.c</a:t>
                </a:r>
                <a:endParaRPr lang="en-US" sz="2800" dirty="0"/>
              </a:p>
              <a:p>
                <a:pPr>
                  <a:lnSpc>
                    <a:spcPct val="150000"/>
                  </a:lnSpc>
                </a:pPr>
                <a:r>
                  <a:rPr lang="en-US" sz="2800" dirty="0"/>
                  <a:t>    ii) (</a:t>
                </a:r>
                <a:r>
                  <a:rPr lang="en-US" sz="2800" dirty="0" err="1"/>
                  <a:t>a+b</a:t>
                </a:r>
                <a:r>
                  <a:rPr lang="en-US" sz="2800" dirty="0"/>
                  <a:t>).</a:t>
                </a:r>
                <a:r>
                  <a:rPr lang="en-US" sz="2800" dirty="0" smtClean="0"/>
                  <a:t>c=</a:t>
                </a:r>
                <a:r>
                  <a:rPr lang="en-US" sz="2800" dirty="0" err="1" smtClean="0"/>
                  <a:t>a.c+b.c</a:t>
                </a:r>
                <a:r>
                  <a:rPr lang="en-US" sz="2800" dirty="0" smtClean="0"/>
                  <a:t>       for each </a:t>
                </a:r>
                <a:r>
                  <a:rPr lang="en-US" sz="2800" dirty="0" err="1" smtClean="0"/>
                  <a:t>a,b,c</a:t>
                </a:r>
                <a:r>
                  <a:rPr lang="en-US" sz="2800" dirty="0" smtClean="0"/>
                  <a:t> in R.</a:t>
                </a:r>
              </a:p>
              <a:p>
                <a:pPr>
                  <a:lnSpc>
                    <a:spcPct val="150000"/>
                  </a:lnSpc>
                </a:pPr>
                <a:endParaRPr lang="en-US" sz="2800" dirty="0"/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Example2: (Z,+,.) is not field. Because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3.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sz="2800" dirty="0" smtClean="0"/>
                  <a:t>but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66206"/>
                <a:ext cx="8151223" cy="5809475"/>
              </a:xfrm>
              <a:prstGeom prst="rect">
                <a:avLst/>
              </a:prstGeom>
              <a:blipFill>
                <a:blip r:embed="rId2"/>
                <a:stretch>
                  <a:fillRect l="-14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411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069" y="313509"/>
            <a:ext cx="8895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Some Properties of a field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2069" y="1280160"/>
                <a:ext cx="8138160" cy="4699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Theorem: Let (F,+,.) be a field and let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800" dirty="0" smtClean="0"/>
                  <a:t>then</a:t>
                </a:r>
                <a:endParaRPr lang="en-US" sz="2800" dirty="0"/>
              </a:p>
              <a:p>
                <a:pPr marL="342900" indent="-342900">
                  <a:lnSpc>
                    <a:spcPct val="200000"/>
                  </a:lnSpc>
                  <a:buAutoNum type="arabicParenR"/>
                </a:pPr>
                <a:r>
                  <a:rPr lang="en-US" sz="2800" dirty="0" smtClean="0"/>
                  <a:t>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800" dirty="0" smtClean="0"/>
                  <a:t>, then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pPr marL="342900" indent="-342900">
                  <a:lnSpc>
                    <a:spcPct val="200000"/>
                  </a:lnSpc>
                  <a:buAutoNum type="arabicParenR"/>
                </a:pPr>
                <a:r>
                  <a:rPr lang="en-US" sz="2800" dirty="0" smtClean="0"/>
                  <a:t>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 smtClean="0"/>
                  <a:t>, then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pPr marL="342900" indent="-342900">
                  <a:lnSpc>
                    <a:spcPct val="200000"/>
                  </a:lnSpc>
                  <a:buAutoNum type="arabicParenR"/>
                </a:pPr>
                <a:r>
                  <a:rPr lang="en-US" sz="2800" dirty="0" smtClean="0"/>
                  <a:t>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 dirty="0" smtClean="0"/>
                  <a:t>, then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pPr marL="342900" indent="-34290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    −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 smtClean="0"/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069" y="1280160"/>
                <a:ext cx="8138160" cy="4699107"/>
              </a:xfrm>
              <a:prstGeom prst="rect">
                <a:avLst/>
              </a:prstGeom>
              <a:blipFill>
                <a:blip r:embed="rId2"/>
                <a:stretch>
                  <a:fillRect l="-14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131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1365</TotalTime>
  <Words>1104</Words>
  <Application>Microsoft Office PowerPoint</Application>
  <PresentationFormat>Widescreen</PresentationFormat>
  <Paragraphs>141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Cambria Math</vt:lpstr>
      <vt:lpstr>Trebuchet MS</vt:lpstr>
      <vt:lpstr>Wingdings</vt:lpstr>
      <vt:lpstr>Wingdings 3</vt:lpstr>
      <vt:lpstr>Facet</vt:lpstr>
      <vt:lpstr>Mathematical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 Analysis</dc:title>
  <dc:creator>Maher</dc:creator>
  <cp:lastModifiedBy>Maher</cp:lastModifiedBy>
  <cp:revision>57</cp:revision>
  <dcterms:created xsi:type="dcterms:W3CDTF">2021-09-22T18:21:49Z</dcterms:created>
  <dcterms:modified xsi:type="dcterms:W3CDTF">2022-11-21T19:54:44Z</dcterms:modified>
</cp:coreProperties>
</file>